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59" r:id="rId3"/>
    <p:sldId id="287" r:id="rId4"/>
    <p:sldId id="289" r:id="rId5"/>
    <p:sldId id="290" r:id="rId6"/>
    <p:sldId id="291" r:id="rId7"/>
    <p:sldId id="292" r:id="rId8"/>
    <p:sldId id="293" r:id="rId9"/>
    <p:sldId id="1534" r:id="rId10"/>
    <p:sldId id="294" r:id="rId11"/>
    <p:sldId id="295" r:id="rId12"/>
    <p:sldId id="296" r:id="rId13"/>
    <p:sldId id="298" r:id="rId14"/>
    <p:sldId id="283" r:id="rId15"/>
    <p:sldId id="1535" r:id="rId16"/>
    <p:sldId id="256" r:id="rId17"/>
    <p:sldId id="1537" r:id="rId18"/>
    <p:sldId id="1538" r:id="rId19"/>
    <p:sldId id="1539" r:id="rId20"/>
    <p:sldId id="1540" r:id="rId21"/>
    <p:sldId id="1541" r:id="rId22"/>
    <p:sldId id="285" r:id="rId23"/>
    <p:sldId id="267" r:id="rId24"/>
    <p:sldId id="263" r:id="rId25"/>
    <p:sldId id="1533" r:id="rId26"/>
    <p:sldId id="281" r:id="rId27"/>
    <p:sldId id="25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F14E0A-E3E2-4255-84DE-12821AB9C245}">
          <p14:sldIdLst>
            <p14:sldId id="258"/>
            <p14:sldId id="259"/>
            <p14:sldId id="287"/>
            <p14:sldId id="289"/>
            <p14:sldId id="290"/>
            <p14:sldId id="291"/>
            <p14:sldId id="292"/>
            <p14:sldId id="293"/>
            <p14:sldId id="1534"/>
            <p14:sldId id="294"/>
            <p14:sldId id="295"/>
            <p14:sldId id="296"/>
            <p14:sldId id="298"/>
            <p14:sldId id="283"/>
            <p14:sldId id="1535"/>
            <p14:sldId id="256"/>
            <p14:sldId id="1537"/>
            <p14:sldId id="1538"/>
            <p14:sldId id="1539"/>
            <p14:sldId id="1540"/>
            <p14:sldId id="1541"/>
            <p14:sldId id="285"/>
            <p14:sldId id="267"/>
            <p14:sldId id="263"/>
            <p14:sldId id="1533"/>
            <p14:sldId id="281"/>
          </p14:sldIdLst>
        </p14:section>
        <p14:section name="hidden" id="{C4E7186F-C669-4BB0-BD90-30DA3B0501E7}">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0" autoAdjust="0"/>
  </p:normalViewPr>
  <p:slideViewPr>
    <p:cSldViewPr snapToGrid="0">
      <p:cViewPr>
        <p:scale>
          <a:sx n="75" d="100"/>
          <a:sy n="75" d="100"/>
        </p:scale>
        <p:origin x="858" y="867"/>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A1399-32BA-4055-8C92-7C629DB5E4E8}"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3AF0C-95BD-4C97-8C8C-0B93830995FF}" type="slidenum">
              <a:rPr lang="en-US" smtClean="0"/>
              <a:t>‹#›</a:t>
            </a:fld>
            <a:endParaRPr lang="en-US"/>
          </a:p>
        </p:txBody>
      </p:sp>
    </p:spTree>
    <p:extLst>
      <p:ext uri="{BB962C8B-B14F-4D97-AF65-F5344CB8AC3E}">
        <p14:creationId xmlns:p14="http://schemas.microsoft.com/office/powerpoint/2010/main" val="269794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ocs.microsoft.com/en-us/azure/architecture/reference-architectures/containers/aks/secure-baseline-ak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rchitecture/framework/"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ocs.microsoft.com/en-us/azure/architecture/reference-architectures/containers/aks/secure-baseline-ak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rgbClr val="002060"/>
                </a:solidFill>
                <a:effectLst/>
                <a:latin typeface="Abadi" panose="020B0604020104020204" pitchFamily="34" charset="0"/>
                <a:ea typeface="Calibri" panose="020F0502020204030204" pitchFamily="34" charset="0"/>
              </a:rPr>
              <a:t>AKS best practices for your cloud-native applications so that you can avoid blow up your workloads.</a:t>
            </a:r>
          </a:p>
          <a:p>
            <a:pPr marL="0" indent="0">
              <a:buNone/>
            </a:pPr>
            <a:endParaRPr lang="en-US" sz="1200" dirty="0">
              <a:solidFill>
                <a:srgbClr val="002060"/>
              </a:solidFill>
              <a:latin typeface="Abadi" panose="020B0604020104020204" pitchFamily="34" charset="0"/>
              <a:ea typeface="Calibri" panose="020F0502020204030204" pitchFamily="34" charset="0"/>
            </a:endParaRPr>
          </a:p>
          <a:p>
            <a:pPr marL="0" indent="0">
              <a:buNone/>
            </a:pPr>
            <a:r>
              <a:rPr lang="en-US" sz="1200" dirty="0">
                <a:solidFill>
                  <a:srgbClr val="002060"/>
                </a:solidFill>
                <a:effectLst/>
                <a:latin typeface="Abadi" panose="020B0604020104020204" pitchFamily="34" charset="0"/>
                <a:ea typeface="Calibri" panose="020F0502020204030204" pitchFamily="34" charset="0"/>
              </a:rPr>
              <a:t>We will share some of the best practices observed and borrowed to share after working with multiple customers. </a:t>
            </a:r>
          </a:p>
          <a:p>
            <a:pPr marL="0" indent="0">
              <a:buNone/>
            </a:pPr>
            <a:endParaRPr lang="en-US" sz="1200" dirty="0">
              <a:solidFill>
                <a:srgbClr val="002060"/>
              </a:solidFill>
              <a:latin typeface="Abadi" panose="020B0604020104020204" pitchFamily="34" charset="0"/>
              <a:ea typeface="Calibri" panose="020F0502020204030204" pitchFamily="34" charset="0"/>
            </a:endParaRPr>
          </a:p>
          <a:p>
            <a:pPr marL="0" indent="0">
              <a:buNone/>
            </a:pPr>
            <a:r>
              <a:rPr lang="en-US" sz="1200" dirty="0">
                <a:solidFill>
                  <a:srgbClr val="002060"/>
                </a:solidFill>
                <a:effectLst/>
                <a:latin typeface="Abadi" panose="020B0604020104020204" pitchFamily="34" charset="0"/>
                <a:ea typeface="Calibri" panose="020F0502020204030204" pitchFamily="34" charset="0"/>
              </a:rPr>
              <a:t>Running day-1 Ops on your k8s is somewhat </a:t>
            </a:r>
            <a:r>
              <a:rPr lang="en-US" sz="1200" dirty="0">
                <a:solidFill>
                  <a:srgbClr val="FFFF00"/>
                </a:solidFill>
                <a:effectLst/>
                <a:highlight>
                  <a:srgbClr val="000080"/>
                </a:highlight>
                <a:latin typeface="Abadi" panose="020B0604020104020204" pitchFamily="34" charset="0"/>
                <a:ea typeface="Calibri" panose="020F0502020204030204" pitchFamily="34" charset="0"/>
              </a:rPr>
              <a:t>easy</a:t>
            </a:r>
            <a:r>
              <a:rPr lang="en-US" sz="1200" dirty="0">
                <a:solidFill>
                  <a:srgbClr val="002060"/>
                </a:solidFill>
                <a:effectLst/>
                <a:latin typeface="Abadi" panose="020B0604020104020204" pitchFamily="34" charset="0"/>
                <a:ea typeface="Calibri" panose="020F0502020204030204" pitchFamily="34" charset="0"/>
              </a:rPr>
              <a:t>, but it is quite </a:t>
            </a:r>
            <a:r>
              <a:rPr lang="en-US" sz="1200" dirty="0">
                <a:solidFill>
                  <a:srgbClr val="FF0000"/>
                </a:solidFill>
                <a:effectLst/>
                <a:highlight>
                  <a:srgbClr val="FFFF00"/>
                </a:highlight>
                <a:latin typeface="Abadi" panose="020B0604020104020204" pitchFamily="34" charset="0"/>
                <a:ea typeface="Calibri" panose="020F0502020204030204" pitchFamily="34" charset="0"/>
              </a:rPr>
              <a:t>daunting</a:t>
            </a:r>
            <a:r>
              <a:rPr lang="en-US" sz="1200" dirty="0">
                <a:solidFill>
                  <a:srgbClr val="002060"/>
                </a:solidFill>
                <a:effectLst/>
                <a:latin typeface="Abadi" panose="020B0604020104020204" pitchFamily="34" charset="0"/>
                <a:ea typeface="Calibri" panose="020F0502020204030204" pitchFamily="34" charset="0"/>
              </a:rPr>
              <a:t> to manage day two challenges. </a:t>
            </a:r>
          </a:p>
          <a:p>
            <a:pPr marL="0" indent="0">
              <a:buNone/>
            </a:pPr>
            <a:endParaRPr lang="en-US" sz="1200" dirty="0">
              <a:solidFill>
                <a:srgbClr val="002060"/>
              </a:solidFill>
              <a:latin typeface="Abadi" panose="020B0604020104020204" pitchFamily="34" charset="0"/>
              <a:ea typeface="Calibri" panose="020F0502020204030204" pitchFamily="34" charset="0"/>
            </a:endParaRPr>
          </a:p>
          <a:p>
            <a:pPr marL="0" indent="0">
              <a:buNone/>
            </a:pPr>
            <a:r>
              <a:rPr lang="en-US" sz="1200" dirty="0">
                <a:solidFill>
                  <a:srgbClr val="002060"/>
                </a:solidFill>
                <a:effectLst/>
                <a:latin typeface="Abadi" panose="020B0604020104020204" pitchFamily="34" charset="0"/>
                <a:ea typeface="Calibri" panose="020F0502020204030204" pitchFamily="34" charset="0"/>
              </a:rPr>
              <a:t>In this session, we will be learning all such practices, features so that you will have full control of your workload and achieve maximum resiliency.</a:t>
            </a:r>
            <a:endParaRPr lang="en-US" sz="1200" dirty="0">
              <a:effectLst/>
              <a:latin typeface="Abadi" panose="020B0604020104020204" pitchFamily="34" charset="0"/>
              <a:ea typeface="Calibri" panose="020F0502020204030204" pitchFamily="34" charset="0"/>
            </a:endParaRPr>
          </a:p>
          <a:p>
            <a:endParaRPr lang="en-US" sz="1800" dirty="0">
              <a:latin typeface="Abadi" panose="020B0604020104020204" pitchFamily="34" charset="0"/>
            </a:endParaRPr>
          </a:p>
          <a:p>
            <a:pPr algn="l"/>
            <a:endParaRPr lang="en-US" dirty="0"/>
          </a:p>
        </p:txBody>
      </p:sp>
      <p:sp>
        <p:nvSpPr>
          <p:cNvPr id="4" name="Slide Number Placeholder 3"/>
          <p:cNvSpPr>
            <a:spLocks noGrp="1"/>
          </p:cNvSpPr>
          <p:nvPr>
            <p:ph type="sldNum" sz="quarter" idx="5"/>
          </p:nvPr>
        </p:nvSpPr>
        <p:spPr/>
        <p:txBody>
          <a:bodyPr/>
          <a:lstStyle/>
          <a:p>
            <a:fld id="{7143AF0C-95BD-4C97-8C8C-0B93830995FF}" type="slidenum">
              <a:rPr lang="en-US" smtClean="0"/>
              <a:t>2</a:t>
            </a:fld>
            <a:endParaRPr lang="en-US"/>
          </a:p>
        </p:txBody>
      </p:sp>
    </p:spTree>
    <p:extLst>
      <p:ext uri="{BB962C8B-B14F-4D97-AF65-F5344CB8AC3E}">
        <p14:creationId xmlns:p14="http://schemas.microsoft.com/office/powerpoint/2010/main" val="311600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fld id="{E8E041F9-0CD5-4F2B-BAD1-B4E36DF6FA64}" type="slidenum">
              <a:rPr lang="en-US" smtClean="0"/>
              <a:t>4</a:t>
            </a:fld>
            <a:endParaRPr lang="en-US"/>
          </a:p>
        </p:txBody>
      </p:sp>
    </p:spTree>
    <p:extLst>
      <p:ext uri="{BB962C8B-B14F-4D97-AF65-F5344CB8AC3E}">
        <p14:creationId xmlns:p14="http://schemas.microsoft.com/office/powerpoint/2010/main" val="100999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compliance is not a new thing but has been getting lot of traction with customers. Naively put, </a:t>
            </a:r>
          </a:p>
        </p:txBody>
      </p:sp>
      <p:sp>
        <p:nvSpPr>
          <p:cNvPr id="4" name="Slide Number Placeholder 3"/>
          <p:cNvSpPr>
            <a:spLocks noGrp="1"/>
          </p:cNvSpPr>
          <p:nvPr>
            <p:ph type="sldNum" sz="quarter" idx="5"/>
          </p:nvPr>
        </p:nvSpPr>
        <p:spPr/>
        <p:txBody>
          <a:bodyPr/>
          <a:lstStyle/>
          <a:p>
            <a:fld id="{7143AF0C-95BD-4C97-8C8C-0B93830995FF}" type="slidenum">
              <a:rPr lang="en-US" smtClean="0"/>
              <a:t>13</a:t>
            </a:fld>
            <a:endParaRPr lang="en-US"/>
          </a:p>
        </p:txBody>
      </p:sp>
    </p:spTree>
    <p:extLst>
      <p:ext uri="{BB962C8B-B14F-4D97-AF65-F5344CB8AC3E}">
        <p14:creationId xmlns:p14="http://schemas.microsoft.com/office/powerpoint/2010/main" val="258844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Segoe UI" panose="020B0502040204020203" pitchFamily="34" charset="0"/>
              </a:rPr>
              <a:t>Kubernetes is an open-source system for automating deployment, scaling, and management of containerized applications. </a:t>
            </a:r>
            <a:r>
              <a:rPr lang="en-US" b="0" i="0" u="none" strike="noStrike" dirty="0">
                <a:solidFill>
                  <a:srgbClr val="E3E3E3"/>
                </a:solidFill>
                <a:effectLst/>
                <a:latin typeface="Segoe UI" panose="020B0502040204020203" pitchFamily="34" charset="0"/>
                <a:hlinkClick r:id="rId3"/>
              </a:rPr>
              <a:t>Azure Kubernetes Service (AKS)</a:t>
            </a:r>
            <a:r>
              <a:rPr lang="en-US" b="0" i="0" dirty="0">
                <a:solidFill>
                  <a:srgbClr val="E3E3E3"/>
                </a:solidFill>
                <a:effectLst/>
                <a:latin typeface="Segoe UI" panose="020B0502040204020203" pitchFamily="34" charset="0"/>
              </a:rPr>
              <a:t> makes it simple to deploy a managed Kubernetes cluster in Azure.</a:t>
            </a:r>
          </a:p>
          <a:p>
            <a:pPr algn="l"/>
            <a:r>
              <a:rPr lang="en-US" b="0" i="0" dirty="0">
                <a:solidFill>
                  <a:srgbClr val="E3E3E3"/>
                </a:solidFill>
                <a:effectLst/>
                <a:latin typeface="Segoe UI" panose="020B0502040204020203" pitchFamily="34" charset="0"/>
              </a:rPr>
              <a:t>Organizations are at various points in their understanding, rationalizing, and adoption of Kubernetes on Azure. Your organization's journey will likely follow a similar path to many other technologies you've adopted; learning, aligning your organization around roles &amp; responsibilities, and deploying production-ready workloads. From there, you'll iterate; growing your product as your customer and business demands change.</a:t>
            </a:r>
          </a:p>
          <a:p>
            <a:pPr algn="l"/>
            <a:endParaRPr lang="en-US" b="0" i="0" dirty="0">
              <a:solidFill>
                <a:srgbClr val="E3E3E3"/>
              </a:solidFill>
              <a:effectLst/>
              <a:latin typeface="Segoe UI" panose="020B0502040204020203" pitchFamily="34" charset="0"/>
            </a:endParaRPr>
          </a:p>
          <a:p>
            <a:pPr algn="l"/>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As part of on going operations, you may wish to spot check your cluster against current recommended best practices. The best place to start is to ensure your cluster is aligned with Microsoft's </a:t>
            </a:r>
            <a:r>
              <a:rPr lang="en-US" b="0" i="0" u="none" strike="noStrike" dirty="0">
                <a:solidFill>
                  <a:srgbClr val="E3E3E3"/>
                </a:solidFill>
                <a:effectLst/>
                <a:latin typeface="Segoe UI" panose="020B0502040204020203" pitchFamily="34" charset="0"/>
                <a:hlinkClick r:id="rId4"/>
              </a:rPr>
              <a:t>AKS Baseline Cluster</a:t>
            </a:r>
            <a:r>
              <a:rPr lang="en-US" b="0" i="0" dirty="0">
                <a:solidFill>
                  <a:srgbClr val="E3E3E3"/>
                </a:solidFill>
                <a:effectLst/>
                <a:latin typeface="Segoe UI" panose="020B0502040204020203" pitchFamily="34" charset="0"/>
              </a:rPr>
              <a:t>.</a:t>
            </a:r>
          </a:p>
          <a:p>
            <a:br>
              <a:rPr lang="en-US" dirty="0"/>
            </a:br>
            <a:endParaRPr lang="en-US" dirty="0"/>
          </a:p>
        </p:txBody>
      </p:sp>
      <p:sp>
        <p:nvSpPr>
          <p:cNvPr id="4" name="Slide Number Placeholder 3"/>
          <p:cNvSpPr>
            <a:spLocks noGrp="1"/>
          </p:cNvSpPr>
          <p:nvPr>
            <p:ph type="sldNum" sz="quarter" idx="5"/>
          </p:nvPr>
        </p:nvSpPr>
        <p:spPr/>
        <p:txBody>
          <a:bodyPr/>
          <a:lstStyle/>
          <a:p>
            <a:fld id="{7143AF0C-95BD-4C97-8C8C-0B93830995FF}" type="slidenum">
              <a:rPr lang="en-US" smtClean="0"/>
              <a:t>22</a:t>
            </a:fld>
            <a:endParaRPr lang="en-US"/>
          </a:p>
        </p:txBody>
      </p:sp>
    </p:spTree>
    <p:extLst>
      <p:ext uri="{BB962C8B-B14F-4D97-AF65-F5344CB8AC3E}">
        <p14:creationId xmlns:p14="http://schemas.microsoft.com/office/powerpoint/2010/main" val="314561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3E3E3"/>
                </a:solidFill>
                <a:effectLst/>
                <a:latin typeface="Segoe UI" panose="020B0502040204020203" pitchFamily="34" charset="0"/>
              </a:rPr>
              <a:t>Microsoft's AKS Baseline Cluster</a:t>
            </a:r>
            <a:r>
              <a:rPr lang="en-US" b="0" i="0" dirty="0">
                <a:solidFill>
                  <a:srgbClr val="E3E3E3"/>
                </a:solidFill>
                <a:effectLst/>
                <a:latin typeface="Segoe UI" panose="020B0502040204020203" pitchFamily="34" charset="0"/>
              </a:rPr>
              <a:t> is the starting point to help you build production-ready AKS clusters. We recommend you start from this baseline implementation and modify it to align to your workload's specific needs and </a:t>
            </a:r>
            <a:r>
              <a:rPr lang="en-US" b="0" i="0" u="none" strike="noStrike" dirty="0">
                <a:solidFill>
                  <a:srgbClr val="E3E3E3"/>
                </a:solidFill>
                <a:effectLst/>
                <a:latin typeface="Segoe UI" panose="020B0502040204020203" pitchFamily="34" charset="0"/>
                <a:hlinkClick r:id="rId3"/>
              </a:rPr>
              <a:t>Well-Architected Framework</a:t>
            </a:r>
            <a:r>
              <a:rPr lang="en-US" b="0" i="0" dirty="0">
                <a:solidFill>
                  <a:srgbClr val="E3E3E3"/>
                </a:solidFill>
                <a:effectLst/>
                <a:latin typeface="Segoe UI" panose="020B0502040204020203" pitchFamily="34" charset="0"/>
              </a:rPr>
              <a:t> priorities.</a:t>
            </a:r>
          </a:p>
          <a:p>
            <a:pPr algn="l"/>
            <a:r>
              <a:rPr lang="en-US" b="0" i="0" u="none" strike="noStrike" dirty="0">
                <a:solidFill>
                  <a:srgbClr val="E3E3E3"/>
                </a:solidFill>
                <a:effectLst/>
                <a:latin typeface="Segoe UI" panose="020B0502040204020203" pitchFamily="34" charset="0"/>
                <a:hlinkClick r:id="rId4"/>
              </a:rPr>
              <a:t>Microsoft's AKS Baseline Cluster</a:t>
            </a:r>
            <a:endParaRPr lang="en-US" b="0" i="0" dirty="0">
              <a:solidFill>
                <a:srgbClr val="E3E3E3"/>
              </a:solidFill>
              <a:effectLst/>
              <a:latin typeface="Segoe UI" panose="020B0502040204020203" pitchFamily="34" charset="0"/>
            </a:endParaRPr>
          </a:p>
          <a:p>
            <a:br>
              <a:rPr lang="en-US" dirty="0"/>
            </a:br>
            <a:endParaRPr lang="en-US" dirty="0"/>
          </a:p>
        </p:txBody>
      </p:sp>
      <p:sp>
        <p:nvSpPr>
          <p:cNvPr id="4" name="Slide Number Placeholder 3"/>
          <p:cNvSpPr>
            <a:spLocks noGrp="1"/>
          </p:cNvSpPr>
          <p:nvPr>
            <p:ph type="sldNum" sz="quarter" idx="5"/>
          </p:nvPr>
        </p:nvSpPr>
        <p:spPr/>
        <p:txBody>
          <a:bodyPr/>
          <a:lstStyle/>
          <a:p>
            <a:fld id="{7143AF0C-95BD-4C97-8C8C-0B93830995FF}" type="slidenum">
              <a:rPr lang="en-US" smtClean="0"/>
              <a:t>27</a:t>
            </a:fld>
            <a:endParaRPr lang="en-US"/>
          </a:p>
        </p:txBody>
      </p:sp>
    </p:spTree>
    <p:extLst>
      <p:ext uri="{BB962C8B-B14F-4D97-AF65-F5344CB8AC3E}">
        <p14:creationId xmlns:p14="http://schemas.microsoft.com/office/powerpoint/2010/main" val="123913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906B-4D32-4EAC-A49F-024AA6DA71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722DB1-BA8C-46B3-AF57-D5DD7C3929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136712-F4DD-407E-A5A5-55A778FDEDA4}"/>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5" name="Footer Placeholder 4">
            <a:extLst>
              <a:ext uri="{FF2B5EF4-FFF2-40B4-BE49-F238E27FC236}">
                <a16:creationId xmlns:a16="http://schemas.microsoft.com/office/drawing/2014/main" id="{8FBC1282-76B2-4DD7-A869-645E8DA25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EEA18-C5EE-42C6-8A58-C67BC5EB2740}"/>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78295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AA8D-F2F0-4CA8-BF3B-2E68945082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4C5DEF-3E95-4CB5-A856-EBCA64541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BA8-3C38-487D-92BD-50807446CE97}"/>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5" name="Footer Placeholder 4">
            <a:extLst>
              <a:ext uri="{FF2B5EF4-FFF2-40B4-BE49-F238E27FC236}">
                <a16:creationId xmlns:a16="http://schemas.microsoft.com/office/drawing/2014/main" id="{909185A8-ACEC-40A3-9FDA-1C08FFF31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E0353-7B57-4733-9A84-BE8E08590D61}"/>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17099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8173D-1E4E-4D5B-B67B-57C61D54D6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741225-4B58-4D36-99D9-42A8A7A76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E52C2-AD80-4610-8C79-809E4C06E66B}"/>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5" name="Footer Placeholder 4">
            <a:extLst>
              <a:ext uri="{FF2B5EF4-FFF2-40B4-BE49-F238E27FC236}">
                <a16:creationId xmlns:a16="http://schemas.microsoft.com/office/drawing/2014/main" id="{F6149443-9C6D-4160-9FC7-D21EE518E8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F514A-685F-4987-9DEB-8D79175488AD}"/>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177200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10689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FB53-3BF5-4FD1-B681-19DDB179B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E0927-B96E-45BC-97BB-432BE5FD24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6F66F-68F2-40A0-9354-F51D614536FA}"/>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5" name="Footer Placeholder 4">
            <a:extLst>
              <a:ext uri="{FF2B5EF4-FFF2-40B4-BE49-F238E27FC236}">
                <a16:creationId xmlns:a16="http://schemas.microsoft.com/office/drawing/2014/main" id="{F975A5C9-743C-4578-89D5-CEEA6ADB1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AAF02-DD00-4670-86B1-924D5E0485F2}"/>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274627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2CBC-D937-4306-AAAC-9A92B6A7D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0D3D64-3580-4CC3-BD5C-8F7774F6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974B5-8078-4DE5-B3DA-E80001E03ABF}"/>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5" name="Footer Placeholder 4">
            <a:extLst>
              <a:ext uri="{FF2B5EF4-FFF2-40B4-BE49-F238E27FC236}">
                <a16:creationId xmlns:a16="http://schemas.microsoft.com/office/drawing/2014/main" id="{3EB4EEB4-B18E-4A7B-9E00-DDC3BCC82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E8652-D9DE-40C9-852D-1EEA434B6BF2}"/>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225257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3FEC-22AB-4D95-AC01-E2F0C08772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B2D85A-3D07-43F5-81C1-8C0DD0EC65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2EEF97-16AE-46CD-9B8B-6026FC6CDA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139690-49E0-448B-896D-3446321F558B}"/>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6" name="Footer Placeholder 5">
            <a:extLst>
              <a:ext uri="{FF2B5EF4-FFF2-40B4-BE49-F238E27FC236}">
                <a16:creationId xmlns:a16="http://schemas.microsoft.com/office/drawing/2014/main" id="{21E7B824-54E8-4769-83A8-E8442F3D5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C4FED-13EA-4E86-8C2A-5AD86DFDC58C}"/>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269776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EC13-64AE-4E45-9A40-FC40B1E639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11DE1-C79C-4AE8-8FFC-4AFC38C5A7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504191-A545-4CD1-AA90-8D7D58C46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9E4BB-1A9A-48BF-A940-C569513DE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643D8-62E3-4FD3-8024-75C4067DE3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CA922F-3CC2-4084-ABD6-7DB5554078EE}"/>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8" name="Footer Placeholder 7">
            <a:extLst>
              <a:ext uri="{FF2B5EF4-FFF2-40B4-BE49-F238E27FC236}">
                <a16:creationId xmlns:a16="http://schemas.microsoft.com/office/drawing/2014/main" id="{C071B559-AA04-4713-8752-B8D0BCC9C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FA2C30-11E5-43B2-B95A-F6CC0E14A354}"/>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377374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4DA3-27AD-4E92-935C-560BF5FF30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A6E332-95FA-494C-8ADC-172FF909BDB3}"/>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4" name="Footer Placeholder 3">
            <a:extLst>
              <a:ext uri="{FF2B5EF4-FFF2-40B4-BE49-F238E27FC236}">
                <a16:creationId xmlns:a16="http://schemas.microsoft.com/office/drawing/2014/main" id="{535FFA5A-C6CC-4D68-930C-71C09F359D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3706E9-1FB8-4B08-A2F9-06BFFE814EBE}"/>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341886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C0140-FD24-40B0-8153-4685869B891E}"/>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3" name="Footer Placeholder 2">
            <a:extLst>
              <a:ext uri="{FF2B5EF4-FFF2-40B4-BE49-F238E27FC236}">
                <a16:creationId xmlns:a16="http://schemas.microsoft.com/office/drawing/2014/main" id="{E3089906-39BF-4C16-BCCB-BA58C0492B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833746-040C-48EC-979A-7CEDBF722AFF}"/>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745285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75D3-FF3A-462D-BDDD-5683D766F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311B75-0BFD-4F8B-A5E6-0715DC1BA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8F60A6-245E-4C1F-BBE6-8420E7EF6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C3B31-E33F-46B1-B21C-07DDAD9CBEEE}"/>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6" name="Footer Placeholder 5">
            <a:extLst>
              <a:ext uri="{FF2B5EF4-FFF2-40B4-BE49-F238E27FC236}">
                <a16:creationId xmlns:a16="http://schemas.microsoft.com/office/drawing/2014/main" id="{95843C25-D10D-425B-A886-C78B2126C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26DAF-6C9F-4467-A4C3-AAAAE7713B20}"/>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353210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9A57-927A-4646-A55C-DC15A7F48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93C884-6835-496D-B133-57CE4A8580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9DB861-3550-4897-9C93-85B367836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A5913-B5B2-45BA-9A86-7F0B53AFF3F4}"/>
              </a:ext>
            </a:extLst>
          </p:cNvPr>
          <p:cNvSpPr>
            <a:spLocks noGrp="1"/>
          </p:cNvSpPr>
          <p:nvPr>
            <p:ph type="dt" sz="half" idx="10"/>
          </p:nvPr>
        </p:nvSpPr>
        <p:spPr/>
        <p:txBody>
          <a:bodyPr/>
          <a:lstStyle/>
          <a:p>
            <a:fld id="{55D85E5E-FF05-40D3-A957-840B59C0C8BC}" type="datetimeFigureOut">
              <a:rPr lang="en-US" smtClean="0"/>
              <a:t>1/27/2021</a:t>
            </a:fld>
            <a:endParaRPr lang="en-US"/>
          </a:p>
        </p:txBody>
      </p:sp>
      <p:sp>
        <p:nvSpPr>
          <p:cNvPr id="6" name="Footer Placeholder 5">
            <a:extLst>
              <a:ext uri="{FF2B5EF4-FFF2-40B4-BE49-F238E27FC236}">
                <a16:creationId xmlns:a16="http://schemas.microsoft.com/office/drawing/2014/main" id="{1EDA36D2-C203-4E89-91B9-E9F333921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093F6-2C3A-4C3C-85F8-6A40AE3F5749}"/>
              </a:ext>
            </a:extLst>
          </p:cNvPr>
          <p:cNvSpPr>
            <a:spLocks noGrp="1"/>
          </p:cNvSpPr>
          <p:nvPr>
            <p:ph type="sldNum" sz="quarter" idx="12"/>
          </p:nvPr>
        </p:nvSpPr>
        <p:spPr/>
        <p:txBody>
          <a:bodyPr/>
          <a:lstStyle/>
          <a:p>
            <a:fld id="{17DD0398-5F28-457C-B624-20A1993D18A5}" type="slidenum">
              <a:rPr lang="en-US" smtClean="0"/>
              <a:t>‹#›</a:t>
            </a:fld>
            <a:endParaRPr lang="en-US"/>
          </a:p>
        </p:txBody>
      </p:sp>
    </p:spTree>
    <p:extLst>
      <p:ext uri="{BB962C8B-B14F-4D97-AF65-F5344CB8AC3E}">
        <p14:creationId xmlns:p14="http://schemas.microsoft.com/office/powerpoint/2010/main" val="236925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20417-75CD-4620-A7AE-0AE822F3F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EBBE4E-1821-40E4-B05F-0D88A5881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C2A80-4BA1-4D0C-8F0E-93676D0F8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85E5E-FF05-40D3-A957-840B59C0C8BC}" type="datetimeFigureOut">
              <a:rPr lang="en-US" smtClean="0"/>
              <a:t>1/27/2021</a:t>
            </a:fld>
            <a:endParaRPr lang="en-US"/>
          </a:p>
        </p:txBody>
      </p:sp>
      <p:sp>
        <p:nvSpPr>
          <p:cNvPr id="5" name="Footer Placeholder 4">
            <a:extLst>
              <a:ext uri="{FF2B5EF4-FFF2-40B4-BE49-F238E27FC236}">
                <a16:creationId xmlns:a16="http://schemas.microsoft.com/office/drawing/2014/main" id="{C0E4C8F3-F06C-4B7B-A4C0-90AC00517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431216-6862-45E4-A52E-495583F49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D0398-5F28-457C-B624-20A1993D18A5}" type="slidenum">
              <a:rPr lang="en-US" smtClean="0"/>
              <a:t>‹#›</a:t>
            </a:fld>
            <a:endParaRPr lang="en-US"/>
          </a:p>
        </p:txBody>
      </p:sp>
    </p:spTree>
    <p:extLst>
      <p:ext uri="{BB962C8B-B14F-4D97-AF65-F5344CB8AC3E}">
        <p14:creationId xmlns:p14="http://schemas.microsoft.com/office/powerpoint/2010/main" val="61107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zure/azure-polic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zure/aks/start-stop-clust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t5/core-infrastructure-and-security/azure-kubernetes-service-cluster-capacity-planning/ba-p/1474990"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Azure/aks-periscope" TargetMode="Externa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hyperlink" Target="https://aka.ms/aks/releasenotes" TargetMode="External"/><Relationship Id="rId7" Type="http://schemas.openxmlformats.org/officeDocument/2006/relationships/hyperlink" Target="https://aks.ms/public-faq" TargetMode="External"/><Relationship Id="rId2" Type="http://schemas.openxmlformats.org/officeDocument/2006/relationships/hyperlink" Target="https://aka.ms/aks/preview-features" TargetMode="External"/><Relationship Id="rId1" Type="http://schemas.openxmlformats.org/officeDocument/2006/relationships/slideLayout" Target="../slideLayouts/slideLayout2.xml"/><Relationship Id="rId6" Type="http://schemas.openxmlformats.org/officeDocument/2006/relationships/hyperlink" Target="https://aka.ms/aks/feature-requests" TargetMode="External"/><Relationship Id="rId11" Type="http://schemas.openxmlformats.org/officeDocument/2006/relationships/hyperlink" Target="https://www.the-aks-checklist.com/" TargetMode="External"/><Relationship Id="rId5" Type="http://schemas.openxmlformats.org/officeDocument/2006/relationships/hyperlink" Target="https://aka.ms/aks/knownissues" TargetMode="External"/><Relationship Id="rId10" Type="http://schemas.openxmlformats.org/officeDocument/2006/relationships/hyperlink" Target="mailto:Maheshk@microsoft.com" TargetMode="External"/><Relationship Id="rId4" Type="http://schemas.openxmlformats.org/officeDocument/2006/relationships/hyperlink" Target="http://aka.ms/aks/roadmap" TargetMode="External"/><Relationship Id="rId9" Type="http://schemas.openxmlformats.org/officeDocument/2006/relationships/hyperlink" Target="https://www.linkedin.com/in/mfcmahesh/"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ovilasv.me/vertical-pod-autoscaling-the-definitive-guide/" TargetMode="External"/><Relationship Id="rId2" Type="http://schemas.openxmlformats.org/officeDocument/2006/relationships/hyperlink" Target="https://www.danielstechblog.io/increase-your-application-availability-with-pod-anti-affinity-settings-in-azure-kubernetes-service/" TargetMode="External"/><Relationship Id="rId1" Type="http://schemas.openxmlformats.org/officeDocument/2006/relationships/slideLayout" Target="../slideLayouts/slideLayout2.xml"/><Relationship Id="rId5" Type="http://schemas.openxmlformats.org/officeDocument/2006/relationships/hyperlink" Target="https://sookocheff.com/post/kubernetes/understanding-kubernetes-networking-model/" TargetMode="External"/><Relationship Id="rId4" Type="http://schemas.openxmlformats.org/officeDocument/2006/relationships/hyperlink" Target="https://dominik-tornow.medium.com/kubernetes-networking-22ea81af44d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spnp/aks-secure-base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ncf.io/blog/2021/01/12/whats-your-kubernetes-matur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zure/kube-advisor"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Rectangle 71">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2" y="450222"/>
            <a:ext cx="3902420" cy="423563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066A863-4A11-4A35-A80B-2FE159B49735}"/>
              </a:ext>
            </a:extLst>
          </p:cNvPr>
          <p:cNvSpPr>
            <a:spLocks noGrp="1"/>
          </p:cNvSpPr>
          <p:nvPr>
            <p:ph type="title"/>
          </p:nvPr>
        </p:nvSpPr>
        <p:spPr>
          <a:xfrm>
            <a:off x="8363979" y="784725"/>
            <a:ext cx="3361677" cy="3273552"/>
          </a:xfrm>
        </p:spPr>
        <p:txBody>
          <a:bodyPr vert="horz" lIns="91440" tIns="45720" rIns="91440" bIns="45720" rtlCol="0" anchor="ctr">
            <a:normAutofit fontScale="90000"/>
          </a:bodyPr>
          <a:lstStyle/>
          <a:p>
            <a:r>
              <a:rPr lang="en-US" sz="4000" b="0" i="0" dirty="0">
                <a:solidFill>
                  <a:srgbClr val="FFFFFF"/>
                </a:solidFill>
                <a:effectLst/>
              </a:rPr>
              <a:t>Must know Azure Kubernetes Best practices and features for better resiliency</a:t>
            </a:r>
            <a:endParaRPr lang="en-US" sz="4000" dirty="0">
              <a:solidFill>
                <a:srgbClr val="FFFFFF"/>
              </a:solidFill>
            </a:endParaRPr>
          </a:p>
        </p:txBody>
      </p:sp>
      <p:sp>
        <p:nvSpPr>
          <p:cNvPr id="102" name="Rectangle 7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7521" y="4843002"/>
            <a:ext cx="2391411" cy="1564776"/>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34BA53C6-91E6-49E4-90D5-1C02064B73E4}"/>
              </a:ext>
            </a:extLst>
          </p:cNvPr>
          <p:cNvPicPr>
            <a:picLocks noGrp="1" noChangeAspect="1"/>
          </p:cNvPicPr>
          <p:nvPr>
            <p:ph idx="1"/>
          </p:nvPr>
        </p:nvPicPr>
        <p:blipFill rotWithShape="1">
          <a:blip r:embed="rId2"/>
          <a:srcRect t="84" r="1" b="1"/>
          <a:stretch/>
        </p:blipFill>
        <p:spPr>
          <a:xfrm>
            <a:off x="80603" y="139149"/>
            <a:ext cx="8058313" cy="6662655"/>
          </a:xfrm>
          <a:prstGeom prst="rect">
            <a:avLst/>
          </a:prstGeom>
        </p:spPr>
      </p:pic>
      <p:sp>
        <p:nvSpPr>
          <p:cNvPr id="103" name="Rectangle 7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4594" y="4843002"/>
            <a:ext cx="1351062" cy="1568472"/>
          </a:xfrm>
          <a:prstGeom prst="rect">
            <a:avLst/>
          </a:prstGeom>
          <a:solidFill>
            <a:srgbClr val="4E3742"/>
          </a:solidFill>
          <a:ln w="25400">
            <a:solidFill>
              <a:srgbClr val="4E37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8" name="Picture 7">
            <a:extLst>
              <a:ext uri="{FF2B5EF4-FFF2-40B4-BE49-F238E27FC236}">
                <a16:creationId xmlns:a16="http://schemas.microsoft.com/office/drawing/2014/main" id="{15859D37-443C-4670-AC33-40867BFC37DE}"/>
              </a:ext>
            </a:extLst>
          </p:cNvPr>
          <p:cNvPicPr>
            <a:picLocks noChangeAspect="1"/>
          </p:cNvPicPr>
          <p:nvPr/>
        </p:nvPicPr>
        <p:blipFill>
          <a:blip r:embed="rId3"/>
          <a:stretch>
            <a:fillRect/>
          </a:stretch>
        </p:blipFill>
        <p:spPr>
          <a:xfrm>
            <a:off x="8169396" y="4205152"/>
            <a:ext cx="3586740" cy="2202626"/>
          </a:xfrm>
          <a:prstGeom prst="rect">
            <a:avLst/>
          </a:prstGeom>
        </p:spPr>
      </p:pic>
      <p:sp>
        <p:nvSpPr>
          <p:cNvPr id="19" name="Title 1">
            <a:extLst>
              <a:ext uri="{FF2B5EF4-FFF2-40B4-BE49-F238E27FC236}">
                <a16:creationId xmlns:a16="http://schemas.microsoft.com/office/drawing/2014/main" id="{DDFAFA40-F9C9-4F68-BD00-52BB213DCA4E}"/>
              </a:ext>
            </a:extLst>
          </p:cNvPr>
          <p:cNvSpPr txBox="1">
            <a:spLocks/>
          </p:cNvSpPr>
          <p:nvPr/>
        </p:nvSpPr>
        <p:spPr>
          <a:xfrm>
            <a:off x="3469098" y="5799368"/>
            <a:ext cx="3027921" cy="60841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FF00"/>
                </a:solidFill>
              </a:rPr>
              <a:t>@MaheskBlr</a:t>
            </a:r>
          </a:p>
        </p:txBody>
      </p:sp>
    </p:spTree>
    <p:extLst>
      <p:ext uri="{BB962C8B-B14F-4D97-AF65-F5344CB8AC3E}">
        <p14:creationId xmlns:p14="http://schemas.microsoft.com/office/powerpoint/2010/main" val="371976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F0DA-AC9F-4270-BBC3-31EB1D3581CB}"/>
              </a:ext>
            </a:extLst>
          </p:cNvPr>
          <p:cNvSpPr>
            <a:spLocks noGrp="1"/>
          </p:cNvSpPr>
          <p:nvPr>
            <p:ph type="title"/>
          </p:nvPr>
        </p:nvSpPr>
        <p:spPr>
          <a:xfrm>
            <a:off x="374650" y="298449"/>
            <a:ext cx="10515600" cy="765175"/>
          </a:xfrm>
        </p:spPr>
        <p:txBody>
          <a:bodyPr>
            <a:noAutofit/>
          </a:bodyPr>
          <a:lstStyle/>
          <a:p>
            <a:r>
              <a:rPr lang="en-US" sz="2800" b="1" i="0" dirty="0">
                <a:solidFill>
                  <a:schemeClr val="tx1">
                    <a:lumMod val="95000"/>
                    <a:lumOff val="5000"/>
                  </a:schemeClr>
                </a:solidFill>
                <a:effectLst/>
                <a:latin typeface="Segoe UI" panose="020B0502040204020203" pitchFamily="34" charset="0"/>
              </a:rPr>
              <a:t>6. AKS - Uptime SLA</a:t>
            </a:r>
            <a:br>
              <a:rPr lang="en-US" sz="2800" b="1" i="0" dirty="0">
                <a:solidFill>
                  <a:schemeClr val="tx1">
                    <a:lumMod val="95000"/>
                    <a:lumOff val="5000"/>
                  </a:schemeClr>
                </a:solidFill>
                <a:effectLst/>
                <a:latin typeface="Segoe UI" panose="020B0502040204020203" pitchFamily="34" charset="0"/>
              </a:rPr>
            </a:br>
            <a:endParaRPr lang="en-US" sz="28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D5491945-A965-48D0-B260-3B07D3A7568A}"/>
              </a:ext>
            </a:extLst>
          </p:cNvPr>
          <p:cNvSpPr>
            <a:spLocks noGrp="1"/>
          </p:cNvSpPr>
          <p:nvPr>
            <p:ph idx="1"/>
          </p:nvPr>
        </p:nvSpPr>
        <p:spPr>
          <a:xfrm>
            <a:off x="450850" y="1196975"/>
            <a:ext cx="10858500" cy="3787775"/>
          </a:xfrm>
        </p:spPr>
        <p:txBody>
          <a:bodyPr>
            <a:normAutofit fontScale="92500" lnSpcReduction="10000"/>
          </a:bodyPr>
          <a:lstStyle/>
          <a:p>
            <a:pPr marL="0" indent="0">
              <a:buNone/>
            </a:pPr>
            <a:r>
              <a:rPr lang="en-US" b="0" i="0" dirty="0">
                <a:solidFill>
                  <a:schemeClr val="tx1">
                    <a:lumMod val="95000"/>
                    <a:lumOff val="5000"/>
                  </a:schemeClr>
                </a:solidFill>
                <a:effectLst/>
                <a:latin typeface="Segoe UI" panose="020B0502040204020203" pitchFamily="34" charset="0"/>
              </a:rPr>
              <a:t>Uptime SLA is an optional feature to enable a financially backed, higher SLA for a cluster. </a:t>
            </a:r>
          </a:p>
          <a:p>
            <a:pPr marL="0" indent="0">
              <a:buNone/>
            </a:pPr>
            <a:endParaRPr lang="en-US" dirty="0">
              <a:solidFill>
                <a:schemeClr val="tx1">
                  <a:lumMod val="95000"/>
                  <a:lumOff val="5000"/>
                </a:schemeClr>
              </a:solidFill>
              <a:highlight>
                <a:srgbClr val="FFFF00"/>
              </a:highlight>
              <a:latin typeface="Segoe UI" panose="020B0502040204020203" pitchFamily="34" charset="0"/>
            </a:endParaRPr>
          </a:p>
          <a:p>
            <a:pPr marL="0" indent="0">
              <a:buNone/>
            </a:pPr>
            <a:r>
              <a:rPr lang="en-US" b="0" i="0" dirty="0">
                <a:solidFill>
                  <a:schemeClr val="tx1">
                    <a:lumMod val="95000"/>
                    <a:lumOff val="5000"/>
                  </a:schemeClr>
                </a:solidFill>
                <a:effectLst/>
                <a:highlight>
                  <a:srgbClr val="00FF00"/>
                </a:highlight>
                <a:latin typeface="Segoe UI" panose="020B0502040204020203" pitchFamily="34" charset="0"/>
              </a:rPr>
              <a:t>99.95% </a:t>
            </a:r>
            <a:r>
              <a:rPr lang="en-US" b="0" i="0" dirty="0">
                <a:solidFill>
                  <a:schemeClr val="tx1">
                    <a:lumMod val="95000"/>
                    <a:lumOff val="5000"/>
                  </a:schemeClr>
                </a:solidFill>
                <a:effectLst/>
                <a:latin typeface="Segoe UI" panose="020B0502040204020203" pitchFamily="34" charset="0"/>
              </a:rPr>
              <a:t> of K8s API server endpoint for clusters that -&gt; </a:t>
            </a:r>
            <a:r>
              <a:rPr lang="en-US" dirty="0">
                <a:solidFill>
                  <a:schemeClr val="tx1">
                    <a:lumMod val="95000"/>
                    <a:lumOff val="5000"/>
                  </a:schemeClr>
                </a:solidFill>
                <a:latin typeface="Segoe UI" panose="020B0502040204020203" pitchFamily="34" charset="0"/>
              </a:rPr>
              <a:t>AZ</a:t>
            </a:r>
            <a:endParaRPr lang="en-US" b="0" i="0" dirty="0">
              <a:solidFill>
                <a:schemeClr val="tx1">
                  <a:lumMod val="95000"/>
                  <a:lumOff val="5000"/>
                </a:schemeClr>
              </a:solidFill>
              <a:effectLst/>
              <a:latin typeface="Segoe UI" panose="020B0502040204020203" pitchFamily="34" charset="0"/>
            </a:endParaRPr>
          </a:p>
          <a:p>
            <a:pPr marL="0" indent="0">
              <a:buNone/>
            </a:pPr>
            <a:endParaRPr lang="en-US" b="0" i="0" dirty="0">
              <a:solidFill>
                <a:schemeClr val="tx1">
                  <a:lumMod val="95000"/>
                  <a:lumOff val="5000"/>
                </a:schemeClr>
              </a:solidFill>
              <a:effectLst/>
              <a:highlight>
                <a:srgbClr val="FFFF00"/>
              </a:highlight>
              <a:latin typeface="Segoe UI" panose="020B0502040204020203" pitchFamily="34" charset="0"/>
            </a:endParaRPr>
          </a:p>
          <a:p>
            <a:pPr marL="0" indent="0">
              <a:buNone/>
            </a:pPr>
            <a:r>
              <a:rPr lang="en-US" b="0" i="0" dirty="0">
                <a:solidFill>
                  <a:schemeClr val="tx1">
                    <a:lumMod val="95000"/>
                    <a:lumOff val="5000"/>
                  </a:schemeClr>
                </a:solidFill>
                <a:effectLst/>
                <a:highlight>
                  <a:srgbClr val="FFFF00"/>
                </a:highlight>
                <a:latin typeface="Segoe UI" panose="020B0502040204020203" pitchFamily="34" charset="0"/>
              </a:rPr>
              <a:t>99.9% </a:t>
            </a:r>
            <a:r>
              <a:rPr lang="en-US" b="0" i="0" dirty="0">
                <a:solidFill>
                  <a:schemeClr val="tx1">
                    <a:lumMod val="95000"/>
                    <a:lumOff val="5000"/>
                  </a:schemeClr>
                </a:solidFill>
                <a:effectLst/>
                <a:latin typeface="Segoe UI" panose="020B0502040204020203" pitchFamily="34" charset="0"/>
              </a:rPr>
              <a:t>of availability for clusters that </a:t>
            </a:r>
            <a:r>
              <a:rPr lang="en-US" b="0" i="1" u="sng" dirty="0">
                <a:effectLst/>
                <a:latin typeface="Segoe UI" panose="020B0502040204020203" pitchFamily="34" charset="0"/>
              </a:rPr>
              <a:t>don't use AZ. </a:t>
            </a:r>
          </a:p>
          <a:p>
            <a:pPr marL="0" indent="0">
              <a:buNone/>
            </a:pPr>
            <a:endParaRPr lang="en-US" dirty="0">
              <a:solidFill>
                <a:schemeClr val="tx1">
                  <a:lumMod val="95000"/>
                  <a:lumOff val="5000"/>
                </a:schemeClr>
              </a:solidFill>
              <a:latin typeface="Segoe UI" panose="020B0502040204020203" pitchFamily="34" charset="0"/>
            </a:endParaRPr>
          </a:p>
          <a:p>
            <a:pPr marL="0" indent="0">
              <a:buNone/>
            </a:pPr>
            <a:r>
              <a:rPr lang="en-US" b="0" i="0" dirty="0">
                <a:solidFill>
                  <a:schemeClr val="tx1">
                    <a:lumMod val="95000"/>
                    <a:lumOff val="5000"/>
                  </a:schemeClr>
                </a:solidFill>
                <a:effectLst/>
                <a:latin typeface="Segoe UI" panose="020B0502040204020203" pitchFamily="34" charset="0"/>
              </a:rPr>
              <a:t>AKS uses master node replicas across update and fault domains to ensure SLA requirements are met.</a:t>
            </a:r>
            <a:endParaRPr lang="en-US" dirty="0">
              <a:solidFill>
                <a:schemeClr val="tx1">
                  <a:lumMod val="95000"/>
                  <a:lumOff val="5000"/>
                </a:schemeClr>
              </a:solidFill>
            </a:endParaRPr>
          </a:p>
        </p:txBody>
      </p:sp>
    </p:spTree>
    <p:extLst>
      <p:ext uri="{BB962C8B-B14F-4D97-AF65-F5344CB8AC3E}">
        <p14:creationId xmlns:p14="http://schemas.microsoft.com/office/powerpoint/2010/main" val="342809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1918-CC5D-4EE9-B992-BD36DE707CCB}"/>
              </a:ext>
            </a:extLst>
          </p:cNvPr>
          <p:cNvSpPr>
            <a:spLocks noGrp="1"/>
          </p:cNvSpPr>
          <p:nvPr>
            <p:ph type="title"/>
          </p:nvPr>
        </p:nvSpPr>
        <p:spPr>
          <a:xfrm>
            <a:off x="276393" y="276262"/>
            <a:ext cx="11055350" cy="1325563"/>
          </a:xfrm>
        </p:spPr>
        <p:txBody>
          <a:bodyPr>
            <a:noAutofit/>
          </a:bodyPr>
          <a:lstStyle/>
          <a:p>
            <a:r>
              <a:rPr lang="en-US" sz="3600" b="1" i="0" dirty="0">
                <a:solidFill>
                  <a:schemeClr val="tx1">
                    <a:lumMod val="95000"/>
                    <a:lumOff val="5000"/>
                  </a:schemeClr>
                </a:solidFill>
                <a:effectLst/>
                <a:latin typeface="Segoe UI" panose="020B0502040204020203" pitchFamily="34" charset="0"/>
              </a:rPr>
              <a:t>7. Create an AKS cluster across availability zones</a:t>
            </a:r>
            <a:br>
              <a:rPr lang="en-US" sz="3600" dirty="0">
                <a:solidFill>
                  <a:schemeClr val="tx1">
                    <a:lumMod val="95000"/>
                    <a:lumOff val="5000"/>
                  </a:schemeClr>
                </a:solidFill>
              </a:rPr>
            </a:br>
            <a:endParaRPr lang="en-US" sz="36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41D63D14-549A-4E83-8E6C-7CBFB8E6D3B1}"/>
              </a:ext>
            </a:extLst>
          </p:cNvPr>
          <p:cNvSpPr>
            <a:spLocks noGrp="1"/>
          </p:cNvSpPr>
          <p:nvPr>
            <p:ph idx="1"/>
          </p:nvPr>
        </p:nvSpPr>
        <p:spPr>
          <a:xfrm>
            <a:off x="438234" y="1200150"/>
            <a:ext cx="6140366" cy="3511550"/>
          </a:xfrm>
        </p:spPr>
        <p:txBody>
          <a:bodyPr>
            <a:normAutofit fontScale="92500" lnSpcReduction="20000"/>
          </a:bodyPr>
          <a:lstStyle/>
          <a:p>
            <a:pPr marL="0" indent="0">
              <a:buNone/>
            </a:pPr>
            <a:r>
              <a:rPr lang="en-US" sz="2000" dirty="0" err="1"/>
              <a:t>az</a:t>
            </a:r>
            <a:r>
              <a:rPr lang="en-US" sz="2000" dirty="0"/>
              <a:t> group create --name </a:t>
            </a:r>
            <a:r>
              <a:rPr lang="en-US" sz="2000" dirty="0" err="1"/>
              <a:t>myResourceGroup</a:t>
            </a:r>
            <a:r>
              <a:rPr lang="en-US" sz="2000" dirty="0"/>
              <a:t> --location eastus2</a:t>
            </a:r>
          </a:p>
          <a:p>
            <a:pPr marL="0" indent="0">
              <a:buNone/>
            </a:pPr>
            <a:endParaRPr lang="en-US" sz="2000" dirty="0"/>
          </a:p>
          <a:p>
            <a:pPr marL="0" indent="0">
              <a:buNone/>
            </a:pPr>
            <a:r>
              <a:rPr lang="en-US" sz="2000" dirty="0" err="1"/>
              <a:t>az</a:t>
            </a:r>
            <a:r>
              <a:rPr lang="en-US" sz="2000" dirty="0"/>
              <a:t> </a:t>
            </a:r>
            <a:r>
              <a:rPr lang="en-US" sz="2000" dirty="0" err="1"/>
              <a:t>aks</a:t>
            </a:r>
            <a:r>
              <a:rPr lang="en-US" sz="2000" dirty="0"/>
              <a:t> create \</a:t>
            </a:r>
          </a:p>
          <a:p>
            <a:pPr marL="0" indent="0">
              <a:buNone/>
            </a:pPr>
            <a:r>
              <a:rPr lang="en-US" sz="2000" dirty="0"/>
              <a:t>    --resource-group </a:t>
            </a:r>
            <a:r>
              <a:rPr lang="en-US" sz="2000" dirty="0" err="1"/>
              <a:t>myResourceGroup</a:t>
            </a:r>
            <a:r>
              <a:rPr lang="en-US" sz="2000" dirty="0"/>
              <a:t> \</a:t>
            </a:r>
          </a:p>
          <a:p>
            <a:pPr marL="0" indent="0">
              <a:buNone/>
            </a:pPr>
            <a:r>
              <a:rPr lang="en-US" sz="2000" dirty="0"/>
              <a:t>    --name </a:t>
            </a:r>
            <a:r>
              <a:rPr lang="en-US" sz="2000" dirty="0" err="1"/>
              <a:t>myAKSCluster</a:t>
            </a:r>
            <a:r>
              <a:rPr lang="en-US" sz="2000" dirty="0"/>
              <a:t> \</a:t>
            </a:r>
          </a:p>
          <a:p>
            <a:pPr marL="0" indent="0">
              <a:buNone/>
            </a:pPr>
            <a:r>
              <a:rPr lang="en-US" sz="2000" dirty="0"/>
              <a:t>    --generate-</a:t>
            </a:r>
            <a:r>
              <a:rPr lang="en-US" sz="2000" dirty="0" err="1"/>
              <a:t>ssh</a:t>
            </a:r>
            <a:r>
              <a:rPr lang="en-US" sz="2000" dirty="0"/>
              <a:t>-keys \</a:t>
            </a:r>
          </a:p>
          <a:p>
            <a:pPr marL="0" indent="0">
              <a:buNone/>
            </a:pPr>
            <a:r>
              <a:rPr lang="en-US" sz="2000" dirty="0"/>
              <a:t>    --</a:t>
            </a:r>
            <a:r>
              <a:rPr lang="en-US" sz="2000" dirty="0" err="1"/>
              <a:t>vm</a:t>
            </a:r>
            <a:r>
              <a:rPr lang="en-US" sz="2000" dirty="0"/>
              <a:t>-set-type </a:t>
            </a:r>
            <a:r>
              <a:rPr lang="en-US" sz="2000" dirty="0" err="1"/>
              <a:t>VirtualMachineScaleSets</a:t>
            </a:r>
            <a:r>
              <a:rPr lang="en-US" sz="2000" dirty="0"/>
              <a:t> \</a:t>
            </a:r>
          </a:p>
          <a:p>
            <a:pPr marL="0" indent="0">
              <a:buNone/>
            </a:pPr>
            <a:r>
              <a:rPr lang="en-US" sz="2000" dirty="0"/>
              <a:t>    --load-balancer-</a:t>
            </a:r>
            <a:r>
              <a:rPr lang="en-US" sz="2000" dirty="0" err="1"/>
              <a:t>sku</a:t>
            </a:r>
            <a:r>
              <a:rPr lang="en-US" sz="2000" dirty="0"/>
              <a:t> standard \</a:t>
            </a:r>
          </a:p>
          <a:p>
            <a:pPr marL="0" indent="0">
              <a:buNone/>
            </a:pPr>
            <a:r>
              <a:rPr lang="en-US" sz="2000" dirty="0"/>
              <a:t>    --node-count 3 \</a:t>
            </a:r>
          </a:p>
          <a:p>
            <a:pPr marL="0" indent="0">
              <a:buNone/>
            </a:pPr>
            <a:r>
              <a:rPr lang="en-US" sz="2000" dirty="0">
                <a:highlight>
                  <a:srgbClr val="FFFF00"/>
                </a:highlight>
              </a:rPr>
              <a:t>    --zones 1 2 3</a:t>
            </a:r>
          </a:p>
        </p:txBody>
      </p:sp>
      <p:pic>
        <p:nvPicPr>
          <p:cNvPr id="5" name="Picture 2" descr="AKS node distribution across availability zones">
            <a:extLst>
              <a:ext uri="{FF2B5EF4-FFF2-40B4-BE49-F238E27FC236}">
                <a16:creationId xmlns:a16="http://schemas.microsoft.com/office/drawing/2014/main" id="{3001A916-AB3B-45B2-967E-3F1775B8B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757" y="1308100"/>
            <a:ext cx="5045510" cy="31674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C59D49F-5B3F-411E-B25A-4489256C3D86}"/>
              </a:ext>
            </a:extLst>
          </p:cNvPr>
          <p:cNvPicPr>
            <a:picLocks noChangeAspect="1"/>
          </p:cNvPicPr>
          <p:nvPr/>
        </p:nvPicPr>
        <p:blipFill>
          <a:blip r:embed="rId3"/>
          <a:stretch>
            <a:fillRect/>
          </a:stretch>
        </p:blipFill>
        <p:spPr>
          <a:xfrm>
            <a:off x="2348321" y="4814094"/>
            <a:ext cx="9442353" cy="1767644"/>
          </a:xfrm>
          <a:prstGeom prst="rect">
            <a:avLst/>
          </a:prstGeom>
        </p:spPr>
      </p:pic>
    </p:spTree>
    <p:extLst>
      <p:ext uri="{BB962C8B-B14F-4D97-AF65-F5344CB8AC3E}">
        <p14:creationId xmlns:p14="http://schemas.microsoft.com/office/powerpoint/2010/main" val="204151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5A812-FFCD-42CE-935B-8885DECBC9ED}"/>
              </a:ext>
            </a:extLst>
          </p:cNvPr>
          <p:cNvSpPr>
            <a:spLocks noGrp="1"/>
          </p:cNvSpPr>
          <p:nvPr>
            <p:ph idx="1"/>
          </p:nvPr>
        </p:nvSpPr>
        <p:spPr>
          <a:xfrm>
            <a:off x="603251" y="1343025"/>
            <a:ext cx="11296649" cy="2759075"/>
          </a:xfrm>
        </p:spPr>
        <p:txBody>
          <a:bodyPr>
            <a:normAutofit fontScale="85000" lnSpcReduction="20000"/>
          </a:bodyPr>
          <a:lstStyle/>
          <a:p>
            <a:pPr marL="0" indent="0">
              <a:buNone/>
            </a:pPr>
            <a:r>
              <a:rPr lang="en-US" sz="2000" dirty="0" err="1"/>
              <a:t>az</a:t>
            </a:r>
            <a:r>
              <a:rPr lang="en-US" sz="2000" dirty="0"/>
              <a:t> </a:t>
            </a:r>
            <a:r>
              <a:rPr lang="en-US" sz="2000" dirty="0" err="1"/>
              <a:t>aks</a:t>
            </a:r>
            <a:r>
              <a:rPr lang="en-US" sz="2000" dirty="0"/>
              <a:t> </a:t>
            </a:r>
            <a:r>
              <a:rPr lang="en-US" sz="2000" dirty="0" err="1"/>
              <a:t>nodepool</a:t>
            </a:r>
            <a:r>
              <a:rPr lang="en-US" sz="2000" dirty="0"/>
              <a:t> add \</a:t>
            </a:r>
          </a:p>
          <a:p>
            <a:pPr marL="0" indent="0">
              <a:buNone/>
            </a:pPr>
            <a:r>
              <a:rPr lang="en-US" sz="2000" dirty="0"/>
              <a:t>    --resource-group </a:t>
            </a:r>
            <a:r>
              <a:rPr lang="en-US" sz="2000" dirty="0" err="1"/>
              <a:t>aksdayconf-rg</a:t>
            </a:r>
            <a:r>
              <a:rPr lang="en-US" sz="2000" dirty="0"/>
              <a:t> \</a:t>
            </a:r>
          </a:p>
          <a:p>
            <a:pPr marL="0" indent="0">
              <a:buNone/>
            </a:pPr>
            <a:r>
              <a:rPr lang="en-US" sz="2000" dirty="0"/>
              <a:t>    --cluster-name </a:t>
            </a:r>
            <a:r>
              <a:rPr lang="en-US" sz="2000" dirty="0" err="1"/>
              <a:t>OpsTeamAKScluster</a:t>
            </a:r>
            <a:r>
              <a:rPr lang="en-US" sz="2000" dirty="0"/>
              <a:t> \</a:t>
            </a:r>
          </a:p>
          <a:p>
            <a:pPr marL="0" indent="0">
              <a:buNone/>
            </a:pPr>
            <a:r>
              <a:rPr lang="en-US" sz="2000" dirty="0"/>
              <a:t>    </a:t>
            </a:r>
            <a:r>
              <a:rPr lang="en-US" sz="2000" dirty="0">
                <a:highlight>
                  <a:srgbClr val="FFFF00"/>
                </a:highlight>
              </a:rPr>
              <a:t>--name </a:t>
            </a:r>
            <a:r>
              <a:rPr lang="en-US" sz="2000" dirty="0" err="1">
                <a:highlight>
                  <a:srgbClr val="FFFF00"/>
                </a:highlight>
              </a:rPr>
              <a:t>mynodepool</a:t>
            </a:r>
            <a:r>
              <a:rPr lang="en-US" sz="2000" dirty="0">
                <a:highlight>
                  <a:srgbClr val="FFFF00"/>
                </a:highlight>
              </a:rPr>
              <a:t> \</a:t>
            </a:r>
          </a:p>
          <a:p>
            <a:pPr marL="0" indent="0">
              <a:buNone/>
            </a:pPr>
            <a:r>
              <a:rPr lang="en-US" sz="2000" dirty="0"/>
              <a:t>    --node-count 3</a:t>
            </a:r>
          </a:p>
          <a:p>
            <a:pPr marL="0" indent="0">
              <a:buNone/>
            </a:pPr>
            <a:endParaRPr lang="en-US" sz="2000" dirty="0"/>
          </a:p>
          <a:p>
            <a:pPr marL="0" indent="0">
              <a:buNone/>
            </a:pPr>
            <a:r>
              <a:rPr lang="en-US" sz="2000" dirty="0" err="1"/>
              <a:t>az</a:t>
            </a:r>
            <a:r>
              <a:rPr lang="en-US" sz="2000" dirty="0"/>
              <a:t> </a:t>
            </a:r>
            <a:r>
              <a:rPr lang="en-US" sz="2000" dirty="0" err="1"/>
              <a:t>aks</a:t>
            </a:r>
            <a:r>
              <a:rPr lang="en-US" sz="2000" dirty="0"/>
              <a:t> </a:t>
            </a:r>
            <a:r>
              <a:rPr lang="en-US" sz="2000" dirty="0" err="1"/>
              <a:t>nodepool</a:t>
            </a:r>
            <a:r>
              <a:rPr lang="en-US" sz="2000" dirty="0"/>
              <a:t> list --resource-group </a:t>
            </a:r>
            <a:r>
              <a:rPr lang="en-US" sz="2000" dirty="0" err="1"/>
              <a:t>aksdayconf-rg</a:t>
            </a:r>
            <a:r>
              <a:rPr lang="en-US" sz="2000" dirty="0"/>
              <a:t> --cluster-name </a:t>
            </a:r>
            <a:r>
              <a:rPr lang="en-US" sz="2000" dirty="0" err="1"/>
              <a:t>OpsTeamAKScluster</a:t>
            </a:r>
            <a:endParaRPr lang="en-US" sz="2000" dirty="0"/>
          </a:p>
          <a:p>
            <a:pPr marL="0" indent="0">
              <a:buNone/>
            </a:pPr>
            <a:endParaRPr lang="en-US" sz="2000" dirty="0"/>
          </a:p>
          <a:p>
            <a:pPr marL="0" indent="0">
              <a:buNone/>
            </a:pPr>
            <a:r>
              <a:rPr lang="en-US" sz="2000" dirty="0"/>
              <a:t>	</a:t>
            </a:r>
          </a:p>
        </p:txBody>
      </p:sp>
      <p:sp>
        <p:nvSpPr>
          <p:cNvPr id="4" name="Title 1">
            <a:extLst>
              <a:ext uri="{FF2B5EF4-FFF2-40B4-BE49-F238E27FC236}">
                <a16:creationId xmlns:a16="http://schemas.microsoft.com/office/drawing/2014/main" id="{4626D2CB-00E7-4233-B25C-99D7C2AFBA63}"/>
              </a:ext>
            </a:extLst>
          </p:cNvPr>
          <p:cNvSpPr txBox="1">
            <a:spLocks/>
          </p:cNvSpPr>
          <p:nvPr/>
        </p:nvSpPr>
        <p:spPr>
          <a:xfrm>
            <a:off x="206543" y="460413"/>
            <a:ext cx="11055350" cy="11207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tx1">
                    <a:lumMod val="95000"/>
                    <a:lumOff val="5000"/>
                  </a:schemeClr>
                </a:solidFill>
                <a:latin typeface="Segoe UI" panose="020B0502040204020203" pitchFamily="34" charset="0"/>
              </a:rPr>
              <a:t>8. Have more than 1 Node Pool</a:t>
            </a:r>
            <a:br>
              <a:rPr lang="en-US" sz="3600" dirty="0">
                <a:solidFill>
                  <a:schemeClr val="tx1">
                    <a:lumMod val="95000"/>
                    <a:lumOff val="5000"/>
                  </a:schemeClr>
                </a:solidFill>
              </a:rPr>
            </a:br>
            <a:endParaRPr lang="en-US" sz="3600" dirty="0">
              <a:solidFill>
                <a:schemeClr val="tx1">
                  <a:lumMod val="95000"/>
                  <a:lumOff val="5000"/>
                </a:schemeClr>
              </a:solidFill>
            </a:endParaRPr>
          </a:p>
        </p:txBody>
      </p:sp>
      <p:pic>
        <p:nvPicPr>
          <p:cNvPr id="8" name="Picture 7">
            <a:extLst>
              <a:ext uri="{FF2B5EF4-FFF2-40B4-BE49-F238E27FC236}">
                <a16:creationId xmlns:a16="http://schemas.microsoft.com/office/drawing/2014/main" id="{C3D27E55-A15A-4845-9EC3-82CC80B38756}"/>
              </a:ext>
            </a:extLst>
          </p:cNvPr>
          <p:cNvPicPr>
            <a:picLocks noChangeAspect="1"/>
          </p:cNvPicPr>
          <p:nvPr/>
        </p:nvPicPr>
        <p:blipFill>
          <a:blip r:embed="rId2"/>
          <a:stretch>
            <a:fillRect/>
          </a:stretch>
        </p:blipFill>
        <p:spPr>
          <a:xfrm>
            <a:off x="638176" y="3921087"/>
            <a:ext cx="7031318" cy="2476500"/>
          </a:xfrm>
          <a:prstGeom prst="rect">
            <a:avLst/>
          </a:prstGeom>
        </p:spPr>
      </p:pic>
    </p:spTree>
    <p:extLst>
      <p:ext uri="{BB962C8B-B14F-4D97-AF65-F5344CB8AC3E}">
        <p14:creationId xmlns:p14="http://schemas.microsoft.com/office/powerpoint/2010/main" val="147288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720F-DE29-4FF6-9AB5-305A2C8E9C87}"/>
              </a:ext>
            </a:extLst>
          </p:cNvPr>
          <p:cNvSpPr>
            <a:spLocks noGrp="1"/>
          </p:cNvSpPr>
          <p:nvPr>
            <p:ph type="title"/>
          </p:nvPr>
        </p:nvSpPr>
        <p:spPr>
          <a:xfrm>
            <a:off x="520700" y="434975"/>
            <a:ext cx="7239000" cy="676275"/>
          </a:xfrm>
        </p:spPr>
        <p:txBody>
          <a:bodyPr/>
          <a:lstStyle/>
          <a:p>
            <a:r>
              <a:rPr lang="en-US" sz="3600" b="1" dirty="0">
                <a:solidFill>
                  <a:schemeClr val="tx1">
                    <a:lumMod val="95000"/>
                    <a:lumOff val="5000"/>
                  </a:schemeClr>
                </a:solidFill>
                <a:latin typeface="Segoe UI" panose="020B0502040204020203" pitchFamily="34" charset="0"/>
              </a:rPr>
              <a:t>9. Azure Policy</a:t>
            </a:r>
          </a:p>
        </p:txBody>
      </p:sp>
      <p:sp>
        <p:nvSpPr>
          <p:cNvPr id="3" name="Content Placeholder 2">
            <a:extLst>
              <a:ext uri="{FF2B5EF4-FFF2-40B4-BE49-F238E27FC236}">
                <a16:creationId xmlns:a16="http://schemas.microsoft.com/office/drawing/2014/main" id="{8A5FF8ED-124D-4E9F-90BE-AC95320EBC98}"/>
              </a:ext>
            </a:extLst>
          </p:cNvPr>
          <p:cNvSpPr>
            <a:spLocks noGrp="1"/>
          </p:cNvSpPr>
          <p:nvPr>
            <p:ph idx="1"/>
          </p:nvPr>
        </p:nvSpPr>
        <p:spPr>
          <a:xfrm>
            <a:off x="463550" y="1565275"/>
            <a:ext cx="11728450" cy="4351338"/>
          </a:xfrm>
        </p:spPr>
        <p:txBody>
          <a:bodyPr>
            <a:normAutofit/>
          </a:bodyPr>
          <a:lstStyle/>
          <a:p>
            <a:pPr marL="0" indent="0">
              <a:buNone/>
            </a:pPr>
            <a:r>
              <a:rPr lang="en-US" dirty="0"/>
              <a:t>Continues compliance is </a:t>
            </a:r>
            <a:r>
              <a:rPr lang="en-US" u="sng" dirty="0">
                <a:highlight>
                  <a:srgbClr val="FFFF00"/>
                </a:highlight>
              </a:rPr>
              <a:t>must</a:t>
            </a:r>
            <a:r>
              <a:rPr lang="en-US" dirty="0"/>
              <a:t> to maintain compliance in a proactive rather reactive approach. </a:t>
            </a:r>
          </a:p>
          <a:p>
            <a:pPr marL="0" indent="0">
              <a:buNone/>
            </a:pPr>
            <a:endParaRPr lang="en-US" dirty="0"/>
          </a:p>
          <a:p>
            <a:pPr marL="0" indent="0">
              <a:buNone/>
            </a:pPr>
            <a:r>
              <a:rPr lang="en-US" dirty="0"/>
              <a:t>Achieve real-time cloud compliance at scale with consistent resource governance. It has a quite an exhaustive list of policies here </a:t>
            </a:r>
          </a:p>
          <a:p>
            <a:pPr marL="0" indent="0">
              <a:buNone/>
            </a:pPr>
            <a:r>
              <a:rPr lang="en-US" dirty="0">
                <a:hlinkClick r:id="rId3"/>
              </a:rPr>
              <a:t>https://github.com/azure/azure-policy</a:t>
            </a:r>
            <a:r>
              <a:rPr lang="en-US" dirty="0"/>
              <a:t>  </a:t>
            </a:r>
          </a:p>
          <a:p>
            <a:pPr marL="0" indent="0">
              <a:buNone/>
            </a:pPr>
            <a:endParaRPr lang="en-US" dirty="0"/>
          </a:p>
          <a:p>
            <a:pPr marL="0" indent="0">
              <a:buNone/>
            </a:pPr>
            <a:r>
              <a:rPr lang="en-US" dirty="0"/>
              <a:t>Best part is, we could roll out </a:t>
            </a:r>
            <a:r>
              <a:rPr lang="en-US" u="sng" dirty="0">
                <a:highlight>
                  <a:srgbClr val="FFFF00"/>
                </a:highlight>
              </a:rPr>
              <a:t>custom policies</a:t>
            </a:r>
            <a:r>
              <a:rPr lang="en-US" u="sng" dirty="0"/>
              <a:t> </a:t>
            </a:r>
            <a:r>
              <a:rPr lang="en-US" dirty="0"/>
              <a:t>on the resources. The rules can be written in a declarative style. </a:t>
            </a:r>
          </a:p>
        </p:txBody>
      </p:sp>
    </p:spTree>
    <p:extLst>
      <p:ext uri="{BB962C8B-B14F-4D97-AF65-F5344CB8AC3E}">
        <p14:creationId xmlns:p14="http://schemas.microsoft.com/office/powerpoint/2010/main" val="214781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7AEA2C-0581-4117-A917-AEA7319B065D}"/>
              </a:ext>
            </a:extLst>
          </p:cNvPr>
          <p:cNvSpPr txBox="1"/>
          <p:nvPr/>
        </p:nvSpPr>
        <p:spPr>
          <a:xfrm>
            <a:off x="398670" y="450851"/>
            <a:ext cx="9907380" cy="3293209"/>
          </a:xfrm>
          <a:prstGeom prst="rect">
            <a:avLst/>
          </a:prstGeom>
          <a:noFill/>
        </p:spPr>
        <p:txBody>
          <a:bodyPr wrap="square">
            <a:spAutoFit/>
          </a:bodyPr>
          <a:lstStyle/>
          <a:p>
            <a:pPr algn="l"/>
            <a:r>
              <a:rPr lang="en-US" sz="3200" b="1" i="0" dirty="0">
                <a:solidFill>
                  <a:schemeClr val="tx2"/>
                </a:solidFill>
                <a:effectLst/>
                <a:latin typeface="Segoe UI" panose="020B0502040204020203" pitchFamily="34" charset="0"/>
              </a:rPr>
              <a:t>10. Auto Scale Cluster nodes and pods</a:t>
            </a:r>
          </a:p>
          <a:p>
            <a:pPr algn="l"/>
            <a:endParaRPr lang="en-US" sz="3200" b="1" i="0" dirty="0">
              <a:solidFill>
                <a:schemeClr val="tx2"/>
              </a:solidFill>
              <a:effectLst/>
              <a:latin typeface="Segoe UI" panose="020B0502040204020203" pitchFamily="34" charset="0"/>
            </a:endParaRPr>
          </a:p>
          <a:p>
            <a:pPr algn="l"/>
            <a:r>
              <a:rPr lang="en-US" b="0" i="0" dirty="0">
                <a:solidFill>
                  <a:schemeClr val="tx2"/>
                </a:solidFill>
                <a:effectLst/>
                <a:latin typeface="Segoe UI" panose="020B0502040204020203" pitchFamily="34" charset="0"/>
              </a:rPr>
              <a:t>As demand for resources change, the number of cluster nodes or pods that run your services can automatically scale up or down. </a:t>
            </a:r>
          </a:p>
          <a:p>
            <a:pPr algn="l"/>
            <a:endParaRPr lang="en-US" dirty="0">
              <a:solidFill>
                <a:schemeClr val="tx2"/>
              </a:solidFill>
              <a:latin typeface="Segoe UI" panose="020B0502040204020203" pitchFamily="34" charset="0"/>
            </a:endParaRPr>
          </a:p>
          <a:p>
            <a:pPr algn="l"/>
            <a:r>
              <a:rPr lang="en-US" b="0" i="0" dirty="0">
                <a:solidFill>
                  <a:schemeClr val="tx2"/>
                </a:solidFill>
                <a:effectLst/>
                <a:latin typeface="Segoe UI" panose="020B0502040204020203" pitchFamily="34" charset="0"/>
              </a:rPr>
              <a:t>Use</a:t>
            </a:r>
            <a:r>
              <a:rPr lang="en-US" b="0" i="0" u="sng" dirty="0">
                <a:solidFill>
                  <a:schemeClr val="tx2"/>
                </a:solidFill>
                <a:effectLst/>
                <a:highlight>
                  <a:srgbClr val="FFFF00"/>
                </a:highlight>
                <a:latin typeface="Segoe UI" panose="020B0502040204020203" pitchFamily="34" charset="0"/>
              </a:rPr>
              <a:t> both HPA &amp; Cluster Autoscaler approach</a:t>
            </a:r>
            <a:r>
              <a:rPr lang="en-US" b="0" i="0" dirty="0">
                <a:solidFill>
                  <a:schemeClr val="tx2"/>
                </a:solidFill>
                <a:effectLst/>
                <a:latin typeface="Segoe UI" panose="020B0502040204020203" pitchFamily="34" charset="0"/>
              </a:rPr>
              <a:t>. </a:t>
            </a:r>
          </a:p>
          <a:p>
            <a:pPr algn="l"/>
            <a:endParaRPr lang="en-US" dirty="0">
              <a:solidFill>
                <a:schemeClr val="tx2"/>
              </a:solidFill>
              <a:latin typeface="Segoe UI" panose="020B0502040204020203" pitchFamily="34" charset="0"/>
            </a:endParaRPr>
          </a:p>
          <a:p>
            <a:pPr algn="l"/>
            <a:r>
              <a:rPr lang="en-US" b="0" i="0" dirty="0">
                <a:solidFill>
                  <a:schemeClr val="tx2"/>
                </a:solidFill>
                <a:effectLst/>
                <a:latin typeface="Segoe UI" panose="020B0502040204020203" pitchFamily="34" charset="0"/>
              </a:rPr>
              <a:t>This approach to scaling lets the AKS cluster automatically adjust to demands and only run the resources needed.</a:t>
            </a:r>
          </a:p>
          <a:p>
            <a:pPr algn="l"/>
            <a:endParaRPr lang="en-US" b="0" i="0" dirty="0">
              <a:solidFill>
                <a:schemeClr val="tx2"/>
              </a:solidFill>
              <a:effectLst/>
              <a:latin typeface="Segoe UI" panose="020B0502040204020203" pitchFamily="34" charset="0"/>
            </a:endParaRPr>
          </a:p>
        </p:txBody>
      </p:sp>
      <p:sp>
        <p:nvSpPr>
          <p:cNvPr id="4" name="TextBox 3">
            <a:extLst>
              <a:ext uri="{FF2B5EF4-FFF2-40B4-BE49-F238E27FC236}">
                <a16:creationId xmlns:a16="http://schemas.microsoft.com/office/drawing/2014/main" id="{4284F982-F0C5-415B-AF57-821A0A93D63A}"/>
              </a:ext>
            </a:extLst>
          </p:cNvPr>
          <p:cNvSpPr txBox="1"/>
          <p:nvPr/>
        </p:nvSpPr>
        <p:spPr>
          <a:xfrm>
            <a:off x="4159250" y="3441680"/>
            <a:ext cx="6096000" cy="2585323"/>
          </a:xfrm>
          <a:prstGeom prst="rect">
            <a:avLst/>
          </a:prstGeom>
          <a:noFill/>
        </p:spPr>
        <p:txBody>
          <a:bodyPr wrap="square">
            <a:spAutoFit/>
          </a:bodyPr>
          <a:lstStyle/>
          <a:p>
            <a:r>
              <a:rPr lang="en-US" dirty="0" err="1"/>
              <a:t>az</a:t>
            </a:r>
            <a:r>
              <a:rPr lang="en-US" dirty="0"/>
              <a:t> </a:t>
            </a:r>
            <a:r>
              <a:rPr lang="en-US" dirty="0" err="1"/>
              <a:t>aks</a:t>
            </a:r>
            <a:r>
              <a:rPr lang="en-US" dirty="0"/>
              <a:t> </a:t>
            </a:r>
            <a:r>
              <a:rPr lang="en-US" dirty="0" err="1"/>
              <a:t>nodepool</a:t>
            </a:r>
            <a:r>
              <a:rPr lang="en-US" dirty="0"/>
              <a:t> add \</a:t>
            </a:r>
          </a:p>
          <a:p>
            <a:r>
              <a:rPr lang="en-US" dirty="0"/>
              <a:t>    --resource-group </a:t>
            </a:r>
            <a:r>
              <a:rPr lang="en-US" dirty="0" err="1"/>
              <a:t>aksdayconf-rg</a:t>
            </a:r>
            <a:r>
              <a:rPr lang="en-US" dirty="0"/>
              <a:t> \</a:t>
            </a:r>
          </a:p>
          <a:p>
            <a:r>
              <a:rPr lang="en-US" dirty="0"/>
              <a:t>    --cluster-name </a:t>
            </a:r>
            <a:r>
              <a:rPr lang="en-US" dirty="0" err="1"/>
              <a:t>OpsTeamAKScluster</a:t>
            </a:r>
            <a:r>
              <a:rPr lang="en-US" dirty="0"/>
              <a:t> \</a:t>
            </a:r>
          </a:p>
          <a:p>
            <a:r>
              <a:rPr lang="en-US" dirty="0"/>
              <a:t>    --name </a:t>
            </a:r>
            <a:r>
              <a:rPr lang="en-US" dirty="0" err="1"/>
              <a:t>mynodepool</a:t>
            </a:r>
            <a:r>
              <a:rPr lang="en-US" dirty="0"/>
              <a:t> \</a:t>
            </a:r>
          </a:p>
          <a:p>
            <a:r>
              <a:rPr lang="en-US" dirty="0">
                <a:highlight>
                  <a:srgbClr val="FFFF00"/>
                </a:highlight>
              </a:rPr>
              <a:t>    --enable-cluster-</a:t>
            </a:r>
            <a:r>
              <a:rPr lang="en-US" dirty="0" err="1">
                <a:highlight>
                  <a:srgbClr val="FFFF00"/>
                </a:highlight>
              </a:rPr>
              <a:t>autoscaler</a:t>
            </a:r>
            <a:r>
              <a:rPr lang="en-US" dirty="0"/>
              <a:t> \</a:t>
            </a:r>
          </a:p>
          <a:p>
            <a:r>
              <a:rPr lang="en-US" dirty="0"/>
              <a:t>    --min-count 5 \</a:t>
            </a:r>
          </a:p>
          <a:p>
            <a:r>
              <a:rPr lang="en-US" dirty="0"/>
              <a:t>    --max-count 10 \</a:t>
            </a:r>
          </a:p>
          <a:p>
            <a:r>
              <a:rPr lang="en-US" dirty="0"/>
              <a:t>    --no-wait</a:t>
            </a:r>
          </a:p>
          <a:p>
            <a:r>
              <a:rPr lang="en-US" dirty="0"/>
              <a:t>	</a:t>
            </a:r>
          </a:p>
        </p:txBody>
      </p:sp>
    </p:spTree>
    <p:extLst>
      <p:ext uri="{BB962C8B-B14F-4D97-AF65-F5344CB8AC3E}">
        <p14:creationId xmlns:p14="http://schemas.microsoft.com/office/powerpoint/2010/main" val="171677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3C97-D440-43B5-A8A5-2F1D276DB07D}"/>
              </a:ext>
            </a:extLst>
          </p:cNvPr>
          <p:cNvSpPr>
            <a:spLocks noGrp="1"/>
          </p:cNvSpPr>
          <p:nvPr>
            <p:ph type="title"/>
          </p:nvPr>
        </p:nvSpPr>
        <p:spPr>
          <a:xfrm>
            <a:off x="279400" y="377825"/>
            <a:ext cx="10515600" cy="809625"/>
          </a:xfrm>
        </p:spPr>
        <p:txBody>
          <a:bodyPr/>
          <a:lstStyle/>
          <a:p>
            <a:r>
              <a:rPr lang="en-US" sz="3200" b="1" dirty="0">
                <a:solidFill>
                  <a:schemeClr val="tx2"/>
                </a:solidFill>
                <a:latin typeface="Segoe UI" panose="020B0502040204020203" pitchFamily="34" charset="0"/>
                <a:ea typeface="+mn-ea"/>
                <a:cs typeface="+mn-cs"/>
              </a:rPr>
              <a:t>11. Start and Stop AKS Cluster</a:t>
            </a:r>
          </a:p>
        </p:txBody>
      </p:sp>
      <p:sp>
        <p:nvSpPr>
          <p:cNvPr id="5" name="TextBox 4">
            <a:extLst>
              <a:ext uri="{FF2B5EF4-FFF2-40B4-BE49-F238E27FC236}">
                <a16:creationId xmlns:a16="http://schemas.microsoft.com/office/drawing/2014/main" id="{6E1AD009-DC7E-4FC0-9A3F-B1E6927ADD85}"/>
              </a:ext>
            </a:extLst>
          </p:cNvPr>
          <p:cNvSpPr txBox="1"/>
          <p:nvPr/>
        </p:nvSpPr>
        <p:spPr>
          <a:xfrm>
            <a:off x="361950" y="1460490"/>
            <a:ext cx="11557000" cy="3693319"/>
          </a:xfrm>
          <a:prstGeom prst="rect">
            <a:avLst/>
          </a:prstGeom>
          <a:noFill/>
        </p:spPr>
        <p:txBody>
          <a:bodyPr wrap="square">
            <a:spAutoFit/>
          </a:bodyPr>
          <a:lstStyle/>
          <a:p>
            <a:pPr marL="342900" indent="-342900">
              <a:buAutoNum type="arabicParenR"/>
            </a:pPr>
            <a:r>
              <a:rPr lang="en-US" dirty="0" err="1"/>
              <a:t>az</a:t>
            </a:r>
            <a:r>
              <a:rPr lang="en-US" dirty="0"/>
              <a:t> extension add --name </a:t>
            </a:r>
            <a:r>
              <a:rPr lang="en-US" dirty="0" err="1"/>
              <a:t>aks</a:t>
            </a:r>
            <a:r>
              <a:rPr lang="en-US" dirty="0"/>
              <a:t>-preview</a:t>
            </a:r>
          </a:p>
          <a:p>
            <a:r>
              <a:rPr lang="en-US" dirty="0"/>
              <a:t>2) </a:t>
            </a:r>
            <a:r>
              <a:rPr lang="en-US" dirty="0" err="1"/>
              <a:t>az</a:t>
            </a:r>
            <a:r>
              <a:rPr lang="en-US" dirty="0"/>
              <a:t> extension update --name </a:t>
            </a:r>
            <a:r>
              <a:rPr lang="en-US" dirty="0" err="1"/>
              <a:t>aks</a:t>
            </a:r>
            <a:r>
              <a:rPr lang="en-US" dirty="0"/>
              <a:t>-preview</a:t>
            </a:r>
          </a:p>
          <a:p>
            <a:endParaRPr lang="en-US" dirty="0"/>
          </a:p>
          <a:p>
            <a:r>
              <a:rPr lang="en-US" dirty="0"/>
              <a:t>3) </a:t>
            </a:r>
            <a:r>
              <a:rPr lang="en-US" dirty="0" err="1"/>
              <a:t>az</a:t>
            </a:r>
            <a:r>
              <a:rPr lang="en-US" dirty="0"/>
              <a:t> feature register --namespace "</a:t>
            </a:r>
            <a:r>
              <a:rPr lang="en-US" dirty="0" err="1"/>
              <a:t>Microsoft.ContainerService</a:t>
            </a:r>
            <a:r>
              <a:rPr lang="en-US" dirty="0"/>
              <a:t>" --name "</a:t>
            </a:r>
            <a:r>
              <a:rPr lang="en-US" dirty="0" err="1"/>
              <a:t>StartStopPreview</a:t>
            </a:r>
            <a:r>
              <a:rPr lang="en-US" dirty="0"/>
              <a:t>“</a:t>
            </a:r>
          </a:p>
          <a:p>
            <a:endParaRPr lang="en-US" dirty="0"/>
          </a:p>
          <a:p>
            <a:r>
              <a:rPr lang="en-US" dirty="0"/>
              <a:t>4) </a:t>
            </a:r>
            <a:r>
              <a:rPr lang="en-US" dirty="0" err="1"/>
              <a:t>az</a:t>
            </a:r>
            <a:r>
              <a:rPr lang="en-US" dirty="0"/>
              <a:t> feature list -o table --query "[?contains(name, '</a:t>
            </a:r>
            <a:r>
              <a:rPr lang="en-US" dirty="0" err="1"/>
              <a:t>Microsoft.ContainerService</a:t>
            </a:r>
            <a:r>
              <a:rPr lang="en-US" dirty="0"/>
              <a:t>/</a:t>
            </a:r>
            <a:r>
              <a:rPr lang="en-US" dirty="0" err="1"/>
              <a:t>StartStopPreview</a:t>
            </a:r>
            <a:r>
              <a:rPr lang="en-US" dirty="0"/>
              <a:t>')].{</a:t>
            </a:r>
            <a:r>
              <a:rPr lang="en-US" dirty="0" err="1"/>
              <a:t>Name:name,State:properties.state</a:t>
            </a:r>
            <a:r>
              <a:rPr lang="en-US" dirty="0"/>
              <a:t>}“</a:t>
            </a:r>
          </a:p>
          <a:p>
            <a:endParaRPr lang="en-US" dirty="0"/>
          </a:p>
          <a:p>
            <a:r>
              <a:rPr lang="en-US" dirty="0"/>
              <a:t>5) </a:t>
            </a:r>
            <a:r>
              <a:rPr lang="en-US" dirty="0" err="1"/>
              <a:t>az</a:t>
            </a:r>
            <a:r>
              <a:rPr lang="en-US" dirty="0"/>
              <a:t> provider register --namespace </a:t>
            </a:r>
            <a:r>
              <a:rPr lang="en-US" dirty="0" err="1"/>
              <a:t>Microsoft.ContainerService</a:t>
            </a:r>
            <a:endParaRPr lang="en-US" dirty="0"/>
          </a:p>
          <a:p>
            <a:endParaRPr lang="en-US" dirty="0"/>
          </a:p>
          <a:p>
            <a:r>
              <a:rPr lang="en-US" dirty="0"/>
              <a:t>6) </a:t>
            </a:r>
            <a:r>
              <a:rPr lang="en-US" dirty="0" err="1"/>
              <a:t>az</a:t>
            </a:r>
            <a:r>
              <a:rPr lang="en-US" dirty="0"/>
              <a:t> </a:t>
            </a:r>
            <a:r>
              <a:rPr lang="en-US" dirty="0" err="1"/>
              <a:t>aks</a:t>
            </a:r>
            <a:r>
              <a:rPr lang="en-US" dirty="0"/>
              <a:t> </a:t>
            </a:r>
            <a:r>
              <a:rPr lang="en-US" dirty="0">
                <a:highlight>
                  <a:srgbClr val="FFFF00"/>
                </a:highlight>
              </a:rPr>
              <a:t>stop</a:t>
            </a:r>
            <a:r>
              <a:rPr lang="en-US" dirty="0"/>
              <a:t> --name </a:t>
            </a:r>
            <a:r>
              <a:rPr lang="en-US" dirty="0" err="1"/>
              <a:t>OpsTeamAKScluster</a:t>
            </a:r>
            <a:r>
              <a:rPr lang="en-US" dirty="0"/>
              <a:t> --resource-group </a:t>
            </a:r>
            <a:r>
              <a:rPr lang="en-US" dirty="0" err="1"/>
              <a:t>aksdayconf-rg</a:t>
            </a:r>
            <a:endParaRPr lang="en-US" dirty="0"/>
          </a:p>
          <a:p>
            <a:endParaRPr lang="en-US" dirty="0"/>
          </a:p>
          <a:p>
            <a:r>
              <a:rPr lang="en-US" dirty="0"/>
              <a:t>7) </a:t>
            </a:r>
            <a:r>
              <a:rPr lang="en-US" dirty="0" err="1"/>
              <a:t>az</a:t>
            </a:r>
            <a:r>
              <a:rPr lang="en-US" dirty="0"/>
              <a:t> </a:t>
            </a:r>
            <a:r>
              <a:rPr lang="en-US" dirty="0" err="1"/>
              <a:t>aks</a:t>
            </a:r>
            <a:r>
              <a:rPr lang="en-US" dirty="0"/>
              <a:t> </a:t>
            </a:r>
            <a:r>
              <a:rPr lang="en-US" dirty="0">
                <a:highlight>
                  <a:srgbClr val="FFFF00"/>
                </a:highlight>
              </a:rPr>
              <a:t>start</a:t>
            </a:r>
            <a:r>
              <a:rPr lang="en-US" dirty="0"/>
              <a:t> --name </a:t>
            </a:r>
            <a:r>
              <a:rPr lang="en-US" dirty="0" err="1"/>
              <a:t>OpsTeamAKScluster</a:t>
            </a:r>
            <a:r>
              <a:rPr lang="en-US" dirty="0"/>
              <a:t> --resource-group </a:t>
            </a:r>
            <a:r>
              <a:rPr lang="en-US" dirty="0" err="1"/>
              <a:t>aksdayconf-rg</a:t>
            </a:r>
            <a:endParaRPr lang="en-US" dirty="0"/>
          </a:p>
        </p:txBody>
      </p:sp>
      <p:sp>
        <p:nvSpPr>
          <p:cNvPr id="7" name="TextBox 6">
            <a:extLst>
              <a:ext uri="{FF2B5EF4-FFF2-40B4-BE49-F238E27FC236}">
                <a16:creationId xmlns:a16="http://schemas.microsoft.com/office/drawing/2014/main" id="{667BCDB6-59C9-4371-83DC-425F547A5B28}"/>
              </a:ext>
            </a:extLst>
          </p:cNvPr>
          <p:cNvSpPr txBox="1"/>
          <p:nvPr/>
        </p:nvSpPr>
        <p:spPr>
          <a:xfrm>
            <a:off x="361950" y="6110843"/>
            <a:ext cx="6096000" cy="369332"/>
          </a:xfrm>
          <a:prstGeom prst="rect">
            <a:avLst/>
          </a:prstGeom>
          <a:noFill/>
        </p:spPr>
        <p:txBody>
          <a:bodyPr wrap="square">
            <a:spAutoFit/>
          </a:bodyPr>
          <a:lstStyle/>
          <a:p>
            <a:r>
              <a:rPr lang="en-US" dirty="0">
                <a:hlinkClick r:id="rId2"/>
              </a:rPr>
              <a:t>https://docs.microsoft.com/en-us/azure/aks/start-stop-cluster</a:t>
            </a:r>
            <a:r>
              <a:rPr lang="en-US" dirty="0"/>
              <a:t> </a:t>
            </a:r>
          </a:p>
        </p:txBody>
      </p:sp>
      <p:sp>
        <p:nvSpPr>
          <p:cNvPr id="9" name="TextBox 8">
            <a:extLst>
              <a:ext uri="{FF2B5EF4-FFF2-40B4-BE49-F238E27FC236}">
                <a16:creationId xmlns:a16="http://schemas.microsoft.com/office/drawing/2014/main" id="{D19318C8-51B3-42D0-9527-B880FD864530}"/>
              </a:ext>
            </a:extLst>
          </p:cNvPr>
          <p:cNvSpPr txBox="1"/>
          <p:nvPr/>
        </p:nvSpPr>
        <p:spPr>
          <a:xfrm>
            <a:off x="7067550" y="6110843"/>
            <a:ext cx="4940300" cy="369332"/>
          </a:xfrm>
          <a:prstGeom prst="rect">
            <a:avLst/>
          </a:prstGeom>
          <a:noFill/>
        </p:spPr>
        <p:txBody>
          <a:bodyPr wrap="square">
            <a:spAutoFit/>
          </a:bodyPr>
          <a:lstStyle/>
          <a:p>
            <a:r>
              <a:rPr lang="en-US" i="1" dirty="0"/>
              <a:t>* Preserve for 12 months, supports only VMSS</a:t>
            </a:r>
          </a:p>
        </p:txBody>
      </p:sp>
    </p:spTree>
    <p:extLst>
      <p:ext uri="{BB962C8B-B14F-4D97-AF65-F5344CB8AC3E}">
        <p14:creationId xmlns:p14="http://schemas.microsoft.com/office/powerpoint/2010/main" val="3960606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90E29F-15FC-4279-8B52-B4CE884FD252}"/>
              </a:ext>
            </a:extLst>
          </p:cNvPr>
          <p:cNvSpPr>
            <a:spLocks noGrp="1"/>
          </p:cNvSpPr>
          <p:nvPr>
            <p:ph type="subTitle" idx="1"/>
          </p:nvPr>
        </p:nvSpPr>
        <p:spPr>
          <a:xfrm>
            <a:off x="307550" y="346093"/>
            <a:ext cx="6448850" cy="715438"/>
          </a:xfrm>
        </p:spPr>
        <p:txBody>
          <a:bodyPr>
            <a:normAutofit fontScale="92500"/>
          </a:bodyPr>
          <a:lstStyle/>
          <a:p>
            <a:r>
              <a:rPr lang="en-US" sz="3200" b="1" dirty="0">
                <a:solidFill>
                  <a:schemeClr val="tx2"/>
                </a:solidFill>
                <a:latin typeface="Segoe UI" panose="020B0502040204020203" pitchFamily="34" charset="0"/>
              </a:rPr>
              <a:t>12. AKS Cluster Capacity Planning</a:t>
            </a:r>
          </a:p>
          <a:p>
            <a:endParaRPr lang="en-US" dirty="0"/>
          </a:p>
        </p:txBody>
      </p:sp>
      <p:sp>
        <p:nvSpPr>
          <p:cNvPr id="5" name="TextBox 4">
            <a:extLst>
              <a:ext uri="{FF2B5EF4-FFF2-40B4-BE49-F238E27FC236}">
                <a16:creationId xmlns:a16="http://schemas.microsoft.com/office/drawing/2014/main" id="{D3529E3D-36CA-4C7A-8640-C36F8F65D08A}"/>
              </a:ext>
            </a:extLst>
          </p:cNvPr>
          <p:cNvSpPr txBox="1"/>
          <p:nvPr/>
        </p:nvSpPr>
        <p:spPr>
          <a:xfrm>
            <a:off x="579782" y="1282418"/>
            <a:ext cx="8776252" cy="1200329"/>
          </a:xfrm>
          <a:prstGeom prst="rect">
            <a:avLst/>
          </a:prstGeom>
          <a:noFill/>
        </p:spPr>
        <p:txBody>
          <a:bodyPr wrap="square">
            <a:spAutoFit/>
          </a:bodyPr>
          <a:lstStyle/>
          <a:p>
            <a:pPr marL="514350" indent="-514350" algn="l">
              <a:buFont typeface="+mj-lt"/>
              <a:buAutoNum type="arabicPeriod"/>
            </a:pPr>
            <a:r>
              <a:rPr lang="en-US" sz="2400" b="0" i="0" dirty="0">
                <a:solidFill>
                  <a:srgbClr val="333333"/>
                </a:solidFill>
                <a:effectLst/>
                <a:latin typeface="SegoeUI"/>
              </a:rPr>
              <a:t>How many nodes do I need in my AKS cluster?</a:t>
            </a:r>
          </a:p>
          <a:p>
            <a:pPr marL="514350" indent="-514350" algn="l">
              <a:buFont typeface="+mj-lt"/>
              <a:buAutoNum type="arabicPeriod"/>
            </a:pPr>
            <a:r>
              <a:rPr lang="en-US" sz="2400" b="0" i="0" dirty="0">
                <a:solidFill>
                  <a:srgbClr val="333333"/>
                </a:solidFill>
                <a:effectLst/>
                <a:latin typeface="SegoeUI"/>
              </a:rPr>
              <a:t>Does the size of the subnet of my nodes matter?</a:t>
            </a:r>
          </a:p>
          <a:p>
            <a:pPr marL="514350" indent="-514350" algn="l">
              <a:buFont typeface="+mj-lt"/>
              <a:buAutoNum type="arabicPeriod"/>
            </a:pPr>
            <a:r>
              <a:rPr lang="en-US" sz="2400" b="0" i="0" dirty="0">
                <a:solidFill>
                  <a:srgbClr val="333333"/>
                </a:solidFill>
                <a:effectLst/>
                <a:latin typeface="SegoeUI"/>
              </a:rPr>
              <a:t>How many pods could be run on the cluster?</a:t>
            </a:r>
          </a:p>
        </p:txBody>
      </p:sp>
      <p:pic>
        <p:nvPicPr>
          <p:cNvPr id="1026" name="Picture 2" descr="thumbnail image 1 of blog post titled &#10; &#10; &#10;  &#10; &#10; &#10; &#10;    &#10;  &#10;   &#10;    &#10;      &#10;       Azure Kubernetes Service Cluster Capacity Planning&#10;       &#10;      &#10;     &#10;   &#10;  &#10; &#10;   &#10; &#10; &#10; &#10; &#10; &#10;">
            <a:extLst>
              <a:ext uri="{FF2B5EF4-FFF2-40B4-BE49-F238E27FC236}">
                <a16:creationId xmlns:a16="http://schemas.microsoft.com/office/drawing/2014/main" id="{101DC3E9-50B1-4273-AFDB-A999FF5EC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836" y="2851150"/>
            <a:ext cx="9442013" cy="29258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D4D362A-C2C5-422B-9B2D-57D43A68477D}"/>
              </a:ext>
            </a:extLst>
          </p:cNvPr>
          <p:cNvSpPr txBox="1"/>
          <p:nvPr/>
        </p:nvSpPr>
        <p:spPr>
          <a:xfrm>
            <a:off x="511864" y="5840660"/>
            <a:ext cx="11527735" cy="646331"/>
          </a:xfrm>
          <a:prstGeom prst="rect">
            <a:avLst/>
          </a:prstGeom>
          <a:noFill/>
        </p:spPr>
        <p:txBody>
          <a:bodyPr wrap="square">
            <a:spAutoFit/>
          </a:bodyPr>
          <a:lstStyle/>
          <a:p>
            <a:r>
              <a:rPr lang="en-US" dirty="0">
                <a:hlinkClick r:id="rId3"/>
              </a:rPr>
              <a:t>https://techcommunity.microsoft.com/t5/core-infrastructure-and-security/azure-kubernetes-service-cluster-capacity-planning/ba-p/1474990</a:t>
            </a:r>
            <a:r>
              <a:rPr lang="en-US" dirty="0"/>
              <a:t> </a:t>
            </a:r>
          </a:p>
        </p:txBody>
      </p:sp>
    </p:spTree>
    <p:extLst>
      <p:ext uri="{BB962C8B-B14F-4D97-AF65-F5344CB8AC3E}">
        <p14:creationId xmlns:p14="http://schemas.microsoft.com/office/powerpoint/2010/main" val="310967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90E29F-15FC-4279-8B52-B4CE884FD252}"/>
              </a:ext>
            </a:extLst>
          </p:cNvPr>
          <p:cNvSpPr>
            <a:spLocks noGrp="1"/>
          </p:cNvSpPr>
          <p:nvPr>
            <p:ph type="subTitle" idx="1"/>
          </p:nvPr>
        </p:nvSpPr>
        <p:spPr>
          <a:xfrm>
            <a:off x="-156000" y="180993"/>
            <a:ext cx="6099600" cy="715438"/>
          </a:xfrm>
        </p:spPr>
        <p:txBody>
          <a:bodyPr>
            <a:normAutofit/>
          </a:bodyPr>
          <a:lstStyle/>
          <a:p>
            <a:r>
              <a:rPr lang="en-US" sz="3200" b="1" dirty="0">
                <a:solidFill>
                  <a:schemeClr val="tx2"/>
                </a:solidFill>
                <a:latin typeface="Segoe UI" panose="020B0502040204020203" pitchFamily="34" charset="0"/>
              </a:rPr>
              <a:t>13. Use AKS Diagnostics</a:t>
            </a:r>
            <a:endParaRPr lang="en-US" dirty="0"/>
          </a:p>
        </p:txBody>
      </p:sp>
      <p:pic>
        <p:nvPicPr>
          <p:cNvPr id="4" name="Picture 3">
            <a:extLst>
              <a:ext uri="{FF2B5EF4-FFF2-40B4-BE49-F238E27FC236}">
                <a16:creationId xmlns:a16="http://schemas.microsoft.com/office/drawing/2014/main" id="{8770AA52-E633-48FD-8DE1-C71B16F32F1F}"/>
              </a:ext>
            </a:extLst>
          </p:cNvPr>
          <p:cNvPicPr>
            <a:picLocks noChangeAspect="1"/>
          </p:cNvPicPr>
          <p:nvPr/>
        </p:nvPicPr>
        <p:blipFill>
          <a:blip r:embed="rId2"/>
          <a:stretch>
            <a:fillRect/>
          </a:stretch>
        </p:blipFill>
        <p:spPr>
          <a:xfrm>
            <a:off x="1073150" y="959931"/>
            <a:ext cx="9077042" cy="5516993"/>
          </a:xfrm>
          <a:prstGeom prst="rect">
            <a:avLst/>
          </a:prstGeom>
        </p:spPr>
      </p:pic>
    </p:spTree>
    <p:extLst>
      <p:ext uri="{BB962C8B-B14F-4D97-AF65-F5344CB8AC3E}">
        <p14:creationId xmlns:p14="http://schemas.microsoft.com/office/powerpoint/2010/main" val="55979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90E29F-15FC-4279-8B52-B4CE884FD252}"/>
              </a:ext>
            </a:extLst>
          </p:cNvPr>
          <p:cNvSpPr>
            <a:spLocks noGrp="1"/>
          </p:cNvSpPr>
          <p:nvPr>
            <p:ph type="subTitle" idx="1"/>
          </p:nvPr>
        </p:nvSpPr>
        <p:spPr>
          <a:xfrm>
            <a:off x="-156000" y="180993"/>
            <a:ext cx="5248700" cy="715438"/>
          </a:xfrm>
        </p:spPr>
        <p:txBody>
          <a:bodyPr>
            <a:normAutofit/>
          </a:bodyPr>
          <a:lstStyle/>
          <a:p>
            <a:r>
              <a:rPr lang="en-US" sz="3200" b="1" dirty="0">
                <a:solidFill>
                  <a:schemeClr val="tx2"/>
                </a:solidFill>
                <a:latin typeface="Segoe UI" panose="020B0502040204020203" pitchFamily="34" charset="0"/>
              </a:rPr>
              <a:t>14. Use Azure Advisor </a:t>
            </a:r>
            <a:endParaRPr lang="en-US" dirty="0"/>
          </a:p>
        </p:txBody>
      </p:sp>
      <p:pic>
        <p:nvPicPr>
          <p:cNvPr id="5" name="Picture 4">
            <a:extLst>
              <a:ext uri="{FF2B5EF4-FFF2-40B4-BE49-F238E27FC236}">
                <a16:creationId xmlns:a16="http://schemas.microsoft.com/office/drawing/2014/main" id="{7655B244-E5C7-491B-AB2B-437498A7FC4C}"/>
              </a:ext>
            </a:extLst>
          </p:cNvPr>
          <p:cNvPicPr>
            <a:picLocks noChangeAspect="1"/>
          </p:cNvPicPr>
          <p:nvPr/>
        </p:nvPicPr>
        <p:blipFill>
          <a:blip r:embed="rId2"/>
          <a:stretch>
            <a:fillRect/>
          </a:stretch>
        </p:blipFill>
        <p:spPr>
          <a:xfrm>
            <a:off x="148635" y="954149"/>
            <a:ext cx="11894729" cy="4949701"/>
          </a:xfrm>
          <a:prstGeom prst="rect">
            <a:avLst/>
          </a:prstGeom>
        </p:spPr>
      </p:pic>
    </p:spTree>
    <p:extLst>
      <p:ext uri="{BB962C8B-B14F-4D97-AF65-F5344CB8AC3E}">
        <p14:creationId xmlns:p14="http://schemas.microsoft.com/office/powerpoint/2010/main" val="225288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90E29F-15FC-4279-8B52-B4CE884FD252}"/>
              </a:ext>
            </a:extLst>
          </p:cNvPr>
          <p:cNvSpPr>
            <a:spLocks noGrp="1"/>
          </p:cNvSpPr>
          <p:nvPr>
            <p:ph type="subTitle" idx="1"/>
          </p:nvPr>
        </p:nvSpPr>
        <p:spPr>
          <a:xfrm>
            <a:off x="-156000" y="180993"/>
            <a:ext cx="5248700" cy="715438"/>
          </a:xfrm>
        </p:spPr>
        <p:txBody>
          <a:bodyPr>
            <a:normAutofit/>
          </a:bodyPr>
          <a:lstStyle/>
          <a:p>
            <a:r>
              <a:rPr lang="en-US" sz="3200" b="1" dirty="0">
                <a:solidFill>
                  <a:schemeClr val="tx2"/>
                </a:solidFill>
                <a:latin typeface="Segoe UI" panose="020B0502040204020203" pitchFamily="34" charset="0"/>
              </a:rPr>
              <a:t>14.1 Use Azure Advisor </a:t>
            </a:r>
            <a:endParaRPr lang="en-US" dirty="0"/>
          </a:p>
        </p:txBody>
      </p:sp>
      <p:pic>
        <p:nvPicPr>
          <p:cNvPr id="7" name="Picture 6">
            <a:extLst>
              <a:ext uri="{FF2B5EF4-FFF2-40B4-BE49-F238E27FC236}">
                <a16:creationId xmlns:a16="http://schemas.microsoft.com/office/drawing/2014/main" id="{2A4A7755-6E53-43AC-A8C4-78C538EC9503}"/>
              </a:ext>
            </a:extLst>
          </p:cNvPr>
          <p:cNvPicPr>
            <a:picLocks noChangeAspect="1"/>
          </p:cNvPicPr>
          <p:nvPr/>
        </p:nvPicPr>
        <p:blipFill>
          <a:blip r:embed="rId2"/>
          <a:stretch>
            <a:fillRect/>
          </a:stretch>
        </p:blipFill>
        <p:spPr>
          <a:xfrm>
            <a:off x="215588" y="896431"/>
            <a:ext cx="11645493" cy="4520119"/>
          </a:xfrm>
          <a:prstGeom prst="rect">
            <a:avLst/>
          </a:prstGeom>
        </p:spPr>
      </p:pic>
    </p:spTree>
    <p:extLst>
      <p:ext uri="{BB962C8B-B14F-4D97-AF65-F5344CB8AC3E}">
        <p14:creationId xmlns:p14="http://schemas.microsoft.com/office/powerpoint/2010/main" val="327114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63DE-35CC-45B9-B317-3ABAA8F992FD}"/>
              </a:ext>
            </a:extLst>
          </p:cNvPr>
          <p:cNvSpPr>
            <a:spLocks noGrp="1"/>
          </p:cNvSpPr>
          <p:nvPr>
            <p:ph type="title"/>
          </p:nvPr>
        </p:nvSpPr>
        <p:spPr>
          <a:xfrm>
            <a:off x="357809" y="166343"/>
            <a:ext cx="4073387" cy="1325563"/>
          </a:xfrm>
        </p:spPr>
        <p:txBody>
          <a:bodyPr/>
          <a:lstStyle/>
          <a:p>
            <a:r>
              <a:rPr lang="en-US" dirty="0">
                <a:solidFill>
                  <a:srgbClr val="002060"/>
                </a:solidFill>
                <a:latin typeface="Abadi" panose="020B0604020104020204" pitchFamily="34" charset="0"/>
                <a:cs typeface="+mn-cs"/>
              </a:rPr>
              <a:t>Overview</a:t>
            </a:r>
            <a:r>
              <a:rPr lang="en-US" dirty="0"/>
              <a:t> </a:t>
            </a:r>
          </a:p>
        </p:txBody>
      </p:sp>
      <p:sp>
        <p:nvSpPr>
          <p:cNvPr id="3" name="Content Placeholder 2">
            <a:extLst>
              <a:ext uri="{FF2B5EF4-FFF2-40B4-BE49-F238E27FC236}">
                <a16:creationId xmlns:a16="http://schemas.microsoft.com/office/drawing/2014/main" id="{1B0E59B0-B720-483D-971C-D7FD69ADE790}"/>
              </a:ext>
            </a:extLst>
          </p:cNvPr>
          <p:cNvSpPr>
            <a:spLocks noGrp="1"/>
          </p:cNvSpPr>
          <p:nvPr>
            <p:ph idx="1"/>
          </p:nvPr>
        </p:nvSpPr>
        <p:spPr>
          <a:xfrm>
            <a:off x="357809" y="1809061"/>
            <a:ext cx="11380303" cy="4351338"/>
          </a:xfrm>
        </p:spPr>
        <p:txBody>
          <a:bodyPr>
            <a:normAutofit/>
          </a:bodyPr>
          <a:lstStyle/>
          <a:p>
            <a:pPr marL="0" indent="0">
              <a:buNone/>
            </a:pPr>
            <a:r>
              <a:rPr lang="en-US" dirty="0">
                <a:solidFill>
                  <a:srgbClr val="002060"/>
                </a:solidFill>
                <a:effectLst/>
                <a:latin typeface="Abadi" panose="020B0604020104020204" pitchFamily="34" charset="0"/>
                <a:ea typeface="Calibri" panose="020F0502020204030204" pitchFamily="34" charset="0"/>
              </a:rPr>
              <a:t>AKS specific best practices after working with multiple customers </a:t>
            </a:r>
          </a:p>
          <a:p>
            <a:pPr marL="0" indent="0">
              <a:buNone/>
            </a:pPr>
            <a:endParaRPr lang="en-US" dirty="0">
              <a:solidFill>
                <a:srgbClr val="002060"/>
              </a:solidFill>
              <a:latin typeface="Abadi" panose="020B0604020104020204" pitchFamily="34" charset="0"/>
              <a:ea typeface="Calibri" panose="020F0502020204030204" pitchFamily="34" charset="0"/>
            </a:endParaRPr>
          </a:p>
          <a:p>
            <a:pPr marL="0" indent="0">
              <a:buNone/>
            </a:pPr>
            <a:r>
              <a:rPr lang="en-US" dirty="0">
                <a:solidFill>
                  <a:srgbClr val="002060"/>
                </a:solidFill>
                <a:effectLst/>
                <a:latin typeface="Abadi" panose="020B0604020104020204" pitchFamily="34" charset="0"/>
                <a:ea typeface="Calibri" panose="020F0502020204030204" pitchFamily="34" charset="0"/>
              </a:rPr>
              <a:t>Mostly about Day-2 challenges and solve</a:t>
            </a:r>
          </a:p>
          <a:p>
            <a:pPr marL="0" indent="0">
              <a:buNone/>
            </a:pPr>
            <a:endParaRPr lang="en-US" dirty="0">
              <a:solidFill>
                <a:srgbClr val="002060"/>
              </a:solidFill>
              <a:latin typeface="Abadi" panose="020B0604020104020204" pitchFamily="34" charset="0"/>
              <a:ea typeface="Calibri" panose="020F0502020204030204" pitchFamily="34" charset="0"/>
            </a:endParaRPr>
          </a:p>
          <a:p>
            <a:pPr marL="0" indent="0">
              <a:buNone/>
            </a:pPr>
            <a:r>
              <a:rPr lang="en-US" dirty="0">
                <a:solidFill>
                  <a:srgbClr val="002060"/>
                </a:solidFill>
                <a:effectLst/>
                <a:latin typeface="Abadi" panose="020B0604020104020204" pitchFamily="34" charset="0"/>
                <a:ea typeface="Calibri" panose="020F0502020204030204" pitchFamily="34" charset="0"/>
              </a:rPr>
              <a:t>Upcoming features, SLA’s, Node pools, Availability Zones – for maximum resiliency</a:t>
            </a:r>
            <a:endParaRPr lang="en-US" dirty="0">
              <a:effectLst/>
              <a:latin typeface="Abadi" panose="020B0604020104020204" pitchFamily="34" charset="0"/>
              <a:ea typeface="Calibri" panose="020F0502020204030204" pitchFamily="34" charset="0"/>
            </a:endParaRPr>
          </a:p>
          <a:p>
            <a:endParaRPr lang="en-US" sz="4000" dirty="0">
              <a:latin typeface="Abadi" panose="020B0604020104020204" pitchFamily="34" charset="0"/>
            </a:endParaRPr>
          </a:p>
        </p:txBody>
      </p:sp>
    </p:spTree>
    <p:extLst>
      <p:ext uri="{BB962C8B-B14F-4D97-AF65-F5344CB8AC3E}">
        <p14:creationId xmlns:p14="http://schemas.microsoft.com/office/powerpoint/2010/main" val="2356390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90E29F-15FC-4279-8B52-B4CE884FD252}"/>
              </a:ext>
            </a:extLst>
          </p:cNvPr>
          <p:cNvSpPr>
            <a:spLocks noGrp="1"/>
          </p:cNvSpPr>
          <p:nvPr>
            <p:ph type="subTitle" idx="1"/>
          </p:nvPr>
        </p:nvSpPr>
        <p:spPr>
          <a:xfrm>
            <a:off x="-156000" y="180993"/>
            <a:ext cx="5248700" cy="715438"/>
          </a:xfrm>
        </p:spPr>
        <p:txBody>
          <a:bodyPr>
            <a:normAutofit/>
          </a:bodyPr>
          <a:lstStyle/>
          <a:p>
            <a:r>
              <a:rPr lang="en-US" sz="3200" b="1" dirty="0">
                <a:solidFill>
                  <a:schemeClr val="tx2"/>
                </a:solidFill>
                <a:latin typeface="Segoe UI" panose="020B0502040204020203" pitchFamily="34" charset="0"/>
              </a:rPr>
              <a:t>15. Use Azure Periscope</a:t>
            </a:r>
            <a:endParaRPr lang="en-US" dirty="0"/>
          </a:p>
        </p:txBody>
      </p:sp>
      <p:sp>
        <p:nvSpPr>
          <p:cNvPr id="5" name="TextBox 4">
            <a:extLst>
              <a:ext uri="{FF2B5EF4-FFF2-40B4-BE49-F238E27FC236}">
                <a16:creationId xmlns:a16="http://schemas.microsoft.com/office/drawing/2014/main" id="{7E4E3650-4E7D-429F-B5F5-A06AB798DC7C}"/>
              </a:ext>
            </a:extLst>
          </p:cNvPr>
          <p:cNvSpPr txBox="1"/>
          <p:nvPr/>
        </p:nvSpPr>
        <p:spPr>
          <a:xfrm>
            <a:off x="115888" y="5981184"/>
            <a:ext cx="6175374" cy="369332"/>
          </a:xfrm>
          <a:prstGeom prst="rect">
            <a:avLst/>
          </a:prstGeom>
          <a:noFill/>
        </p:spPr>
        <p:txBody>
          <a:bodyPr wrap="square">
            <a:spAutoFit/>
          </a:bodyPr>
          <a:lstStyle/>
          <a:p>
            <a:r>
              <a:rPr lang="en-US" dirty="0">
                <a:hlinkClick r:id="rId2"/>
              </a:rPr>
              <a:t>https://github.com/Azure/aks-periscope</a:t>
            </a:r>
            <a:r>
              <a:rPr lang="en-US" dirty="0"/>
              <a:t> </a:t>
            </a:r>
          </a:p>
        </p:txBody>
      </p:sp>
      <p:sp>
        <p:nvSpPr>
          <p:cNvPr id="8" name="TextBox 7">
            <a:extLst>
              <a:ext uri="{FF2B5EF4-FFF2-40B4-BE49-F238E27FC236}">
                <a16:creationId xmlns:a16="http://schemas.microsoft.com/office/drawing/2014/main" id="{CBDD323A-AED9-4298-B177-FBE7102652CE}"/>
              </a:ext>
            </a:extLst>
          </p:cNvPr>
          <p:cNvSpPr txBox="1"/>
          <p:nvPr/>
        </p:nvSpPr>
        <p:spPr>
          <a:xfrm>
            <a:off x="115888" y="952789"/>
            <a:ext cx="11017250" cy="646331"/>
          </a:xfrm>
          <a:prstGeom prst="rect">
            <a:avLst/>
          </a:prstGeom>
          <a:noFill/>
        </p:spPr>
        <p:txBody>
          <a:bodyPr wrap="square">
            <a:spAutoFit/>
          </a:bodyPr>
          <a:lstStyle/>
          <a:p>
            <a:r>
              <a:rPr lang="en-US" b="0" i="0" dirty="0">
                <a:effectLst/>
                <a:latin typeface="-apple-system"/>
              </a:rPr>
              <a:t>when things do go wrong, AKS customers need a tool to help them diagnose and collect the logs necessary to troubleshoot the issue.</a:t>
            </a:r>
            <a:endParaRPr lang="en-US" dirty="0"/>
          </a:p>
        </p:txBody>
      </p:sp>
      <p:pic>
        <p:nvPicPr>
          <p:cNvPr id="9" name="Picture 8">
            <a:extLst>
              <a:ext uri="{FF2B5EF4-FFF2-40B4-BE49-F238E27FC236}">
                <a16:creationId xmlns:a16="http://schemas.microsoft.com/office/drawing/2014/main" id="{91EF3A9D-3B54-4934-93F7-735FAD2B0B39}"/>
              </a:ext>
            </a:extLst>
          </p:cNvPr>
          <p:cNvPicPr>
            <a:picLocks noChangeAspect="1"/>
          </p:cNvPicPr>
          <p:nvPr/>
        </p:nvPicPr>
        <p:blipFill>
          <a:blip r:embed="rId3"/>
          <a:stretch>
            <a:fillRect/>
          </a:stretch>
        </p:blipFill>
        <p:spPr>
          <a:xfrm>
            <a:off x="6889954" y="1801015"/>
            <a:ext cx="5024233" cy="3978274"/>
          </a:xfrm>
          <a:prstGeom prst="rect">
            <a:avLst/>
          </a:prstGeom>
        </p:spPr>
      </p:pic>
      <p:pic>
        <p:nvPicPr>
          <p:cNvPr id="11" name="Picture 10">
            <a:extLst>
              <a:ext uri="{FF2B5EF4-FFF2-40B4-BE49-F238E27FC236}">
                <a16:creationId xmlns:a16="http://schemas.microsoft.com/office/drawing/2014/main" id="{3CE52DB3-8A79-4392-8167-4FBF968DE1EE}"/>
              </a:ext>
            </a:extLst>
          </p:cNvPr>
          <p:cNvPicPr>
            <a:picLocks noChangeAspect="1"/>
          </p:cNvPicPr>
          <p:nvPr/>
        </p:nvPicPr>
        <p:blipFill>
          <a:blip r:embed="rId4"/>
          <a:stretch>
            <a:fillRect/>
          </a:stretch>
        </p:blipFill>
        <p:spPr>
          <a:xfrm>
            <a:off x="199279" y="1655478"/>
            <a:ext cx="6008591" cy="3363912"/>
          </a:xfrm>
          <a:prstGeom prst="rect">
            <a:avLst/>
          </a:prstGeom>
        </p:spPr>
      </p:pic>
    </p:spTree>
    <p:extLst>
      <p:ext uri="{BB962C8B-B14F-4D97-AF65-F5344CB8AC3E}">
        <p14:creationId xmlns:p14="http://schemas.microsoft.com/office/powerpoint/2010/main" val="2202852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90E29F-15FC-4279-8B52-B4CE884FD252}"/>
              </a:ext>
            </a:extLst>
          </p:cNvPr>
          <p:cNvSpPr>
            <a:spLocks noGrp="1"/>
          </p:cNvSpPr>
          <p:nvPr>
            <p:ph type="subTitle" idx="1"/>
          </p:nvPr>
        </p:nvSpPr>
        <p:spPr>
          <a:xfrm>
            <a:off x="-156000" y="180993"/>
            <a:ext cx="5248700" cy="715438"/>
          </a:xfrm>
        </p:spPr>
        <p:txBody>
          <a:bodyPr>
            <a:normAutofit/>
          </a:bodyPr>
          <a:lstStyle/>
          <a:p>
            <a:r>
              <a:rPr lang="en-US" sz="3200" b="1" dirty="0">
                <a:solidFill>
                  <a:schemeClr val="tx2"/>
                </a:solidFill>
                <a:latin typeface="Segoe UI" panose="020B0502040204020203" pitchFamily="34" charset="0"/>
              </a:rPr>
              <a:t>16. Production Checklist</a:t>
            </a:r>
            <a:endParaRPr lang="en-US" dirty="0"/>
          </a:p>
        </p:txBody>
      </p:sp>
      <p:sp>
        <p:nvSpPr>
          <p:cNvPr id="8" name="TextBox 7">
            <a:extLst>
              <a:ext uri="{FF2B5EF4-FFF2-40B4-BE49-F238E27FC236}">
                <a16:creationId xmlns:a16="http://schemas.microsoft.com/office/drawing/2014/main" id="{CBDD323A-AED9-4298-B177-FBE7102652CE}"/>
              </a:ext>
            </a:extLst>
          </p:cNvPr>
          <p:cNvSpPr txBox="1"/>
          <p:nvPr/>
        </p:nvSpPr>
        <p:spPr>
          <a:xfrm>
            <a:off x="439738" y="698527"/>
            <a:ext cx="12101512" cy="5355312"/>
          </a:xfrm>
          <a:prstGeom prst="rect">
            <a:avLst/>
          </a:prstGeom>
          <a:noFill/>
        </p:spPr>
        <p:txBody>
          <a:bodyPr wrap="square">
            <a:spAutoFit/>
          </a:bodyPr>
          <a:lstStyle/>
          <a:p>
            <a:pPr marL="342900" indent="-342900">
              <a:buAutoNum type="arabicPeriod"/>
            </a:pPr>
            <a:r>
              <a:rPr lang="en-US" b="0" i="0" dirty="0">
                <a:effectLst/>
                <a:highlight>
                  <a:srgbClr val="FFFF00"/>
                </a:highlight>
                <a:latin typeface="-apple-system"/>
              </a:rPr>
              <a:t>Regions</a:t>
            </a:r>
            <a:r>
              <a:rPr lang="en-US" b="0" i="0" dirty="0">
                <a:effectLst/>
                <a:latin typeface="-apple-system"/>
              </a:rPr>
              <a:t> - Select the region based on your compliance requirement – You cannot change later</a:t>
            </a:r>
          </a:p>
          <a:p>
            <a:pPr marL="342900" indent="-342900">
              <a:buAutoNum type="arabicPeriod"/>
            </a:pPr>
            <a:endParaRPr lang="en-US" b="0" i="0" dirty="0">
              <a:effectLst/>
              <a:latin typeface="-apple-system"/>
            </a:endParaRPr>
          </a:p>
          <a:p>
            <a:pPr marL="342900" indent="-342900">
              <a:buAutoNum type="arabicPeriod"/>
            </a:pPr>
            <a:r>
              <a:rPr lang="en-US" dirty="0">
                <a:latin typeface="-apple-system"/>
              </a:rPr>
              <a:t>Version – Select the most stable version for production</a:t>
            </a:r>
          </a:p>
          <a:p>
            <a:pPr marL="342900" indent="-342900">
              <a:buAutoNum type="arabicPeriod"/>
            </a:pPr>
            <a:endParaRPr lang="en-US" dirty="0">
              <a:latin typeface="-apple-system"/>
            </a:endParaRPr>
          </a:p>
          <a:p>
            <a:pPr marL="342900" indent="-342900">
              <a:buAutoNum type="arabicPeriod"/>
            </a:pPr>
            <a:r>
              <a:rPr lang="en-US" b="0" i="0" dirty="0">
                <a:effectLst/>
                <a:latin typeface="-apple-system"/>
              </a:rPr>
              <a:t>Use Node Pools and Az Zones – minimum of 2 pods and use AZ</a:t>
            </a:r>
          </a:p>
          <a:p>
            <a:pPr marL="342900" indent="-342900">
              <a:buAutoNum type="arabicPeriod"/>
            </a:pPr>
            <a:endParaRPr lang="en-US" b="0" i="0" dirty="0">
              <a:effectLst/>
              <a:latin typeface="-apple-system"/>
            </a:endParaRPr>
          </a:p>
          <a:p>
            <a:r>
              <a:rPr lang="en-US" dirty="0">
                <a:latin typeface="-apple-system"/>
              </a:rPr>
              <a:t>4.   Services - recommend using Ingress rather than exposing all of them as Load Balancer </a:t>
            </a:r>
          </a:p>
          <a:p>
            <a:endParaRPr lang="en-US" dirty="0">
              <a:latin typeface="-apple-system"/>
            </a:endParaRPr>
          </a:p>
          <a:p>
            <a:r>
              <a:rPr lang="en-US" dirty="0">
                <a:latin typeface="-apple-system"/>
              </a:rPr>
              <a:t>5. </a:t>
            </a:r>
            <a:r>
              <a:rPr lang="en-US" b="1" dirty="0">
                <a:highlight>
                  <a:srgbClr val="FFFF00"/>
                </a:highlight>
                <a:latin typeface="-apple-system"/>
              </a:rPr>
              <a:t>VM Type</a:t>
            </a:r>
            <a:r>
              <a:rPr lang="en-US" b="1" dirty="0">
                <a:latin typeface="-apple-system"/>
              </a:rPr>
              <a:t> </a:t>
            </a:r>
            <a:r>
              <a:rPr lang="en-US" dirty="0">
                <a:latin typeface="-apple-system"/>
              </a:rPr>
              <a:t>– Select appropriate VM type – you can only add new node pools but cannot change types</a:t>
            </a:r>
          </a:p>
          <a:p>
            <a:endParaRPr lang="en-US" dirty="0">
              <a:latin typeface="-apple-system"/>
            </a:endParaRPr>
          </a:p>
          <a:p>
            <a:r>
              <a:rPr lang="en-US" dirty="0">
                <a:latin typeface="-apple-system"/>
              </a:rPr>
              <a:t>6. </a:t>
            </a:r>
            <a:r>
              <a:rPr lang="en-US" b="1" dirty="0">
                <a:latin typeface="-apple-system"/>
              </a:rPr>
              <a:t>Max Pods in Cluster, Max Pods in Node, Pod request (CPU/Memory), Pod limits (CPU/Memory)</a:t>
            </a:r>
          </a:p>
          <a:p>
            <a:endParaRPr lang="en-US" dirty="0">
              <a:latin typeface="-apple-system"/>
            </a:endParaRPr>
          </a:p>
          <a:p>
            <a:r>
              <a:rPr lang="en-US" dirty="0">
                <a:latin typeface="-apple-system"/>
              </a:rPr>
              <a:t>7. </a:t>
            </a:r>
            <a:r>
              <a:rPr lang="en-US" dirty="0">
                <a:highlight>
                  <a:srgbClr val="FFFF00"/>
                </a:highlight>
                <a:latin typeface="-apple-system"/>
              </a:rPr>
              <a:t>Networking</a:t>
            </a:r>
            <a:r>
              <a:rPr lang="en-US" dirty="0">
                <a:latin typeface="-apple-system"/>
              </a:rPr>
              <a:t> : Recommend Azure CNI instead </a:t>
            </a:r>
            <a:r>
              <a:rPr lang="en-US" dirty="0" err="1">
                <a:latin typeface="-apple-system"/>
              </a:rPr>
              <a:t>Kubenet</a:t>
            </a:r>
            <a:r>
              <a:rPr lang="en-US" dirty="0">
                <a:latin typeface="-apple-system"/>
              </a:rPr>
              <a:t> </a:t>
            </a:r>
            <a:r>
              <a:rPr lang="en-US" sz="1600" dirty="0">
                <a:latin typeface="-apple-system"/>
              </a:rPr>
              <a:t>(Unless org has a restriction on IP </a:t>
            </a:r>
            <a:r>
              <a:rPr lang="en-US" sz="1600" dirty="0" err="1">
                <a:latin typeface="-apple-system"/>
              </a:rPr>
              <a:t>Addr</a:t>
            </a:r>
            <a:r>
              <a:rPr lang="en-US" sz="1600" dirty="0">
                <a:latin typeface="-apple-system"/>
              </a:rPr>
              <a:t> to be assigned to the subnet) </a:t>
            </a:r>
            <a:endParaRPr lang="en-US" dirty="0">
              <a:latin typeface="-apple-system"/>
            </a:endParaRPr>
          </a:p>
          <a:p>
            <a:endParaRPr lang="en-US" dirty="0">
              <a:latin typeface="-apple-system"/>
            </a:endParaRPr>
          </a:p>
          <a:p>
            <a:r>
              <a:rPr lang="en-US" dirty="0">
                <a:latin typeface="-apple-system"/>
              </a:rPr>
              <a:t>8. API Server Access – restrict via IP Whitelisting;  Storage and Databases – use managed/PaaS as much as possible </a:t>
            </a:r>
          </a:p>
          <a:p>
            <a:endParaRPr lang="en-US" dirty="0">
              <a:latin typeface="-apple-system"/>
            </a:endParaRPr>
          </a:p>
          <a:p>
            <a:r>
              <a:rPr lang="en-US" dirty="0">
                <a:latin typeface="-apple-system"/>
              </a:rPr>
              <a:t>9. Monitor – Use Prometheus, </a:t>
            </a:r>
            <a:r>
              <a:rPr lang="en-US" dirty="0" err="1">
                <a:latin typeface="-apple-system"/>
              </a:rPr>
              <a:t>Filebeat</a:t>
            </a:r>
            <a:r>
              <a:rPr lang="en-US" dirty="0">
                <a:latin typeface="-apple-system"/>
              </a:rPr>
              <a:t> or Azure Monitor (easy to implement) </a:t>
            </a:r>
          </a:p>
          <a:p>
            <a:endParaRPr lang="en-US" dirty="0">
              <a:latin typeface="-apple-system"/>
            </a:endParaRPr>
          </a:p>
          <a:p>
            <a:r>
              <a:rPr lang="en-US" dirty="0">
                <a:latin typeface="-apple-system"/>
              </a:rPr>
              <a:t>10. Node restarts – recommend </a:t>
            </a:r>
            <a:r>
              <a:rPr lang="en-US" b="1" dirty="0" err="1">
                <a:latin typeface="-apple-system"/>
              </a:rPr>
              <a:t>Kured</a:t>
            </a:r>
            <a:r>
              <a:rPr lang="en-US" b="1" dirty="0">
                <a:latin typeface="-apple-system"/>
              </a:rPr>
              <a:t> </a:t>
            </a:r>
            <a:r>
              <a:rPr lang="en-US" dirty="0">
                <a:latin typeface="-apple-system"/>
              </a:rPr>
              <a:t>for automating node reboots after OS Patching</a:t>
            </a:r>
          </a:p>
        </p:txBody>
      </p:sp>
    </p:spTree>
    <p:extLst>
      <p:ext uri="{BB962C8B-B14F-4D97-AF65-F5344CB8AC3E}">
        <p14:creationId xmlns:p14="http://schemas.microsoft.com/office/powerpoint/2010/main" val="144114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C0A476-0633-44D9-B45D-CFD5AFD0060E}"/>
              </a:ext>
            </a:extLst>
          </p:cNvPr>
          <p:cNvPicPr>
            <a:picLocks noChangeAspect="1"/>
          </p:cNvPicPr>
          <p:nvPr/>
        </p:nvPicPr>
        <p:blipFill>
          <a:blip r:embed="rId3"/>
          <a:stretch>
            <a:fillRect/>
          </a:stretch>
        </p:blipFill>
        <p:spPr>
          <a:xfrm>
            <a:off x="431206" y="1355544"/>
            <a:ext cx="11312197" cy="4836534"/>
          </a:xfrm>
          <a:prstGeom prst="rect">
            <a:avLst/>
          </a:prstGeom>
          <a:ln>
            <a:solidFill>
              <a:schemeClr val="tx1"/>
            </a:solidFill>
          </a:ln>
        </p:spPr>
      </p:pic>
      <p:sp>
        <p:nvSpPr>
          <p:cNvPr id="7" name="TextBox 6">
            <a:extLst>
              <a:ext uri="{FF2B5EF4-FFF2-40B4-BE49-F238E27FC236}">
                <a16:creationId xmlns:a16="http://schemas.microsoft.com/office/drawing/2014/main" id="{72B625B6-8886-41AC-B6F1-8479EE6EBA36}"/>
              </a:ext>
            </a:extLst>
          </p:cNvPr>
          <p:cNvSpPr txBox="1"/>
          <p:nvPr/>
        </p:nvSpPr>
        <p:spPr>
          <a:xfrm>
            <a:off x="3324308" y="839064"/>
            <a:ext cx="6096000" cy="369332"/>
          </a:xfrm>
          <a:prstGeom prst="rect">
            <a:avLst/>
          </a:prstGeom>
          <a:noFill/>
        </p:spPr>
        <p:txBody>
          <a:bodyPr wrap="square">
            <a:spAutoFit/>
          </a:bodyPr>
          <a:lstStyle/>
          <a:p>
            <a:pPr algn="l"/>
            <a:r>
              <a:rPr lang="en-US" b="1" i="0" dirty="0">
                <a:solidFill>
                  <a:schemeClr val="tx1">
                    <a:lumMod val="95000"/>
                    <a:lumOff val="5000"/>
                  </a:schemeClr>
                </a:solidFill>
                <a:effectLst/>
                <a:latin typeface="Segoe UI" panose="020B0502040204020203" pitchFamily="34" charset="0"/>
              </a:rPr>
              <a:t>Azure Kubernetes Service solution journey</a:t>
            </a:r>
          </a:p>
        </p:txBody>
      </p:sp>
    </p:spTree>
    <p:extLst>
      <p:ext uri="{BB962C8B-B14F-4D97-AF65-F5344CB8AC3E}">
        <p14:creationId xmlns:p14="http://schemas.microsoft.com/office/powerpoint/2010/main" val="379067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30A1-BCAB-4A11-A407-BB4335D54EB3}"/>
              </a:ext>
            </a:extLst>
          </p:cNvPr>
          <p:cNvSpPr>
            <a:spLocks noGrp="1"/>
          </p:cNvSpPr>
          <p:nvPr>
            <p:ph type="title"/>
          </p:nvPr>
        </p:nvSpPr>
        <p:spPr>
          <a:xfrm>
            <a:off x="196850" y="114763"/>
            <a:ext cx="10515600" cy="1325563"/>
          </a:xfrm>
        </p:spPr>
        <p:txBody>
          <a:bodyPr/>
          <a:lstStyle/>
          <a:p>
            <a:r>
              <a:rPr lang="en-US" sz="4400" b="1" dirty="0">
                <a:effectLst/>
                <a:latin typeface="Calibri" panose="020F0502020204030204" pitchFamily="34" charset="0"/>
                <a:ea typeface="Times New Roman" panose="02020603050405020304" pitchFamily="18" charset="0"/>
              </a:rPr>
              <a:t>AKS DevOps must links</a:t>
            </a:r>
            <a:endParaRPr lang="en-US" dirty="0"/>
          </a:p>
        </p:txBody>
      </p:sp>
      <p:sp>
        <p:nvSpPr>
          <p:cNvPr id="3" name="Content Placeholder 2">
            <a:extLst>
              <a:ext uri="{FF2B5EF4-FFF2-40B4-BE49-F238E27FC236}">
                <a16:creationId xmlns:a16="http://schemas.microsoft.com/office/drawing/2014/main" id="{AF6FC3EF-FE7E-47DE-B7FF-D1B127654B12}"/>
              </a:ext>
            </a:extLst>
          </p:cNvPr>
          <p:cNvSpPr>
            <a:spLocks noGrp="1"/>
          </p:cNvSpPr>
          <p:nvPr>
            <p:ph idx="1"/>
          </p:nvPr>
        </p:nvSpPr>
        <p:spPr>
          <a:xfrm>
            <a:off x="184150" y="889659"/>
            <a:ext cx="6864350" cy="3876675"/>
          </a:xfrm>
        </p:spPr>
        <p:txBody>
          <a:bodyPr/>
          <a:lstStyle/>
          <a:p>
            <a:pPr marL="0" indent="0">
              <a:buNone/>
            </a:pP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AKS Current preview features: </a:t>
            </a:r>
            <a:r>
              <a:rPr lang="en-US" sz="1800" u="sng" dirty="0">
                <a:solidFill>
                  <a:srgbClr val="0000FF"/>
                </a:solidFill>
                <a:effectLst/>
                <a:latin typeface="Calibri" panose="020F0502020204030204" pitchFamily="34" charset="0"/>
                <a:ea typeface="Times New Roman" panose="02020603050405020304" pitchFamily="18" charset="0"/>
                <a:hlinkClick r:id="rId2"/>
              </a:rPr>
              <a:t>https://aka.ms/aks/preview-features</a:t>
            </a:r>
            <a:endParaRPr lang="en-US" sz="1800" u="sng" dirty="0">
              <a:solidFill>
                <a:srgbClr val="0000FF"/>
              </a:solidFill>
              <a:effectLst/>
              <a:latin typeface="Calibri" panose="020F0502020204030204" pitchFamily="34" charset="0"/>
              <a:ea typeface="Times New Roman" panose="02020603050405020304" pitchFamily="18" charset="0"/>
            </a:endParaRPr>
          </a:p>
          <a:p>
            <a:pPr marL="0" indent="0">
              <a:buNone/>
            </a:pP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AKS Release notes: </a:t>
            </a:r>
            <a:r>
              <a:rPr lang="en-US" sz="1800" u="sng" dirty="0">
                <a:solidFill>
                  <a:srgbClr val="0000FF"/>
                </a:solidFill>
                <a:effectLst/>
                <a:latin typeface="Calibri" panose="020F0502020204030204" pitchFamily="34" charset="0"/>
                <a:ea typeface="Times New Roman" panose="02020603050405020304" pitchFamily="18" charset="0"/>
                <a:hlinkClick r:id="rId3"/>
              </a:rPr>
              <a:t>https://aka.ms/aks/releasenotes</a:t>
            </a:r>
            <a:endParaRPr lang="en-US" sz="1800" u="sng" dirty="0">
              <a:solidFill>
                <a:srgbClr val="0000FF"/>
              </a:solidFill>
              <a:effectLst/>
              <a:latin typeface="Calibri" panose="020F0502020204030204" pitchFamily="34" charset="0"/>
              <a:ea typeface="Times New Roman" panose="02020603050405020304" pitchFamily="18" charset="0"/>
            </a:endParaRPr>
          </a:p>
          <a:p>
            <a:pPr marL="0" indent="0">
              <a:buNone/>
            </a:pP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AKS Public roadmap: </a:t>
            </a:r>
            <a:r>
              <a:rPr lang="en-US" sz="1800" u="sng" dirty="0">
                <a:solidFill>
                  <a:srgbClr val="0000FF"/>
                </a:solidFill>
                <a:effectLst/>
                <a:latin typeface="Calibri" panose="020F0502020204030204" pitchFamily="34" charset="0"/>
                <a:ea typeface="Times New Roman" panose="02020603050405020304" pitchFamily="18" charset="0"/>
                <a:hlinkClick r:id="rId4"/>
              </a:rPr>
              <a:t>http://aka.ms/aks/roadmap</a:t>
            </a:r>
            <a:endParaRPr lang="en-US" sz="1800" u="sng" dirty="0">
              <a:solidFill>
                <a:srgbClr val="0000FF"/>
              </a:solidFill>
              <a:effectLst/>
              <a:latin typeface="Calibri" panose="020F0502020204030204" pitchFamily="34" charset="0"/>
              <a:ea typeface="Times New Roman" panose="02020603050405020304" pitchFamily="18" charset="0"/>
            </a:endParaRPr>
          </a:p>
          <a:p>
            <a:pPr marL="0" indent="0">
              <a:buNone/>
            </a:pP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AKS Known-issues: </a:t>
            </a:r>
            <a:r>
              <a:rPr lang="en-US" sz="1800" u="sng" dirty="0">
                <a:solidFill>
                  <a:srgbClr val="0000FF"/>
                </a:solidFill>
                <a:effectLst/>
                <a:latin typeface="Calibri" panose="020F0502020204030204" pitchFamily="34" charset="0"/>
                <a:ea typeface="Times New Roman" panose="02020603050405020304" pitchFamily="18" charset="0"/>
                <a:hlinkClick r:id="rId5"/>
              </a:rPr>
              <a:t>https://aka.ms/aks/knownissues</a:t>
            </a:r>
            <a:endParaRPr lang="en-US" sz="1800" u="sng" dirty="0">
              <a:solidFill>
                <a:srgbClr val="0000FF"/>
              </a:solidFill>
              <a:effectLst/>
              <a:latin typeface="Calibri" panose="020F0502020204030204" pitchFamily="34" charset="0"/>
              <a:ea typeface="Times New Roman" panose="02020603050405020304" pitchFamily="18" charset="0"/>
            </a:endParaRPr>
          </a:p>
          <a:p>
            <a:pPr marL="0" indent="0">
              <a:buNone/>
            </a:pP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AKS Feature Requests: </a:t>
            </a:r>
            <a:r>
              <a:rPr lang="en-US" sz="1800" u="sng" dirty="0">
                <a:solidFill>
                  <a:srgbClr val="0000FF"/>
                </a:solidFill>
                <a:effectLst/>
                <a:latin typeface="Calibri" panose="020F0502020204030204" pitchFamily="34" charset="0"/>
                <a:ea typeface="Times New Roman" panose="02020603050405020304" pitchFamily="18" charset="0"/>
                <a:hlinkClick r:id="rId6"/>
              </a:rPr>
              <a:t>https://aka.ms/aks/feature-requests</a:t>
            </a:r>
            <a:endParaRPr lang="en-US" sz="1800" u="sng" dirty="0">
              <a:solidFill>
                <a:srgbClr val="0000FF"/>
              </a:solidFill>
              <a:effectLst/>
              <a:latin typeface="Calibri" panose="020F0502020204030204" pitchFamily="34" charset="0"/>
              <a:ea typeface="Times New Roman" panose="02020603050405020304" pitchFamily="18" charset="0"/>
            </a:endParaRPr>
          </a:p>
          <a:p>
            <a:pPr marL="0" indent="0">
              <a:buNone/>
            </a:pPr>
            <a:br>
              <a:rPr lang="en-US" sz="1800" dirty="0">
                <a:effectLst/>
                <a:latin typeface="Calibri" panose="020F0502020204030204" pitchFamily="34" charset="0"/>
                <a:ea typeface="Times New Roman" panose="02020603050405020304" pitchFamily="18" charset="0"/>
              </a:rPr>
            </a:br>
            <a:r>
              <a:rPr lang="en-US" sz="1800" dirty="0">
                <a:effectLst/>
                <a:latin typeface="Calibri" panose="020F0502020204030204" pitchFamily="34" charset="0"/>
                <a:ea typeface="Times New Roman" panose="02020603050405020304" pitchFamily="18" charset="0"/>
              </a:rPr>
              <a:t>- AKS Public FAQ: </a:t>
            </a:r>
            <a:r>
              <a:rPr lang="en-US" sz="1800" u="sng" dirty="0">
                <a:solidFill>
                  <a:srgbClr val="0000FF"/>
                </a:solidFill>
                <a:effectLst/>
                <a:latin typeface="Calibri" panose="020F0502020204030204" pitchFamily="34" charset="0"/>
                <a:ea typeface="Times New Roman" panose="02020603050405020304" pitchFamily="18" charset="0"/>
                <a:hlinkClick r:id="rId7"/>
              </a:rPr>
              <a:t>https://aka.ms/aks/public-faq</a:t>
            </a:r>
            <a:endParaRPr lang="en-US" dirty="0"/>
          </a:p>
        </p:txBody>
      </p:sp>
      <p:sp>
        <p:nvSpPr>
          <p:cNvPr id="5" name="Rectangle 4">
            <a:extLst>
              <a:ext uri="{FF2B5EF4-FFF2-40B4-BE49-F238E27FC236}">
                <a16:creationId xmlns:a16="http://schemas.microsoft.com/office/drawing/2014/main" id="{9B34A66F-70AA-459E-993A-0763190CC3EC}"/>
              </a:ext>
            </a:extLst>
          </p:cNvPr>
          <p:cNvSpPr/>
          <p:nvPr/>
        </p:nvSpPr>
        <p:spPr>
          <a:xfrm>
            <a:off x="9439154" y="4770622"/>
            <a:ext cx="2206053" cy="584775"/>
          </a:xfrm>
          <a:prstGeom prst="rect">
            <a:avLst/>
          </a:prstGeom>
          <a:noFill/>
          <a:effectLst>
            <a:reflection blurRad="6350" stA="50000" endA="300" endPos="55500" dist="101600" dir="5400000" sy="-100000" algn="bl" rotWithShape="0"/>
          </a:effectLst>
        </p:spPr>
        <p:txBody>
          <a:bodyPr wrap="none">
            <a:spAutoFit/>
          </a:bodyPr>
          <a:lstStyle/>
          <a:p>
            <a:r>
              <a:rPr lang="en-US" sz="3200" dirty="0">
                <a:latin typeface="Bahnschrift" panose="020B0502040204020203" pitchFamily="34" charset="0"/>
              </a:rPr>
              <a:t>MahesKBlr</a:t>
            </a:r>
            <a:endParaRPr lang="en-US" sz="1200" dirty="0"/>
          </a:p>
        </p:txBody>
      </p:sp>
      <p:pic>
        <p:nvPicPr>
          <p:cNvPr id="7" name="Picture 6" descr="Image result for twitter images ">
            <a:extLst>
              <a:ext uri="{FF2B5EF4-FFF2-40B4-BE49-F238E27FC236}">
                <a16:creationId xmlns:a16="http://schemas.microsoft.com/office/drawing/2014/main" id="{F325C394-1B74-48B8-9F52-1512A1E771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01218" y="4894042"/>
            <a:ext cx="337936" cy="337936"/>
          </a:xfrm>
          <a:prstGeom prst="rect">
            <a:avLst/>
          </a:prstGeom>
          <a:noFill/>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9D3D7A-F171-44A2-8E06-CC99B9CE9BC8}"/>
              </a:ext>
            </a:extLst>
          </p:cNvPr>
          <p:cNvSpPr txBox="1"/>
          <p:nvPr/>
        </p:nvSpPr>
        <p:spPr>
          <a:xfrm>
            <a:off x="8480577" y="3976976"/>
            <a:ext cx="3660623" cy="646331"/>
          </a:xfrm>
          <a:prstGeom prst="rect">
            <a:avLst/>
          </a:prstGeom>
          <a:noFill/>
        </p:spPr>
        <p:txBody>
          <a:bodyPr wrap="square">
            <a:spAutoFit/>
          </a:bodyPr>
          <a:lstStyle/>
          <a:p>
            <a:r>
              <a:rPr lang="en-US" sz="3600" b="1" dirty="0">
                <a:effectLst/>
                <a:latin typeface="Calibri" panose="020F0502020204030204" pitchFamily="34" charset="0"/>
                <a:ea typeface="Times New Roman" panose="02020603050405020304" pitchFamily="18" charset="0"/>
              </a:rPr>
              <a:t>Q&amp;A  - Thank you</a:t>
            </a:r>
            <a:endParaRPr lang="en-US" sz="3600" dirty="0"/>
          </a:p>
        </p:txBody>
      </p:sp>
      <p:sp>
        <p:nvSpPr>
          <p:cNvPr id="11" name="TextBox 10">
            <a:extLst>
              <a:ext uri="{FF2B5EF4-FFF2-40B4-BE49-F238E27FC236}">
                <a16:creationId xmlns:a16="http://schemas.microsoft.com/office/drawing/2014/main" id="{F43EDBA7-3B83-4695-825B-489B289BDBF3}"/>
              </a:ext>
            </a:extLst>
          </p:cNvPr>
          <p:cNvSpPr txBox="1"/>
          <p:nvPr/>
        </p:nvSpPr>
        <p:spPr>
          <a:xfrm>
            <a:off x="4479925" y="6012465"/>
            <a:ext cx="7610475" cy="369332"/>
          </a:xfrm>
          <a:prstGeom prst="rect">
            <a:avLst/>
          </a:prstGeom>
          <a:noFill/>
        </p:spPr>
        <p:txBody>
          <a:bodyPr wrap="square">
            <a:spAutoFit/>
          </a:bodyPr>
          <a:lstStyle/>
          <a:p>
            <a:pPr algn="ctr"/>
            <a:r>
              <a:rPr lang="en-US" b="1" dirty="0">
                <a:solidFill>
                  <a:srgbClr val="0563C1"/>
                </a:solidFill>
                <a:hlinkClick r:id="rId9">
                  <a:extLst>
                    <a:ext uri="{A12FA001-AC4F-418D-AE19-62706E023703}">
                      <ahyp:hlinkClr xmlns:ahyp="http://schemas.microsoft.com/office/drawing/2018/hyperlinkcolor" val="tx"/>
                    </a:ext>
                  </a:extLst>
                </a:hlinkClick>
              </a:rPr>
              <a:t>https://www.linkedin.com/in/mfcmahesh</a:t>
            </a:r>
            <a:r>
              <a:rPr lang="en-US" b="1" dirty="0">
                <a:solidFill>
                  <a:schemeClr val="accent4">
                    <a:lumMod val="75000"/>
                  </a:schemeClr>
                </a:solidFill>
                <a:hlinkClick r:id="rId9">
                  <a:extLst>
                    <a:ext uri="{A12FA001-AC4F-418D-AE19-62706E023703}">
                      <ahyp:hlinkClr xmlns:ahyp="http://schemas.microsoft.com/office/drawing/2018/hyperlinkcolor" val="tx"/>
                    </a:ext>
                  </a:extLst>
                </a:hlinkClick>
              </a:rPr>
              <a:t>/</a:t>
            </a:r>
            <a:r>
              <a:rPr lang="en-US" b="1" dirty="0">
                <a:solidFill>
                  <a:schemeClr val="accent4">
                    <a:lumMod val="75000"/>
                  </a:schemeClr>
                </a:solidFill>
              </a:rPr>
              <a:t>              </a:t>
            </a:r>
            <a:r>
              <a:rPr lang="en-US" b="1" dirty="0">
                <a:solidFill>
                  <a:schemeClr val="accent4">
                    <a:lumMod val="75000"/>
                  </a:schemeClr>
                </a:solidFill>
                <a:hlinkClick r:id="rId10">
                  <a:extLst>
                    <a:ext uri="{A12FA001-AC4F-418D-AE19-62706E023703}">
                      <ahyp:hlinkClr xmlns:ahyp="http://schemas.microsoft.com/office/drawing/2018/hyperlinkcolor" val="tx"/>
                    </a:ext>
                  </a:extLst>
                </a:hlinkClick>
              </a:rPr>
              <a:t>Maheshk@microsoft.com</a:t>
            </a:r>
            <a:r>
              <a:rPr lang="en-US" b="1" dirty="0">
                <a:solidFill>
                  <a:schemeClr val="accent4">
                    <a:lumMod val="75000"/>
                  </a:schemeClr>
                </a:solidFill>
              </a:rPr>
              <a:t>  </a:t>
            </a:r>
          </a:p>
        </p:txBody>
      </p:sp>
      <p:sp>
        <p:nvSpPr>
          <p:cNvPr id="15" name="TextBox 14">
            <a:extLst>
              <a:ext uri="{FF2B5EF4-FFF2-40B4-BE49-F238E27FC236}">
                <a16:creationId xmlns:a16="http://schemas.microsoft.com/office/drawing/2014/main" id="{C1EBF5C1-A38E-47EA-B789-404DBD52449A}"/>
              </a:ext>
            </a:extLst>
          </p:cNvPr>
          <p:cNvSpPr txBox="1"/>
          <p:nvPr/>
        </p:nvSpPr>
        <p:spPr>
          <a:xfrm>
            <a:off x="306388" y="4670560"/>
            <a:ext cx="7813674" cy="400110"/>
          </a:xfrm>
          <a:prstGeom prst="rect">
            <a:avLst/>
          </a:prstGeom>
          <a:noFill/>
        </p:spPr>
        <p:txBody>
          <a:bodyPr wrap="square">
            <a:spAutoFit/>
          </a:bodyPr>
          <a:lstStyle/>
          <a:p>
            <a:r>
              <a:rPr lang="en-US" sz="2000" dirty="0">
                <a:hlinkClick r:id="rId11"/>
              </a:rPr>
              <a:t>https://www.the-aks-checklist.com/</a:t>
            </a:r>
            <a:r>
              <a:rPr lang="en-US" sz="2000" dirty="0"/>
              <a:t> </a:t>
            </a:r>
          </a:p>
        </p:txBody>
      </p:sp>
    </p:spTree>
    <p:extLst>
      <p:ext uri="{BB962C8B-B14F-4D97-AF65-F5344CB8AC3E}">
        <p14:creationId xmlns:p14="http://schemas.microsoft.com/office/powerpoint/2010/main" val="3884459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43CD968-C0FE-43D8-AD14-EAF153600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164" y="-1591456"/>
            <a:ext cx="8406427" cy="844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176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BD5427-B5D5-45FA-9AD1-7301F12BAB75}"/>
              </a:ext>
            </a:extLst>
          </p:cNvPr>
          <p:cNvPicPr>
            <a:picLocks noGrp="1"/>
          </p:cNvPicPr>
          <p:nvPr>
            <p:ph idx="1"/>
          </p:nvPr>
        </p:nvPicPr>
        <p:blipFill>
          <a:blip r:embed="rId2"/>
          <a:stretch>
            <a:fillRect/>
          </a:stretch>
        </p:blipFill>
        <p:spPr>
          <a:xfrm>
            <a:off x="85193" y="221500"/>
            <a:ext cx="11909918" cy="6503031"/>
          </a:xfrm>
          <a:prstGeom prst="rect">
            <a:avLst/>
          </a:prstGeom>
        </p:spPr>
      </p:pic>
    </p:spTree>
    <p:extLst>
      <p:ext uri="{BB962C8B-B14F-4D97-AF65-F5344CB8AC3E}">
        <p14:creationId xmlns:p14="http://schemas.microsoft.com/office/powerpoint/2010/main" val="202698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073C-5FC6-4CA3-A71D-9A0268852E82}"/>
              </a:ext>
            </a:extLst>
          </p:cNvPr>
          <p:cNvSpPr>
            <a:spLocks noGrp="1"/>
          </p:cNvSpPr>
          <p:nvPr>
            <p:ph type="title"/>
          </p:nvPr>
        </p:nvSpPr>
        <p:spPr>
          <a:xfrm>
            <a:off x="838200" y="1162843"/>
            <a:ext cx="10515600" cy="1325563"/>
          </a:xfrm>
        </p:spPr>
        <p:txBody>
          <a:bodyPr>
            <a:normAutofit fontScale="90000"/>
          </a:bodyPr>
          <a:lstStyle/>
          <a:p>
            <a:r>
              <a:rPr lang="en-US" b="0" i="0" dirty="0">
                <a:solidFill>
                  <a:srgbClr val="444444"/>
                </a:solidFill>
                <a:effectLst/>
                <a:latin typeface="Open Sans" panose="020B0606030504020204" pitchFamily="34" charset="0"/>
              </a:rPr>
              <a:t>Increase your application availability with pod anti-affinity settings in Azure Kubernetes Service</a:t>
            </a:r>
            <a:br>
              <a:rPr lang="en-US" b="0" i="0" dirty="0">
                <a:solidFill>
                  <a:srgbClr val="444444"/>
                </a:solidFill>
                <a:effectLst/>
                <a:latin typeface="Open Sans" panose="020B0606030504020204" pitchFamily="34" charset="0"/>
              </a:rPr>
            </a:br>
            <a:endParaRPr lang="en-US" dirty="0"/>
          </a:p>
        </p:txBody>
      </p:sp>
      <p:sp>
        <p:nvSpPr>
          <p:cNvPr id="5" name="TextBox 4">
            <a:extLst>
              <a:ext uri="{FF2B5EF4-FFF2-40B4-BE49-F238E27FC236}">
                <a16:creationId xmlns:a16="http://schemas.microsoft.com/office/drawing/2014/main" id="{A56C15DF-86FD-4534-9DB6-4A70E38A7D5D}"/>
              </a:ext>
            </a:extLst>
          </p:cNvPr>
          <p:cNvSpPr txBox="1"/>
          <p:nvPr/>
        </p:nvSpPr>
        <p:spPr>
          <a:xfrm>
            <a:off x="941415" y="2720391"/>
            <a:ext cx="10061201" cy="646331"/>
          </a:xfrm>
          <a:prstGeom prst="rect">
            <a:avLst/>
          </a:prstGeom>
          <a:noFill/>
        </p:spPr>
        <p:txBody>
          <a:bodyPr wrap="square">
            <a:spAutoFit/>
          </a:bodyPr>
          <a:lstStyle/>
          <a:p>
            <a:r>
              <a:rPr lang="en-US" dirty="0">
                <a:hlinkClick r:id="rId2"/>
              </a:rPr>
              <a:t>https://www.danielstechblog.io/increase-your-application-availability-with-pod-anti-affinity-settings-in-azure-kubernetes-service/</a:t>
            </a:r>
            <a:r>
              <a:rPr lang="en-US" dirty="0"/>
              <a:t> </a:t>
            </a:r>
          </a:p>
        </p:txBody>
      </p:sp>
      <p:sp>
        <p:nvSpPr>
          <p:cNvPr id="7" name="TextBox 6">
            <a:extLst>
              <a:ext uri="{FF2B5EF4-FFF2-40B4-BE49-F238E27FC236}">
                <a16:creationId xmlns:a16="http://schemas.microsoft.com/office/drawing/2014/main" id="{AA654BF2-4005-438D-8BC6-E6C2ECCAFCDC}"/>
              </a:ext>
            </a:extLst>
          </p:cNvPr>
          <p:cNvSpPr txBox="1"/>
          <p:nvPr/>
        </p:nvSpPr>
        <p:spPr>
          <a:xfrm>
            <a:off x="1059758" y="4371524"/>
            <a:ext cx="7641949" cy="369332"/>
          </a:xfrm>
          <a:prstGeom prst="rect">
            <a:avLst/>
          </a:prstGeom>
          <a:noFill/>
        </p:spPr>
        <p:txBody>
          <a:bodyPr wrap="square">
            <a:spAutoFit/>
          </a:bodyPr>
          <a:lstStyle/>
          <a:p>
            <a:r>
              <a:rPr lang="en-US" dirty="0">
                <a:hlinkClick r:id="rId3"/>
              </a:rPr>
              <a:t>https://povilasv.me/vertical-pod-autoscaling-the-definitive-guide/</a:t>
            </a:r>
            <a:r>
              <a:rPr lang="en-US" dirty="0"/>
              <a:t> </a:t>
            </a:r>
          </a:p>
        </p:txBody>
      </p:sp>
      <p:sp>
        <p:nvSpPr>
          <p:cNvPr id="9" name="TextBox 8">
            <a:extLst>
              <a:ext uri="{FF2B5EF4-FFF2-40B4-BE49-F238E27FC236}">
                <a16:creationId xmlns:a16="http://schemas.microsoft.com/office/drawing/2014/main" id="{73155398-7899-405E-BEE1-84F606281A0D}"/>
              </a:ext>
            </a:extLst>
          </p:cNvPr>
          <p:cNvSpPr txBox="1"/>
          <p:nvPr/>
        </p:nvSpPr>
        <p:spPr>
          <a:xfrm>
            <a:off x="503169" y="4039464"/>
            <a:ext cx="6095170" cy="369332"/>
          </a:xfrm>
          <a:prstGeom prst="rect">
            <a:avLst/>
          </a:prstGeom>
          <a:noFill/>
        </p:spPr>
        <p:txBody>
          <a:bodyPr wrap="square">
            <a:spAutoFit/>
          </a:bodyPr>
          <a:lstStyle/>
          <a:p>
            <a:pPr algn="ctr"/>
            <a:r>
              <a:rPr lang="en-US" b="1" i="0" cap="all" dirty="0">
                <a:solidFill>
                  <a:srgbClr val="333332"/>
                </a:solidFill>
                <a:effectLst/>
                <a:latin typeface="-apple-system"/>
              </a:rPr>
              <a:t>VERTICAL POD AUTOSCALING: THE DEFINITIVE GUIDE</a:t>
            </a:r>
          </a:p>
        </p:txBody>
      </p:sp>
      <p:sp>
        <p:nvSpPr>
          <p:cNvPr id="11" name="TextBox 10">
            <a:extLst>
              <a:ext uri="{FF2B5EF4-FFF2-40B4-BE49-F238E27FC236}">
                <a16:creationId xmlns:a16="http://schemas.microsoft.com/office/drawing/2014/main" id="{1E4A2797-EBF6-42CF-95DB-3689A0F9DCD9}"/>
              </a:ext>
            </a:extLst>
          </p:cNvPr>
          <p:cNvSpPr txBox="1"/>
          <p:nvPr/>
        </p:nvSpPr>
        <p:spPr>
          <a:xfrm>
            <a:off x="967821" y="5119768"/>
            <a:ext cx="6095170" cy="646331"/>
          </a:xfrm>
          <a:prstGeom prst="rect">
            <a:avLst/>
          </a:prstGeom>
          <a:noFill/>
        </p:spPr>
        <p:txBody>
          <a:bodyPr wrap="square">
            <a:spAutoFit/>
          </a:bodyPr>
          <a:lstStyle/>
          <a:p>
            <a:r>
              <a:rPr lang="en-US" dirty="0">
                <a:hlinkClick r:id="rId4"/>
              </a:rPr>
              <a:t>https://dominik-tornow.medium.com/kubernetes-networking-22ea81af44d0</a:t>
            </a:r>
            <a:r>
              <a:rPr lang="en-US" dirty="0"/>
              <a:t> </a:t>
            </a:r>
          </a:p>
        </p:txBody>
      </p:sp>
      <p:sp>
        <p:nvSpPr>
          <p:cNvPr id="13" name="TextBox 12">
            <a:extLst>
              <a:ext uri="{FF2B5EF4-FFF2-40B4-BE49-F238E27FC236}">
                <a16:creationId xmlns:a16="http://schemas.microsoft.com/office/drawing/2014/main" id="{09F06193-B6AE-4E45-9DD8-5AE7FB88B4B9}"/>
              </a:ext>
            </a:extLst>
          </p:cNvPr>
          <p:cNvSpPr txBox="1"/>
          <p:nvPr/>
        </p:nvSpPr>
        <p:spPr>
          <a:xfrm>
            <a:off x="941415" y="4787708"/>
            <a:ext cx="6095170" cy="369332"/>
          </a:xfrm>
          <a:prstGeom prst="rect">
            <a:avLst/>
          </a:prstGeom>
          <a:noFill/>
        </p:spPr>
        <p:txBody>
          <a:bodyPr wrap="square">
            <a:spAutoFit/>
          </a:bodyPr>
          <a:lstStyle/>
          <a:p>
            <a:pPr algn="l"/>
            <a:r>
              <a:rPr lang="en-US" b="1" i="0" dirty="0">
                <a:solidFill>
                  <a:srgbClr val="292929"/>
                </a:solidFill>
                <a:effectLst/>
                <a:latin typeface="sohne"/>
              </a:rPr>
              <a:t>Kubernetes Networking</a:t>
            </a:r>
          </a:p>
        </p:txBody>
      </p:sp>
      <p:sp>
        <p:nvSpPr>
          <p:cNvPr id="15" name="TextBox 14">
            <a:extLst>
              <a:ext uri="{FF2B5EF4-FFF2-40B4-BE49-F238E27FC236}">
                <a16:creationId xmlns:a16="http://schemas.microsoft.com/office/drawing/2014/main" id="{92E1B665-8739-4DE5-BE94-063477D5B10C}"/>
              </a:ext>
            </a:extLst>
          </p:cNvPr>
          <p:cNvSpPr txBox="1"/>
          <p:nvPr/>
        </p:nvSpPr>
        <p:spPr>
          <a:xfrm>
            <a:off x="941415" y="5913493"/>
            <a:ext cx="6095170" cy="369332"/>
          </a:xfrm>
          <a:prstGeom prst="rect">
            <a:avLst/>
          </a:prstGeom>
          <a:noFill/>
        </p:spPr>
        <p:txBody>
          <a:bodyPr wrap="square">
            <a:spAutoFit/>
          </a:bodyPr>
          <a:lstStyle/>
          <a:p>
            <a:pPr algn="l"/>
            <a:r>
              <a:rPr lang="en-US" b="1" i="0" dirty="0">
                <a:solidFill>
                  <a:srgbClr val="404040"/>
                </a:solidFill>
                <a:effectLst/>
                <a:latin typeface="Open Sans" panose="020B0606030504020204" pitchFamily="34" charset="0"/>
              </a:rPr>
              <a:t>A Guide to the Kubernetes Networking Model</a:t>
            </a:r>
          </a:p>
        </p:txBody>
      </p:sp>
      <p:sp>
        <p:nvSpPr>
          <p:cNvPr id="17" name="TextBox 16">
            <a:extLst>
              <a:ext uri="{FF2B5EF4-FFF2-40B4-BE49-F238E27FC236}">
                <a16:creationId xmlns:a16="http://schemas.microsoft.com/office/drawing/2014/main" id="{47FE9055-4170-4BD8-AAB6-355C64713DA2}"/>
              </a:ext>
            </a:extLst>
          </p:cNvPr>
          <p:cNvSpPr txBox="1"/>
          <p:nvPr/>
        </p:nvSpPr>
        <p:spPr>
          <a:xfrm>
            <a:off x="941415" y="6199386"/>
            <a:ext cx="6095170" cy="646331"/>
          </a:xfrm>
          <a:prstGeom prst="rect">
            <a:avLst/>
          </a:prstGeom>
          <a:noFill/>
        </p:spPr>
        <p:txBody>
          <a:bodyPr wrap="square">
            <a:spAutoFit/>
          </a:bodyPr>
          <a:lstStyle/>
          <a:p>
            <a:r>
              <a:rPr lang="en-US" dirty="0">
                <a:hlinkClick r:id="rId5"/>
              </a:rPr>
              <a:t>https://sookocheff.com/post/kubernetes/understanding-kubernetes-networking-model/</a:t>
            </a:r>
            <a:r>
              <a:rPr lang="en-US" dirty="0"/>
              <a:t> </a:t>
            </a:r>
          </a:p>
        </p:txBody>
      </p:sp>
    </p:spTree>
    <p:extLst>
      <p:ext uri="{BB962C8B-B14F-4D97-AF65-F5344CB8AC3E}">
        <p14:creationId xmlns:p14="http://schemas.microsoft.com/office/powerpoint/2010/main" val="287070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29DF-EFEB-448E-B7A6-8983AFE3FEF8}"/>
              </a:ext>
            </a:extLst>
          </p:cNvPr>
          <p:cNvSpPr>
            <a:spLocks noGrp="1"/>
          </p:cNvSpPr>
          <p:nvPr>
            <p:ph type="title"/>
          </p:nvPr>
        </p:nvSpPr>
        <p:spPr/>
        <p:txBody>
          <a:bodyPr>
            <a:noAutofit/>
          </a:bodyPr>
          <a:lstStyle/>
          <a:p>
            <a:r>
              <a:rPr lang="en-US" sz="2000" dirty="0"/>
              <a:t>we’ll build a baseline infrastructure that deploys an Azure Kubernetes Service (AKS) cluster. This article includes recommendations for networking, security, identity, management, and monitoring of the cluster based on an organization’s business requirements.</a:t>
            </a:r>
          </a:p>
        </p:txBody>
      </p:sp>
      <p:sp>
        <p:nvSpPr>
          <p:cNvPr id="3" name="Content Placeholder 2">
            <a:extLst>
              <a:ext uri="{FF2B5EF4-FFF2-40B4-BE49-F238E27FC236}">
                <a16:creationId xmlns:a16="http://schemas.microsoft.com/office/drawing/2014/main" id="{506EF8D2-C396-4688-83DE-7D8F6B29A2E2}"/>
              </a:ext>
            </a:extLst>
          </p:cNvPr>
          <p:cNvSpPr>
            <a:spLocks noGrp="1"/>
          </p:cNvSpPr>
          <p:nvPr>
            <p:ph idx="1"/>
          </p:nvPr>
        </p:nvSpPr>
        <p:spPr/>
        <p:txBody>
          <a:bodyPr/>
          <a:lstStyle/>
          <a:p>
            <a:r>
              <a:rPr lang="en-US" dirty="0">
                <a:hlinkClick r:id="rId3"/>
              </a:rPr>
              <a:t>https://github.com/mspnp/aks-</a:t>
            </a:r>
            <a:r>
              <a:rPr lang="en-US" dirty="0">
                <a:highlight>
                  <a:srgbClr val="FFFF00"/>
                </a:highlight>
                <a:hlinkClick r:id="rId3"/>
              </a:rPr>
              <a:t>secure</a:t>
            </a:r>
            <a:r>
              <a:rPr lang="en-US" dirty="0">
                <a:hlinkClick r:id="rId3"/>
              </a:rPr>
              <a:t>-baseline</a:t>
            </a:r>
            <a:r>
              <a:rPr lang="en-US" dirty="0"/>
              <a:t> </a:t>
            </a:r>
          </a:p>
        </p:txBody>
      </p:sp>
      <p:pic>
        <p:nvPicPr>
          <p:cNvPr id="5" name="Picture 4">
            <a:extLst>
              <a:ext uri="{FF2B5EF4-FFF2-40B4-BE49-F238E27FC236}">
                <a16:creationId xmlns:a16="http://schemas.microsoft.com/office/drawing/2014/main" id="{84F4D0AE-52AD-4D5D-8D8A-780266C2ECC3}"/>
              </a:ext>
            </a:extLst>
          </p:cNvPr>
          <p:cNvPicPr>
            <a:picLocks noChangeAspect="1"/>
          </p:cNvPicPr>
          <p:nvPr/>
        </p:nvPicPr>
        <p:blipFill>
          <a:blip r:embed="rId4"/>
          <a:stretch>
            <a:fillRect/>
          </a:stretch>
        </p:blipFill>
        <p:spPr>
          <a:xfrm>
            <a:off x="1121790" y="2633791"/>
            <a:ext cx="6919519" cy="3678109"/>
          </a:xfrm>
          <a:prstGeom prst="rect">
            <a:avLst/>
          </a:prstGeom>
        </p:spPr>
      </p:pic>
    </p:spTree>
    <p:extLst>
      <p:ext uri="{BB962C8B-B14F-4D97-AF65-F5344CB8AC3E}">
        <p14:creationId xmlns:p14="http://schemas.microsoft.com/office/powerpoint/2010/main" val="410417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26439A-6D93-469C-8C79-0A8D3912FB97}"/>
              </a:ext>
            </a:extLst>
          </p:cNvPr>
          <p:cNvSpPr txBox="1"/>
          <p:nvPr/>
        </p:nvSpPr>
        <p:spPr>
          <a:xfrm>
            <a:off x="1661966" y="56529"/>
            <a:ext cx="8209899" cy="1754326"/>
          </a:xfrm>
          <a:prstGeom prst="rect">
            <a:avLst/>
          </a:prstGeom>
          <a:noFill/>
        </p:spPr>
        <p:txBody>
          <a:bodyPr wrap="square">
            <a:spAutoFit/>
          </a:bodyPr>
          <a:lstStyle/>
          <a:p>
            <a:pPr algn="ctr"/>
            <a:r>
              <a:rPr lang="en-US" sz="3600" b="1" dirty="0">
                <a:solidFill>
                  <a:srgbClr val="2C2960"/>
                </a:solidFill>
                <a:effectLst/>
              </a:rPr>
              <a:t>What’s Your Kubernetes Maturity?</a:t>
            </a:r>
          </a:p>
          <a:p>
            <a:pPr algn="ctr"/>
            <a:br>
              <a:rPr lang="en-US" sz="3600" dirty="0"/>
            </a:br>
            <a:endParaRPr lang="en-US" sz="3600" dirty="0"/>
          </a:p>
        </p:txBody>
      </p:sp>
      <p:sp>
        <p:nvSpPr>
          <p:cNvPr id="9" name="TextBox 8">
            <a:extLst>
              <a:ext uri="{FF2B5EF4-FFF2-40B4-BE49-F238E27FC236}">
                <a16:creationId xmlns:a16="http://schemas.microsoft.com/office/drawing/2014/main" id="{015B8ACB-9802-4366-8EAB-EEF28519533F}"/>
              </a:ext>
            </a:extLst>
          </p:cNvPr>
          <p:cNvSpPr txBox="1"/>
          <p:nvPr/>
        </p:nvSpPr>
        <p:spPr>
          <a:xfrm>
            <a:off x="3479800" y="6378773"/>
            <a:ext cx="5446644" cy="307777"/>
          </a:xfrm>
          <a:prstGeom prst="rect">
            <a:avLst/>
          </a:prstGeom>
          <a:noFill/>
        </p:spPr>
        <p:txBody>
          <a:bodyPr wrap="square">
            <a:spAutoFit/>
          </a:bodyPr>
          <a:lstStyle/>
          <a:p>
            <a:r>
              <a:rPr lang="en-US" sz="1400" dirty="0">
                <a:hlinkClick r:id="rId2"/>
              </a:rPr>
              <a:t>https://www.cncf.io/blog/2021/01/12/whats-your-kubernetes-maturity/</a:t>
            </a:r>
            <a:r>
              <a:rPr lang="en-US" sz="1400" dirty="0"/>
              <a:t> </a:t>
            </a:r>
          </a:p>
        </p:txBody>
      </p:sp>
      <p:pic>
        <p:nvPicPr>
          <p:cNvPr id="11" name="Picture 10">
            <a:extLst>
              <a:ext uri="{FF2B5EF4-FFF2-40B4-BE49-F238E27FC236}">
                <a16:creationId xmlns:a16="http://schemas.microsoft.com/office/drawing/2014/main" id="{CF6C0D47-88B3-4CFB-B059-E1B7339CDBB8}"/>
              </a:ext>
            </a:extLst>
          </p:cNvPr>
          <p:cNvPicPr>
            <a:picLocks noChangeAspect="1"/>
          </p:cNvPicPr>
          <p:nvPr/>
        </p:nvPicPr>
        <p:blipFill>
          <a:blip r:embed="rId3"/>
          <a:stretch>
            <a:fillRect/>
          </a:stretch>
        </p:blipFill>
        <p:spPr>
          <a:xfrm>
            <a:off x="1551863" y="539175"/>
            <a:ext cx="8978171" cy="5779650"/>
          </a:xfrm>
          <a:prstGeom prst="rect">
            <a:avLst/>
          </a:prstGeom>
        </p:spPr>
      </p:pic>
    </p:spTree>
    <p:extLst>
      <p:ext uri="{BB962C8B-B14F-4D97-AF65-F5344CB8AC3E}">
        <p14:creationId xmlns:p14="http://schemas.microsoft.com/office/powerpoint/2010/main" val="233520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49BE51C-86FB-4452-85FC-29E9EAA2099D}"/>
              </a:ext>
            </a:extLst>
          </p:cNvPr>
          <p:cNvSpPr txBox="1"/>
          <p:nvPr/>
        </p:nvSpPr>
        <p:spPr>
          <a:xfrm>
            <a:off x="50116" y="272084"/>
            <a:ext cx="3404284" cy="523220"/>
          </a:xfrm>
          <a:prstGeom prst="rect">
            <a:avLst/>
          </a:prstGeom>
          <a:noFill/>
        </p:spPr>
        <p:txBody>
          <a:bodyPr wrap="square">
            <a:spAutoFit/>
          </a:bodyPr>
          <a:lstStyle/>
          <a:p>
            <a:r>
              <a:rPr lang="en-US" sz="2800" b="1" i="0" dirty="0">
                <a:solidFill>
                  <a:schemeClr val="tx1">
                    <a:lumMod val="95000"/>
                    <a:lumOff val="5000"/>
                  </a:schemeClr>
                </a:solidFill>
                <a:effectLst/>
                <a:highlight>
                  <a:srgbClr val="FFFF00"/>
                </a:highlight>
                <a:latin typeface="Segoe UI" panose="020B0502040204020203" pitchFamily="34" charset="0"/>
              </a:rPr>
              <a:t>1. Multi-tenancy</a:t>
            </a:r>
            <a:endParaRPr lang="en-US" sz="2800" dirty="0">
              <a:solidFill>
                <a:schemeClr val="tx1">
                  <a:lumMod val="95000"/>
                  <a:lumOff val="5000"/>
                </a:schemeClr>
              </a:solidFill>
              <a:highlight>
                <a:srgbClr val="FFFF00"/>
              </a:highlight>
            </a:endParaRPr>
          </a:p>
        </p:txBody>
      </p:sp>
      <p:sp>
        <p:nvSpPr>
          <p:cNvPr id="17" name="TextBox 16">
            <a:extLst>
              <a:ext uri="{FF2B5EF4-FFF2-40B4-BE49-F238E27FC236}">
                <a16:creationId xmlns:a16="http://schemas.microsoft.com/office/drawing/2014/main" id="{E3299498-4D50-4883-923F-3CB714BC0E70}"/>
              </a:ext>
            </a:extLst>
          </p:cNvPr>
          <p:cNvSpPr txBox="1"/>
          <p:nvPr/>
        </p:nvSpPr>
        <p:spPr>
          <a:xfrm>
            <a:off x="119966" y="795304"/>
            <a:ext cx="11640234" cy="5970865"/>
          </a:xfrm>
          <a:prstGeom prst="rect">
            <a:avLst/>
          </a:prstGeom>
          <a:noFill/>
        </p:spPr>
        <p:txBody>
          <a:bodyPr wrap="square">
            <a:spAutoFit/>
          </a:bodyPr>
          <a:lstStyle/>
          <a:p>
            <a:pPr marL="457200" indent="-457200">
              <a:buFont typeface="Arial" panose="020B0604020202020204" pitchFamily="34" charset="0"/>
              <a:buChar char="•"/>
            </a:pPr>
            <a:r>
              <a:rPr lang="en-US" sz="2800" b="1" dirty="0">
                <a:solidFill>
                  <a:schemeClr val="tx1">
                    <a:lumMod val="95000"/>
                    <a:lumOff val="5000"/>
                  </a:schemeClr>
                </a:solidFill>
                <a:latin typeface="Abadi" panose="020B0604020104020204" pitchFamily="34" charset="0"/>
              </a:rPr>
              <a:t>Namespace</a:t>
            </a:r>
            <a:r>
              <a:rPr lang="en-US" sz="2800" dirty="0">
                <a:solidFill>
                  <a:schemeClr val="tx1">
                    <a:lumMod val="95000"/>
                    <a:lumOff val="5000"/>
                  </a:schemeClr>
                </a:solidFill>
                <a:latin typeface="Abadi" panose="020B0604020104020204" pitchFamily="34" charset="0"/>
              </a:rPr>
              <a:t> - </a:t>
            </a:r>
            <a:r>
              <a:rPr lang="en-US" sz="2800" dirty="0">
                <a:latin typeface="Abadi" panose="020B0604020104020204" pitchFamily="34" charset="0"/>
              </a:rPr>
              <a:t>logical isolation boundary</a:t>
            </a:r>
          </a:p>
          <a:p>
            <a:pPr marL="457200" indent="-457200">
              <a:buFont typeface="Arial" panose="020B0604020202020204" pitchFamily="34" charset="0"/>
              <a:buChar char="•"/>
            </a:pPr>
            <a:endParaRPr lang="en-US" sz="2800" b="1" dirty="0">
              <a:latin typeface="Abadi" panose="020B0604020104020204" pitchFamily="34" charset="0"/>
            </a:endParaRPr>
          </a:p>
          <a:p>
            <a:pPr marL="457200" indent="-457200">
              <a:buFont typeface="Arial" panose="020B0604020202020204" pitchFamily="34" charset="0"/>
              <a:buChar char="•"/>
            </a:pPr>
            <a:r>
              <a:rPr lang="en-US" sz="2800" b="1" dirty="0">
                <a:latin typeface="Abadi" panose="020B0604020104020204" pitchFamily="34" charset="0"/>
              </a:rPr>
              <a:t>Scheduling</a:t>
            </a:r>
            <a:r>
              <a:rPr lang="en-US" sz="2800" dirty="0">
                <a:latin typeface="Abadi" panose="020B0604020104020204" pitchFamily="34" charset="0"/>
              </a:rPr>
              <a:t> - use resource </a:t>
            </a:r>
            <a:r>
              <a:rPr lang="en-US" sz="2800" u="sng" dirty="0">
                <a:latin typeface="Abadi" panose="020B0604020104020204" pitchFamily="34" charset="0"/>
              </a:rPr>
              <a:t>quotas</a:t>
            </a:r>
            <a:r>
              <a:rPr lang="en-US" sz="2800" dirty="0">
                <a:latin typeface="Abadi" panose="020B0604020104020204" pitchFamily="34" charset="0"/>
              </a:rPr>
              <a:t>, </a:t>
            </a:r>
            <a:r>
              <a:rPr lang="en-US" sz="2800" u="sng" dirty="0">
                <a:latin typeface="Abadi" panose="020B0604020104020204" pitchFamily="34" charset="0"/>
              </a:rPr>
              <a:t>pdb’s</a:t>
            </a:r>
            <a:r>
              <a:rPr lang="en-US" sz="2800" dirty="0">
                <a:latin typeface="Abadi" panose="020B0604020104020204" pitchFamily="34" charset="0"/>
              </a:rPr>
              <a:t>, advanced features like </a:t>
            </a:r>
            <a:r>
              <a:rPr lang="en-US" sz="2800" u="sng" dirty="0">
                <a:latin typeface="Abadi" panose="020B0604020104020204" pitchFamily="34" charset="0"/>
              </a:rPr>
              <a:t>taints</a:t>
            </a:r>
            <a:r>
              <a:rPr lang="en-US" sz="2800" dirty="0">
                <a:latin typeface="Abadi" panose="020B0604020104020204" pitchFamily="34" charset="0"/>
              </a:rPr>
              <a:t> and tolerations, node selectors, node and pod affinity or </a:t>
            </a:r>
            <a:r>
              <a:rPr lang="en-US" sz="2800" u="sng" dirty="0">
                <a:latin typeface="Abadi" panose="020B0604020104020204" pitchFamily="34" charset="0"/>
              </a:rPr>
              <a:t>anti-affinity</a:t>
            </a:r>
            <a:endParaRPr lang="en-US" sz="2400" u="sng" dirty="0">
              <a:latin typeface="Abadi" panose="020B0604020104020204" pitchFamily="34" charset="0"/>
            </a:endParaRPr>
          </a:p>
          <a:p>
            <a:pPr marL="457200" indent="-457200">
              <a:buFont typeface="Arial" panose="020B0604020202020204" pitchFamily="34" charset="0"/>
              <a:buChar char="•"/>
            </a:pPr>
            <a:endParaRPr lang="en-US" sz="2800" b="1" dirty="0">
              <a:latin typeface="Abadi" panose="020B0604020104020204" pitchFamily="34" charset="0"/>
            </a:endParaRPr>
          </a:p>
          <a:p>
            <a:pPr marL="457200" indent="-457200">
              <a:buFont typeface="Arial" panose="020B0604020202020204" pitchFamily="34" charset="0"/>
              <a:buChar char="•"/>
            </a:pPr>
            <a:r>
              <a:rPr lang="en-US" sz="2800" b="1" dirty="0">
                <a:latin typeface="Abadi" panose="020B0604020104020204" pitchFamily="34" charset="0"/>
              </a:rPr>
              <a:t>Networking</a:t>
            </a:r>
            <a:r>
              <a:rPr lang="en-US" sz="2800" dirty="0">
                <a:latin typeface="Abadi" panose="020B0604020104020204" pitchFamily="34" charset="0"/>
              </a:rPr>
              <a:t> - use network policies to control the flow of traffic in and out of pods</a:t>
            </a:r>
          </a:p>
          <a:p>
            <a:pPr marL="457200" indent="-457200">
              <a:buFont typeface="Arial" panose="020B0604020202020204" pitchFamily="34" charset="0"/>
              <a:buChar char="•"/>
            </a:pPr>
            <a:endParaRPr lang="en-US" sz="2800" dirty="0">
              <a:latin typeface="Abadi" panose="020B0604020104020204" pitchFamily="34" charset="0"/>
            </a:endParaRPr>
          </a:p>
          <a:p>
            <a:pPr marL="457200" indent="-457200">
              <a:buFont typeface="Arial" panose="020B0604020202020204" pitchFamily="34" charset="0"/>
              <a:buChar char="•"/>
            </a:pPr>
            <a:r>
              <a:rPr lang="en-US" sz="2800" b="1" dirty="0">
                <a:latin typeface="Abadi" panose="020B0604020104020204" pitchFamily="34" charset="0"/>
              </a:rPr>
              <a:t>Auth and Authorization </a:t>
            </a:r>
            <a:r>
              <a:rPr lang="en-US" sz="2800" dirty="0">
                <a:latin typeface="Abadi" panose="020B0604020104020204" pitchFamily="34" charset="0"/>
              </a:rPr>
              <a:t>– use of RBAC and AAD, Pod </a:t>
            </a:r>
            <a:r>
              <a:rPr lang="en-US" sz="2800" dirty="0" err="1">
                <a:latin typeface="Abadi" panose="020B0604020104020204" pitchFamily="34" charset="0"/>
              </a:rPr>
              <a:t>Identies</a:t>
            </a:r>
            <a:r>
              <a:rPr lang="en-US" sz="2800" dirty="0">
                <a:latin typeface="Abadi" panose="020B0604020104020204" pitchFamily="34" charset="0"/>
              </a:rPr>
              <a:t> and Azure KeyValut </a:t>
            </a:r>
          </a:p>
          <a:p>
            <a:pPr marL="457200" indent="-457200">
              <a:buFont typeface="Arial" panose="020B0604020202020204" pitchFamily="34" charset="0"/>
              <a:buChar char="•"/>
            </a:pPr>
            <a:endParaRPr lang="en-US" sz="2800" dirty="0">
              <a:latin typeface="Abadi" panose="020B0604020104020204" pitchFamily="34" charset="0"/>
            </a:endParaRPr>
          </a:p>
          <a:p>
            <a:pPr marL="457200" indent="-457200">
              <a:buFont typeface="Arial" panose="020B0604020202020204" pitchFamily="34" charset="0"/>
              <a:buChar char="•"/>
            </a:pPr>
            <a:r>
              <a:rPr lang="en-US" sz="2800" b="1" dirty="0">
                <a:latin typeface="Abadi" panose="020B0604020104020204" pitchFamily="34" charset="0"/>
              </a:rPr>
              <a:t>Containers</a:t>
            </a:r>
            <a:r>
              <a:rPr lang="en-US" sz="2800" dirty="0">
                <a:latin typeface="Abadi" panose="020B0604020104020204" pitchFamily="34" charset="0"/>
              </a:rPr>
              <a:t> – Azure Policy Add-on to enforce pod security, security contexts, scanning images.</a:t>
            </a:r>
          </a:p>
          <a:p>
            <a:pPr marL="285750" indent="-285750">
              <a:buFont typeface="Arial" panose="020B0604020202020204" pitchFamily="34" charset="0"/>
              <a:buChar char="•"/>
            </a:pPr>
            <a:endParaRPr lang="en-US" dirty="0">
              <a:latin typeface="Abadi" panose="020B0604020104020204" pitchFamily="34" charset="0"/>
            </a:endParaRPr>
          </a:p>
        </p:txBody>
      </p:sp>
    </p:spTree>
    <p:extLst>
      <p:ext uri="{BB962C8B-B14F-4D97-AF65-F5344CB8AC3E}">
        <p14:creationId xmlns:p14="http://schemas.microsoft.com/office/powerpoint/2010/main" val="223842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9049A49-33A8-46F0-A99D-A3176EFD0238}"/>
              </a:ext>
            </a:extLst>
          </p:cNvPr>
          <p:cNvSpPr txBox="1"/>
          <p:nvPr/>
        </p:nvSpPr>
        <p:spPr>
          <a:xfrm>
            <a:off x="1047635" y="1275101"/>
            <a:ext cx="6096000"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err="1"/>
              <a:t>apiVersion</a:t>
            </a:r>
            <a:r>
              <a:rPr lang="en-US" sz="2000" dirty="0"/>
              <a:t>: v1</a:t>
            </a:r>
          </a:p>
          <a:p>
            <a:r>
              <a:rPr lang="en-US" sz="2000" dirty="0"/>
              <a:t>kind: </a:t>
            </a:r>
            <a:r>
              <a:rPr lang="en-US" sz="2000" dirty="0" err="1">
                <a:highlight>
                  <a:srgbClr val="FFFF00"/>
                </a:highlight>
              </a:rPr>
              <a:t>ResourceQuota</a:t>
            </a:r>
            <a:endParaRPr lang="en-US" sz="2000" dirty="0">
              <a:highlight>
                <a:srgbClr val="FFFF00"/>
              </a:highlight>
            </a:endParaRPr>
          </a:p>
          <a:p>
            <a:r>
              <a:rPr lang="en-US" sz="2000" dirty="0"/>
              <a:t>metadata:</a:t>
            </a:r>
          </a:p>
          <a:p>
            <a:r>
              <a:rPr lang="en-US" sz="2000" dirty="0"/>
              <a:t>  name: dev-app-team</a:t>
            </a:r>
          </a:p>
          <a:p>
            <a:r>
              <a:rPr lang="en-US" sz="2000" dirty="0"/>
              <a:t>spec:</a:t>
            </a:r>
          </a:p>
          <a:p>
            <a:r>
              <a:rPr lang="en-US" sz="2000" dirty="0"/>
              <a:t>  hard:</a:t>
            </a:r>
          </a:p>
          <a:p>
            <a:r>
              <a:rPr lang="en-US" sz="2000" dirty="0"/>
              <a:t>    </a:t>
            </a:r>
            <a:r>
              <a:rPr lang="en-US" sz="2000" dirty="0" err="1">
                <a:highlight>
                  <a:srgbClr val="FFFF00"/>
                </a:highlight>
              </a:rPr>
              <a:t>cpu</a:t>
            </a:r>
            <a:r>
              <a:rPr lang="en-US" sz="2000" dirty="0"/>
              <a:t>: "10"</a:t>
            </a:r>
          </a:p>
          <a:p>
            <a:r>
              <a:rPr lang="en-US" sz="2000" dirty="0"/>
              <a:t>    </a:t>
            </a:r>
            <a:r>
              <a:rPr lang="en-US" sz="2000" dirty="0">
                <a:highlight>
                  <a:srgbClr val="FFFF00"/>
                </a:highlight>
              </a:rPr>
              <a:t>memory</a:t>
            </a:r>
            <a:r>
              <a:rPr lang="en-US" sz="2000" dirty="0"/>
              <a:t>: 20Gi</a:t>
            </a:r>
          </a:p>
          <a:p>
            <a:r>
              <a:rPr lang="en-US" sz="2000" dirty="0"/>
              <a:t>    </a:t>
            </a:r>
            <a:r>
              <a:rPr lang="en-US" sz="2000" dirty="0">
                <a:highlight>
                  <a:srgbClr val="FFFF00"/>
                </a:highlight>
              </a:rPr>
              <a:t>pods</a:t>
            </a:r>
            <a:r>
              <a:rPr lang="en-US" sz="2000" dirty="0"/>
              <a:t>: "10"</a:t>
            </a:r>
          </a:p>
        </p:txBody>
      </p:sp>
      <p:sp>
        <p:nvSpPr>
          <p:cNvPr id="13" name="TextBox 12">
            <a:extLst>
              <a:ext uri="{FF2B5EF4-FFF2-40B4-BE49-F238E27FC236}">
                <a16:creationId xmlns:a16="http://schemas.microsoft.com/office/drawing/2014/main" id="{BB9F771F-98CE-426A-AF04-587566AB80E3}"/>
              </a:ext>
            </a:extLst>
          </p:cNvPr>
          <p:cNvSpPr txBox="1"/>
          <p:nvPr/>
        </p:nvSpPr>
        <p:spPr>
          <a:xfrm>
            <a:off x="933335" y="4137423"/>
            <a:ext cx="8057804" cy="369332"/>
          </a:xfrm>
          <a:prstGeom prst="rect">
            <a:avLst/>
          </a:prstGeom>
          <a:noFill/>
        </p:spPr>
        <p:txBody>
          <a:bodyPr wrap="square">
            <a:spAutoFit/>
          </a:bodyPr>
          <a:lstStyle/>
          <a:p>
            <a:r>
              <a:rPr lang="en-US" i="1" dirty="0"/>
              <a:t>$ </a:t>
            </a:r>
            <a:r>
              <a:rPr lang="en-US" i="1" dirty="0" err="1"/>
              <a:t>kubectl</a:t>
            </a:r>
            <a:r>
              <a:rPr lang="en-US" i="1" dirty="0"/>
              <a:t> apply -f dev-app-team-</a:t>
            </a:r>
            <a:r>
              <a:rPr lang="en-US" i="1" dirty="0" err="1"/>
              <a:t>quotas.yaml</a:t>
            </a:r>
            <a:r>
              <a:rPr lang="en-US" i="1" dirty="0"/>
              <a:t> --namespace dev-apps</a:t>
            </a:r>
          </a:p>
        </p:txBody>
      </p:sp>
      <p:sp>
        <p:nvSpPr>
          <p:cNvPr id="17" name="TextBox 16">
            <a:extLst>
              <a:ext uri="{FF2B5EF4-FFF2-40B4-BE49-F238E27FC236}">
                <a16:creationId xmlns:a16="http://schemas.microsoft.com/office/drawing/2014/main" id="{207B433F-2C2E-4922-B718-AEE45D3DF09C}"/>
              </a:ext>
            </a:extLst>
          </p:cNvPr>
          <p:cNvSpPr txBox="1"/>
          <p:nvPr/>
        </p:nvSpPr>
        <p:spPr>
          <a:xfrm>
            <a:off x="380885" y="382549"/>
            <a:ext cx="6096000" cy="523220"/>
          </a:xfrm>
          <a:prstGeom prst="rect">
            <a:avLst/>
          </a:prstGeom>
          <a:noFill/>
        </p:spPr>
        <p:txBody>
          <a:bodyPr wrap="square">
            <a:spAutoFit/>
          </a:bodyPr>
          <a:lstStyle/>
          <a:p>
            <a:r>
              <a:rPr lang="en-US" sz="2800" b="1" i="0" dirty="0">
                <a:solidFill>
                  <a:schemeClr val="tx1">
                    <a:lumMod val="95000"/>
                    <a:lumOff val="5000"/>
                  </a:schemeClr>
                </a:solidFill>
                <a:effectLst/>
                <a:latin typeface="Segoe UI" panose="020B0502040204020203" pitchFamily="34" charset="0"/>
              </a:rPr>
              <a:t>2. Enforce Resource Quota</a:t>
            </a:r>
          </a:p>
        </p:txBody>
      </p:sp>
      <p:sp>
        <p:nvSpPr>
          <p:cNvPr id="19" name="TextBox 18">
            <a:extLst>
              <a:ext uri="{FF2B5EF4-FFF2-40B4-BE49-F238E27FC236}">
                <a16:creationId xmlns:a16="http://schemas.microsoft.com/office/drawing/2014/main" id="{1472561B-E3B9-445A-8B4B-FB56BC5C353D}"/>
              </a:ext>
            </a:extLst>
          </p:cNvPr>
          <p:cNvSpPr txBox="1"/>
          <p:nvPr/>
        </p:nvSpPr>
        <p:spPr>
          <a:xfrm>
            <a:off x="880341" y="4928816"/>
            <a:ext cx="11017365" cy="1200329"/>
          </a:xfrm>
          <a:prstGeom prst="rect">
            <a:avLst/>
          </a:prstGeom>
          <a:noFill/>
        </p:spPr>
        <p:txBody>
          <a:bodyPr wrap="square">
            <a:spAutoFit/>
          </a:bodyPr>
          <a:lstStyle/>
          <a:p>
            <a:r>
              <a:rPr lang="en-US" sz="2400" b="1" dirty="0"/>
              <a:t>Best practice guidance </a:t>
            </a:r>
            <a:r>
              <a:rPr lang="en-US" sz="2400" dirty="0"/>
              <a:t>- Plan and apply resource quotas at the namespace level. If pods don't define resource requests and limits, reject the deployment. Monitor resource usage and adjust quotas as needed.</a:t>
            </a:r>
          </a:p>
        </p:txBody>
      </p:sp>
    </p:spTree>
    <p:extLst>
      <p:ext uri="{BB962C8B-B14F-4D97-AF65-F5344CB8AC3E}">
        <p14:creationId xmlns:p14="http://schemas.microsoft.com/office/powerpoint/2010/main" val="384739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B9F771F-98CE-426A-AF04-587566AB80E3}"/>
              </a:ext>
            </a:extLst>
          </p:cNvPr>
          <p:cNvSpPr txBox="1"/>
          <p:nvPr/>
        </p:nvSpPr>
        <p:spPr>
          <a:xfrm>
            <a:off x="423141" y="4124619"/>
            <a:ext cx="8057804" cy="369332"/>
          </a:xfrm>
          <a:prstGeom prst="rect">
            <a:avLst/>
          </a:prstGeom>
          <a:noFill/>
        </p:spPr>
        <p:txBody>
          <a:bodyPr wrap="square">
            <a:spAutoFit/>
          </a:bodyPr>
          <a:lstStyle/>
          <a:p>
            <a:r>
              <a:rPr lang="en-US" i="1" dirty="0"/>
              <a:t>$ </a:t>
            </a:r>
            <a:r>
              <a:rPr lang="en-US" i="1" dirty="0" err="1"/>
              <a:t>kubectl</a:t>
            </a:r>
            <a:r>
              <a:rPr lang="en-US" i="1" dirty="0"/>
              <a:t> apply -f </a:t>
            </a:r>
            <a:r>
              <a:rPr lang="en-US" i="1" dirty="0" err="1"/>
              <a:t>nginx-pdb.yaml</a:t>
            </a:r>
            <a:endParaRPr lang="en-US" i="1" dirty="0"/>
          </a:p>
        </p:txBody>
      </p:sp>
      <p:sp>
        <p:nvSpPr>
          <p:cNvPr id="19" name="TextBox 18">
            <a:extLst>
              <a:ext uri="{FF2B5EF4-FFF2-40B4-BE49-F238E27FC236}">
                <a16:creationId xmlns:a16="http://schemas.microsoft.com/office/drawing/2014/main" id="{1472561B-E3B9-445A-8B4B-FB56BC5C353D}"/>
              </a:ext>
            </a:extLst>
          </p:cNvPr>
          <p:cNvSpPr txBox="1"/>
          <p:nvPr/>
        </p:nvSpPr>
        <p:spPr>
          <a:xfrm>
            <a:off x="355485" y="4749399"/>
            <a:ext cx="11326698" cy="830997"/>
          </a:xfrm>
          <a:prstGeom prst="rect">
            <a:avLst/>
          </a:prstGeom>
          <a:noFill/>
        </p:spPr>
        <p:txBody>
          <a:bodyPr wrap="square">
            <a:spAutoFit/>
          </a:bodyPr>
          <a:lstStyle/>
          <a:p>
            <a:r>
              <a:rPr lang="en-US" sz="2400" b="1" dirty="0"/>
              <a:t>Best practice guidance - </a:t>
            </a:r>
            <a:r>
              <a:rPr lang="en-US" sz="2400" dirty="0"/>
              <a:t>To maintain the availability of applications, define Pod Disruption Budgets (PDBs) to make sure that a minimum number of pods are available in the cluster.</a:t>
            </a:r>
          </a:p>
        </p:txBody>
      </p:sp>
      <p:sp>
        <p:nvSpPr>
          <p:cNvPr id="21" name="TextBox 20">
            <a:extLst>
              <a:ext uri="{FF2B5EF4-FFF2-40B4-BE49-F238E27FC236}">
                <a16:creationId xmlns:a16="http://schemas.microsoft.com/office/drawing/2014/main" id="{668214C0-2FE9-4F59-85F5-C4075D6378FB}"/>
              </a:ext>
            </a:extLst>
          </p:cNvPr>
          <p:cNvSpPr txBox="1"/>
          <p:nvPr/>
        </p:nvSpPr>
        <p:spPr>
          <a:xfrm>
            <a:off x="526934" y="1179198"/>
            <a:ext cx="6559665"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err="1"/>
              <a:t>apiVersion</a:t>
            </a:r>
            <a:r>
              <a:rPr lang="en-US" sz="2000" dirty="0"/>
              <a:t>: policy/v1beta1</a:t>
            </a:r>
          </a:p>
          <a:p>
            <a:r>
              <a:rPr lang="en-US" sz="2000" dirty="0"/>
              <a:t>kind: </a:t>
            </a:r>
            <a:r>
              <a:rPr lang="en-US" sz="2000" dirty="0" err="1">
                <a:highlight>
                  <a:srgbClr val="FFFF00"/>
                </a:highlight>
              </a:rPr>
              <a:t>PodDisruptionBudget</a:t>
            </a:r>
            <a:endParaRPr lang="en-US" sz="2000" dirty="0">
              <a:highlight>
                <a:srgbClr val="FFFF00"/>
              </a:highlight>
            </a:endParaRPr>
          </a:p>
          <a:p>
            <a:r>
              <a:rPr lang="en-US" sz="2000" dirty="0"/>
              <a:t>metadata:</a:t>
            </a:r>
          </a:p>
          <a:p>
            <a:r>
              <a:rPr lang="en-US" sz="2000" dirty="0"/>
              <a:t>   name: </a:t>
            </a:r>
            <a:r>
              <a:rPr lang="en-US" sz="2000" dirty="0" err="1"/>
              <a:t>nginx-pdb</a:t>
            </a:r>
            <a:endParaRPr lang="en-US" sz="2000" dirty="0"/>
          </a:p>
          <a:p>
            <a:r>
              <a:rPr lang="en-US" sz="2000" dirty="0"/>
              <a:t>spec:</a:t>
            </a:r>
          </a:p>
          <a:p>
            <a:r>
              <a:rPr lang="en-US" sz="2000" dirty="0"/>
              <a:t>   </a:t>
            </a:r>
            <a:r>
              <a:rPr lang="en-US" sz="2000" dirty="0" err="1"/>
              <a:t>minAvailable</a:t>
            </a:r>
            <a:r>
              <a:rPr lang="en-US" sz="2000" dirty="0"/>
              <a:t>: 3</a:t>
            </a:r>
          </a:p>
          <a:p>
            <a:r>
              <a:rPr lang="en-US" sz="2000" dirty="0"/>
              <a:t>   selector:</a:t>
            </a:r>
          </a:p>
          <a:p>
            <a:r>
              <a:rPr lang="en-US" sz="2000" dirty="0"/>
              <a:t>    </a:t>
            </a:r>
            <a:r>
              <a:rPr lang="en-US" sz="2000" dirty="0" err="1"/>
              <a:t>matchLabels</a:t>
            </a:r>
            <a:r>
              <a:rPr lang="en-US" sz="2000" dirty="0"/>
              <a:t>:</a:t>
            </a:r>
          </a:p>
          <a:p>
            <a:r>
              <a:rPr lang="en-US" sz="2000" dirty="0"/>
              <a:t>      app: </a:t>
            </a:r>
            <a:r>
              <a:rPr lang="en-US" sz="2000" dirty="0" err="1"/>
              <a:t>nginx</a:t>
            </a:r>
            <a:r>
              <a:rPr lang="en-US" sz="2000" dirty="0"/>
              <a:t>-frontend</a:t>
            </a:r>
          </a:p>
        </p:txBody>
      </p:sp>
      <p:sp>
        <p:nvSpPr>
          <p:cNvPr id="2" name="TextBox 1">
            <a:extLst>
              <a:ext uri="{FF2B5EF4-FFF2-40B4-BE49-F238E27FC236}">
                <a16:creationId xmlns:a16="http://schemas.microsoft.com/office/drawing/2014/main" id="{2016F3D4-80E8-4AB1-AA63-4089B7806D17}"/>
              </a:ext>
            </a:extLst>
          </p:cNvPr>
          <p:cNvSpPr txBox="1"/>
          <p:nvPr/>
        </p:nvSpPr>
        <p:spPr>
          <a:xfrm>
            <a:off x="277091" y="203547"/>
            <a:ext cx="7954010" cy="523220"/>
          </a:xfrm>
          <a:prstGeom prst="rect">
            <a:avLst/>
          </a:prstGeom>
          <a:noFill/>
        </p:spPr>
        <p:txBody>
          <a:bodyPr wrap="square">
            <a:spAutoFit/>
          </a:bodyPr>
          <a:lstStyle/>
          <a:p>
            <a:r>
              <a:rPr lang="en-US" sz="2800" b="1" dirty="0">
                <a:solidFill>
                  <a:schemeClr val="tx1">
                    <a:lumMod val="95000"/>
                    <a:lumOff val="5000"/>
                  </a:schemeClr>
                </a:solidFill>
                <a:latin typeface="Segoe UI" panose="020B0502040204020203" pitchFamily="34" charset="0"/>
              </a:rPr>
              <a:t>3</a:t>
            </a:r>
            <a:r>
              <a:rPr lang="en-US" sz="2800" b="1" i="0" dirty="0">
                <a:solidFill>
                  <a:schemeClr val="tx1">
                    <a:lumMod val="95000"/>
                    <a:lumOff val="5000"/>
                  </a:schemeClr>
                </a:solidFill>
                <a:effectLst/>
                <a:latin typeface="Segoe UI" panose="020B0502040204020203" pitchFamily="34" charset="0"/>
              </a:rPr>
              <a:t>. Use Pod </a:t>
            </a:r>
            <a:r>
              <a:rPr lang="en-US" sz="2800" b="1" i="0" dirty="0" err="1">
                <a:solidFill>
                  <a:schemeClr val="tx1">
                    <a:lumMod val="95000"/>
                    <a:lumOff val="5000"/>
                  </a:schemeClr>
                </a:solidFill>
                <a:effectLst/>
                <a:latin typeface="Segoe UI" panose="020B0502040204020203" pitchFamily="34" charset="0"/>
              </a:rPr>
              <a:t>Distruption</a:t>
            </a:r>
            <a:r>
              <a:rPr lang="en-US" sz="2800" b="1" i="0" dirty="0">
                <a:solidFill>
                  <a:schemeClr val="tx1">
                    <a:lumMod val="95000"/>
                    <a:lumOff val="5000"/>
                  </a:schemeClr>
                </a:solidFill>
                <a:effectLst/>
                <a:latin typeface="Segoe UI" panose="020B0502040204020203" pitchFamily="34" charset="0"/>
              </a:rPr>
              <a:t> Budget (PDB’s)</a:t>
            </a:r>
          </a:p>
        </p:txBody>
      </p:sp>
    </p:spTree>
    <p:extLst>
      <p:ext uri="{BB962C8B-B14F-4D97-AF65-F5344CB8AC3E}">
        <p14:creationId xmlns:p14="http://schemas.microsoft.com/office/powerpoint/2010/main" val="380842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F79-DAD0-43DD-83B7-0C08AD8F0CFC}"/>
              </a:ext>
            </a:extLst>
          </p:cNvPr>
          <p:cNvSpPr>
            <a:spLocks noGrp="1"/>
          </p:cNvSpPr>
          <p:nvPr>
            <p:ph type="title"/>
          </p:nvPr>
        </p:nvSpPr>
        <p:spPr>
          <a:xfrm>
            <a:off x="6794500" y="2458881"/>
            <a:ext cx="4494213" cy="2053983"/>
          </a:xfrm>
        </p:spPr>
        <p:txBody>
          <a:bodyPr>
            <a:noAutofit/>
          </a:bodyPr>
          <a:lstStyle/>
          <a:p>
            <a:br>
              <a:rPr lang="en-US" sz="2400" b="1" i="0" dirty="0">
                <a:solidFill>
                  <a:schemeClr val="tx1">
                    <a:lumMod val="95000"/>
                    <a:lumOff val="5000"/>
                  </a:schemeClr>
                </a:solidFill>
                <a:effectLst/>
                <a:latin typeface="Segoe UI" panose="020B0502040204020203" pitchFamily="34" charset="0"/>
              </a:rPr>
            </a:br>
            <a:r>
              <a:rPr lang="en-US" sz="2400" b="1" i="0" dirty="0">
                <a:solidFill>
                  <a:schemeClr val="tx1">
                    <a:lumMod val="95000"/>
                    <a:lumOff val="5000"/>
                  </a:schemeClr>
                </a:solidFill>
                <a:effectLst/>
                <a:latin typeface="Segoe UI" panose="020B0502040204020203" pitchFamily="34" charset="0"/>
              </a:rPr>
              <a:t>Best practice guidance</a:t>
            </a:r>
            <a:r>
              <a:rPr lang="en-US" sz="2400" dirty="0">
                <a:solidFill>
                  <a:schemeClr val="tx1">
                    <a:lumMod val="95000"/>
                    <a:lumOff val="5000"/>
                  </a:schemeClr>
                </a:solidFill>
                <a:latin typeface="Segoe UI" panose="020B0502040204020203" pitchFamily="34" charset="0"/>
              </a:rPr>
              <a:t>:</a:t>
            </a:r>
            <a:br>
              <a:rPr lang="en-US" sz="2400" dirty="0">
                <a:solidFill>
                  <a:schemeClr val="tx1">
                    <a:lumMod val="95000"/>
                    <a:lumOff val="5000"/>
                  </a:schemeClr>
                </a:solidFill>
                <a:latin typeface="Segoe UI" panose="020B0502040204020203" pitchFamily="34" charset="0"/>
              </a:rPr>
            </a:br>
            <a:br>
              <a:rPr lang="en-US" sz="2400" dirty="0">
                <a:solidFill>
                  <a:schemeClr val="tx1">
                    <a:lumMod val="95000"/>
                    <a:lumOff val="5000"/>
                  </a:schemeClr>
                </a:solidFill>
                <a:latin typeface="Segoe UI" panose="020B0502040204020203" pitchFamily="34" charset="0"/>
              </a:rPr>
            </a:br>
            <a:r>
              <a:rPr lang="en-US" sz="2400" b="0" i="0" dirty="0">
                <a:solidFill>
                  <a:schemeClr val="tx1">
                    <a:lumMod val="95000"/>
                    <a:lumOff val="5000"/>
                  </a:schemeClr>
                </a:solidFill>
                <a:effectLst/>
                <a:latin typeface="Segoe UI" panose="020B0502040204020203" pitchFamily="34" charset="0"/>
              </a:rPr>
              <a:t>Control the scheduling of pods on nodes using node selectors, node affinity, or inter-pod affinity. </a:t>
            </a:r>
            <a:br>
              <a:rPr lang="en-US" sz="2400" b="0" i="0" dirty="0">
                <a:solidFill>
                  <a:schemeClr val="tx1">
                    <a:lumMod val="95000"/>
                    <a:lumOff val="5000"/>
                  </a:schemeClr>
                </a:solidFill>
                <a:effectLst/>
                <a:latin typeface="Segoe UI" panose="020B0502040204020203" pitchFamily="34" charset="0"/>
              </a:rPr>
            </a:br>
            <a:br>
              <a:rPr lang="en-US" sz="2400" b="0" i="0" dirty="0">
                <a:solidFill>
                  <a:schemeClr val="tx1">
                    <a:lumMod val="95000"/>
                    <a:lumOff val="5000"/>
                  </a:schemeClr>
                </a:solidFill>
                <a:effectLst/>
                <a:latin typeface="Segoe UI" panose="020B0502040204020203" pitchFamily="34" charset="0"/>
              </a:rPr>
            </a:br>
            <a:r>
              <a:rPr lang="en-US" sz="2400" b="0" i="0" dirty="0">
                <a:solidFill>
                  <a:schemeClr val="tx1">
                    <a:lumMod val="95000"/>
                    <a:lumOff val="5000"/>
                  </a:schemeClr>
                </a:solidFill>
                <a:effectLst/>
                <a:latin typeface="Segoe UI" panose="020B0502040204020203" pitchFamily="34" charset="0"/>
              </a:rPr>
              <a:t>These settings allow the Kubernetes scheduler to logically isolate workloads, such as by hardware in the node.</a:t>
            </a:r>
            <a:br>
              <a:rPr lang="en-US" sz="2400" b="0" i="0" dirty="0">
                <a:solidFill>
                  <a:schemeClr val="tx1">
                    <a:lumMod val="95000"/>
                    <a:lumOff val="5000"/>
                  </a:schemeClr>
                </a:solidFill>
                <a:effectLst/>
                <a:latin typeface="Segoe UI" panose="020B0502040204020203" pitchFamily="34" charset="0"/>
              </a:rPr>
            </a:br>
            <a:br>
              <a:rPr lang="en-US" sz="2400" b="0" i="0" dirty="0">
                <a:solidFill>
                  <a:schemeClr val="tx1">
                    <a:lumMod val="95000"/>
                    <a:lumOff val="5000"/>
                  </a:schemeClr>
                </a:solidFill>
                <a:effectLst/>
                <a:latin typeface="Segoe UI" panose="020B0502040204020203" pitchFamily="34" charset="0"/>
              </a:rPr>
            </a:br>
            <a:endParaRPr lang="en-US" sz="2400" dirty="0">
              <a:solidFill>
                <a:schemeClr val="tx1">
                  <a:lumMod val="95000"/>
                  <a:lumOff val="5000"/>
                </a:schemeClr>
              </a:solidFill>
            </a:endParaRPr>
          </a:p>
        </p:txBody>
      </p:sp>
      <p:sp>
        <p:nvSpPr>
          <p:cNvPr id="8" name="TextBox 7">
            <a:extLst>
              <a:ext uri="{FF2B5EF4-FFF2-40B4-BE49-F238E27FC236}">
                <a16:creationId xmlns:a16="http://schemas.microsoft.com/office/drawing/2014/main" id="{76F9401E-61B5-4A2A-95BE-41B7724DCA0A}"/>
              </a:ext>
            </a:extLst>
          </p:cNvPr>
          <p:cNvSpPr txBox="1"/>
          <p:nvPr/>
        </p:nvSpPr>
        <p:spPr>
          <a:xfrm>
            <a:off x="254000" y="397263"/>
            <a:ext cx="10134600" cy="523220"/>
          </a:xfrm>
          <a:prstGeom prst="rect">
            <a:avLst/>
          </a:prstGeom>
          <a:noFill/>
        </p:spPr>
        <p:txBody>
          <a:bodyPr wrap="square">
            <a:spAutoFit/>
          </a:bodyPr>
          <a:lstStyle/>
          <a:p>
            <a:r>
              <a:rPr lang="en-US" sz="2800" b="1" i="0" dirty="0">
                <a:solidFill>
                  <a:schemeClr val="tx1">
                    <a:lumMod val="95000"/>
                    <a:lumOff val="5000"/>
                  </a:schemeClr>
                </a:solidFill>
                <a:effectLst/>
                <a:latin typeface="Segoe UI" panose="020B0502040204020203" pitchFamily="34" charset="0"/>
              </a:rPr>
              <a:t>4. Use Node Affinity, Inter-pod affinity and Anti-affinity</a:t>
            </a:r>
            <a:endParaRPr lang="en-US" sz="2800" dirty="0"/>
          </a:p>
        </p:txBody>
      </p:sp>
      <p:pic>
        <p:nvPicPr>
          <p:cNvPr id="11" name="Picture 10">
            <a:extLst>
              <a:ext uri="{FF2B5EF4-FFF2-40B4-BE49-F238E27FC236}">
                <a16:creationId xmlns:a16="http://schemas.microsoft.com/office/drawing/2014/main" id="{DE41DF5F-71EB-43B7-A19F-F9E01E371EEE}"/>
              </a:ext>
            </a:extLst>
          </p:cNvPr>
          <p:cNvPicPr>
            <a:picLocks noChangeAspect="1"/>
          </p:cNvPicPr>
          <p:nvPr/>
        </p:nvPicPr>
        <p:blipFill>
          <a:blip r:embed="rId2"/>
          <a:stretch>
            <a:fillRect/>
          </a:stretch>
        </p:blipFill>
        <p:spPr>
          <a:xfrm>
            <a:off x="365125" y="1170643"/>
            <a:ext cx="6238875" cy="5372365"/>
          </a:xfrm>
          <a:prstGeom prst="rect">
            <a:avLst/>
          </a:prstGeom>
        </p:spPr>
      </p:pic>
      <p:pic>
        <p:nvPicPr>
          <p:cNvPr id="13" name="Picture 12">
            <a:extLst>
              <a:ext uri="{FF2B5EF4-FFF2-40B4-BE49-F238E27FC236}">
                <a16:creationId xmlns:a16="http://schemas.microsoft.com/office/drawing/2014/main" id="{1CA3DB0C-F6CC-4E1C-91B4-0E221632F2A8}"/>
              </a:ext>
            </a:extLst>
          </p:cNvPr>
          <p:cNvPicPr>
            <a:picLocks noChangeAspect="1"/>
          </p:cNvPicPr>
          <p:nvPr/>
        </p:nvPicPr>
        <p:blipFill>
          <a:blip r:embed="rId3"/>
          <a:stretch>
            <a:fillRect/>
          </a:stretch>
        </p:blipFill>
        <p:spPr>
          <a:xfrm>
            <a:off x="6985000" y="5412219"/>
            <a:ext cx="4651465" cy="927867"/>
          </a:xfrm>
          <a:prstGeom prst="rect">
            <a:avLst/>
          </a:prstGeom>
        </p:spPr>
      </p:pic>
    </p:spTree>
    <p:extLst>
      <p:ext uri="{BB962C8B-B14F-4D97-AF65-F5344CB8AC3E}">
        <p14:creationId xmlns:p14="http://schemas.microsoft.com/office/powerpoint/2010/main" val="2470825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B58AA-4DC6-44A9-A7F6-3BCCBC217961}"/>
              </a:ext>
            </a:extLst>
          </p:cNvPr>
          <p:cNvSpPr>
            <a:spLocks noGrp="1"/>
          </p:cNvSpPr>
          <p:nvPr>
            <p:ph idx="1"/>
          </p:nvPr>
        </p:nvSpPr>
        <p:spPr>
          <a:xfrm>
            <a:off x="647700" y="1161415"/>
            <a:ext cx="10515600" cy="2555875"/>
          </a:xfrm>
        </p:spPr>
        <p:txBody>
          <a:bodyPr>
            <a:normAutofit/>
          </a:bodyPr>
          <a:lstStyle/>
          <a:p>
            <a:pPr marL="0" indent="0">
              <a:buNone/>
            </a:pPr>
            <a:endParaRPr lang="en-US" dirty="0"/>
          </a:p>
          <a:p>
            <a:pPr marL="0" indent="0">
              <a:buNone/>
            </a:pPr>
            <a:r>
              <a:rPr lang="en-US" dirty="0"/>
              <a:t>Scans a cluster and reports on issues that it finds</a:t>
            </a:r>
          </a:p>
          <a:p>
            <a:pPr marL="0" indent="0">
              <a:buNone/>
            </a:pPr>
            <a:endParaRPr lang="en-US" dirty="0"/>
          </a:p>
          <a:p>
            <a:pPr marL="0" indent="0">
              <a:buNone/>
            </a:pPr>
            <a:r>
              <a:rPr lang="en-US" dirty="0"/>
              <a:t>Say, identify pods that don't have resource requests and limits in place</a:t>
            </a:r>
          </a:p>
        </p:txBody>
      </p:sp>
      <p:sp>
        <p:nvSpPr>
          <p:cNvPr id="5" name="TextBox 4">
            <a:extLst>
              <a:ext uri="{FF2B5EF4-FFF2-40B4-BE49-F238E27FC236}">
                <a16:creationId xmlns:a16="http://schemas.microsoft.com/office/drawing/2014/main" id="{622B9DEC-8B75-40BA-B207-3B9FC962E807}"/>
              </a:ext>
            </a:extLst>
          </p:cNvPr>
          <p:cNvSpPr txBox="1"/>
          <p:nvPr/>
        </p:nvSpPr>
        <p:spPr>
          <a:xfrm>
            <a:off x="450850" y="419427"/>
            <a:ext cx="10134600" cy="523220"/>
          </a:xfrm>
          <a:prstGeom prst="rect">
            <a:avLst/>
          </a:prstGeom>
          <a:noFill/>
        </p:spPr>
        <p:txBody>
          <a:bodyPr wrap="square">
            <a:spAutoFit/>
          </a:bodyPr>
          <a:lstStyle/>
          <a:p>
            <a:r>
              <a:rPr lang="en-US" sz="2800" b="1" dirty="0">
                <a:solidFill>
                  <a:schemeClr val="tx1">
                    <a:lumMod val="95000"/>
                    <a:lumOff val="5000"/>
                  </a:schemeClr>
                </a:solidFill>
                <a:latin typeface="Segoe UI" panose="020B0502040204020203" pitchFamily="34" charset="0"/>
              </a:rPr>
              <a:t>5</a:t>
            </a:r>
            <a:r>
              <a:rPr lang="en-US" sz="2800" b="1" i="0" dirty="0">
                <a:solidFill>
                  <a:schemeClr val="tx1">
                    <a:lumMod val="95000"/>
                    <a:lumOff val="5000"/>
                  </a:schemeClr>
                </a:solidFill>
                <a:effectLst/>
                <a:latin typeface="Segoe UI" panose="020B0502040204020203" pitchFamily="34" charset="0"/>
              </a:rPr>
              <a:t>. Use </a:t>
            </a:r>
            <a:r>
              <a:rPr lang="en-US" sz="2800" b="1" i="0" dirty="0" err="1">
                <a:solidFill>
                  <a:schemeClr val="tx1">
                    <a:lumMod val="95000"/>
                    <a:lumOff val="5000"/>
                  </a:schemeClr>
                </a:solidFill>
                <a:effectLst/>
                <a:latin typeface="Segoe UI" panose="020B0502040204020203" pitchFamily="34" charset="0"/>
              </a:rPr>
              <a:t>Kube</a:t>
            </a:r>
            <a:r>
              <a:rPr lang="en-US" sz="2800" b="1" i="0" dirty="0">
                <a:solidFill>
                  <a:schemeClr val="tx1">
                    <a:lumMod val="95000"/>
                    <a:lumOff val="5000"/>
                  </a:schemeClr>
                </a:solidFill>
                <a:effectLst/>
                <a:latin typeface="Segoe UI" panose="020B0502040204020203" pitchFamily="34" charset="0"/>
              </a:rPr>
              <a:t>-Advisor</a:t>
            </a:r>
            <a:endParaRPr lang="en-US" sz="2800" dirty="0"/>
          </a:p>
        </p:txBody>
      </p:sp>
      <p:sp>
        <p:nvSpPr>
          <p:cNvPr id="9" name="TextBox 8">
            <a:extLst>
              <a:ext uri="{FF2B5EF4-FFF2-40B4-BE49-F238E27FC236}">
                <a16:creationId xmlns:a16="http://schemas.microsoft.com/office/drawing/2014/main" id="{86649221-6478-4FEB-9227-B38F9A99CED0}"/>
              </a:ext>
            </a:extLst>
          </p:cNvPr>
          <p:cNvSpPr txBox="1"/>
          <p:nvPr/>
        </p:nvSpPr>
        <p:spPr>
          <a:xfrm>
            <a:off x="558800" y="3936058"/>
            <a:ext cx="10871200" cy="1815882"/>
          </a:xfrm>
          <a:prstGeom prst="rect">
            <a:avLst/>
          </a:prstGeom>
          <a:noFill/>
        </p:spPr>
        <p:txBody>
          <a:bodyPr wrap="square">
            <a:spAutoFit/>
          </a:bodyPr>
          <a:lstStyle/>
          <a:p>
            <a:r>
              <a:rPr lang="en-US" sz="2000" b="1" dirty="0"/>
              <a:t>Best practice guidance </a:t>
            </a:r>
          </a:p>
          <a:p>
            <a:endParaRPr lang="en-US" sz="2000" b="1" dirty="0"/>
          </a:p>
          <a:p>
            <a:r>
              <a:rPr lang="en-US" sz="2400" dirty="0"/>
              <a:t>Regularly run the latest version of </a:t>
            </a:r>
            <a:r>
              <a:rPr lang="en-US" sz="2400" dirty="0" err="1"/>
              <a:t>kube</a:t>
            </a:r>
            <a:r>
              <a:rPr lang="en-US" sz="2400" dirty="0"/>
              <a:t>-advisor open source tool to detect issues in your cluster. If you apply resource quotas on an existing AKS cluster, run </a:t>
            </a:r>
            <a:r>
              <a:rPr lang="en-US" sz="2400" dirty="0" err="1"/>
              <a:t>kube</a:t>
            </a:r>
            <a:r>
              <a:rPr lang="en-US" sz="2400" dirty="0"/>
              <a:t>-advisor first to find pods that don't have resource requests and limits defined.</a:t>
            </a:r>
          </a:p>
        </p:txBody>
      </p:sp>
    </p:spTree>
    <p:extLst>
      <p:ext uri="{BB962C8B-B14F-4D97-AF65-F5344CB8AC3E}">
        <p14:creationId xmlns:p14="http://schemas.microsoft.com/office/powerpoint/2010/main" val="106173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862B29-D92E-49E8-A23B-59DAB719A8F2}"/>
              </a:ext>
            </a:extLst>
          </p:cNvPr>
          <p:cNvPicPr>
            <a:picLocks noChangeAspect="1"/>
          </p:cNvPicPr>
          <p:nvPr/>
        </p:nvPicPr>
        <p:blipFill>
          <a:blip r:embed="rId2"/>
          <a:stretch>
            <a:fillRect/>
          </a:stretch>
        </p:blipFill>
        <p:spPr>
          <a:xfrm>
            <a:off x="311150" y="852223"/>
            <a:ext cx="11460853" cy="4557978"/>
          </a:xfrm>
          <a:prstGeom prst="rect">
            <a:avLst/>
          </a:prstGeom>
        </p:spPr>
      </p:pic>
      <p:sp>
        <p:nvSpPr>
          <p:cNvPr id="7" name="TextBox 6">
            <a:extLst>
              <a:ext uri="{FF2B5EF4-FFF2-40B4-BE49-F238E27FC236}">
                <a16:creationId xmlns:a16="http://schemas.microsoft.com/office/drawing/2014/main" id="{BC8E62A2-1D00-45D9-8F7F-DEC3B3AC9BB2}"/>
              </a:ext>
            </a:extLst>
          </p:cNvPr>
          <p:cNvSpPr txBox="1"/>
          <p:nvPr/>
        </p:nvSpPr>
        <p:spPr>
          <a:xfrm>
            <a:off x="412750" y="5650984"/>
            <a:ext cx="6096000" cy="523220"/>
          </a:xfrm>
          <a:prstGeom prst="rect">
            <a:avLst/>
          </a:prstGeom>
          <a:noFill/>
        </p:spPr>
        <p:txBody>
          <a:bodyPr wrap="square">
            <a:spAutoFit/>
          </a:bodyPr>
          <a:lstStyle/>
          <a:p>
            <a:r>
              <a:rPr lang="en-US" sz="2800" dirty="0">
                <a:hlinkClick r:id="rId3"/>
              </a:rPr>
              <a:t>https://github.com/Azure/kube-advisor</a:t>
            </a:r>
            <a:r>
              <a:rPr lang="en-US" sz="2800" dirty="0"/>
              <a:t> </a:t>
            </a:r>
          </a:p>
        </p:txBody>
      </p:sp>
    </p:spTree>
    <p:extLst>
      <p:ext uri="{BB962C8B-B14F-4D97-AF65-F5344CB8AC3E}">
        <p14:creationId xmlns:p14="http://schemas.microsoft.com/office/powerpoint/2010/main" val="1235321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11514</TotalTime>
  <Words>1743</Words>
  <Application>Microsoft Office PowerPoint</Application>
  <PresentationFormat>Widescreen</PresentationFormat>
  <Paragraphs>198</Paragraphs>
  <Slides>27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Abadi</vt:lpstr>
      <vt:lpstr>-apple-system</vt:lpstr>
      <vt:lpstr>Arial</vt:lpstr>
      <vt:lpstr>Bahnschrift</vt:lpstr>
      <vt:lpstr>Calibri</vt:lpstr>
      <vt:lpstr>Calibri Light</vt:lpstr>
      <vt:lpstr>Open Sans</vt:lpstr>
      <vt:lpstr>Segoe UI</vt:lpstr>
      <vt:lpstr>SegoeUI</vt:lpstr>
      <vt:lpstr>sohne</vt:lpstr>
      <vt:lpstr>Office Theme</vt:lpstr>
      <vt:lpstr>Must know Azure Kubernetes Best practices and features for better resiliency</vt:lpstr>
      <vt:lpstr>Overview </vt:lpstr>
      <vt:lpstr>PowerPoint Presentation</vt:lpstr>
      <vt:lpstr>PowerPoint Presentation</vt:lpstr>
      <vt:lpstr>PowerPoint Presentation</vt:lpstr>
      <vt:lpstr>PowerPoint Presentation</vt:lpstr>
      <vt:lpstr> Best practice guidance:  Control the scheduling of pods on nodes using node selectors, node affinity, or inter-pod affinity.   These settings allow the Kubernetes scheduler to logically isolate workloads, such as by hardware in the node.  </vt:lpstr>
      <vt:lpstr>PowerPoint Presentation</vt:lpstr>
      <vt:lpstr>PowerPoint Presentation</vt:lpstr>
      <vt:lpstr>6. AKS - Uptime SLA </vt:lpstr>
      <vt:lpstr>7. Create an AKS cluster across availability zones </vt:lpstr>
      <vt:lpstr>PowerPoint Presentation</vt:lpstr>
      <vt:lpstr>9. Azure Policy</vt:lpstr>
      <vt:lpstr>PowerPoint Presentation</vt:lpstr>
      <vt:lpstr>11. Start and Stop AKS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AKS DevOps must links</vt:lpstr>
      <vt:lpstr>PowerPoint Presentation</vt:lpstr>
      <vt:lpstr>PowerPoint Presentation</vt:lpstr>
      <vt:lpstr>Increase your application availability with pod anti-affinity settings in Azure Kubernetes Service </vt:lpstr>
      <vt:lpstr>we’ll build a baseline infrastructure that deploys an Azure Kubernetes Service (AKS) cluster. This article includes recommendations for networking, security, identity, management, and monitoring of the cluster based on an organization’s business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Maheshkumar Rajarathinavel</dc:creator>
  <cp:lastModifiedBy>Maheshkumar Rajarathinavel</cp:lastModifiedBy>
  <cp:revision>196</cp:revision>
  <dcterms:created xsi:type="dcterms:W3CDTF">2021-01-18T04:24:11Z</dcterms:created>
  <dcterms:modified xsi:type="dcterms:W3CDTF">2021-01-30T15:26:47Z</dcterms:modified>
</cp:coreProperties>
</file>