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5" d="100"/>
          <a:sy n="85" d="100"/>
        </p:scale>
        <p:origin x="590"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7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4" name="Rectangle 6"/>
          <p:cNvSpPr/>
          <p:nvPr/>
        </p:nvSpPr>
        <p:spPr>
          <a:xfrm>
            <a:off x="446534" y="3085765"/>
            <a:ext cx="11262866" cy="330480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5"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dirty="0" lang="en-US"/>
          </a:p>
        </p:txBody>
      </p:sp>
      <p:sp>
        <p:nvSpPr>
          <p:cNvPr id="1048586"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7"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dirty="0" lang="en-US"/>
              <a:t>4/4/2024</a:t>
            </a:fld>
            <a:endParaRPr dirty="0" lang="en-US"/>
          </a:p>
        </p:txBody>
      </p:sp>
      <p:sp>
        <p:nvSpPr>
          <p:cNvPr id="1048588"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dirty="0" lang="en-US"/>
          </a:p>
        </p:txBody>
      </p:sp>
      <p:sp>
        <p:nvSpPr>
          <p:cNvPr id="1048589"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4" name="Rectangle 7"/>
          <p:cNvSpPr>
            <a:spLocks noChangeAspect="1"/>
          </p:cNvSpPr>
          <p:nvPr/>
        </p:nvSpPr>
        <p:spPr>
          <a:xfrm>
            <a:off x="440286" y="614407"/>
            <a:ext cx="11309338" cy="1189298"/>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2" y="702156"/>
            <a:ext cx="11029616" cy="1013800"/>
          </a:xfrm>
        </p:spPr>
        <p:txBody>
          <a:bodyPr/>
          <a:p>
            <a:r>
              <a:rPr lang="en-US"/>
              <a:t>Click to edit Master title style</a:t>
            </a:r>
            <a:endParaRPr dirty="0" lang="en-US"/>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B61BEF0D-F0BB-DE4B-95CE-6DB70DBA9567}" type="datetimeFigureOut">
              <a:rPr dirty="0" lang="en-US"/>
              <a:t>4/4/2024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26" name="Rectangle 6"/>
          <p:cNvSpPr>
            <a:spLocks noChangeAspect="1"/>
          </p:cNvSpPr>
          <p:nvPr/>
        </p:nvSpPr>
        <p:spPr>
          <a:xfrm>
            <a:off x="8839201" y="599725"/>
            <a:ext cx="2906817" cy="581695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Vertical Title 1"/>
          <p:cNvSpPr>
            <a:spLocks noGrp="1"/>
          </p:cNvSpPr>
          <p:nvPr>
            <p:ph type="title" orient="vert"/>
          </p:nvPr>
        </p:nvSpPr>
        <p:spPr>
          <a:xfrm>
            <a:off x="8839201" y="675726"/>
            <a:ext cx="2004164" cy="5183073"/>
          </a:xfrm>
        </p:spPr>
        <p:txBody>
          <a:bodyPr vert="eaVert"/>
          <a:p>
            <a:r>
              <a:rPr lang="en-US"/>
              <a:t>Click to edit Master title style</a:t>
            </a:r>
            <a:endParaRPr dirty="0" lang="en-US"/>
          </a:p>
        </p:txBody>
      </p:sp>
      <p:sp>
        <p:nvSpPr>
          <p:cNvPr id="1048628" name="Vertical Text Placeholder 2"/>
          <p:cNvSpPr>
            <a:spLocks noGrp="1"/>
          </p:cNvSpPr>
          <p:nvPr>
            <p:ph type="body" orient="vert" idx="1"/>
          </p:nvPr>
        </p:nvSpPr>
        <p:spPr>
          <a:xfrm>
            <a:off x="774923" y="675726"/>
            <a:ext cx="7896279" cy="5183073"/>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9"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dirty="0" lang="en-US"/>
              <a:t>4/4/2024</a:t>
            </a:fld>
            <a:endParaRPr dirty="0" lang="en-US"/>
          </a:p>
        </p:txBody>
      </p:sp>
      <p:sp>
        <p:nvSpPr>
          <p:cNvPr id="1048630" name="Footer Placeholder 4"/>
          <p:cNvSpPr>
            <a:spLocks noGrp="1"/>
          </p:cNvSpPr>
          <p:nvPr>
            <p:ph type="ftr" sz="quarter" idx="11"/>
          </p:nvPr>
        </p:nvSpPr>
        <p:spPr>
          <a:xfrm>
            <a:off x="774923" y="5951811"/>
            <a:ext cx="7896279" cy="365125"/>
          </a:xfrm>
        </p:spPr>
        <p:txBody>
          <a:bodyPr/>
          <a:p>
            <a:endParaRPr dirty="0" lang="en-US"/>
          </a:p>
        </p:txBody>
      </p:sp>
      <p:sp>
        <p:nvSpPr>
          <p:cNvPr id="1048631"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32" name="Rectangle 6"/>
          <p:cNvSpPr>
            <a:spLocks noChangeAspect="1"/>
          </p:cNvSpPr>
          <p:nvPr/>
        </p:nvSpPr>
        <p:spPr>
          <a:xfrm>
            <a:off x="440286" y="614407"/>
            <a:ext cx="11309338" cy="1189298"/>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3" name="Title 1"/>
          <p:cNvSpPr>
            <a:spLocks noGrp="1"/>
          </p:cNvSpPr>
          <p:nvPr>
            <p:ph type="title"/>
          </p:nvPr>
        </p:nvSpPr>
        <p:spPr>
          <a:xfrm>
            <a:off x="581192" y="702156"/>
            <a:ext cx="11029616" cy="1013800"/>
          </a:xfrm>
        </p:spPr>
        <p:txBody>
          <a:bodyPr/>
          <a:p>
            <a:r>
              <a:rPr lang="en-US"/>
              <a:t>Click to edit Master title style</a:t>
            </a:r>
            <a:endParaRPr dirty="0" lang="en-US"/>
          </a:p>
        </p:txBody>
      </p:sp>
      <p:sp>
        <p:nvSpPr>
          <p:cNvPr id="1048634" name="Content Placeholder 2"/>
          <p:cNvSpPr>
            <a:spLocks noGrp="1"/>
          </p:cNvSpPr>
          <p:nvPr>
            <p:ph idx="1"/>
          </p:nvPr>
        </p:nvSpPr>
        <p:spPr>
          <a:xfrm>
            <a:off x="581192" y="2180496"/>
            <a:ext cx="11029615" cy="367830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5" name="Date Placeholder 3"/>
          <p:cNvSpPr>
            <a:spLocks noGrp="1"/>
          </p:cNvSpPr>
          <p:nvPr>
            <p:ph type="dt" sz="half" idx="10"/>
          </p:nvPr>
        </p:nvSpPr>
        <p:spPr/>
        <p:txBody>
          <a:bodyPr/>
          <a:p>
            <a:fld id="{B61BEF0D-F0BB-DE4B-95CE-6DB70DBA9567}" type="datetimeFigureOut">
              <a:rPr dirty="0" lang="en-US"/>
              <a:t>4/4/2024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a:xfrm>
            <a:off x="10558300" y="5956137"/>
            <a:ext cx="1052508" cy="365125"/>
          </a:xfrm>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3043910"/>
            <a:ext cx="11029615" cy="1497507"/>
          </a:xfrm>
        </p:spPr>
        <p:txBody>
          <a:bodyPr anchor="b">
            <a:normAutofit/>
          </a:bodyPr>
          <a:lstStyle>
            <a:lvl1pPr algn="l">
              <a:defRPr b="0" cap="all" sz="3600">
                <a:solidFill>
                  <a:schemeClr val="accent1"/>
                </a:solidFill>
              </a:defRPr>
            </a:lvl1pPr>
          </a:lstStyle>
          <a:p>
            <a:r>
              <a:rPr lang="en-US"/>
              <a:t>Click to edit Master title style</a:t>
            </a:r>
            <a:endParaRPr dirty="0" lang="en-US"/>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2"/>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dirty="0" lang="en-US"/>
              <a:t>4/4/2024</a:t>
            </a:fld>
            <a:endParaRPr dirty="0" lang="en-US"/>
          </a:p>
        </p:txBody>
      </p:sp>
      <p:sp>
        <p:nvSpPr>
          <p:cNvPr id="1048654"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dirty="0" lang="en-US"/>
          </a:p>
        </p:txBody>
      </p:sp>
      <p:sp>
        <p:nvSpPr>
          <p:cNvPr id="1048655"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6" name="Rectangle 7"/>
          <p:cNvSpPr>
            <a:spLocks noChangeAspect="1"/>
          </p:cNvSpPr>
          <p:nvPr/>
        </p:nvSpPr>
        <p:spPr>
          <a:xfrm>
            <a:off x="445982" y="606554"/>
            <a:ext cx="11300036"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7" name="Title 1"/>
          <p:cNvSpPr>
            <a:spLocks noGrp="1"/>
          </p:cNvSpPr>
          <p:nvPr>
            <p:ph type="title"/>
          </p:nvPr>
        </p:nvSpPr>
        <p:spPr>
          <a:xfrm>
            <a:off x="581193" y="729658"/>
            <a:ext cx="11029616" cy="988332"/>
          </a:xfrm>
        </p:spPr>
        <p:txBody>
          <a:bodyPr/>
          <a:p>
            <a:r>
              <a:rPr lang="en-US"/>
              <a:t>Click to edit Master title style</a:t>
            </a:r>
            <a:endParaRPr dirty="0" lang="en-US"/>
          </a:p>
        </p:txBody>
      </p:sp>
      <p:sp>
        <p:nvSpPr>
          <p:cNvPr id="1048658" name="Content Placeholder 2"/>
          <p:cNvSpPr>
            <a:spLocks noGrp="1"/>
          </p:cNvSpPr>
          <p:nvPr>
            <p:ph sz="half" idx="1"/>
          </p:nvPr>
        </p:nvSpPr>
        <p:spPr>
          <a:xfrm>
            <a:off x="581193" y="2228003"/>
            <a:ext cx="5422390"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Content Placeholder 3"/>
          <p:cNvSpPr>
            <a:spLocks noGrp="1"/>
          </p:cNvSpPr>
          <p:nvPr>
            <p:ph sz="half" idx="2"/>
          </p:nvPr>
        </p:nvSpPr>
        <p:spPr>
          <a:xfrm>
            <a:off x="6188417" y="2228003"/>
            <a:ext cx="5422392"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4/4/2024</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3" name="Rectangle 10"/>
          <p:cNvSpPr>
            <a:spLocks noChangeAspect="1"/>
          </p:cNvSpPr>
          <p:nvPr/>
        </p:nvSpPr>
        <p:spPr>
          <a:xfrm>
            <a:off x="445982" y="606554"/>
            <a:ext cx="11300036"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581193" y="729658"/>
            <a:ext cx="11029616" cy="988332"/>
          </a:xfrm>
        </p:spPr>
        <p:txBody>
          <a:bodyPr/>
          <a:p>
            <a:r>
              <a:rPr lang="en-US"/>
              <a:t>Click to edit Master title style</a:t>
            </a:r>
            <a:endParaRPr dirty="0" lang="en-US"/>
          </a:p>
        </p:txBody>
      </p:sp>
      <p:sp>
        <p:nvSpPr>
          <p:cNvPr id="1048665" name="Text Placeholder 2"/>
          <p:cNvSpPr>
            <a:spLocks noGrp="1"/>
          </p:cNvSpPr>
          <p:nvPr>
            <p:ph type="body" idx="1"/>
          </p:nvPr>
        </p:nvSpPr>
        <p:spPr>
          <a:xfrm>
            <a:off x="887219" y="2250892"/>
            <a:ext cx="5087075" cy="536005"/>
          </a:xfrm>
        </p:spPr>
        <p:txBody>
          <a:bodyPr anchor="b">
            <a:noAutofit/>
          </a:bodyPr>
          <a:lstStyle>
            <a:lvl1pPr indent="0" marL="0">
              <a:buNone/>
              <a:defRPr b="0" sz="2200">
                <a:solidFill>
                  <a:schemeClr val="accent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393100"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Text Placeholder 4"/>
          <p:cNvSpPr>
            <a:spLocks noGrp="1"/>
          </p:cNvSpPr>
          <p:nvPr>
            <p:ph type="body" sz="quarter" idx="3"/>
          </p:nvPr>
        </p:nvSpPr>
        <p:spPr>
          <a:xfrm>
            <a:off x="6523735" y="2250892"/>
            <a:ext cx="5087073" cy="553373"/>
          </a:xfrm>
        </p:spPr>
        <p:txBody>
          <a:bodyPr anchor="b">
            <a:noAutofit/>
          </a:bodyPr>
          <a:lstStyle>
            <a:lvl1pPr indent="0" marL="0">
              <a:buNone/>
              <a:defRPr b="0" sz="2200">
                <a:solidFill>
                  <a:schemeClr val="accent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5"/>
          <p:cNvSpPr>
            <a:spLocks noGrp="1"/>
          </p:cNvSpPr>
          <p:nvPr>
            <p:ph sz="quarter" idx="4"/>
          </p:nvPr>
        </p:nvSpPr>
        <p:spPr>
          <a:xfrm>
            <a:off x="6217709" y="2926052"/>
            <a:ext cx="5393100"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6"/>
          <p:cNvSpPr>
            <a:spLocks noGrp="1"/>
          </p:cNvSpPr>
          <p:nvPr>
            <p:ph type="dt" sz="half" idx="10"/>
          </p:nvPr>
        </p:nvSpPr>
        <p:spPr/>
        <p:txBody>
          <a:bodyPr/>
          <a:p>
            <a:fld id="{B61BEF0D-F0BB-DE4B-95CE-6DB70DBA9567}" type="datetimeFigureOut">
              <a:rPr dirty="0" lang="en-US"/>
              <a:t>4/4/2024</a:t>
            </a:fld>
            <a:endParaRPr dirty="0" lang="en-US"/>
          </a:p>
        </p:txBody>
      </p:sp>
      <p:sp>
        <p:nvSpPr>
          <p:cNvPr id="1048670" name="Footer Placeholder 7"/>
          <p:cNvSpPr>
            <a:spLocks noGrp="1"/>
          </p:cNvSpPr>
          <p:nvPr>
            <p:ph type="ftr" sz="quarter" idx="11"/>
          </p:nvPr>
        </p:nvSpPr>
        <p:spPr/>
        <p:txBody>
          <a:bodyPr/>
          <a:p>
            <a:endParaRPr dirty="0" lang="en-US"/>
          </a:p>
        </p:txBody>
      </p:sp>
      <p:sp>
        <p:nvSpPr>
          <p:cNvPr id="1048671"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1" name="Rectangle 6"/>
          <p:cNvSpPr>
            <a:spLocks noChangeAspect="1"/>
          </p:cNvSpPr>
          <p:nvPr/>
        </p:nvSpPr>
        <p:spPr>
          <a:xfrm>
            <a:off x="440683" y="606554"/>
            <a:ext cx="11300036" cy="125882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a:xfrm>
            <a:off x="575894" y="729658"/>
            <a:ext cx="11029616" cy="988332"/>
          </a:xfrm>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B61BEF0D-F0BB-DE4B-95CE-6DB70DBA9567}" type="datetimeFigureOut">
              <a:rPr dirty="0" lang="en-US"/>
              <a:t>4/4/2024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92" name="Date Placeholder 1"/>
          <p:cNvSpPr>
            <a:spLocks noGrp="1"/>
          </p:cNvSpPr>
          <p:nvPr>
            <p:ph type="dt" sz="half" idx="10"/>
          </p:nvPr>
        </p:nvSpPr>
        <p:spPr/>
        <p:txBody>
          <a:bodyPr/>
          <a:p>
            <a:fld id="{B61BEF0D-F0BB-DE4B-95CE-6DB70DBA9567}" type="datetimeFigureOut">
              <a:rPr dirty="0" lang="en-US"/>
              <a:t>4/4/2024</a:t>
            </a:fld>
            <a:endParaRPr dirty="0" lang="en-US"/>
          </a:p>
        </p:txBody>
      </p:sp>
      <p:sp>
        <p:nvSpPr>
          <p:cNvPr id="1048593" name="Footer Placeholder 2"/>
          <p:cNvSpPr>
            <a:spLocks noGrp="1"/>
          </p:cNvSpPr>
          <p:nvPr>
            <p:ph type="ftr" sz="quarter" idx="11"/>
          </p:nvPr>
        </p:nvSpPr>
        <p:spPr/>
        <p:txBody>
          <a:bodyPr/>
          <a:p>
            <a:endParaRPr dirty="0" lang="en-US"/>
          </a:p>
        </p:txBody>
      </p:sp>
      <p:sp>
        <p:nvSpPr>
          <p:cNvPr id="1048594"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672" name="Rectangle 8"/>
          <p:cNvSpPr>
            <a:spLocks noChangeAspect="1"/>
          </p:cNvSpPr>
          <p:nvPr/>
        </p:nvSpPr>
        <p:spPr>
          <a:xfrm>
            <a:off x="447817" y="5141973"/>
            <a:ext cx="11298200" cy="1274702"/>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73" name="Title 1"/>
          <p:cNvSpPr>
            <a:spLocks noGrp="1"/>
          </p:cNvSpPr>
          <p:nvPr>
            <p:ph type="title"/>
          </p:nvPr>
        </p:nvSpPr>
        <p:spPr>
          <a:xfrm>
            <a:off x="581192" y="5262296"/>
            <a:ext cx="4909445" cy="689514"/>
          </a:xfrm>
        </p:spPr>
        <p:txBody>
          <a:bodyPr anchor="ctr"/>
          <a:lstStyle>
            <a:lvl1pPr algn="l">
              <a:defRPr b="0" sz="2000">
                <a:solidFill>
                  <a:schemeClr val="accent1">
                    <a:lumMod val="75000"/>
                    <a:lumOff val="25000"/>
                  </a:schemeClr>
                </a:solidFill>
              </a:defRPr>
            </a:lvl1pPr>
          </a:lstStyle>
          <a:p>
            <a:r>
              <a:rPr lang="en-US"/>
              <a:t>Click to edit Master title style</a:t>
            </a:r>
            <a:endParaRPr dirty="0" lang="en-US"/>
          </a:p>
        </p:txBody>
      </p:sp>
      <p:sp>
        <p:nvSpPr>
          <p:cNvPr id="1048674"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Text Placeholder 3"/>
          <p:cNvSpPr>
            <a:spLocks noGrp="1"/>
          </p:cNvSpPr>
          <p:nvPr>
            <p:ph type="body" sz="half" idx="2"/>
          </p:nvPr>
        </p:nvSpPr>
        <p:spPr>
          <a:xfrm>
            <a:off x="5740823" y="5262296"/>
            <a:ext cx="5869987" cy="689515"/>
          </a:xfrm>
        </p:spPr>
        <p:txBody>
          <a:bodyPr anchor="ctr">
            <a:normAutofit/>
          </a:bodyPr>
          <a:lstStyle>
            <a:lvl1pPr algn="r" indent="0" marL="0">
              <a:buNone/>
              <a:defRPr sz="1100">
                <a:solidFill>
                  <a:schemeClr val="bg1"/>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dirty="0" lang="en-US"/>
              <a:t>4/4/2024</a:t>
            </a:fld>
            <a:endParaRPr dirty="0" lang="en-US"/>
          </a:p>
        </p:txBody>
      </p:sp>
      <p:sp>
        <p:nvSpPr>
          <p:cNvPr id="1048677"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dirty="0" lang="en-US"/>
          </a:p>
        </p:txBody>
      </p:sp>
      <p:sp>
        <p:nvSpPr>
          <p:cNvPr id="1048678"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8" name="Title 1"/>
          <p:cNvSpPr>
            <a:spLocks noGrp="1"/>
          </p:cNvSpPr>
          <p:nvPr>
            <p:ph type="title"/>
          </p:nvPr>
        </p:nvSpPr>
        <p:spPr>
          <a:xfrm>
            <a:off x="581193" y="4693389"/>
            <a:ext cx="11029616" cy="566738"/>
          </a:xfrm>
        </p:spPr>
        <p:txBody>
          <a:bodyPr anchor="b">
            <a:normAutofit/>
          </a:bodyPr>
          <a:lstStyle>
            <a:lvl1pPr algn="l">
              <a:defRPr b="0" sz="2400">
                <a:solidFill>
                  <a:schemeClr val="accent1"/>
                </a:solidFill>
              </a:defRPr>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447817" y="599725"/>
            <a:ext cx="11290859" cy="3557252"/>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581192" y="5260127"/>
            <a:ext cx="11029617" cy="598671"/>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4/4/2024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581192" y="2336003"/>
            <a:ext cx="11029616" cy="3522794"/>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05951" y="5956137"/>
            <a:ext cx="2844799" cy="365125"/>
          </a:xfrm>
          <a:prstGeom prst="rect"/>
        </p:spPr>
        <p:txBody>
          <a:bodyPr anchor="ctr" bIns="45720" lIns="91440" rIns="91440" rtlCol="0" tIns="45720" vert="horz"/>
          <a:lstStyle>
            <a:lvl1pPr algn="r">
              <a:defRPr sz="900">
                <a:solidFill>
                  <a:schemeClr val="accent2"/>
                </a:solidFill>
              </a:defRPr>
            </a:lvl1pPr>
          </a:lstStyle>
          <a:p>
            <a:fld id="{B61BEF0D-F0BB-DE4B-95CE-6DB70DBA9567}" type="datetimeFigureOut">
              <a:rPr dirty="0" lang="en-US"/>
              <a:t>4/4/2024</a:t>
            </a:fld>
            <a:endParaRPr dirty="0" lang="en-US"/>
          </a:p>
        </p:txBody>
      </p:sp>
      <p:sp>
        <p:nvSpPr>
          <p:cNvPr id="1048579" name="Footer Placeholder 4"/>
          <p:cNvSpPr>
            <a:spLocks noGrp="1"/>
          </p:cNvSpPr>
          <p:nvPr>
            <p:ph type="ftr" sz="quarter" idx="3"/>
          </p:nvPr>
        </p:nvSpPr>
        <p:spPr>
          <a:xfrm>
            <a:off x="581192" y="5951811"/>
            <a:ext cx="6917210" cy="365125"/>
          </a:xfrm>
          <a:prstGeom prst="rect"/>
        </p:spPr>
        <p:txBody>
          <a:bodyPr anchor="ctr" bIns="45720" lIns="91440" rIns="91440" rtlCol="0" tIns="45720" vert="horz"/>
          <a:lstStyle>
            <a:lvl1pPr algn="l">
              <a:defRPr cap="all" sz="900">
                <a:solidFill>
                  <a:schemeClr val="accent2"/>
                </a:solidFill>
              </a:defRPr>
            </a:lvl1pPr>
          </a:lstStyle>
          <a:p>
            <a:endParaRPr dirty="0" lang="en-US"/>
          </a:p>
        </p:txBody>
      </p:sp>
      <p:sp>
        <p:nvSpPr>
          <p:cNvPr id="1048580" name="Slide Number Placeholder 5"/>
          <p:cNvSpPr>
            <a:spLocks noGrp="1"/>
          </p:cNvSpPr>
          <p:nvPr>
            <p:ph type="sldNum" sz="quarter" idx="4"/>
          </p:nvPr>
        </p:nvSpPr>
        <p:spPr>
          <a:xfrm>
            <a:off x="10558300" y="5956137"/>
            <a:ext cx="1052510" cy="365125"/>
          </a:xfrm>
          <a:prstGeom prst="rect"/>
        </p:spPr>
        <p:txBody>
          <a:bodyPr anchor="ctr" bIns="45720" lIns="91440" rIns="91440" rtlCol="0" tIns="45720" vert="horz"/>
          <a:lstStyle>
            <a:lvl1pPr algn="r">
              <a:defRPr sz="900">
                <a:solidFill>
                  <a:schemeClr val="accent2"/>
                </a:solidFill>
              </a:defRPr>
            </a:lvl1pPr>
          </a:lstStyle>
          <a:p>
            <a:fld id="{D57F1E4F-1CFF-5643-939E-217C01CDF565}" type="slidenum">
              <a:rPr dirty="0" lang="en-US"/>
              <a:t>‹#›</a:t>
            </a:fld>
            <a:endParaRPr dirty="0" lang="en-US"/>
          </a:p>
        </p:txBody>
      </p:sp>
      <p:sp>
        <p:nvSpPr>
          <p:cNvPr id="1048581" name="Rectangle 8"/>
          <p:cNvSpPr/>
          <p:nvPr/>
        </p:nvSpPr>
        <p:spPr>
          <a:xfrm>
            <a:off x="446534" y="457200"/>
            <a:ext cx="3703320" cy="94997"/>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9"/>
          <p:cNvSpPr/>
          <p:nvPr/>
        </p:nvSpPr>
        <p:spPr>
          <a:xfrm>
            <a:off x="8042147" y="453643"/>
            <a:ext cx="3703320" cy="98554"/>
          </a:xfrm>
          <a:prstGeom prst="rect"/>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48583" name="Rectangle 10"/>
          <p:cNvSpPr/>
          <p:nvPr/>
        </p:nvSpPr>
        <p:spPr>
          <a:xfrm>
            <a:off x="4241830" y="457200"/>
            <a:ext cx="3703320" cy="91440"/>
          </a:xfrm>
          <a:prstGeom prst="rect"/>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eaLnBrk="1" hangingPunct="1" latinLnBrk="0" rtl="0">
        <a:spcBef>
          <a:spcPct val="0"/>
        </a:spcBef>
        <a:buNone/>
        <a:defRPr b="0" cap="all" sz="28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algn="l" defTabSz="457200" eaLnBrk="1" hangingPunct="1" indent="-306000" latinLnBrk="0" marL="630000" rtl="0">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algn="l" defTabSz="457200" eaLnBrk="1" hangingPunct="1" indent="-270000" latinLnBrk="0" marL="900000" rtl="0">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algn="l" defTabSz="457200" eaLnBrk="1" hangingPunct="1" indent="-234000" latinLnBrk="0" marL="1242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algn="l" defTabSz="457200" eaLnBrk="1" hangingPunct="1" indent="-234000" latinLnBrk="0" marL="1602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hyperlink" Target="https://www.ncbi.nlm.nih.gov/pmc/articles/PMC10150633/" TargetMode="External"/><Relationship Id="rId2" Type="http://schemas.openxmlformats.org/officeDocument/2006/relationships/hyperlink" Target="https://journalofbigdata.springeropen.com/articles/10.1186/s40537-023-00817-1" TargetMode="External"/><Relationship Id="rId3" Type="http://schemas.openxmlformats.org/officeDocument/2006/relationships/hyperlink" Target="https://www.nature.com/articles/s41598-023-40717-1" TargetMode="External"/><Relationship Id="rId4" Type="http://schemas.openxmlformats.org/officeDocument/2006/relationships/hyperlink" Target="https://www.hindawi.com/journals/cin/2023/9418666/" TargetMode="External"/><Relationship Id="rId5"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TextBox 3"/>
          <p:cNvSpPr txBox="1"/>
          <p:nvPr/>
        </p:nvSpPr>
        <p:spPr>
          <a:xfrm>
            <a:off x="954185" y="950259"/>
            <a:ext cx="9983559" cy="1412240"/>
          </a:xfrm>
          <a:prstGeom prst="rect"/>
          <a:noFill/>
        </p:spPr>
        <p:txBody>
          <a:bodyPr rtlCol="0" wrap="none">
            <a:spAutoFit/>
          </a:bodyPr>
          <a:p>
            <a:pPr algn="just"/>
            <a:r>
              <a:rPr dirty="0" sz="4400" lang="en-IN">
                <a:latin typeface="Bahnschrift SemiBold" panose="020B0502040204020203" pitchFamily="34" charset="0"/>
              </a:rPr>
              <a:t>              CAPSTONE PROJECT</a:t>
            </a:r>
          </a:p>
          <a:p>
            <a:pPr algn="just"/>
            <a:r>
              <a:rPr dirty="0" sz="4400" lang="en-IN">
                <a:latin typeface="Bahnschrift SemiBold" panose="020B0502040204020203" pitchFamily="34" charset="0"/>
              </a:rPr>
              <a:t>   CARDIOVASCULAR RISK PREDICTION</a:t>
            </a:r>
          </a:p>
        </p:txBody>
      </p:sp>
      <p:sp>
        <p:nvSpPr>
          <p:cNvPr id="1048591" name="TextBox 4"/>
          <p:cNvSpPr txBox="1"/>
          <p:nvPr/>
        </p:nvSpPr>
        <p:spPr>
          <a:xfrm>
            <a:off x="2626658" y="4142056"/>
            <a:ext cx="6382871" cy="1158240"/>
          </a:xfrm>
          <a:prstGeom prst="rect"/>
          <a:noFill/>
        </p:spPr>
        <p:txBody>
          <a:bodyPr rtlCol="0" wrap="square">
            <a:spAutoFit/>
          </a:bodyPr>
          <a:p>
            <a:r>
              <a:rPr dirty="0" lang="en-IN">
                <a:solidFill>
                  <a:schemeClr val="bg1"/>
                </a:solidFill>
                <a:latin typeface="Bahnschrift SemiBold" panose="020B0502040204020203" pitchFamily="34" charset="0"/>
              </a:rPr>
              <a:t>Presented By:</a:t>
            </a:r>
          </a:p>
          <a:p>
            <a:r>
              <a:rPr dirty="0" lang="en-US" err="1">
                <a:solidFill>
                  <a:schemeClr val="bg1"/>
                </a:solidFill>
                <a:latin typeface="Bahnschrift Light" panose="020B0502040204020203" pitchFamily="34" charset="0"/>
              </a:rPr>
              <a:t>M</a:t>
            </a:r>
            <a:r>
              <a:rPr dirty="0" lang="en-US" err="1">
                <a:solidFill>
                  <a:schemeClr val="bg1"/>
                </a:solidFill>
                <a:latin typeface="Bahnschrift Light" panose="020B0502040204020203" pitchFamily="34" charset="0"/>
              </a:rPr>
              <a:t>a</a:t>
            </a:r>
            <a:r>
              <a:rPr dirty="0" lang="en-US" err="1">
                <a:solidFill>
                  <a:schemeClr val="bg1"/>
                </a:solidFill>
                <a:latin typeface="Bahnschrift Light" panose="020B0502040204020203" pitchFamily="34" charset="0"/>
              </a:rPr>
              <a:t>h</a:t>
            </a:r>
            <a:r>
              <a:rPr dirty="0" lang="en-US" err="1">
                <a:solidFill>
                  <a:schemeClr val="bg1"/>
                </a:solidFill>
                <a:latin typeface="Bahnschrift Light" panose="020B0502040204020203" pitchFamily="34" charset="0"/>
              </a:rPr>
              <a:t>e</a:t>
            </a:r>
            <a:r>
              <a:rPr dirty="0" lang="en-US" err="1">
                <a:solidFill>
                  <a:schemeClr val="bg1"/>
                </a:solidFill>
                <a:latin typeface="Bahnschrift Light" panose="020B0502040204020203" pitchFamily="34" charset="0"/>
              </a:rPr>
              <a:t>s</a:t>
            </a:r>
            <a:r>
              <a:rPr dirty="0" lang="en-US" err="1">
                <a:solidFill>
                  <a:schemeClr val="bg1"/>
                </a:solidFill>
                <a:latin typeface="Bahnschrift Light" panose="020B0502040204020203" pitchFamily="34" charset="0"/>
              </a:rPr>
              <a:t>h</a:t>
            </a:r>
            <a:r>
              <a:rPr dirty="0" lang="en-US" err="1">
                <a:solidFill>
                  <a:schemeClr val="bg1"/>
                </a:solidFill>
                <a:latin typeface="Bahnschrift Light" panose="020B0502040204020203" pitchFamily="34" charset="0"/>
              </a:rPr>
              <a:t> </a:t>
            </a:r>
            <a:r>
              <a:rPr dirty="0" lang="en-US" err="1">
                <a:solidFill>
                  <a:schemeClr val="bg1"/>
                </a:solidFill>
                <a:latin typeface="Bahnschrift Light" panose="020B0502040204020203" pitchFamily="34" charset="0"/>
              </a:rPr>
              <a:t>K</a:t>
            </a:r>
            <a:endParaRPr altLang="en-US" lang="zh-CN"/>
          </a:p>
          <a:p>
            <a:r>
              <a:rPr dirty="0" lang="en-IN">
                <a:solidFill>
                  <a:schemeClr val="bg1"/>
                </a:solidFill>
                <a:latin typeface="Bahnschrift Light" panose="020B0502040204020203" pitchFamily="34" charset="0"/>
              </a:rPr>
              <a:t>Alagappa College Of Technology, Anna University</a:t>
            </a:r>
          </a:p>
          <a:p>
            <a:r>
              <a:rPr dirty="0" lang="en-IN">
                <a:solidFill>
                  <a:schemeClr val="bg1"/>
                </a:solidFill>
                <a:latin typeface="Bahnschrift Light" panose="020B0502040204020203" pitchFamily="34" charset="0"/>
              </a:rPr>
              <a:t>Department Of Biotechnology- Industrial Biotechnology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extBox 2"/>
          <p:cNvSpPr txBox="1"/>
          <p:nvPr/>
        </p:nvSpPr>
        <p:spPr>
          <a:xfrm>
            <a:off x="403413" y="761111"/>
            <a:ext cx="8489576" cy="707886"/>
          </a:xfrm>
          <a:prstGeom prst="rect"/>
          <a:noFill/>
        </p:spPr>
        <p:txBody>
          <a:bodyPr wrap="square">
            <a:spAutoFit/>
          </a:bodyPr>
          <a:p>
            <a:r>
              <a:rPr dirty="0" sz="4000" lang="en-IN">
                <a:latin typeface="Bahnschrift SemiBold" panose="020B0502040204020203" pitchFamily="34" charset="0"/>
              </a:rPr>
              <a:t>ALGORITHM AND DEPLOYMENT</a:t>
            </a:r>
          </a:p>
        </p:txBody>
      </p:sp>
      <p:sp>
        <p:nvSpPr>
          <p:cNvPr id="1048609" name="TextBox 3"/>
          <p:cNvSpPr txBox="1"/>
          <p:nvPr/>
        </p:nvSpPr>
        <p:spPr>
          <a:xfrm>
            <a:off x="555812" y="1585539"/>
            <a:ext cx="11080376" cy="4663440"/>
          </a:xfrm>
          <a:prstGeom prst="rect"/>
          <a:noFill/>
        </p:spPr>
        <p:txBody>
          <a:bodyPr rtlCol="0" wrap="square">
            <a:spAutoFit/>
          </a:bodyPr>
          <a:p>
            <a:pPr algn="just"/>
            <a:r>
              <a:rPr dirty="0" sz="2000" lang="en-IN">
                <a:latin typeface="Bahnschrift SemiBold" panose="020B0502040204020203" pitchFamily="34" charset="0"/>
              </a:rPr>
              <a:t>                                                           Prediction process</a:t>
            </a:r>
          </a:p>
          <a:p>
            <a:pPr algn="just"/>
            <a:endParaRPr dirty="0" sz="2000" lang="en-IN">
              <a:latin typeface="Bahnschrift SemiBold" panose="020B0502040204020203" pitchFamily="34" charset="0"/>
            </a:endParaRPr>
          </a:p>
          <a:p>
            <a:pPr algn="just"/>
            <a:r>
              <a:rPr dirty="0" sz="2000" lang="en-IN">
                <a:latin typeface="Bahnschrift SemiBold" panose="020B0502040204020203" pitchFamily="34" charset="0"/>
              </a:rPr>
              <a:t>New Data Input:</a:t>
            </a:r>
          </a:p>
          <a:p>
            <a:pPr algn="just" indent="-342900" marL="342900">
              <a:buFont typeface="Wingdings" panose="05000000000000000000" pitchFamily="2" charset="2"/>
              <a:buChar char="§"/>
            </a:pPr>
            <a:r>
              <a:rPr dirty="0" sz="2000" lang="en-IN">
                <a:latin typeface="Bahnschrift Light" panose="020B0502040204020203" pitchFamily="34" charset="0"/>
              </a:rPr>
              <a:t>Collect new data or use existing data to make predictions.</a:t>
            </a:r>
          </a:p>
          <a:p>
            <a:pPr algn="just"/>
            <a:endParaRPr dirty="0" sz="2000" lang="en-IN">
              <a:latin typeface="Bahnschrift SemiBold" panose="020B0502040204020203" pitchFamily="34" charset="0"/>
            </a:endParaRPr>
          </a:p>
          <a:p>
            <a:pPr algn="just"/>
            <a:r>
              <a:rPr dirty="0" sz="2000" lang="en-IN">
                <a:latin typeface="Bahnschrift SemiBold" panose="020B0502040204020203" pitchFamily="34" charset="0"/>
              </a:rPr>
              <a:t>Preprocessing:</a:t>
            </a:r>
          </a:p>
          <a:p>
            <a:pPr algn="just" indent="-342900" marL="342900">
              <a:buFont typeface="Wingdings" panose="05000000000000000000" pitchFamily="2" charset="2"/>
              <a:buChar char="§"/>
            </a:pPr>
            <a:r>
              <a:rPr dirty="0" sz="2000" lang="en-IN">
                <a:latin typeface="Bahnschrift Light" panose="020B0502040204020203" pitchFamily="34" charset="0"/>
              </a:rPr>
              <a:t>Apply the same data preprocessing steps to the new data.</a:t>
            </a:r>
          </a:p>
          <a:p>
            <a:pPr algn="just"/>
            <a:endParaRPr dirty="0" sz="2000" lang="en-IN">
              <a:latin typeface="Bahnschrift SemiBold" panose="020B0502040204020203" pitchFamily="34" charset="0"/>
            </a:endParaRPr>
          </a:p>
          <a:p>
            <a:pPr algn="just"/>
            <a:r>
              <a:rPr dirty="0" sz="2000" lang="en-IN">
                <a:latin typeface="Bahnschrift SemiBold" panose="020B0502040204020203" pitchFamily="34" charset="0"/>
              </a:rPr>
              <a:t>Model Inference:</a:t>
            </a:r>
          </a:p>
          <a:p>
            <a:pPr algn="just" indent="-342900" marL="342900">
              <a:buFont typeface="Wingdings" panose="05000000000000000000" pitchFamily="2" charset="2"/>
              <a:buChar char="§"/>
            </a:pPr>
            <a:r>
              <a:rPr dirty="0" sz="2000" lang="en-IN">
                <a:latin typeface="Bahnschrift Light" panose="020B0502040204020203" pitchFamily="34" charset="0"/>
              </a:rPr>
              <a:t>Use the trained model to make predictions on the new data.</a:t>
            </a:r>
          </a:p>
          <a:p>
            <a:pPr algn="just"/>
            <a:endParaRPr dirty="0" sz="2000" lang="en-IN">
              <a:latin typeface="Bahnschrift Light" panose="020B0502040204020203" pitchFamily="34" charset="0"/>
            </a:endParaRPr>
          </a:p>
          <a:p>
            <a:pPr algn="just"/>
            <a:r>
              <a:rPr dirty="0" sz="2000" lang="en-IN">
                <a:latin typeface="Bahnschrift SemiBold" panose="020B0502040204020203" pitchFamily="34" charset="0"/>
              </a:rPr>
              <a:t>Results Interpretation:</a:t>
            </a:r>
          </a:p>
          <a:p>
            <a:pPr algn="just" indent="-285750" marL="285750">
              <a:buFont typeface="Wingdings" panose="05000000000000000000" pitchFamily="2" charset="2"/>
              <a:buChar char="§"/>
            </a:pPr>
            <a:r>
              <a:rPr dirty="0" sz="2000" lang="en-IN">
                <a:latin typeface="Bahnschrift Light" panose="020B0502040204020203" pitchFamily="34" charset="0"/>
              </a:rPr>
              <a:t>Interpret the model’s predictions in the context of the problem at hand.</a:t>
            </a:r>
          </a:p>
          <a:p>
            <a:pPr algn="just" indent="-285750" marL="285750">
              <a:buFont typeface="Wingdings" panose="05000000000000000000" pitchFamily="2" charset="2"/>
              <a:buChar char="§"/>
            </a:pPr>
            <a:r>
              <a:rPr dirty="0" sz="2000" lang="en-IN">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extBox 1"/>
          <p:cNvSpPr txBox="1"/>
          <p:nvPr/>
        </p:nvSpPr>
        <p:spPr>
          <a:xfrm>
            <a:off x="430306" y="726141"/>
            <a:ext cx="8453718" cy="707886"/>
          </a:xfrm>
          <a:prstGeom prst="rect"/>
          <a:noFill/>
        </p:spPr>
        <p:txBody>
          <a:bodyPr rtlCol="0" wrap="square">
            <a:spAutoFit/>
          </a:bodyPr>
          <a:p>
            <a:r>
              <a:rPr dirty="0" sz="4000" lang="en-IN">
                <a:latin typeface="Bahnschrift SemiBold" panose="020B0502040204020203" pitchFamily="34" charset="0"/>
              </a:rPr>
              <a:t>RESULT</a:t>
            </a:r>
          </a:p>
        </p:txBody>
      </p:sp>
      <p:sp>
        <p:nvSpPr>
          <p:cNvPr id="1048611" name="TextBox 5"/>
          <p:cNvSpPr txBox="1"/>
          <p:nvPr/>
        </p:nvSpPr>
        <p:spPr>
          <a:xfrm>
            <a:off x="4576482" y="4320987"/>
            <a:ext cx="3778624" cy="369332"/>
          </a:xfrm>
          <a:prstGeom prst="rect"/>
          <a:solidFill>
            <a:schemeClr val="bg1"/>
          </a:solidFill>
          <a:ln>
            <a:solidFill>
              <a:schemeClr val="bg1"/>
            </a:solidFill>
          </a:ln>
        </p:spPr>
        <p:txBody>
          <a:bodyPr rtlCol="0" wrap="square">
            <a:spAutoFit/>
          </a:bodyPr>
          <a:p>
            <a:endParaRPr dirty="0" lang="en-IN"/>
          </a:p>
        </p:txBody>
      </p:sp>
      <p:pic>
        <p:nvPicPr>
          <p:cNvPr id="2097152" name="Picture 7"/>
          <p:cNvPicPr>
            <a:picLocks noChangeAspect="1"/>
          </p:cNvPicPr>
          <p:nvPr/>
        </p:nvPicPr>
        <p:blipFill>
          <a:blip xmlns:r="http://schemas.openxmlformats.org/officeDocument/2006/relationships" r:embed="rId1"/>
          <a:stretch>
            <a:fillRect/>
          </a:stretch>
        </p:blipFill>
        <p:spPr>
          <a:xfrm>
            <a:off x="648850" y="1520391"/>
            <a:ext cx="2488798" cy="2226820"/>
          </a:xfrm>
          <a:prstGeom prst="rect"/>
        </p:spPr>
      </p:pic>
      <p:pic>
        <p:nvPicPr>
          <p:cNvPr id="2097153" name="Picture 9"/>
          <p:cNvPicPr>
            <a:picLocks noChangeAspect="1"/>
          </p:cNvPicPr>
          <p:nvPr/>
        </p:nvPicPr>
        <p:blipFill>
          <a:blip xmlns:r="http://schemas.openxmlformats.org/officeDocument/2006/relationships" r:embed="rId2"/>
          <a:stretch>
            <a:fillRect/>
          </a:stretch>
        </p:blipFill>
        <p:spPr>
          <a:xfrm>
            <a:off x="4221062" y="1520391"/>
            <a:ext cx="3201714" cy="1959191"/>
          </a:xfrm>
          <a:prstGeom prst="rect"/>
        </p:spPr>
      </p:pic>
      <p:pic>
        <p:nvPicPr>
          <p:cNvPr id="2097154" name="Picture 11"/>
          <p:cNvPicPr>
            <a:picLocks noChangeAspect="1"/>
          </p:cNvPicPr>
          <p:nvPr/>
        </p:nvPicPr>
        <p:blipFill>
          <a:blip xmlns:r="http://schemas.openxmlformats.org/officeDocument/2006/relationships" r:embed="rId3"/>
          <a:stretch>
            <a:fillRect/>
          </a:stretch>
        </p:blipFill>
        <p:spPr>
          <a:xfrm>
            <a:off x="4344019" y="4234623"/>
            <a:ext cx="2598645" cy="2498303"/>
          </a:xfrm>
          <a:prstGeom prst="rect"/>
        </p:spPr>
      </p:pic>
      <p:pic>
        <p:nvPicPr>
          <p:cNvPr id="2097155" name="Picture 13"/>
          <p:cNvPicPr>
            <a:picLocks noChangeAspect="1"/>
          </p:cNvPicPr>
          <p:nvPr/>
        </p:nvPicPr>
        <p:blipFill>
          <a:blip xmlns:r="http://schemas.openxmlformats.org/officeDocument/2006/relationships" r:embed="rId4"/>
          <a:stretch>
            <a:fillRect/>
          </a:stretch>
        </p:blipFill>
        <p:spPr>
          <a:xfrm>
            <a:off x="263367" y="4135866"/>
            <a:ext cx="3528704" cy="2498303"/>
          </a:xfrm>
          <a:prstGeom prst="rect"/>
        </p:spPr>
      </p:pic>
      <p:pic>
        <p:nvPicPr>
          <p:cNvPr id="2097156" name="Picture 15"/>
          <p:cNvPicPr>
            <a:picLocks noChangeAspect="1"/>
          </p:cNvPicPr>
          <p:nvPr/>
        </p:nvPicPr>
        <p:blipFill>
          <a:blip xmlns:r="http://schemas.openxmlformats.org/officeDocument/2006/relationships" r:embed="rId5"/>
          <a:stretch>
            <a:fillRect/>
          </a:stretch>
        </p:blipFill>
        <p:spPr>
          <a:xfrm>
            <a:off x="8155909" y="1645935"/>
            <a:ext cx="2978256" cy="1675269"/>
          </a:xfrm>
          <a:prstGeom prst="rect"/>
        </p:spPr>
      </p:pic>
      <p:sp>
        <p:nvSpPr>
          <p:cNvPr id="1048612" name="Rectangle 16"/>
          <p:cNvSpPr/>
          <p:nvPr/>
        </p:nvSpPr>
        <p:spPr>
          <a:xfrm>
            <a:off x="263367" y="4135866"/>
            <a:ext cx="3600421" cy="292699"/>
          </a:xfrm>
          <a:prstGeom prst="rect"/>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7" name="Picture 18"/>
          <p:cNvPicPr>
            <a:picLocks noChangeAspect="1"/>
          </p:cNvPicPr>
          <p:nvPr/>
        </p:nvPicPr>
        <p:blipFill>
          <a:blip xmlns:r="http://schemas.openxmlformats.org/officeDocument/2006/relationships" r:embed="rId6"/>
          <a:stretch>
            <a:fillRect/>
          </a:stretch>
        </p:blipFill>
        <p:spPr>
          <a:xfrm>
            <a:off x="7419726" y="4195557"/>
            <a:ext cx="4557788" cy="2438612"/>
          </a:xfrm>
          <a:prstGeom prst="rect"/>
        </p:spPr>
      </p:pic>
      <p:sp>
        <p:nvSpPr>
          <p:cNvPr id="1048613" name="Rectangle 19"/>
          <p:cNvSpPr/>
          <p:nvPr/>
        </p:nvSpPr>
        <p:spPr>
          <a:xfrm>
            <a:off x="11313460" y="5307106"/>
            <a:ext cx="615174" cy="645459"/>
          </a:xfrm>
          <a:prstGeom prst="rect"/>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extBox 1"/>
          <p:cNvSpPr txBox="1"/>
          <p:nvPr/>
        </p:nvSpPr>
        <p:spPr>
          <a:xfrm>
            <a:off x="367552" y="735107"/>
            <a:ext cx="7485529" cy="707886"/>
          </a:xfrm>
          <a:prstGeom prst="rect"/>
          <a:noFill/>
        </p:spPr>
        <p:txBody>
          <a:bodyPr rtlCol="0" wrap="square">
            <a:spAutoFit/>
          </a:bodyPr>
          <a:p>
            <a:r>
              <a:rPr dirty="0" sz="4000" lang="en-IN">
                <a:latin typeface="Bahnschrift SemiBold" panose="020B0502040204020203" pitchFamily="34" charset="0"/>
              </a:rPr>
              <a:t>CONCLUSION</a:t>
            </a:r>
          </a:p>
        </p:txBody>
      </p:sp>
      <p:sp>
        <p:nvSpPr>
          <p:cNvPr id="1048615" name="TextBox 2"/>
          <p:cNvSpPr txBox="1"/>
          <p:nvPr/>
        </p:nvSpPr>
        <p:spPr>
          <a:xfrm>
            <a:off x="367552" y="1794284"/>
            <a:ext cx="11288740" cy="1920240"/>
          </a:xfrm>
          <a:prstGeom prst="rect"/>
          <a:noFill/>
        </p:spPr>
        <p:txBody>
          <a:bodyPr rtlCol="0" wrap="square">
            <a:spAutoFit/>
          </a:bodyPr>
          <a:p>
            <a:pPr algn="just">
              <a:lnSpc>
                <a:spcPct val="150000"/>
              </a:lnSpc>
            </a:pPr>
            <a:r>
              <a:rPr dirty="0" sz="2000" lang="en-IN">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extBox 1"/>
          <p:cNvSpPr txBox="1"/>
          <p:nvPr/>
        </p:nvSpPr>
        <p:spPr>
          <a:xfrm>
            <a:off x="403411" y="672353"/>
            <a:ext cx="3760966" cy="707886"/>
          </a:xfrm>
          <a:prstGeom prst="rect"/>
          <a:noFill/>
        </p:spPr>
        <p:txBody>
          <a:bodyPr rtlCol="0" wrap="none">
            <a:spAutoFit/>
          </a:bodyPr>
          <a:p>
            <a:r>
              <a:rPr dirty="0" sz="4000" lang="en-IN">
                <a:latin typeface="Bahnschrift SemiBold" panose="020B0502040204020203" pitchFamily="34" charset="0"/>
              </a:rPr>
              <a:t>FUTURE SCOPE</a:t>
            </a:r>
          </a:p>
        </p:txBody>
      </p:sp>
      <p:sp>
        <p:nvSpPr>
          <p:cNvPr id="1048617" name="TextBox 2"/>
          <p:cNvSpPr txBox="1"/>
          <p:nvPr/>
        </p:nvSpPr>
        <p:spPr>
          <a:xfrm>
            <a:off x="582706" y="1541929"/>
            <a:ext cx="11026588" cy="4358640"/>
          </a:xfrm>
          <a:prstGeom prst="rect"/>
          <a:noFill/>
        </p:spPr>
        <p:txBody>
          <a:bodyPr rtlCol="0" wrap="square">
            <a:spAutoFit/>
          </a:bodyPr>
          <a:p>
            <a:pPr algn="just"/>
            <a:r>
              <a:rPr dirty="0" sz="2000" lang="en-IN">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dirty="0" sz="2000" lang="en-IN">
              <a:latin typeface="Bahnschrift Light" panose="020B0502040204020203" pitchFamily="34" charset="0"/>
            </a:endParaRPr>
          </a:p>
          <a:p>
            <a:pPr algn="just"/>
            <a:r>
              <a:rPr dirty="0" sz="2000" lang="en-IN">
                <a:latin typeface="Bahnschrift SemiBold" panose="020B0502040204020203" pitchFamily="34" charset="0"/>
              </a:rPr>
              <a:t>Real time Prediction:</a:t>
            </a:r>
          </a:p>
          <a:p>
            <a:pPr algn="just" indent="-285750" marL="285750">
              <a:buFont typeface="Wingdings" panose="05000000000000000000" pitchFamily="2" charset="2"/>
              <a:buChar char="§"/>
            </a:pPr>
            <a:r>
              <a:rPr dirty="0" sz="2000" lang="en-IN">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algn="just" indent="-285750" marL="285750">
              <a:buFont typeface="Wingdings" panose="05000000000000000000" pitchFamily="2" charset="2"/>
              <a:buChar char="§"/>
            </a:pPr>
            <a:endParaRPr dirty="0" sz="2000" lang="en-IN">
              <a:latin typeface="Bahnschrift Light" panose="020B0502040204020203" pitchFamily="34" charset="0"/>
            </a:endParaRPr>
          </a:p>
          <a:p>
            <a:pPr algn="just"/>
            <a:r>
              <a:rPr dirty="0" sz="2000" lang="en-IN">
                <a:latin typeface="Bahnschrift SemiBold" panose="020B0502040204020203" pitchFamily="34" charset="0"/>
              </a:rPr>
              <a:t>Personalisation and Customization:</a:t>
            </a:r>
          </a:p>
          <a:p>
            <a:pPr algn="just" indent="-285750" marL="285750">
              <a:buFont typeface="Wingdings" panose="05000000000000000000" pitchFamily="2" charset="2"/>
              <a:buChar char="§"/>
            </a:pPr>
            <a:r>
              <a:rPr dirty="0" sz="2000" lang="en-IN">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dirty="0" sz="2000" lang="en-IN">
              <a:latin typeface="Bahnschrift Light" panose="020B05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extBox 1"/>
          <p:cNvSpPr txBox="1"/>
          <p:nvPr/>
        </p:nvSpPr>
        <p:spPr>
          <a:xfrm>
            <a:off x="412374" y="582706"/>
            <a:ext cx="6454588" cy="707886"/>
          </a:xfrm>
          <a:prstGeom prst="rect"/>
          <a:noFill/>
        </p:spPr>
        <p:txBody>
          <a:bodyPr rtlCol="0" wrap="square">
            <a:spAutoFit/>
          </a:bodyPr>
          <a:p>
            <a:r>
              <a:rPr dirty="0" sz="4000" lang="en-IN">
                <a:latin typeface="Bahnschrift SemiBold" panose="020B0502040204020203" pitchFamily="34" charset="0"/>
              </a:rPr>
              <a:t>REFERENCES</a:t>
            </a:r>
          </a:p>
        </p:txBody>
      </p:sp>
      <p:sp>
        <p:nvSpPr>
          <p:cNvPr id="1048619" name="TextBox 3"/>
          <p:cNvSpPr txBox="1"/>
          <p:nvPr/>
        </p:nvSpPr>
        <p:spPr>
          <a:xfrm>
            <a:off x="412374" y="1694347"/>
            <a:ext cx="11591366" cy="2834640"/>
          </a:xfrm>
          <a:prstGeom prst="rect"/>
          <a:noFill/>
        </p:spPr>
        <p:txBody>
          <a:bodyPr wrap="square">
            <a:spAutoFit/>
          </a:bodyPr>
          <a:p>
            <a:pPr indent="-285750" marL="285750">
              <a:lnSpc>
                <a:spcPct val="150000"/>
              </a:lnSpc>
              <a:buFont typeface="Wingdings" panose="05000000000000000000" pitchFamily="2" charset="2"/>
              <a:buChar char="§"/>
            </a:pPr>
            <a:r>
              <a:rPr dirty="0" sz="2000" lang="en-IN">
                <a:latin typeface="Bahnschrift Light" panose="020B0502040204020203" pitchFamily="34" charset="0"/>
              </a:rPr>
              <a:t>https://www.mdpi.com</a:t>
            </a:r>
          </a:p>
          <a:p>
            <a:pPr indent="-285750" marL="285750">
              <a:lnSpc>
                <a:spcPct val="150000"/>
              </a:lnSpc>
              <a:buFont typeface="Wingdings" panose="05000000000000000000" pitchFamily="2" charset="2"/>
              <a:buChar char="§"/>
            </a:pPr>
            <a:r>
              <a:rPr dirty="0" sz="2000" lang="en-IN">
                <a:latin typeface="Bahnschrift Light" panose="020B0502040204020203" pitchFamily="34" charset="0"/>
                <a:hlinkClick r:id="rId1"/>
              </a:rPr>
              <a:t>https://www.ncbi.nlm.nih.gov/pmc/articles/PMC10150633/</a:t>
            </a:r>
            <a:endParaRPr dirty="0" sz="2000" lang="en-IN">
              <a:latin typeface="Bahnschrift Light" panose="020B0502040204020203" pitchFamily="34" charset="0"/>
            </a:endParaRPr>
          </a:p>
          <a:p>
            <a:pPr indent="-285750" marL="285750">
              <a:lnSpc>
                <a:spcPct val="150000"/>
              </a:lnSpc>
              <a:buFont typeface="Wingdings" panose="05000000000000000000" pitchFamily="2" charset="2"/>
              <a:buChar char="§"/>
            </a:pPr>
            <a:r>
              <a:rPr dirty="0" sz="2000" lang="en-IN">
                <a:latin typeface="Bahnschrift Light" panose="020B0502040204020203" pitchFamily="34" charset="0"/>
                <a:hlinkClick r:id="rId2"/>
              </a:rPr>
              <a:t>https://journalofbigdata.springeropen.com/articles/10.1186/s40537-023-00817-1</a:t>
            </a:r>
            <a:endParaRPr dirty="0" sz="2000" lang="en-IN">
              <a:latin typeface="Bahnschrift Light" panose="020B0502040204020203" pitchFamily="34" charset="0"/>
            </a:endParaRPr>
          </a:p>
          <a:p>
            <a:pPr indent="-285750" marL="285750">
              <a:lnSpc>
                <a:spcPct val="150000"/>
              </a:lnSpc>
              <a:buFont typeface="Wingdings" panose="05000000000000000000" pitchFamily="2" charset="2"/>
              <a:buChar char="§"/>
            </a:pPr>
            <a:r>
              <a:rPr dirty="0" sz="2000" lang="en-IN">
                <a:latin typeface="Bahnschrift Light" panose="020B0502040204020203" pitchFamily="34" charset="0"/>
                <a:hlinkClick r:id="rId3"/>
              </a:rPr>
              <a:t>https://www.nature.com/articles/s41598-023-40717-1</a:t>
            </a:r>
            <a:endParaRPr dirty="0" sz="2000" lang="en-IN">
              <a:latin typeface="Bahnschrift Light" panose="020B0502040204020203" pitchFamily="34" charset="0"/>
            </a:endParaRPr>
          </a:p>
          <a:p>
            <a:pPr indent="-285750" marL="285750">
              <a:lnSpc>
                <a:spcPct val="150000"/>
              </a:lnSpc>
              <a:buFont typeface="Wingdings" panose="05000000000000000000" pitchFamily="2" charset="2"/>
              <a:buChar char="§"/>
            </a:pPr>
            <a:r>
              <a:rPr dirty="0" sz="2000" lang="en-IN">
                <a:latin typeface="Bahnschrift Light" panose="020B0502040204020203" pitchFamily="34" charset="0"/>
                <a:hlinkClick r:id="rId4"/>
              </a:rPr>
              <a:t>https://www.hindawi.com/journals/cin/2023/9418666/</a:t>
            </a:r>
            <a:endParaRPr dirty="0" sz="2000" lang="en-IN">
              <a:latin typeface="Bahnschrift Light" panose="020B0502040204020203" pitchFamily="34" charset="0"/>
            </a:endParaRPr>
          </a:p>
          <a:p>
            <a:pPr indent="-285750" marL="285750">
              <a:lnSpc>
                <a:spcPct val="150000"/>
              </a:lnSpc>
              <a:buFont typeface="Wingdings" panose="05000000000000000000" pitchFamily="2" charset="2"/>
              <a:buChar char="§"/>
            </a:pPr>
            <a:r>
              <a:rPr dirty="0" sz="2000" lang="en-IN">
                <a:latin typeface="Bahnschrift Light" panose="020B0502040204020203" pitchFamily="34" charset="0"/>
              </a:rPr>
              <a:t>https://www.kaggle.com/datasets/sulianova/cardiovascular-disease-dataset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extBox 1"/>
          <p:cNvSpPr txBox="1"/>
          <p:nvPr/>
        </p:nvSpPr>
        <p:spPr>
          <a:xfrm>
            <a:off x="4231342" y="2572873"/>
            <a:ext cx="3938409" cy="891541"/>
          </a:xfrm>
          <a:prstGeom prst="rect"/>
          <a:noFill/>
        </p:spPr>
        <p:txBody>
          <a:bodyPr rtlCol="0" wrap="none">
            <a:spAutoFit/>
          </a:bodyPr>
          <a:p>
            <a:r>
              <a:rPr dirty="0" sz="5400" lang="en-IN">
                <a:latin typeface="Bahnschrift SemiBold" panose="020B0502040204020203"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extBox 1"/>
          <p:cNvSpPr txBox="1"/>
          <p:nvPr/>
        </p:nvSpPr>
        <p:spPr>
          <a:xfrm>
            <a:off x="959222" y="932329"/>
            <a:ext cx="4787153" cy="5590541"/>
          </a:xfrm>
          <a:prstGeom prst="rect"/>
          <a:noFill/>
        </p:spPr>
        <p:txBody>
          <a:bodyPr rtlCol="0" wrap="square">
            <a:spAutoFit/>
          </a:bodyPr>
          <a:p>
            <a:r>
              <a:rPr b="1" dirty="0" sz="4000" lang="en-IN">
                <a:latin typeface="Bahnschrift SemiBold" panose="020B0502040204020203" pitchFamily="34" charset="0"/>
              </a:rPr>
              <a:t>OUTLINE</a:t>
            </a:r>
          </a:p>
          <a:p>
            <a:endParaRPr b="1" dirty="0" sz="2400" lang="en-IN">
              <a:latin typeface="Bahnschrift Light" panose="020B0502040204020203" pitchFamily="34" charset="0"/>
            </a:endParaRPr>
          </a:p>
          <a:p>
            <a:pPr indent="-285750" marL="285750">
              <a:buFont typeface="Wingdings" panose="05000000000000000000" pitchFamily="2" charset="2"/>
              <a:buChar char="§"/>
            </a:pPr>
            <a:r>
              <a:rPr dirty="0" sz="2800" lang="en-IN">
                <a:latin typeface="Bahnschrift Light" panose="020B0502040204020203" pitchFamily="34" charset="0"/>
              </a:rPr>
              <a:t>Problem Statement</a:t>
            </a:r>
          </a:p>
          <a:p>
            <a:pPr indent="-285750" marL="285750">
              <a:buFont typeface="Wingdings" panose="05000000000000000000" pitchFamily="2" charset="2"/>
              <a:buChar char="§"/>
            </a:pPr>
            <a:r>
              <a:rPr dirty="0" sz="2800" lang="en-IN">
                <a:latin typeface="Bahnschrift Light" panose="020B0502040204020203" pitchFamily="34" charset="0"/>
              </a:rPr>
              <a:t>Proposed System/ Solution</a:t>
            </a:r>
          </a:p>
          <a:p>
            <a:pPr indent="-285750" marL="285750">
              <a:buFont typeface="Wingdings" panose="05000000000000000000" pitchFamily="2" charset="2"/>
              <a:buChar char="§"/>
            </a:pPr>
            <a:r>
              <a:rPr dirty="0" sz="2800" lang="en-IN">
                <a:latin typeface="Bahnschrift Light" panose="020B0502040204020203" pitchFamily="34" charset="0"/>
              </a:rPr>
              <a:t>System Development Approach</a:t>
            </a:r>
          </a:p>
          <a:p>
            <a:pPr indent="-285750" marL="285750">
              <a:buFont typeface="Wingdings" panose="05000000000000000000" pitchFamily="2" charset="2"/>
              <a:buChar char="§"/>
            </a:pPr>
            <a:r>
              <a:rPr dirty="0" sz="2800" lang="en-IN">
                <a:latin typeface="Bahnschrift Light" panose="020B0502040204020203" pitchFamily="34" charset="0"/>
              </a:rPr>
              <a:t>Algorithm and deployment</a:t>
            </a:r>
          </a:p>
          <a:p>
            <a:pPr indent="-285750" marL="285750">
              <a:buFont typeface="Wingdings" panose="05000000000000000000" pitchFamily="2" charset="2"/>
              <a:buChar char="§"/>
            </a:pPr>
            <a:r>
              <a:rPr dirty="0" sz="2800" lang="en-IN">
                <a:latin typeface="Bahnschrift Light" panose="020B0502040204020203" pitchFamily="34" charset="0"/>
              </a:rPr>
              <a:t>Result</a:t>
            </a:r>
          </a:p>
          <a:p>
            <a:pPr indent="-285750" marL="285750">
              <a:buFont typeface="Wingdings" panose="05000000000000000000" pitchFamily="2" charset="2"/>
              <a:buChar char="§"/>
            </a:pPr>
            <a:r>
              <a:rPr dirty="0" sz="2800" lang="en-IN">
                <a:latin typeface="Bahnschrift Light" panose="020B0502040204020203" pitchFamily="34" charset="0"/>
              </a:rPr>
              <a:t>Conclusion</a:t>
            </a:r>
          </a:p>
          <a:p>
            <a:pPr indent="-285750" marL="285750">
              <a:buFont typeface="Wingdings" panose="05000000000000000000" pitchFamily="2" charset="2"/>
              <a:buChar char="§"/>
            </a:pPr>
            <a:r>
              <a:rPr dirty="0" sz="2800" lang="en-IN">
                <a:latin typeface="Bahnschrift Light" panose="020B0502040204020203" pitchFamily="34" charset="0"/>
              </a:rPr>
              <a:t>Future Scope</a:t>
            </a:r>
          </a:p>
          <a:p>
            <a:pPr indent="-285750" marL="285750">
              <a:buFont typeface="Wingdings" panose="05000000000000000000" pitchFamily="2" charset="2"/>
              <a:buChar char="§"/>
            </a:pPr>
            <a:r>
              <a:rPr dirty="0" sz="2800" lang="en-IN">
                <a:latin typeface="Bahnschrift Light" panose="020B0502040204020203" pitchFamily="34" charset="0"/>
              </a:rPr>
              <a:t>References</a:t>
            </a:r>
          </a:p>
          <a:p>
            <a:pPr indent="-285750" marL="285750">
              <a:buFont typeface="Wingdings" panose="05000000000000000000" pitchFamily="2" charset="2"/>
              <a:buChar char="§"/>
            </a:pPr>
            <a:endParaRPr dirty="0" sz="2400" lang="en-IN">
              <a:latin typeface="Bahnschrift Ligh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TextBox 1"/>
          <p:cNvSpPr txBox="1"/>
          <p:nvPr/>
        </p:nvSpPr>
        <p:spPr>
          <a:xfrm>
            <a:off x="448235" y="824753"/>
            <a:ext cx="7512423" cy="769441"/>
          </a:xfrm>
          <a:prstGeom prst="rect"/>
          <a:noFill/>
        </p:spPr>
        <p:txBody>
          <a:bodyPr rtlCol="0" wrap="square">
            <a:spAutoFit/>
          </a:bodyPr>
          <a:p>
            <a:r>
              <a:rPr dirty="0" sz="4400" lang="en-IN">
                <a:latin typeface="Bahnschrift SemiBold" panose="020B0502040204020203" pitchFamily="34" charset="0"/>
              </a:rPr>
              <a:t>PROBLEM STATEMENT</a:t>
            </a:r>
          </a:p>
        </p:txBody>
      </p:sp>
      <p:graphicFrame>
        <p:nvGraphicFramePr>
          <p:cNvPr id="4194304" name="Table 3"/>
          <p:cNvGraphicFramePr>
            <a:graphicFrameLocks noGrp="1"/>
          </p:cNvGraphicFramePr>
          <p:nvPr/>
        </p:nvGraphicFramePr>
        <p:xfrm>
          <a:off x="627529" y="2762250"/>
          <a:ext cx="11234271" cy="1760220"/>
        </p:xfrm>
        <a:graphic>
          <a:graphicData uri="http://schemas.openxmlformats.org/drawingml/2006/table">
            <a:tbl>
              <a:tblPr/>
              <a:tblGrid>
                <a:gridCol w="11234271"/>
              </a:tblGrid>
              <a:tr h="771525">
                <a:tc>
                  <a:txBody>
                    <a:bodyPr/>
                    <a:p>
                      <a:pPr algn="just" fontAlgn="b"/>
                      <a:r>
                        <a:rPr b="0" dirty="0" sz="2800" i="0" lang="en-US" strike="noStrike" u="none">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extBox 1"/>
          <p:cNvSpPr txBox="1"/>
          <p:nvPr/>
        </p:nvSpPr>
        <p:spPr>
          <a:xfrm>
            <a:off x="457200" y="887506"/>
            <a:ext cx="4254691" cy="584775"/>
          </a:xfrm>
          <a:prstGeom prst="rect"/>
          <a:noFill/>
        </p:spPr>
        <p:txBody>
          <a:bodyPr rtlCol="0" wrap="none">
            <a:spAutoFit/>
          </a:bodyPr>
          <a:p>
            <a:r>
              <a:rPr dirty="0" sz="3200" lang="en-IN">
                <a:latin typeface="Bahnschrift SemiBold" panose="020B0502040204020203" pitchFamily="34" charset="0"/>
              </a:rPr>
              <a:t>PROPOSED SOLUTION</a:t>
            </a:r>
          </a:p>
        </p:txBody>
      </p:sp>
      <p:sp>
        <p:nvSpPr>
          <p:cNvPr id="1048598" name="TextBox 3"/>
          <p:cNvSpPr txBox="1"/>
          <p:nvPr/>
        </p:nvSpPr>
        <p:spPr>
          <a:xfrm>
            <a:off x="457200" y="2052918"/>
            <a:ext cx="11492753" cy="4053840"/>
          </a:xfrm>
          <a:prstGeom prst="rect"/>
          <a:noFill/>
        </p:spPr>
        <p:txBody>
          <a:bodyPr rtlCol="0" wrap="square">
            <a:spAutoFit/>
          </a:bodyPr>
          <a:p>
            <a:pPr algn="just" indent="-285750" marL="285750">
              <a:buFont typeface="Wingdings" panose="05000000000000000000" pitchFamily="2" charset="2"/>
              <a:buChar char="§"/>
            </a:pPr>
            <a:r>
              <a:rPr dirty="0" sz="2000" lang="en-IN">
                <a:latin typeface="Bahnschrift Light" panose="020B0502040204020203" pitchFamily="34" charset="0"/>
              </a:rPr>
              <a:t>Utilizing advanced AI algorithms, our solution will analyse extensive cardiovascular risk prediction data to establish patterns and correlation.</a:t>
            </a:r>
          </a:p>
          <a:p>
            <a:pPr algn="just" indent="-285750" marL="285750">
              <a:buFont typeface="Wingdings" panose="05000000000000000000" pitchFamily="2" charset="2"/>
              <a:buChar char="§"/>
            </a:pPr>
            <a:r>
              <a:rPr dirty="0" sz="2000" lang="en-IN">
                <a:latin typeface="Bahnschrift Light" panose="020B0502040204020203" pitchFamily="34" charset="0"/>
              </a:rPr>
              <a:t>For optimal timing, a predictive model will consider factors such as future coronary heart disease, demographic, behavioural, and medical risk factors.</a:t>
            </a:r>
          </a:p>
          <a:p>
            <a:pPr algn="just" indent="-285750" marL="285750">
              <a:buFont typeface="Wingdings" panose="05000000000000000000" pitchFamily="2" charset="2"/>
              <a:buChar char="§"/>
            </a:pPr>
            <a:r>
              <a:rPr dirty="0" sz="2000" lang="en-IN">
                <a:latin typeface="Bahnschrift Light" panose="020B0502040204020203" pitchFamily="34" charset="0"/>
              </a:rPr>
              <a:t>The ideal prediction will determine through AI analysis, considering the variables like Medical risk and coronary heart disease.</a:t>
            </a:r>
          </a:p>
          <a:p>
            <a:pPr algn="just" indent="-285750" marL="285750">
              <a:buFont typeface="Wingdings" panose="05000000000000000000" pitchFamily="2" charset="2"/>
              <a:buChar char="§"/>
            </a:pPr>
            <a:r>
              <a:rPr dirty="0" sz="2000" lang="en-IN">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dirty="0" sz="2000" lang="en-IN">
              <a:latin typeface="Bahnschrift Light" panose="020B0502040204020203" pitchFamily="34" charset="0"/>
            </a:endParaRPr>
          </a:p>
          <a:p>
            <a:pPr algn="just"/>
            <a:endParaRPr dirty="0" sz="2000" lang="en-IN">
              <a:latin typeface="Bahnschrift Light" panose="020B0502040204020203" pitchFamily="34" charset="0"/>
            </a:endParaRPr>
          </a:p>
          <a:p>
            <a:pPr algn="just"/>
            <a:r>
              <a:rPr dirty="0" sz="2000" lang="en-IN">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extBox 1"/>
          <p:cNvSpPr txBox="1"/>
          <p:nvPr/>
        </p:nvSpPr>
        <p:spPr>
          <a:xfrm>
            <a:off x="430305" y="806825"/>
            <a:ext cx="6329083" cy="707886"/>
          </a:xfrm>
          <a:prstGeom prst="rect"/>
          <a:noFill/>
        </p:spPr>
        <p:txBody>
          <a:bodyPr rtlCol="0" wrap="square">
            <a:spAutoFit/>
          </a:bodyPr>
          <a:p>
            <a:r>
              <a:rPr dirty="0" sz="4000" lang="en-IN">
                <a:latin typeface="Bahnschrift SemiBold" panose="020B0502040204020203" pitchFamily="34" charset="0"/>
              </a:rPr>
              <a:t>SYSTEM APPROACH</a:t>
            </a:r>
          </a:p>
        </p:txBody>
      </p:sp>
      <p:sp>
        <p:nvSpPr>
          <p:cNvPr id="1048600" name="TextBox 3"/>
          <p:cNvSpPr txBox="1"/>
          <p:nvPr/>
        </p:nvSpPr>
        <p:spPr>
          <a:xfrm>
            <a:off x="430305" y="1936376"/>
            <a:ext cx="11313460" cy="4091940"/>
          </a:xfrm>
          <a:prstGeom prst="rect"/>
          <a:noFill/>
        </p:spPr>
        <p:txBody>
          <a:bodyPr rtlCol="0" wrap="square">
            <a:spAutoFit/>
          </a:bodyPr>
          <a:p>
            <a:r>
              <a:rPr dirty="0" lang="en-IN">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dirty="0" lang="en-IN">
              <a:latin typeface="Bahnschrift Light" panose="020B0502040204020203" pitchFamily="34" charset="0"/>
            </a:endParaRPr>
          </a:p>
          <a:p>
            <a:r>
              <a:rPr b="1" dirty="0" lang="en-IN">
                <a:latin typeface="Bahnschrift Light" panose="020B0502040204020203" pitchFamily="34" charset="0"/>
              </a:rPr>
              <a:t>SYSYTEM REQUIREMENTS:</a:t>
            </a:r>
          </a:p>
          <a:p>
            <a:endParaRPr dirty="0" lang="en-IN">
              <a:latin typeface="Bahnschrift Light" panose="020B0502040204020203" pitchFamily="34" charset="0"/>
            </a:endParaRPr>
          </a:p>
          <a:p>
            <a:r>
              <a:rPr dirty="0" lang="en-IN">
                <a:latin typeface="Bahnschrift Light" panose="020B0502040204020203" pitchFamily="34" charset="0"/>
              </a:rPr>
              <a:t>1.</a:t>
            </a:r>
            <a:r>
              <a:rPr b="1" dirty="0" lang="en-IN">
                <a:latin typeface="Bahnschrift Light" panose="020B0502040204020203" pitchFamily="34" charset="0"/>
              </a:rPr>
              <a:t>Hardware:</a:t>
            </a:r>
          </a:p>
          <a:p>
            <a:r>
              <a:rPr dirty="0" lang="en-IN">
                <a:latin typeface="Bahnschrift Light" panose="020B0502040204020203" pitchFamily="34" charset="0"/>
              </a:rPr>
              <a:t>   </a:t>
            </a:r>
          </a:p>
          <a:p>
            <a:r>
              <a:rPr dirty="0" lang="en-IN">
                <a:latin typeface="Bahnschrift Light" panose="020B0502040204020203" pitchFamily="34" charset="0"/>
              </a:rPr>
              <a:t>-A computer with efficient processing power, preferable with multiple cores or a GPU for faster training of machine learning models.</a:t>
            </a:r>
          </a:p>
          <a:p>
            <a:r>
              <a:rPr dirty="0" lang="en-IN">
                <a:latin typeface="Bahnschrift Light" panose="020B0502040204020203" pitchFamily="34" charset="0"/>
              </a:rPr>
              <a:t>-Adequate RAM to handle the size of the dataset and computational requirements.</a:t>
            </a:r>
          </a:p>
          <a:p>
            <a:endParaRPr dirty="0" lang="en-IN">
              <a:latin typeface="Bahnschrift Light" panose="020B0502040204020203" pitchFamily="34" charset="0"/>
            </a:endParaRPr>
          </a:p>
          <a:p>
            <a:endParaRPr dirty="0" lang="en-IN">
              <a:latin typeface="Bahnschrift Light" panose="020B0502040204020203" pitchFamily="34" charset="0"/>
            </a:endParaRPr>
          </a:p>
          <a:p>
            <a:r>
              <a:rPr dirty="0" lang="en-IN">
                <a:latin typeface="Bahnschrift Light" panose="020B0502040204020203" pitchFamily="34" charset="0"/>
              </a:rPr>
              <a:t>2. </a:t>
            </a:r>
            <a:r>
              <a:rPr b="1" dirty="0" lang="en-IN">
                <a:latin typeface="Bahnschrift Light" panose="020B0502040204020203" pitchFamily="34" charset="0"/>
              </a:rPr>
              <a:t>Software:</a:t>
            </a:r>
          </a:p>
          <a:p>
            <a:r>
              <a:rPr dirty="0" lang="en-IN">
                <a:latin typeface="Bahnschrift Light" panose="020B0502040204020203" pitchFamily="34" charset="0"/>
              </a:rPr>
              <a:t>    </a:t>
            </a:r>
          </a:p>
          <a:p>
            <a:r>
              <a:rPr dirty="0" lang="en-IN">
                <a:latin typeface="Bahnschrift Light" panose="020B0502040204020203" pitchFamily="34" charset="0"/>
              </a:rPr>
              <a:t>-An operating system compatible with the required machine learning libraries (e.g., Windows, Linux, </a:t>
            </a:r>
            <a:r>
              <a:rPr dirty="0" lang="en-IN" err="1">
                <a:latin typeface="Bahnschrift Light" panose="020B0502040204020203" pitchFamily="34" charset="0"/>
              </a:rPr>
              <a:t>mOS</a:t>
            </a:r>
            <a:r>
              <a:rPr dirty="0" lang="en-IN">
                <a:latin typeface="Bahnschrift Light" panose="020B0502040204020203"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extBox 1"/>
          <p:cNvSpPr txBox="1"/>
          <p:nvPr/>
        </p:nvSpPr>
        <p:spPr>
          <a:xfrm>
            <a:off x="430305" y="806825"/>
            <a:ext cx="8184777" cy="707886"/>
          </a:xfrm>
          <a:prstGeom prst="rect"/>
          <a:noFill/>
        </p:spPr>
        <p:txBody>
          <a:bodyPr rtlCol="0" wrap="square">
            <a:spAutoFit/>
          </a:bodyPr>
          <a:p>
            <a:r>
              <a:rPr dirty="0" sz="4000" lang="en-IN">
                <a:latin typeface="Bahnschrift SemiBold" panose="020B0502040204020203" pitchFamily="34" charset="0"/>
              </a:rPr>
              <a:t>SYSTEM APPROACH – CONT.</a:t>
            </a:r>
          </a:p>
        </p:txBody>
      </p:sp>
      <p:sp>
        <p:nvSpPr>
          <p:cNvPr id="1048602" name="TextBox 2"/>
          <p:cNvSpPr txBox="1"/>
          <p:nvPr/>
        </p:nvSpPr>
        <p:spPr>
          <a:xfrm>
            <a:off x="488576" y="1997839"/>
            <a:ext cx="11214847" cy="3444241"/>
          </a:xfrm>
          <a:prstGeom prst="rect"/>
          <a:noFill/>
        </p:spPr>
        <p:txBody>
          <a:bodyPr rtlCol="0" wrap="square">
            <a:spAutoFit/>
          </a:bodyPr>
          <a:p>
            <a:r>
              <a:rPr b="1" dirty="0" sz="2000" lang="en-IN">
                <a:latin typeface="Bahnschrift Light" panose="020B0502040204020203" pitchFamily="34" charset="0"/>
              </a:rPr>
              <a:t>Library Requirements:</a:t>
            </a:r>
          </a:p>
          <a:p>
            <a:endParaRPr dirty="0" sz="2000" lang="en-IN">
              <a:latin typeface="Bahnschrift Light" panose="020B0502040204020203" pitchFamily="34" charset="0"/>
            </a:endParaRPr>
          </a:p>
          <a:p>
            <a:r>
              <a:rPr dirty="0" sz="2000" lang="en-IN">
                <a:latin typeface="Bahnschrift Light" panose="020B0502040204020203" pitchFamily="34" charset="0"/>
              </a:rPr>
              <a:t>1.</a:t>
            </a:r>
            <a:r>
              <a:rPr b="1" dirty="0" sz="2000" lang="en-IN">
                <a:latin typeface="Bahnschrift Light" panose="020B0502040204020203" pitchFamily="34" charset="0"/>
              </a:rPr>
              <a:t>Data Processing and Analysis:</a:t>
            </a:r>
          </a:p>
          <a:p>
            <a:r>
              <a:rPr dirty="0" sz="2000" lang="en-IN">
                <a:latin typeface="Bahnschrift Light" panose="020B0502040204020203" pitchFamily="34" charset="0"/>
              </a:rPr>
              <a:t>       </a:t>
            </a:r>
          </a:p>
          <a:p>
            <a:r>
              <a:rPr dirty="0" sz="2000" lang="en-IN">
                <a:latin typeface="Bahnschrift Light" panose="020B0502040204020203" pitchFamily="34" charset="0"/>
              </a:rPr>
              <a:t>       -Pandas: For data manipulation and analysis.</a:t>
            </a:r>
          </a:p>
          <a:p>
            <a:r>
              <a:rPr dirty="0" sz="2000" lang="en-IN">
                <a:latin typeface="Bahnschrift Light" panose="020B0502040204020203" pitchFamily="34" charset="0"/>
              </a:rPr>
              <a:t>       -NumPy: For numerical operation on data.</a:t>
            </a:r>
          </a:p>
          <a:p>
            <a:endParaRPr dirty="0" sz="2000" lang="en-IN">
              <a:latin typeface="Bahnschrift Light" panose="020B0502040204020203" pitchFamily="34" charset="0"/>
            </a:endParaRPr>
          </a:p>
          <a:p>
            <a:r>
              <a:rPr dirty="0" sz="2000" lang="en-IN">
                <a:latin typeface="Bahnschrift Light" panose="020B0502040204020203" pitchFamily="34" charset="0"/>
              </a:rPr>
              <a:t>2. </a:t>
            </a:r>
            <a:r>
              <a:rPr b="1" dirty="0" sz="2000" lang="en-IN">
                <a:latin typeface="Bahnschrift Light" panose="020B0502040204020203" pitchFamily="34" charset="0"/>
              </a:rPr>
              <a:t>Data Visualisation:</a:t>
            </a:r>
          </a:p>
          <a:p>
            <a:r>
              <a:rPr dirty="0" sz="2000" lang="en-IN">
                <a:latin typeface="Bahnschrift Light" panose="020B0502040204020203" pitchFamily="34" charset="0"/>
              </a:rPr>
              <a:t>        </a:t>
            </a:r>
          </a:p>
          <a:p>
            <a:r>
              <a:rPr dirty="0" sz="2000" lang="en-IN">
                <a:latin typeface="Bahnschrift Light" panose="020B0502040204020203" pitchFamily="34" charset="0"/>
              </a:rPr>
              <a:t>        -Matplotlib and seaborn: For creating visualisation to understand data patterns.</a:t>
            </a:r>
          </a:p>
          <a:p>
            <a:r>
              <a:rPr dirty="0" sz="2000" lang="en-IN">
                <a:latin typeface="Bahnschrift Light" panose="020B0502040204020203" pitchFamily="34" charset="0"/>
              </a:rPr>
              <a:t>        -</a:t>
            </a:r>
            <a:r>
              <a:rPr dirty="0" sz="2000" lang="en-IN" err="1">
                <a:latin typeface="Bahnschrift Light" panose="020B0502040204020203" pitchFamily="34" charset="0"/>
              </a:rPr>
              <a:t>Plotly</a:t>
            </a:r>
            <a:r>
              <a:rPr dirty="0" sz="2000" lang="en-IN">
                <a:latin typeface="Bahnschrift Light" panose="020B0502040204020203" pitchFamily="34" charset="0"/>
              </a:rPr>
              <a:t> or </a:t>
            </a:r>
            <a:r>
              <a:rPr dirty="0" sz="2000" lang="en-IN" err="1">
                <a:latin typeface="Bahnschrift Light" panose="020B0502040204020203" pitchFamily="34" charset="0"/>
              </a:rPr>
              <a:t>Bokeh:Interactive</a:t>
            </a:r>
            <a:r>
              <a:rPr dirty="0" sz="2000" lang="en-IN">
                <a:latin typeface="Bahnschrift Light" panose="020B0502040204020203" pitchFamily="34" charset="0"/>
              </a:rPr>
              <a:t> visualisation libraries for more complex visualisation.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extBox 1"/>
          <p:cNvSpPr txBox="1"/>
          <p:nvPr/>
        </p:nvSpPr>
        <p:spPr>
          <a:xfrm>
            <a:off x="475130" y="833719"/>
            <a:ext cx="9529482" cy="5044440"/>
          </a:xfrm>
          <a:prstGeom prst="rect"/>
          <a:noFill/>
        </p:spPr>
        <p:txBody>
          <a:bodyPr rtlCol="0" wrap="square">
            <a:spAutoFit/>
          </a:bodyPr>
          <a:p>
            <a:r>
              <a:rPr dirty="0" sz="4000" lang="en-IN">
                <a:latin typeface="Bahnschrift SemiBold" panose="020B0502040204020203" pitchFamily="34" charset="0"/>
              </a:rPr>
              <a:t>ALGORITHM AND DEPLOYMENT</a:t>
            </a:r>
          </a:p>
          <a:p>
            <a:r>
              <a:rPr dirty="0" lang="en-IN"/>
              <a:t>                                                              </a:t>
            </a:r>
          </a:p>
          <a:p>
            <a:r>
              <a:rPr b="1" dirty="0" sz="2400" lang="en-IN">
                <a:latin typeface="Bahnschrift Light" panose="020B0502040204020203" pitchFamily="34" charset="0"/>
              </a:rPr>
              <a:t>Algorithm selection</a:t>
            </a:r>
          </a:p>
          <a:p>
            <a:endParaRPr dirty="0" lang="en-IN">
              <a:latin typeface="Bahnschrift SemiBold" panose="020B0502040204020203" pitchFamily="34" charset="0"/>
            </a:endParaRPr>
          </a:p>
          <a:p>
            <a:r>
              <a:rPr dirty="0" lang="en-IN">
                <a:latin typeface="Bahnschrift SemiBold" panose="020B0502040204020203" pitchFamily="34" charset="0"/>
              </a:rPr>
              <a:t>Data Exploration:</a:t>
            </a:r>
          </a:p>
          <a:p>
            <a:pPr indent="-285750" marL="285750">
              <a:buFont typeface="Wingdings" panose="05000000000000000000" pitchFamily="2" charset="2"/>
              <a:buChar char="§"/>
            </a:pPr>
            <a:r>
              <a:rPr dirty="0" lang="en-IN">
                <a:latin typeface="Bahnschrift Light" panose="020B0502040204020203" pitchFamily="34" charset="0"/>
              </a:rPr>
              <a:t>Explore the cardiovascular risk dataset’s structure, features, target variables.</a:t>
            </a:r>
          </a:p>
          <a:p>
            <a:pPr indent="-285750" marL="285750">
              <a:buFont typeface="Wingdings" panose="05000000000000000000" pitchFamily="2" charset="2"/>
              <a:buChar char="§"/>
            </a:pPr>
            <a:r>
              <a:rPr dirty="0" lang="en-IN">
                <a:latin typeface="Bahnschrift Light" panose="020B0502040204020203" pitchFamily="34" charset="0"/>
              </a:rPr>
              <a:t>Identify potential patterns, correlation and outliers.</a:t>
            </a:r>
          </a:p>
          <a:p>
            <a:pPr indent="-285750" marL="285750">
              <a:buFont typeface="Wingdings" panose="05000000000000000000" pitchFamily="2" charset="2"/>
              <a:buChar char="§"/>
            </a:pPr>
            <a:endParaRPr dirty="0" lang="en-IN">
              <a:latin typeface="Bahnschrift Light" panose="020B0502040204020203" pitchFamily="34" charset="0"/>
            </a:endParaRPr>
          </a:p>
          <a:p>
            <a:r>
              <a:rPr dirty="0" lang="en-IN">
                <a:latin typeface="Bahnschrift SemiBold" panose="020B0502040204020203" pitchFamily="34" charset="0"/>
              </a:rPr>
              <a:t>Problem Formulation:</a:t>
            </a:r>
            <a:r>
              <a:rPr dirty="0" lang="en-IN">
                <a:latin typeface="Bahnschrift Light" panose="020B0502040204020203" pitchFamily="34" charset="0"/>
              </a:rPr>
              <a:t> </a:t>
            </a:r>
          </a:p>
          <a:p>
            <a:pPr indent="-285750" marL="285750">
              <a:buFont typeface="Wingdings" panose="05000000000000000000" pitchFamily="2" charset="2"/>
              <a:buChar char="§"/>
            </a:pPr>
            <a:r>
              <a:rPr dirty="0" lang="en-IN">
                <a:latin typeface="Bahnschrift Light" panose="020B0502040204020203" pitchFamily="34" charset="0"/>
              </a:rPr>
              <a:t>Define the problem: Predict optimal cardiovascular heart disease.</a:t>
            </a:r>
          </a:p>
          <a:p>
            <a:pPr indent="-285750" marL="285750">
              <a:buFont typeface="Wingdings" panose="05000000000000000000" pitchFamily="2" charset="2"/>
              <a:buChar char="§"/>
            </a:pPr>
            <a:endParaRPr dirty="0" lang="en-IN">
              <a:latin typeface="Bahnschrift Light" panose="020B0502040204020203" pitchFamily="34" charset="0"/>
            </a:endParaRPr>
          </a:p>
          <a:p>
            <a:r>
              <a:rPr dirty="0" lang="en-IN">
                <a:latin typeface="Bahnschrift SemiBold" panose="020B0502040204020203" pitchFamily="34" charset="0"/>
              </a:rPr>
              <a:t>Algorithm Selection:</a:t>
            </a:r>
          </a:p>
          <a:p>
            <a:pPr indent="-285750" marL="285750">
              <a:buFont typeface="Wingdings" panose="05000000000000000000" pitchFamily="2" charset="2"/>
              <a:buChar char="§"/>
            </a:pPr>
            <a:r>
              <a:rPr dirty="0" lang="en-IN">
                <a:latin typeface="Bahnschrift Light" panose="020B0502040204020203" pitchFamily="34" charset="0"/>
              </a:rPr>
              <a:t>Regression tasks (e.g., predicting daily rates):</a:t>
            </a:r>
          </a:p>
          <a:p>
            <a:pPr indent="-285750" marL="285750">
              <a:buFont typeface="Wingdings" panose="05000000000000000000" pitchFamily="2" charset="2"/>
              <a:buChar char="§"/>
            </a:pPr>
            <a:r>
              <a:rPr dirty="0" lang="en-IN">
                <a:latin typeface="Bahnschrift Light" panose="020B0502040204020203" pitchFamily="34" charset="0"/>
              </a:rPr>
              <a:t>Consider linear regression, decision tree, or ensemble methods (</a:t>
            </a:r>
            <a:r>
              <a:rPr dirty="0" lang="en-IN" err="1">
                <a:latin typeface="Bahnschrift Light" panose="020B0502040204020203" pitchFamily="34" charset="0"/>
              </a:rPr>
              <a:t>XGBoost</a:t>
            </a:r>
            <a:r>
              <a:rPr dirty="0" lang="en-IN">
                <a:latin typeface="Bahnschrift Light" panose="020B0502040204020203" pitchFamily="34" charset="0"/>
              </a:rPr>
              <a:t>, </a:t>
            </a:r>
            <a:r>
              <a:rPr dirty="0" lang="en-IN" err="1">
                <a:latin typeface="Bahnschrift Light" panose="020B0502040204020203" pitchFamily="34" charset="0"/>
              </a:rPr>
              <a:t>LightGBM</a:t>
            </a:r>
            <a:r>
              <a:rPr dirty="0" lang="en-IN">
                <a:latin typeface="Bahnschrift Light" panose="020B0502040204020203" pitchFamily="34" charset="0"/>
              </a:rPr>
              <a:t>).</a:t>
            </a:r>
          </a:p>
          <a:p>
            <a:pPr indent="-285750" marL="285750">
              <a:buFont typeface="Wingdings" panose="05000000000000000000" pitchFamily="2" charset="2"/>
              <a:buChar char="§"/>
            </a:pPr>
            <a:r>
              <a:rPr dirty="0" lang="en-IN">
                <a:latin typeface="Bahnschrift Light" panose="020B0502040204020203" pitchFamily="34" charset="0"/>
              </a:rPr>
              <a:t>Classification tasks(e.g., predicting special requests):</a:t>
            </a:r>
          </a:p>
          <a:p>
            <a:pPr indent="-285750" marL="285750">
              <a:buFont typeface="Wingdings" panose="05000000000000000000" pitchFamily="2" charset="2"/>
              <a:buChar char="§"/>
            </a:pPr>
            <a:r>
              <a:rPr dirty="0" lang="en-IN">
                <a:latin typeface="Bahnschrift Light" panose="020B0502040204020203" pitchFamily="34" charset="0"/>
              </a:rPr>
              <a:t>Consider logistics regression, decision trees, or random forests. </a:t>
            </a:r>
          </a:p>
          <a:p>
            <a:pPr indent="-285750" marL="285750">
              <a:buFont typeface="Wingdings" panose="05000000000000000000" pitchFamily="2" charset="2"/>
              <a:buChar char="§"/>
            </a:pPr>
            <a:endParaRPr dirty="0" lang="en-IN">
              <a:latin typeface="Bahnschrift Light"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extBox 3"/>
          <p:cNvSpPr txBox="1"/>
          <p:nvPr/>
        </p:nvSpPr>
        <p:spPr>
          <a:xfrm>
            <a:off x="546846" y="931440"/>
            <a:ext cx="9888071" cy="707886"/>
          </a:xfrm>
          <a:prstGeom prst="rect"/>
          <a:noFill/>
        </p:spPr>
        <p:txBody>
          <a:bodyPr wrap="square">
            <a:spAutoFit/>
          </a:bodyPr>
          <a:p>
            <a:r>
              <a:rPr dirty="0" sz="4000" lang="en-IN">
                <a:latin typeface="Bahnschrift SemiBold" panose="020B0502040204020203" pitchFamily="34" charset="0"/>
              </a:rPr>
              <a:t>ALGORITHM AND DEPLOYMENT</a:t>
            </a:r>
          </a:p>
        </p:txBody>
      </p:sp>
      <p:sp>
        <p:nvSpPr>
          <p:cNvPr id="1048605" name="TextBox 4"/>
          <p:cNvSpPr txBox="1"/>
          <p:nvPr/>
        </p:nvSpPr>
        <p:spPr>
          <a:xfrm flipH="1">
            <a:off x="546846" y="2124635"/>
            <a:ext cx="11080378" cy="3444241"/>
          </a:xfrm>
          <a:prstGeom prst="rect"/>
          <a:noFill/>
        </p:spPr>
        <p:txBody>
          <a:bodyPr rtlCol="0" wrap="square">
            <a:spAutoFit/>
          </a:bodyPr>
          <a:p>
            <a:pPr algn="just"/>
            <a:r>
              <a:rPr dirty="0" sz="2000" lang="en-IN">
                <a:latin typeface="Bahnschrift SemiBold" panose="020B0502040204020203" pitchFamily="34" charset="0"/>
              </a:rPr>
              <a:t>Data Input:</a:t>
            </a:r>
          </a:p>
          <a:p>
            <a:pPr algn="just" indent="-285750" marL="285750">
              <a:buFont typeface="Wingdings" panose="05000000000000000000" pitchFamily="2" charset="2"/>
              <a:buChar char="§"/>
            </a:pPr>
            <a:r>
              <a:rPr dirty="0" sz="2000" lang="en-IN">
                <a:latin typeface="Bahnschrift Light" panose="020B0502040204020203" pitchFamily="34" charset="0"/>
              </a:rPr>
              <a:t>Gather historical Cardiovascular risk prediction, including information on diabetes, arthritis, exercise, skin cancer and regular checkup.</a:t>
            </a:r>
          </a:p>
          <a:p>
            <a:pPr algn="just"/>
            <a:endParaRPr dirty="0" sz="2000" lang="en-IN"/>
          </a:p>
          <a:p>
            <a:pPr algn="just"/>
            <a:r>
              <a:rPr dirty="0" sz="2000" lang="en-IN">
                <a:latin typeface="Bahnschrift SemiBold" panose="020B0502040204020203" pitchFamily="34" charset="0"/>
              </a:rPr>
              <a:t>Data Cleaning:</a:t>
            </a:r>
          </a:p>
          <a:p>
            <a:pPr algn="just" indent="-285750" marL="285750">
              <a:buFont typeface="Wingdings" panose="05000000000000000000" pitchFamily="2" charset="2"/>
              <a:buChar char="§"/>
            </a:pPr>
            <a:r>
              <a:rPr dirty="0" sz="2000" lang="en-IN">
                <a:latin typeface="Bahnschrift Light" panose="020B0502040204020203" pitchFamily="34" charset="0"/>
              </a:rPr>
              <a:t>Handle missing values, outliers, and any inconsistencies in the dataset.</a:t>
            </a:r>
          </a:p>
          <a:p>
            <a:pPr algn="just" indent="-285750" marL="285750">
              <a:buFont typeface="Wingdings" panose="05000000000000000000" pitchFamily="2" charset="2"/>
              <a:buChar char="§"/>
            </a:pPr>
            <a:r>
              <a:rPr dirty="0" sz="2000" lang="en-IN">
                <a:latin typeface="Bahnschrift Light" panose="020B0502040204020203" pitchFamily="34" charset="0"/>
              </a:rPr>
              <a:t>Convert categories variables into numerical representations through encoding techniques.</a:t>
            </a:r>
          </a:p>
          <a:p>
            <a:pPr algn="just"/>
            <a:endParaRPr dirty="0" sz="2000" lang="en-IN"/>
          </a:p>
          <a:p>
            <a:pPr algn="just"/>
            <a:r>
              <a:rPr dirty="0" sz="2000" lang="en-IN">
                <a:latin typeface="Bahnschrift SemiBold" panose="020B0502040204020203" pitchFamily="34" charset="0"/>
              </a:rPr>
              <a:t>Feature Engineering:</a:t>
            </a:r>
          </a:p>
          <a:p>
            <a:pPr algn="just" indent="-285750" marL="285750">
              <a:buFont typeface="Wingdings" panose="05000000000000000000" pitchFamily="2" charset="2"/>
              <a:buChar char="§"/>
            </a:pPr>
            <a:r>
              <a:rPr dirty="0" sz="2000" lang="en-IN">
                <a:latin typeface="Bahnschrift Light" panose="020B0502040204020203" pitchFamily="34" charset="0"/>
              </a:rPr>
              <a:t>Create new features or modify existing ones based on domain knowledge.</a:t>
            </a:r>
          </a:p>
          <a:p>
            <a:pPr algn="just" indent="-285750" marL="285750">
              <a:buFont typeface="Wingdings" panose="05000000000000000000" pitchFamily="2" charset="2"/>
              <a:buChar char="§"/>
            </a:pPr>
            <a:r>
              <a:rPr dirty="0" sz="2000" lang="en-IN">
                <a:latin typeface="Bahnschrift Light" panose="020B0502040204020203" pitchFamily="34" charset="0"/>
              </a:rPr>
              <a:t>Extract meaningful information from data variables, such as day-of- week or month.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extBox 2"/>
          <p:cNvSpPr txBox="1"/>
          <p:nvPr/>
        </p:nvSpPr>
        <p:spPr>
          <a:xfrm>
            <a:off x="457199" y="841793"/>
            <a:ext cx="9565342" cy="707886"/>
          </a:xfrm>
          <a:prstGeom prst="rect"/>
          <a:noFill/>
        </p:spPr>
        <p:txBody>
          <a:bodyPr wrap="square">
            <a:spAutoFit/>
          </a:bodyPr>
          <a:p>
            <a:r>
              <a:rPr dirty="0" sz="4000" lang="en-IN">
                <a:latin typeface="Bahnschrift SemiBold" panose="020B0502040204020203" pitchFamily="34" charset="0"/>
              </a:rPr>
              <a:t>ALGORITHM AND DEPLOYMENT</a:t>
            </a:r>
          </a:p>
        </p:txBody>
      </p:sp>
      <p:sp>
        <p:nvSpPr>
          <p:cNvPr id="1048607" name="TextBox 3"/>
          <p:cNvSpPr txBox="1"/>
          <p:nvPr/>
        </p:nvSpPr>
        <p:spPr>
          <a:xfrm>
            <a:off x="681317" y="1649506"/>
            <a:ext cx="10829365" cy="4968241"/>
          </a:xfrm>
          <a:prstGeom prst="rect"/>
          <a:noFill/>
        </p:spPr>
        <p:txBody>
          <a:bodyPr rtlCol="0" wrap="square">
            <a:spAutoFit/>
          </a:bodyPr>
          <a:p>
            <a:pPr algn="just"/>
            <a:r>
              <a:rPr dirty="0" sz="2000" lang="en-IN">
                <a:latin typeface="Bahnschrift SemiBold" panose="020B0502040204020203" pitchFamily="34" charset="0"/>
              </a:rPr>
              <a:t>                                                            Training Process:</a:t>
            </a:r>
          </a:p>
          <a:p>
            <a:pPr algn="just"/>
            <a:endParaRPr dirty="0" sz="2000" lang="en-IN"/>
          </a:p>
          <a:p>
            <a:pPr algn="just"/>
            <a:r>
              <a:rPr dirty="0" sz="2000" lang="en-IN">
                <a:latin typeface="Bahnschrift SemiBold" panose="020B0502040204020203" pitchFamily="34" charset="0"/>
              </a:rPr>
              <a:t>Data Splitting:</a:t>
            </a:r>
          </a:p>
          <a:p>
            <a:pPr algn="just" indent="-285750" marL="285750">
              <a:buFont typeface="Wingdings" panose="05000000000000000000" pitchFamily="2" charset="2"/>
              <a:buChar char="§"/>
            </a:pPr>
            <a:r>
              <a:rPr dirty="0" sz="2000" lang="en-IN">
                <a:latin typeface="Bahnschrift Light" panose="020B0502040204020203" pitchFamily="34" charset="0"/>
              </a:rPr>
              <a:t>Divide the dataset into training and testing sets to evaluate the model’s performance.</a:t>
            </a:r>
          </a:p>
          <a:p>
            <a:pPr algn="just" indent="-285750" marL="285750">
              <a:buFont typeface="Wingdings" panose="05000000000000000000" pitchFamily="2" charset="2"/>
              <a:buChar char="§"/>
            </a:pPr>
            <a:endParaRPr dirty="0" sz="2000" lang="en-IN">
              <a:latin typeface="Bahnschrift Light" panose="020B0502040204020203" pitchFamily="34" charset="0"/>
            </a:endParaRPr>
          </a:p>
          <a:p>
            <a:pPr algn="just"/>
            <a:r>
              <a:rPr dirty="0" sz="2000" lang="en-IN">
                <a:latin typeface="Bahnschrift SemiBold" panose="020B0502040204020203" pitchFamily="34" charset="0"/>
              </a:rPr>
              <a:t>Feature Scaling:</a:t>
            </a:r>
          </a:p>
          <a:p>
            <a:pPr algn="just" indent="-285750" marL="285750">
              <a:buFont typeface="Wingdings" panose="05000000000000000000" pitchFamily="2" charset="2"/>
              <a:buChar char="§"/>
            </a:pPr>
            <a:r>
              <a:rPr dirty="0" sz="2000" lang="en-IN">
                <a:latin typeface="Bahnschrift Light" panose="020B0502040204020203" pitchFamily="34" charset="0"/>
              </a:rPr>
              <a:t>Standardize or normalize numerical features to ensure they have a consistent scale.</a:t>
            </a:r>
          </a:p>
          <a:p>
            <a:pPr algn="just" indent="-285750" marL="285750">
              <a:buFont typeface="Wingdings" panose="05000000000000000000" pitchFamily="2" charset="2"/>
              <a:buChar char="§"/>
            </a:pPr>
            <a:endParaRPr dirty="0" sz="2000" lang="en-IN">
              <a:latin typeface="Bahnschrift Light" panose="020B0502040204020203" pitchFamily="34" charset="0"/>
            </a:endParaRPr>
          </a:p>
          <a:p>
            <a:pPr algn="just"/>
            <a:r>
              <a:rPr dirty="0" sz="2000" lang="en-IN">
                <a:latin typeface="Bahnschrift SemiBold" panose="020B0502040204020203" pitchFamily="34" charset="0"/>
              </a:rPr>
              <a:t>Model Training:</a:t>
            </a:r>
          </a:p>
          <a:p>
            <a:pPr algn="just" indent="-285750" marL="285750">
              <a:buFont typeface="Wingdings" panose="05000000000000000000" pitchFamily="2" charset="2"/>
              <a:buChar char="§"/>
            </a:pPr>
            <a:r>
              <a:rPr dirty="0" sz="2000" lang="en-IN">
                <a:latin typeface="Bahnschrift Light" panose="020B0502040204020203" pitchFamily="34" charset="0"/>
              </a:rPr>
              <a:t>Use the selected algorithm to train the model on the training dataset.</a:t>
            </a:r>
          </a:p>
          <a:p>
            <a:pPr algn="just" indent="-285750" marL="285750">
              <a:buFont typeface="Wingdings" panose="05000000000000000000" pitchFamily="2" charset="2"/>
              <a:buChar char="§"/>
            </a:pPr>
            <a:r>
              <a:rPr dirty="0" sz="2000" lang="en-IN">
                <a:latin typeface="Bahnschrift Light" panose="020B0502040204020203" pitchFamily="34" charset="0"/>
              </a:rPr>
              <a:t>Adjust hyperparameters to optimize model performance.</a:t>
            </a:r>
          </a:p>
          <a:p>
            <a:pPr algn="just" indent="-285750" marL="285750">
              <a:buFont typeface="Wingdings" panose="05000000000000000000" pitchFamily="2" charset="2"/>
              <a:buChar char="§"/>
            </a:pPr>
            <a:endParaRPr dirty="0" sz="2000" lang="en-IN">
              <a:latin typeface="Bahnschrift Light" panose="020B0502040204020203" pitchFamily="34" charset="0"/>
            </a:endParaRPr>
          </a:p>
          <a:p>
            <a:pPr algn="just"/>
            <a:r>
              <a:rPr dirty="0" sz="2000" lang="en-IN">
                <a:latin typeface="Bahnschrift SemiBold" panose="020B0502040204020203" pitchFamily="34" charset="0"/>
              </a:rPr>
              <a:t>Model Evaluation:</a:t>
            </a:r>
          </a:p>
          <a:p>
            <a:pPr algn="just" indent="-285750" marL="285750">
              <a:buFont typeface="Wingdings" panose="05000000000000000000" pitchFamily="2" charset="2"/>
              <a:buChar char="§"/>
            </a:pPr>
            <a:r>
              <a:rPr dirty="0" sz="2000" lang="en-IN">
                <a:latin typeface="Bahnschrift Light" panose="020B0502040204020203" pitchFamily="34" charset="0"/>
              </a:rPr>
              <a:t>Evaluate the model on the testing dataset using appropriate metrics (e.g., Mean Squared Error for regression, accuracy, precision, recall for classification.</a:t>
            </a:r>
          </a:p>
          <a:p>
            <a:pPr algn="just" indent="-285750" marL="285750">
              <a:buFont typeface="Wingdings" panose="05000000000000000000" pitchFamily="2" charset="2"/>
              <a:buChar char="§"/>
            </a:pPr>
            <a:r>
              <a:rPr dirty="0" sz="2000" lang="en-IN">
                <a:latin typeface="Bahnschrift Light" panose="020B0502040204020203" pitchFamily="34" charset="0"/>
              </a:rPr>
              <a:t>Fine-tune the model if necessary. </a:t>
            </a:r>
          </a:p>
        </p:txBody>
      </p:sp>
    </p:spTree>
  </p:cSld>
  <p:clrMapOvr>
    <a:masterClrMapping/>
  </p:clrMapOvr>
</p:sld>
</file>

<file path=ppt/theme/theme1.xml><?xml version="1.0" encoding="utf-8"?>
<a:theme xmlns:a="http://schemas.openxmlformats.org/drawingml/2006/main" name="Dividend">
  <a:themeElements>
    <a:clrScheme name="Dividend">
      <a:dk1>
        <a:sysClr lastClr="000000" val="windowText"/>
      </a:dk1>
      <a:lt1>
        <a:sysClr lastClr="FFFFFF" val="window"/>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kanish goudam</dc:creator>
  <cp:lastModifiedBy>kanish goudam</cp:lastModifiedBy>
  <dcterms:created xsi:type="dcterms:W3CDTF">2024-04-04T02:19:24Z</dcterms:created>
  <dcterms:modified xsi:type="dcterms:W3CDTF">2024-04-25T16:07:56Z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51820b45fe0e4c45a345cb35f122e13a</vt:lpwstr>
  </property>
</Properties>
</file>