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18"/>
  </p:notesMasterIdLst>
  <p:handoutMasterIdLst>
    <p:handoutMasterId r:id="rId19"/>
  </p:handoutMasterIdLst>
  <p:sldIdLst>
    <p:sldId id="289" r:id="rId5"/>
    <p:sldId id="286" r:id="rId6"/>
    <p:sldId id="280" r:id="rId7"/>
    <p:sldId id="281" r:id="rId8"/>
    <p:sldId id="291" r:id="rId9"/>
    <p:sldId id="273" r:id="rId10"/>
    <p:sldId id="264" r:id="rId11"/>
    <p:sldId id="293" r:id="rId12"/>
    <p:sldId id="294" r:id="rId13"/>
    <p:sldId id="295" r:id="rId14"/>
    <p:sldId id="297" r:id="rId15"/>
    <p:sldId id="298"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70"/>
  </p:normalViewPr>
  <p:slideViewPr>
    <p:cSldViewPr snapToGrid="0">
      <p:cViewPr varScale="1">
        <p:scale>
          <a:sx n="73" d="100"/>
          <a:sy n="73" d="100"/>
        </p:scale>
        <p:origin x="618" y="66"/>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12/9/2023</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1306014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226386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2261939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1889561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274419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452645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25748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33114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12/9/2023</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ictures with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0"/>
            <a:ext cx="12192000" cy="6857999"/>
          </a:xfrm>
        </p:spPr>
        <p:txBody>
          <a:bodyPr>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t" anchorCtr="0"/>
          <a:lstStyle>
            <a:lvl1pPr>
              <a:defRPr sz="3200"/>
            </a:lvl1pPr>
          </a:lstStyle>
          <a:p>
            <a:r>
              <a:rPr lang="en-US" noProof="0" smtClean="0"/>
              <a:t>Click to edit Master title style</a:t>
            </a:r>
            <a:endParaRPr lang="en-US" noProof="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1552419" y="188780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12/9/2023</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844273" y="1883115"/>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844273" y="3573118"/>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1552418" y="357546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844273" y="5263121"/>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1552418" y="5263122"/>
            <a:ext cx="4057961" cy="775728"/>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64806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smtClean="0"/>
              <a:t>Click icon to add picture</a:t>
            </a:r>
            <a:endParaRPr lang="en-US" dirty="0"/>
          </a:p>
        </p:txBody>
      </p:sp>
      <p:sp>
        <p:nvSpPr>
          <p:cNvPr id="10" name="object 3">
            <a:extLst>
              <a:ext uri="{FF2B5EF4-FFF2-40B4-BE49-F238E27FC236}">
                <a16:creationId xmlns:a16="http://schemas.microsoft.com/office/drawing/2014/main"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3434047"/>
            <a:ext cx="5157787" cy="27556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3434047"/>
            <a:ext cx="5183188" cy="27556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12/9/2023</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03057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12/9/2023</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12/9/2023</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12/9/2023</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12/9/2023</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12/9/2023</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12/9/2023</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12/9/2023</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12/9/2023</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12/9/2023</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9.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24000" y="2008518"/>
            <a:ext cx="9144000" cy="2128049"/>
          </a:xfrm>
        </p:spPr>
        <p:txBody>
          <a:bodyPr>
            <a:normAutofit/>
          </a:bodyPr>
          <a:lstStyle/>
          <a:p>
            <a:pPr>
              <a:lnSpc>
                <a:spcPct val="125000"/>
              </a:lnSpc>
            </a:pPr>
            <a:r>
              <a:rPr lang="en-US" sz="5000" dirty="0" smtClean="0">
                <a:solidFill>
                  <a:schemeClr val="bg1"/>
                </a:solidFill>
                <a:latin typeface="Gill Sans MT" panose="020B0502020104020203" pitchFamily="34" charset="0"/>
              </a:rPr>
              <a:t>ZOMATO</a:t>
            </a:r>
            <a:br>
              <a:rPr lang="en-US" sz="5000" dirty="0" smtClean="0">
                <a:solidFill>
                  <a:schemeClr val="bg1"/>
                </a:solidFill>
                <a:latin typeface="Gill Sans MT" panose="020B0502020104020203" pitchFamily="34" charset="0"/>
              </a:rPr>
            </a:br>
            <a:r>
              <a:rPr lang="en-US" sz="5000" dirty="0" smtClean="0">
                <a:solidFill>
                  <a:schemeClr val="bg1"/>
                </a:solidFill>
                <a:latin typeface="Gill Sans MT" panose="020B0502020104020203" pitchFamily="34" charset="0"/>
              </a:rPr>
              <a:t>RESTAURANT ANALYSIS</a:t>
            </a:r>
            <a:endParaRPr lang="en-US" sz="5000" dirty="0">
              <a:solidFill>
                <a:schemeClr val="bg1"/>
              </a:solidFill>
              <a:latin typeface="Gill Sans MT" panose="020B0502020104020203" pitchFamily="34" charset="0"/>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7537269" y="4136567"/>
            <a:ext cx="3130731" cy="2538553"/>
          </a:xfrm>
          <a:solidFill>
            <a:schemeClr val="accent2">
              <a:alpha val="90000"/>
            </a:schemeClr>
          </a:solidFill>
        </p:spPr>
        <p:txBody>
          <a:bodyPr anchor="ctr" anchorCtr="0">
            <a:normAutofit fontScale="92500" lnSpcReduction="10000"/>
          </a:bodyPr>
          <a:lstStyle/>
          <a:p>
            <a:pPr algn="l"/>
            <a:endParaRPr lang="en-US" sz="2000" b="1" i="1" spc="65" dirty="0" smtClean="0">
              <a:solidFill>
                <a:schemeClr val="accent1"/>
              </a:solidFill>
            </a:endParaRPr>
          </a:p>
          <a:p>
            <a:pPr algn="l"/>
            <a:r>
              <a:rPr lang="en-US" sz="2000" b="1" i="1" spc="65" dirty="0" smtClean="0">
                <a:solidFill>
                  <a:schemeClr val="accent1"/>
                </a:solidFill>
              </a:rPr>
              <a:t>BY GROUP 2</a:t>
            </a:r>
          </a:p>
          <a:p>
            <a:pPr algn="l"/>
            <a:r>
              <a:rPr lang="en-US" sz="2000" dirty="0" smtClean="0"/>
              <a:t>    Twinkle Bhatt</a:t>
            </a:r>
          </a:p>
          <a:p>
            <a:pPr algn="l"/>
            <a:r>
              <a:rPr lang="en-US" sz="2000" dirty="0"/>
              <a:t> </a:t>
            </a:r>
            <a:r>
              <a:rPr lang="en-US" sz="2000" dirty="0" smtClean="0"/>
              <a:t>   </a:t>
            </a:r>
            <a:r>
              <a:rPr lang="en-US" sz="2000" b="1" i="1" spc="65" dirty="0" err="1" smtClean="0">
                <a:solidFill>
                  <a:schemeClr val="accent1"/>
                </a:solidFill>
              </a:rPr>
              <a:t>Harita</a:t>
            </a:r>
            <a:r>
              <a:rPr lang="en-US" sz="2000" b="1" i="1" spc="65" dirty="0" smtClean="0">
                <a:solidFill>
                  <a:schemeClr val="accent1"/>
                </a:solidFill>
              </a:rPr>
              <a:t> Joshi</a:t>
            </a:r>
          </a:p>
          <a:p>
            <a:pPr algn="l"/>
            <a:r>
              <a:rPr lang="en-US" sz="2000" dirty="0" smtClean="0"/>
              <a:t>    </a:t>
            </a:r>
            <a:r>
              <a:rPr lang="en-US" sz="2000" dirty="0" err="1" smtClean="0"/>
              <a:t>Prayagraj</a:t>
            </a:r>
            <a:r>
              <a:rPr lang="en-US" sz="2000" dirty="0" smtClean="0"/>
              <a:t> </a:t>
            </a:r>
            <a:r>
              <a:rPr lang="en-US" sz="2000" dirty="0" err="1" smtClean="0"/>
              <a:t>Puhan</a:t>
            </a:r>
            <a:endParaRPr lang="en-US" sz="2000" dirty="0" smtClean="0"/>
          </a:p>
          <a:p>
            <a:pPr algn="l"/>
            <a:r>
              <a:rPr lang="en-US" sz="2000" b="1" i="1" spc="65" dirty="0" smtClean="0">
                <a:solidFill>
                  <a:schemeClr val="accent1"/>
                </a:solidFill>
              </a:rPr>
              <a:t>    </a:t>
            </a:r>
            <a:r>
              <a:rPr lang="en-US" sz="2000" b="1" i="1" spc="65" dirty="0" err="1" smtClean="0">
                <a:solidFill>
                  <a:schemeClr val="accent1"/>
                </a:solidFill>
              </a:rPr>
              <a:t>Jagadeesh</a:t>
            </a:r>
            <a:r>
              <a:rPr lang="en-US" sz="2000" b="1" i="1" spc="65" dirty="0" smtClean="0">
                <a:solidFill>
                  <a:schemeClr val="accent1"/>
                </a:solidFill>
              </a:rPr>
              <a:t> </a:t>
            </a:r>
            <a:r>
              <a:rPr lang="en-US" sz="2000" b="1" i="1" spc="65" dirty="0" err="1" smtClean="0">
                <a:solidFill>
                  <a:schemeClr val="accent1"/>
                </a:solidFill>
              </a:rPr>
              <a:t>Pamanji</a:t>
            </a:r>
            <a:endParaRPr lang="en-US" sz="2000" b="1" i="1" spc="65" dirty="0" smtClean="0">
              <a:solidFill>
                <a:schemeClr val="accent1"/>
              </a:solidFill>
            </a:endParaRPr>
          </a:p>
          <a:p>
            <a:pPr algn="l"/>
            <a:r>
              <a:rPr lang="en-US" sz="2000" dirty="0" smtClean="0"/>
              <a:t>    Mahesh </a:t>
            </a:r>
            <a:r>
              <a:rPr lang="en-US" sz="2000" dirty="0" err="1" smtClean="0"/>
              <a:t>Keesari</a:t>
            </a:r>
            <a:endParaRPr lang="en-US" sz="2000" b="1" i="1" spc="65" dirty="0" smtClean="0">
              <a:solidFill>
                <a:schemeClr val="accent1"/>
              </a:solidFill>
            </a:endParaRPr>
          </a:p>
          <a:p>
            <a:endParaRPr lang="en-US" sz="2500" b="1" i="1" spc="65" dirty="0">
              <a:solidFill>
                <a:schemeClr val="accent1"/>
              </a:solidFill>
              <a:latin typeface="Arial"/>
              <a:cs typeface="Arial"/>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pic>
        <p:nvPicPr>
          <p:cNvPr id="4" name="Picture 3"/>
          <p:cNvPicPr>
            <a:picLocks noChangeAspect="1"/>
          </p:cNvPicPr>
          <p:nvPr/>
        </p:nvPicPr>
        <p:blipFill>
          <a:blip r:embed="rId4"/>
          <a:stretch>
            <a:fillRect/>
          </a:stretch>
        </p:blipFill>
        <p:spPr>
          <a:xfrm>
            <a:off x="7652658" y="4709000"/>
            <a:ext cx="186232" cy="186232"/>
          </a:xfrm>
          <a:prstGeom prst="rect">
            <a:avLst/>
          </a:prstGeom>
        </p:spPr>
      </p:pic>
      <p:pic>
        <p:nvPicPr>
          <p:cNvPr id="7" name="Picture 6"/>
          <p:cNvPicPr>
            <a:picLocks noChangeAspect="1"/>
          </p:cNvPicPr>
          <p:nvPr/>
        </p:nvPicPr>
        <p:blipFill>
          <a:blip r:embed="rId4"/>
          <a:stretch>
            <a:fillRect/>
          </a:stretch>
        </p:blipFill>
        <p:spPr>
          <a:xfrm>
            <a:off x="7652658" y="5072076"/>
            <a:ext cx="186232" cy="186232"/>
          </a:xfrm>
          <a:prstGeom prst="rect">
            <a:avLst/>
          </a:prstGeom>
        </p:spPr>
      </p:pic>
      <p:pic>
        <p:nvPicPr>
          <p:cNvPr id="9" name="Picture 8"/>
          <p:cNvPicPr>
            <a:picLocks noChangeAspect="1"/>
          </p:cNvPicPr>
          <p:nvPr/>
        </p:nvPicPr>
        <p:blipFill>
          <a:blip r:embed="rId4"/>
          <a:stretch>
            <a:fillRect/>
          </a:stretch>
        </p:blipFill>
        <p:spPr>
          <a:xfrm>
            <a:off x="7652658" y="5435152"/>
            <a:ext cx="186232" cy="186232"/>
          </a:xfrm>
          <a:prstGeom prst="rect">
            <a:avLst/>
          </a:prstGeom>
        </p:spPr>
      </p:pic>
      <p:pic>
        <p:nvPicPr>
          <p:cNvPr id="10" name="Picture 9"/>
          <p:cNvPicPr>
            <a:picLocks noChangeAspect="1"/>
          </p:cNvPicPr>
          <p:nvPr/>
        </p:nvPicPr>
        <p:blipFill>
          <a:blip r:embed="rId4"/>
          <a:stretch>
            <a:fillRect/>
          </a:stretch>
        </p:blipFill>
        <p:spPr>
          <a:xfrm>
            <a:off x="7652658" y="5762736"/>
            <a:ext cx="186232" cy="186232"/>
          </a:xfrm>
          <a:prstGeom prst="rect">
            <a:avLst/>
          </a:prstGeom>
        </p:spPr>
      </p:pic>
      <p:pic>
        <p:nvPicPr>
          <p:cNvPr id="11" name="Picture 10"/>
          <p:cNvPicPr>
            <a:picLocks noChangeAspect="1"/>
          </p:cNvPicPr>
          <p:nvPr/>
        </p:nvPicPr>
        <p:blipFill>
          <a:blip r:embed="rId4"/>
          <a:stretch>
            <a:fillRect/>
          </a:stretch>
        </p:blipFill>
        <p:spPr>
          <a:xfrm>
            <a:off x="7652658" y="6125812"/>
            <a:ext cx="186232" cy="186232"/>
          </a:xfrm>
          <a:prstGeom prst="rect">
            <a:avLst/>
          </a:prstGeom>
        </p:spPr>
      </p:pic>
    </p:spTree>
    <p:extLst>
      <p:ext uri="{BB962C8B-B14F-4D97-AF65-F5344CB8AC3E}">
        <p14:creationId xmlns:p14="http://schemas.microsoft.com/office/powerpoint/2010/main" val="1093556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lide Number Placeholder 2"/>
          <p:cNvSpPr>
            <a:spLocks noGrp="1"/>
          </p:cNvSpPr>
          <p:nvPr>
            <p:ph type="sldNum" sz="quarter" idx="12"/>
          </p:nvPr>
        </p:nvSpPr>
        <p:spPr/>
        <p:txBody>
          <a:bodyPr/>
          <a:lstStyle/>
          <a:p>
            <a:fld id="{82EE24B5-652C-4DB5-B7C3-B5BBEC1280B1}" type="slidenum">
              <a:rPr lang="en-US" smtClean="0"/>
              <a:t>10</a:t>
            </a:fld>
            <a:endParaRPr lang="en-US" dirty="0"/>
          </a:p>
        </p:txBody>
      </p:sp>
      <p:sp>
        <p:nvSpPr>
          <p:cNvPr id="5" name="Rectangle 4"/>
          <p:cNvSpPr/>
          <p:nvPr/>
        </p:nvSpPr>
        <p:spPr>
          <a:xfrm>
            <a:off x="0" y="0"/>
            <a:ext cx="12192000" cy="6858000"/>
          </a:xfrm>
          <a:prstGeom prst="rect">
            <a:avLst/>
          </a:prstGeom>
          <a:solidFill>
            <a:schemeClr val="tx2">
              <a:lumMod val="75000"/>
              <a:lumOff val="2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3705497" y="2967335"/>
            <a:ext cx="4781006" cy="923330"/>
          </a:xfrm>
          <a:prstGeom prst="rect">
            <a:avLst/>
          </a:prstGeom>
          <a:solidFill>
            <a:schemeClr val="tx2">
              <a:lumMod val="90000"/>
              <a:lumOff val="10000"/>
            </a:schemeClr>
          </a:solidFill>
        </p:spPr>
        <p:txBody>
          <a:bodyPr wrap="square" rtlCol="0">
            <a:spAutoFit/>
          </a:bodyPr>
          <a:lstStyle/>
          <a:p>
            <a:pPr algn="ctr"/>
            <a:r>
              <a:rPr lang="en-US" sz="5400" b="1" dirty="0" smtClean="0">
                <a:solidFill>
                  <a:schemeClr val="bg1"/>
                </a:solidFill>
                <a:latin typeface="Bahnschrift SemiBold" panose="020B0502040204020203" pitchFamily="34" charset="0"/>
              </a:rPr>
              <a:t>DASHBOARD</a:t>
            </a:r>
            <a:endParaRPr lang="en-IN" sz="5400" b="1" dirty="0">
              <a:solidFill>
                <a:schemeClr val="bg1"/>
              </a:solidFill>
              <a:latin typeface="Bahnschrift SemiBold" panose="020B0502040204020203"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93" y="188204"/>
            <a:ext cx="11752363" cy="6513042"/>
          </a:xfrm>
          <a:prstGeom prst="rect">
            <a:avLst/>
          </a:prstGeom>
        </p:spPr>
      </p:pic>
    </p:spTree>
    <p:extLst>
      <p:ext uri="{BB962C8B-B14F-4D97-AF65-F5344CB8AC3E}">
        <p14:creationId xmlns:p14="http://schemas.microsoft.com/office/powerpoint/2010/main" val="107325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EA4A3639-F9B9-4B3D-896B-128B8F77F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 y="0"/>
            <a:ext cx="12190800" cy="6857999"/>
          </a:xfrm>
          <a:prstGeom prst="rect">
            <a:avLst/>
          </a:prstGeom>
        </p:spPr>
      </p:pic>
      <p:sp>
        <p:nvSpPr>
          <p:cNvPr id="5" name="object 3" descr="Blue rectangle">
            <a:extLst>
              <a:ext uri="{FF2B5EF4-FFF2-40B4-BE49-F238E27FC236}">
                <a16:creationId xmlns:a16="http://schemas.microsoft.com/office/drawing/2014/main" id="{3544D2CA-9A07-47BD-B1E4-88366F5FCD45}"/>
              </a:ext>
            </a:extLst>
          </p:cNvPr>
          <p:cNvSpPr/>
          <p:nvPr/>
        </p:nvSpPr>
        <p:spPr>
          <a:xfrm>
            <a:off x="1200" y="-26127"/>
            <a:ext cx="12190800" cy="6884125"/>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1000"/>
            </a:schemeClr>
          </a:solidFill>
        </p:spPr>
        <p:txBody>
          <a:bodyPr wrap="square" lIns="0" tIns="0" rIns="0" bIns="0" rtlCol="0"/>
          <a:lstStyle/>
          <a:p>
            <a:endParaRPr lang="en-US" dirty="0"/>
          </a:p>
        </p:txBody>
      </p:sp>
      <p:sp>
        <p:nvSpPr>
          <p:cNvPr id="6" name="Oval 5" descr="Beige oval">
            <a:extLst>
              <a:ext uri="{FF2B5EF4-FFF2-40B4-BE49-F238E27FC236}">
                <a16:creationId xmlns:a16="http://schemas.microsoft.com/office/drawing/2014/main" id="{7F1F7E6E-09DB-407E-9D0A-1AACE771962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F24A-ACB5-4319-9371-B0D71908A725}"/>
              </a:ext>
            </a:extLst>
          </p:cNvPr>
          <p:cNvSpPr>
            <a:spLocks noGrp="1"/>
          </p:cNvSpPr>
          <p:nvPr>
            <p:ph type="title"/>
          </p:nvPr>
        </p:nvSpPr>
        <p:spPr>
          <a:xfrm>
            <a:off x="420408" y="172230"/>
            <a:ext cx="10425930" cy="1050530"/>
          </a:xfrm>
        </p:spPr>
        <p:txBody>
          <a:bodyPr>
            <a:normAutofit/>
          </a:bodyPr>
          <a:lstStyle/>
          <a:p>
            <a:r>
              <a:rPr lang="en-US" dirty="0" smtClean="0">
                <a:solidFill>
                  <a:schemeClr val="bg1"/>
                </a:solidFill>
              </a:rPr>
              <a:t>CONCLUSION</a:t>
            </a:r>
            <a:endParaRPr lang="en-US" dirty="0"/>
          </a:p>
        </p:txBody>
      </p:sp>
      <p:sp>
        <p:nvSpPr>
          <p:cNvPr id="3" name="Slide Number Placeholder 2">
            <a:extLst>
              <a:ext uri="{FF2B5EF4-FFF2-40B4-BE49-F238E27FC236}">
                <a16:creationId xmlns:a16="http://schemas.microsoft.com/office/drawing/2014/main" id="{549181BA-BE91-4062-B6BE-B8C10EBD587B}"/>
              </a:ext>
            </a:extLst>
          </p:cNvPr>
          <p:cNvSpPr>
            <a:spLocks noGrp="1"/>
          </p:cNvSpPr>
          <p:nvPr>
            <p:ph type="sldNum" sz="quarter" idx="12"/>
          </p:nvPr>
        </p:nvSpPr>
        <p:spPr/>
        <p:txBody>
          <a:bodyPr/>
          <a:lstStyle/>
          <a:p>
            <a:fld id="{82EE24B5-652C-4DB5-B7C3-B5BBEC1280B1}" type="slidenum">
              <a:rPr lang="en-US" smtClean="0"/>
              <a:t>11</a:t>
            </a:fld>
            <a:endParaRPr lang="en-US" dirty="0"/>
          </a:p>
        </p:txBody>
      </p:sp>
      <p:sp>
        <p:nvSpPr>
          <p:cNvPr id="9" name="object 18" descr="Beige rectangle">
            <a:extLst>
              <a:ext uri="{FF2B5EF4-FFF2-40B4-BE49-F238E27FC236}">
                <a16:creationId xmlns:a16="http://schemas.microsoft.com/office/drawing/2014/main" id="{2D844B0B-BA7B-4E53-BCA1-628F65C6A4CA}"/>
              </a:ext>
            </a:extLst>
          </p:cNvPr>
          <p:cNvSpPr/>
          <p:nvPr/>
        </p:nvSpPr>
        <p:spPr>
          <a:xfrm flipV="1">
            <a:off x="420408" y="1058843"/>
            <a:ext cx="3171878"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19" name="TextBox 18"/>
          <p:cNvSpPr txBox="1"/>
          <p:nvPr/>
        </p:nvSpPr>
        <p:spPr>
          <a:xfrm>
            <a:off x="420408" y="1334642"/>
            <a:ext cx="10826712" cy="3416320"/>
          </a:xfrm>
          <a:prstGeom prst="rect">
            <a:avLst/>
          </a:prstGeom>
          <a:noFill/>
        </p:spPr>
        <p:txBody>
          <a:bodyPr wrap="square" rtlCol="0">
            <a:spAutoFit/>
          </a:bodyPr>
          <a:lstStyle/>
          <a:p>
            <a:r>
              <a:rPr lang="en-US" sz="2000" dirty="0">
                <a:solidFill>
                  <a:schemeClr val="bg1"/>
                </a:solidFill>
              </a:rPr>
              <a:t>In conclusion, navigating the transformation of data for optimizing restaurant performance on </a:t>
            </a:r>
            <a:r>
              <a:rPr lang="en-US" sz="2000" dirty="0" err="1">
                <a:solidFill>
                  <a:schemeClr val="bg1"/>
                </a:solidFill>
              </a:rPr>
              <a:t>Zomato</a:t>
            </a:r>
            <a:r>
              <a:rPr lang="en-US" sz="2000" dirty="0">
                <a:solidFill>
                  <a:schemeClr val="bg1"/>
                </a:solidFill>
              </a:rPr>
              <a:t> presented multifaceted challenges, including managing diverse data sources, ensuring accuracy, adapting to real-time processing demands, addressing privacy concerns, and integrating various data types. Overcoming these challenges required a comprehensive and innovative approach, emphasizing the importance of robust data practices, technology adaptation, and a commitment to user privacy. Ultimately, successful data transformation has been pivotal in deriving valuable insights and driving the effectiveness of the overall strategy to enhance restaurant performance on the </a:t>
            </a:r>
            <a:r>
              <a:rPr lang="en-US" sz="2000" dirty="0" err="1">
                <a:solidFill>
                  <a:schemeClr val="bg1"/>
                </a:solidFill>
              </a:rPr>
              <a:t>Zomato</a:t>
            </a:r>
            <a:r>
              <a:rPr lang="en-US" sz="2000" dirty="0">
                <a:solidFill>
                  <a:schemeClr val="bg1"/>
                </a:solidFill>
              </a:rPr>
              <a:t> platform</a:t>
            </a:r>
            <a:r>
              <a:rPr lang="en-US" sz="2000" dirty="0" smtClean="0">
                <a:solidFill>
                  <a:schemeClr val="bg1"/>
                </a:solidFill>
              </a:rPr>
              <a:t>.</a:t>
            </a:r>
          </a:p>
          <a:p>
            <a:endParaRPr lang="en-US" sz="2800" dirty="0">
              <a:solidFill>
                <a:schemeClr val="bg1"/>
              </a:solidFill>
            </a:endParaRPr>
          </a:p>
          <a:p>
            <a:endParaRPr lang="en-IN" sz="2800" dirty="0">
              <a:solidFill>
                <a:schemeClr val="bg1"/>
              </a:solidFill>
            </a:endParaRPr>
          </a:p>
        </p:txBody>
      </p:sp>
    </p:spTree>
    <p:extLst>
      <p:ext uri="{BB962C8B-B14F-4D97-AF65-F5344CB8AC3E}">
        <p14:creationId xmlns:p14="http://schemas.microsoft.com/office/powerpoint/2010/main" val="1628468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EA4A3639-F9B9-4B3D-896B-128B8F77F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 y="0"/>
            <a:ext cx="12190800" cy="6857999"/>
          </a:xfrm>
          <a:prstGeom prst="rect">
            <a:avLst/>
          </a:prstGeom>
        </p:spPr>
      </p:pic>
      <p:sp>
        <p:nvSpPr>
          <p:cNvPr id="5" name="object 3" descr="Blue rectangle">
            <a:extLst>
              <a:ext uri="{FF2B5EF4-FFF2-40B4-BE49-F238E27FC236}">
                <a16:creationId xmlns:a16="http://schemas.microsoft.com/office/drawing/2014/main" id="{3544D2CA-9A07-47BD-B1E4-88366F5FCD45}"/>
              </a:ext>
            </a:extLst>
          </p:cNvPr>
          <p:cNvSpPr/>
          <p:nvPr/>
        </p:nvSpPr>
        <p:spPr>
          <a:xfrm>
            <a:off x="1200" y="-26127"/>
            <a:ext cx="12190800" cy="6884125"/>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1000"/>
            </a:schemeClr>
          </a:solidFill>
        </p:spPr>
        <p:txBody>
          <a:bodyPr wrap="square" lIns="0" tIns="0" rIns="0" bIns="0" rtlCol="0"/>
          <a:lstStyle/>
          <a:p>
            <a:endParaRPr lang="en-US" dirty="0"/>
          </a:p>
        </p:txBody>
      </p:sp>
      <p:sp>
        <p:nvSpPr>
          <p:cNvPr id="6" name="Oval 5" descr="Beige oval">
            <a:extLst>
              <a:ext uri="{FF2B5EF4-FFF2-40B4-BE49-F238E27FC236}">
                <a16:creationId xmlns:a16="http://schemas.microsoft.com/office/drawing/2014/main" id="{7F1F7E6E-09DB-407E-9D0A-1AACE771962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F24A-ACB5-4319-9371-B0D71908A725}"/>
              </a:ext>
            </a:extLst>
          </p:cNvPr>
          <p:cNvSpPr>
            <a:spLocks noGrp="1"/>
          </p:cNvSpPr>
          <p:nvPr>
            <p:ph type="title"/>
          </p:nvPr>
        </p:nvSpPr>
        <p:spPr>
          <a:xfrm>
            <a:off x="420408" y="172230"/>
            <a:ext cx="10425930" cy="1050530"/>
          </a:xfrm>
        </p:spPr>
        <p:txBody>
          <a:bodyPr>
            <a:normAutofit/>
          </a:bodyPr>
          <a:lstStyle/>
          <a:p>
            <a:r>
              <a:rPr lang="en-US" dirty="0" smtClean="0">
                <a:solidFill>
                  <a:schemeClr val="bg1"/>
                </a:solidFill>
              </a:rPr>
              <a:t>SUGESSTIONS</a:t>
            </a:r>
            <a:endParaRPr lang="en-US" dirty="0"/>
          </a:p>
        </p:txBody>
      </p:sp>
      <p:sp>
        <p:nvSpPr>
          <p:cNvPr id="3" name="Slide Number Placeholder 2">
            <a:extLst>
              <a:ext uri="{FF2B5EF4-FFF2-40B4-BE49-F238E27FC236}">
                <a16:creationId xmlns:a16="http://schemas.microsoft.com/office/drawing/2014/main" id="{549181BA-BE91-4062-B6BE-B8C10EBD587B}"/>
              </a:ext>
            </a:extLst>
          </p:cNvPr>
          <p:cNvSpPr>
            <a:spLocks noGrp="1"/>
          </p:cNvSpPr>
          <p:nvPr>
            <p:ph type="sldNum" sz="quarter" idx="12"/>
          </p:nvPr>
        </p:nvSpPr>
        <p:spPr/>
        <p:txBody>
          <a:bodyPr/>
          <a:lstStyle/>
          <a:p>
            <a:fld id="{82EE24B5-652C-4DB5-B7C3-B5BBEC1280B1}" type="slidenum">
              <a:rPr lang="en-US" smtClean="0"/>
              <a:t>12</a:t>
            </a:fld>
            <a:endParaRPr lang="en-US" dirty="0"/>
          </a:p>
        </p:txBody>
      </p:sp>
      <p:sp>
        <p:nvSpPr>
          <p:cNvPr id="9" name="object 18" descr="Beige rectangle">
            <a:extLst>
              <a:ext uri="{FF2B5EF4-FFF2-40B4-BE49-F238E27FC236}">
                <a16:creationId xmlns:a16="http://schemas.microsoft.com/office/drawing/2014/main" id="{2D844B0B-BA7B-4E53-BCA1-628F65C6A4CA}"/>
              </a:ext>
            </a:extLst>
          </p:cNvPr>
          <p:cNvSpPr/>
          <p:nvPr/>
        </p:nvSpPr>
        <p:spPr>
          <a:xfrm flipV="1">
            <a:off x="420408" y="1058843"/>
            <a:ext cx="3171878"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19" name="TextBox 18"/>
          <p:cNvSpPr txBox="1"/>
          <p:nvPr/>
        </p:nvSpPr>
        <p:spPr>
          <a:xfrm>
            <a:off x="420408" y="1334642"/>
            <a:ext cx="10826712" cy="5632311"/>
          </a:xfrm>
          <a:prstGeom prst="rect">
            <a:avLst/>
          </a:prstGeom>
          <a:noFill/>
        </p:spPr>
        <p:txBody>
          <a:bodyPr wrap="square" rtlCol="0">
            <a:spAutoFit/>
          </a:bodyPr>
          <a:lstStyle/>
          <a:p>
            <a:r>
              <a:rPr lang="en-US" dirty="0" smtClean="0">
                <a:solidFill>
                  <a:schemeClr val="bg1"/>
                </a:solidFill>
              </a:rPr>
              <a:t>1</a:t>
            </a:r>
            <a:r>
              <a:rPr lang="en-US" dirty="0">
                <a:solidFill>
                  <a:schemeClr val="bg1"/>
                </a:solidFill>
              </a:rPr>
              <a:t>. </a:t>
            </a:r>
            <a:r>
              <a:rPr lang="en-US" b="1" dirty="0" smtClean="0">
                <a:solidFill>
                  <a:schemeClr val="bg1"/>
                </a:solidFill>
              </a:rPr>
              <a:t>Personalized Experience</a:t>
            </a:r>
            <a:endParaRPr lang="en-US" b="1" dirty="0">
              <a:solidFill>
                <a:schemeClr val="bg1"/>
              </a:solidFill>
            </a:endParaRPr>
          </a:p>
          <a:p>
            <a:r>
              <a:rPr lang="en-US" dirty="0">
                <a:solidFill>
                  <a:schemeClr val="bg1"/>
                </a:solidFill>
              </a:rPr>
              <a:t>   - Utilize advanced algorithms to offer personalized restaurant recommendations based on user preferences.</a:t>
            </a:r>
          </a:p>
          <a:p>
            <a:endParaRPr lang="en-US" dirty="0">
              <a:solidFill>
                <a:schemeClr val="bg1"/>
              </a:solidFill>
            </a:endParaRPr>
          </a:p>
          <a:p>
            <a:r>
              <a:rPr lang="en-US" dirty="0">
                <a:solidFill>
                  <a:schemeClr val="bg1"/>
                </a:solidFill>
              </a:rPr>
              <a:t>2. </a:t>
            </a:r>
            <a:r>
              <a:rPr lang="en-US" b="1" dirty="0" smtClean="0">
                <a:solidFill>
                  <a:schemeClr val="bg1"/>
                </a:solidFill>
              </a:rPr>
              <a:t>Optimized </a:t>
            </a:r>
            <a:r>
              <a:rPr lang="en-US" b="1" dirty="0">
                <a:solidFill>
                  <a:schemeClr val="bg1"/>
                </a:solidFill>
              </a:rPr>
              <a:t>Pricing </a:t>
            </a:r>
            <a:r>
              <a:rPr lang="en-US" b="1" dirty="0" smtClean="0">
                <a:solidFill>
                  <a:schemeClr val="bg1"/>
                </a:solidFill>
              </a:rPr>
              <a:t>Strategies</a:t>
            </a:r>
            <a:endParaRPr lang="en-US" b="1" dirty="0">
              <a:solidFill>
                <a:schemeClr val="bg1"/>
              </a:solidFill>
            </a:endParaRPr>
          </a:p>
          <a:p>
            <a:r>
              <a:rPr lang="en-US" dirty="0">
                <a:solidFill>
                  <a:schemeClr val="bg1"/>
                </a:solidFill>
              </a:rPr>
              <a:t>   - Explore dynamic pricing models to maximize revenue for restaurants and attract users with strategic pricing.</a:t>
            </a:r>
          </a:p>
          <a:p>
            <a:endParaRPr lang="en-US" dirty="0">
              <a:solidFill>
                <a:schemeClr val="bg1"/>
              </a:solidFill>
            </a:endParaRPr>
          </a:p>
          <a:p>
            <a:r>
              <a:rPr lang="en-US" dirty="0">
                <a:solidFill>
                  <a:schemeClr val="bg1"/>
                </a:solidFill>
              </a:rPr>
              <a:t>3. </a:t>
            </a:r>
            <a:r>
              <a:rPr lang="en-US" b="1" dirty="0" smtClean="0">
                <a:solidFill>
                  <a:schemeClr val="bg1"/>
                </a:solidFill>
              </a:rPr>
              <a:t>Operational Excellence</a:t>
            </a:r>
            <a:endParaRPr lang="en-US" b="1" dirty="0">
              <a:solidFill>
                <a:schemeClr val="bg1"/>
              </a:solidFill>
            </a:endParaRPr>
          </a:p>
          <a:p>
            <a:r>
              <a:rPr lang="en-US" dirty="0">
                <a:solidFill>
                  <a:schemeClr val="bg1"/>
                </a:solidFill>
              </a:rPr>
              <a:t>   - Collaborate with restaurants to enhance operational efficiency, ensuring faster and more reliable service for customers.</a:t>
            </a:r>
          </a:p>
          <a:p>
            <a:endParaRPr lang="en-US" dirty="0">
              <a:solidFill>
                <a:schemeClr val="bg1"/>
              </a:solidFill>
            </a:endParaRPr>
          </a:p>
          <a:p>
            <a:r>
              <a:rPr lang="en-US" dirty="0">
                <a:solidFill>
                  <a:schemeClr val="bg1"/>
                </a:solidFill>
              </a:rPr>
              <a:t>4. </a:t>
            </a:r>
            <a:r>
              <a:rPr lang="en-US" b="1" dirty="0" smtClean="0">
                <a:solidFill>
                  <a:schemeClr val="bg1"/>
                </a:solidFill>
              </a:rPr>
              <a:t>Strategic Promotions</a:t>
            </a:r>
            <a:endParaRPr lang="en-US" b="1" dirty="0">
              <a:solidFill>
                <a:schemeClr val="bg1"/>
              </a:solidFill>
            </a:endParaRPr>
          </a:p>
          <a:p>
            <a:r>
              <a:rPr lang="en-US" dirty="0">
                <a:solidFill>
                  <a:schemeClr val="bg1"/>
                </a:solidFill>
              </a:rPr>
              <a:t>   - Design targeted promotions aligned with seasonal trends and emerging food preferences to attract and retain users.</a:t>
            </a:r>
          </a:p>
          <a:p>
            <a:endParaRPr lang="en-US" dirty="0">
              <a:solidFill>
                <a:schemeClr val="bg1"/>
              </a:solidFill>
            </a:endParaRPr>
          </a:p>
          <a:p>
            <a:r>
              <a:rPr lang="en-US" dirty="0">
                <a:solidFill>
                  <a:schemeClr val="bg1"/>
                </a:solidFill>
              </a:rPr>
              <a:t>5. </a:t>
            </a:r>
            <a:r>
              <a:rPr lang="en-US" b="1" dirty="0" smtClean="0">
                <a:solidFill>
                  <a:schemeClr val="bg1"/>
                </a:solidFill>
              </a:rPr>
              <a:t>Community </a:t>
            </a:r>
            <a:r>
              <a:rPr lang="en-US" b="1" dirty="0">
                <a:solidFill>
                  <a:schemeClr val="bg1"/>
                </a:solidFill>
              </a:rPr>
              <a:t>Engagement and </a:t>
            </a:r>
            <a:r>
              <a:rPr lang="en-US" b="1" dirty="0" smtClean="0">
                <a:solidFill>
                  <a:schemeClr val="bg1"/>
                </a:solidFill>
              </a:rPr>
              <a:t>Expansion</a:t>
            </a:r>
            <a:endParaRPr lang="en-US" b="1" dirty="0">
              <a:solidFill>
                <a:schemeClr val="bg1"/>
              </a:solidFill>
            </a:endParaRPr>
          </a:p>
          <a:p>
            <a:r>
              <a:rPr lang="en-US" dirty="0">
                <a:solidFill>
                  <a:schemeClr val="bg1"/>
                </a:solidFill>
              </a:rPr>
              <a:t>   - Foster community engagement through features like forums and challenges, while expanding into underserved areas for a broader restaurant selection.</a:t>
            </a:r>
          </a:p>
          <a:p>
            <a:endParaRPr lang="en-US" dirty="0">
              <a:solidFill>
                <a:schemeClr val="bg1"/>
              </a:solidFill>
            </a:endParaRPr>
          </a:p>
        </p:txBody>
      </p:sp>
    </p:spTree>
    <p:extLst>
      <p:ext uri="{BB962C8B-B14F-4D97-AF65-F5344CB8AC3E}">
        <p14:creationId xmlns:p14="http://schemas.microsoft.com/office/powerpoint/2010/main" val="2379750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5"/>
            <a:ext cx="12192000" cy="6856650"/>
          </a:xfrm>
          <a:prstGeom prst="rect">
            <a:avLst/>
          </a:prstGeom>
        </p:spPr>
      </p:pic>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1" y="1332411"/>
            <a:ext cx="6792687" cy="2899955"/>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100"/>
              </a:spcBef>
              <a:buFont typeface="Arial" panose="020B0604020202020204" pitchFamily="34" charset="0"/>
              <a:buNone/>
            </a:pPr>
            <a:r>
              <a:rPr lang="en-US" sz="2500" b="1" i="1" spc="60" dirty="0" smtClean="0">
                <a:solidFill>
                  <a:schemeClr val="bg2">
                    <a:lumMod val="20000"/>
                    <a:lumOff val="80000"/>
                    <a:alpha val="75000"/>
                  </a:schemeClr>
                </a:solidFill>
                <a:cs typeface="Arial"/>
              </a:rPr>
              <a:t>Presented by Group 2</a:t>
            </a:r>
            <a:endParaRPr lang="en-US" sz="2500" b="1" i="1" dirty="0">
              <a:solidFill>
                <a:schemeClr val="bg2">
                  <a:lumMod val="20000"/>
                  <a:lumOff val="80000"/>
                  <a:alpha val="75000"/>
                </a:schemeClr>
              </a:solidFill>
              <a:cs typeface="Arial"/>
            </a:endParaRPr>
          </a:p>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pic>
        <p:nvPicPr>
          <p:cNvPr id="8" name="Graphic 7" descr="Person icon">
            <a:extLst>
              <a:ext uri="{FF2B5EF4-FFF2-40B4-BE49-F238E27FC236}">
                <a16:creationId xmlns:a16="http://schemas.microsoft.com/office/drawing/2014/main" id="{AC7339AD-1A2B-4702-8C29-5CFB6D1BBB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35237" y="3470503"/>
            <a:ext cx="342900" cy="352425"/>
          </a:xfrm>
          <a:prstGeom prst="rect">
            <a:avLst/>
          </a:prstGeom>
        </p:spPr>
      </p:pic>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a:xfrm>
            <a:off x="838200" y="1701559"/>
            <a:ext cx="4859215" cy="1325563"/>
          </a:xfrm>
        </p:spPr>
        <p:txBody>
          <a:bodyPr>
            <a:normAutofit/>
          </a:bodyPr>
          <a:lstStyle/>
          <a:p>
            <a:r>
              <a:rPr lang="en-US" sz="5000" dirty="0">
                <a:solidFill>
                  <a:schemeClr val="bg1"/>
                </a:solidFill>
              </a:rPr>
              <a:t>THANK YOU!</a:t>
            </a:r>
            <a:endParaRPr lang="en-US" sz="5000" dirty="0"/>
          </a:p>
        </p:txBody>
      </p:sp>
    </p:spTree>
    <p:extLst>
      <p:ext uri="{BB962C8B-B14F-4D97-AF65-F5344CB8AC3E}">
        <p14:creationId xmlns:p14="http://schemas.microsoft.com/office/powerpoint/2010/main" val="14869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665"/>
            <a:ext cx="5969725" cy="6848669"/>
          </a:xfrm>
          <a:prstGeom prst="rect">
            <a:avLst/>
          </a:prstGeom>
        </p:spPr>
      </p:pic>
      <p:sp>
        <p:nvSpPr>
          <p:cNvPr id="5" name="object 3" descr="Beige rectangle">
            <a:extLst>
              <a:ext uri="{FF2B5EF4-FFF2-40B4-BE49-F238E27FC236}">
                <a16:creationId xmlns:a16="http://schemas.microsoft.com/office/drawing/2014/main" id="{DCF29767-6635-4A46-AB77-672CC90C6FBE}"/>
              </a:ext>
            </a:extLst>
          </p:cNvPr>
          <p:cNvSpPr/>
          <p:nvPr/>
        </p:nvSpPr>
        <p:spPr>
          <a:xfrm>
            <a:off x="6596743" y="1332411"/>
            <a:ext cx="5595257" cy="422066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042263" y="1567543"/>
            <a:ext cx="7149737" cy="3652525"/>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a:xfrm>
            <a:off x="5339511" y="1783142"/>
            <a:ext cx="5165558" cy="833856"/>
          </a:xfrm>
        </p:spPr>
        <p:txBody>
          <a:bodyPr/>
          <a:lstStyle/>
          <a:p>
            <a:r>
              <a:rPr lang="en-US" dirty="0" smtClean="0">
                <a:solidFill>
                  <a:schemeClr val="bg1"/>
                </a:solidFill>
              </a:rPr>
              <a:t>ZOMATO</a:t>
            </a:r>
            <a:endParaRPr lang="en-US"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a:xfrm>
            <a:off x="5454188" y="2510811"/>
            <a:ext cx="2988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5339511" y="2721152"/>
            <a:ext cx="6247243" cy="22688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solidFill>
                  <a:schemeClr val="bg1"/>
                </a:solidFill>
                <a:latin typeface="Arial "/>
              </a:rPr>
              <a:t>Zomato</a:t>
            </a:r>
            <a:r>
              <a:rPr lang="en-US" sz="1800" dirty="0">
                <a:solidFill>
                  <a:schemeClr val="bg1"/>
                </a:solidFill>
                <a:latin typeface="Arial "/>
              </a:rPr>
              <a:t> </a:t>
            </a:r>
            <a:r>
              <a:rPr lang="en-US" sz="1800" dirty="0" smtClean="0">
                <a:solidFill>
                  <a:schemeClr val="bg1"/>
                </a:solidFill>
                <a:latin typeface="Arial "/>
              </a:rPr>
              <a:t>is </a:t>
            </a:r>
            <a:r>
              <a:rPr lang="en-US" sz="1800" dirty="0">
                <a:solidFill>
                  <a:schemeClr val="bg1"/>
                </a:solidFill>
                <a:latin typeface="Arial "/>
              </a:rPr>
              <a:t>an Indian </a:t>
            </a:r>
            <a:r>
              <a:rPr lang="en-US" sz="1800" dirty="0" smtClean="0">
                <a:solidFill>
                  <a:schemeClr val="bg1"/>
                </a:solidFill>
                <a:latin typeface="Arial "/>
              </a:rPr>
              <a:t>multi-national</a:t>
            </a:r>
            <a:r>
              <a:rPr lang="en-US" sz="1800" dirty="0">
                <a:solidFill>
                  <a:schemeClr val="bg1"/>
                </a:solidFill>
                <a:latin typeface="Arial "/>
              </a:rPr>
              <a:t> restaurant aggregator and food delivery company. It was founded by </a:t>
            </a:r>
            <a:r>
              <a:rPr lang="en-US" sz="1800" dirty="0" err="1">
                <a:solidFill>
                  <a:schemeClr val="bg1"/>
                </a:solidFill>
                <a:latin typeface="Arial "/>
              </a:rPr>
              <a:t>Deepinder</a:t>
            </a:r>
            <a:r>
              <a:rPr lang="en-US" sz="1800" dirty="0">
                <a:solidFill>
                  <a:schemeClr val="bg1"/>
                </a:solidFill>
                <a:latin typeface="Arial "/>
              </a:rPr>
              <a:t> </a:t>
            </a:r>
            <a:r>
              <a:rPr lang="en-US" sz="1800" dirty="0" err="1">
                <a:solidFill>
                  <a:schemeClr val="bg1"/>
                </a:solidFill>
                <a:latin typeface="Arial "/>
              </a:rPr>
              <a:t>Goyal</a:t>
            </a:r>
            <a:r>
              <a:rPr lang="en-US" sz="1800" dirty="0">
                <a:solidFill>
                  <a:schemeClr val="bg1"/>
                </a:solidFill>
                <a:latin typeface="Arial "/>
              </a:rPr>
              <a:t> and Pankaj </a:t>
            </a:r>
            <a:r>
              <a:rPr lang="en-US" sz="1800" dirty="0" err="1">
                <a:solidFill>
                  <a:schemeClr val="bg1"/>
                </a:solidFill>
                <a:latin typeface="Arial "/>
              </a:rPr>
              <a:t>Chaddah</a:t>
            </a:r>
            <a:r>
              <a:rPr lang="en-US" sz="1800" dirty="0">
                <a:solidFill>
                  <a:schemeClr val="bg1"/>
                </a:solidFill>
                <a:latin typeface="Arial "/>
              </a:rPr>
              <a:t> in </a:t>
            </a:r>
            <a:r>
              <a:rPr lang="en-US" sz="1800" dirty="0" smtClean="0">
                <a:solidFill>
                  <a:schemeClr val="bg1"/>
                </a:solidFill>
                <a:latin typeface="Arial "/>
              </a:rPr>
              <a:t>2008.</a:t>
            </a:r>
          </a:p>
          <a:p>
            <a:pPr marL="0" indent="0">
              <a:buNone/>
            </a:pPr>
            <a:r>
              <a:rPr lang="en-US" sz="1800" dirty="0" err="1" smtClean="0">
                <a:solidFill>
                  <a:schemeClr val="bg1"/>
                </a:solidFill>
                <a:latin typeface="Arial "/>
              </a:rPr>
              <a:t>Zomato</a:t>
            </a:r>
            <a:r>
              <a:rPr lang="en-US" sz="1800" dirty="0" smtClean="0">
                <a:solidFill>
                  <a:schemeClr val="bg1"/>
                </a:solidFill>
                <a:latin typeface="Arial "/>
              </a:rPr>
              <a:t> </a:t>
            </a:r>
            <a:r>
              <a:rPr lang="en-US" sz="1800" dirty="0">
                <a:solidFill>
                  <a:schemeClr val="bg1"/>
                </a:solidFill>
                <a:latin typeface="Arial "/>
              </a:rPr>
              <a:t>provides information, menus and user-reviews of restaurants as well as food delivery options from partner restaurants in more than 1,000 Indian cities and towns, as of 2022–23</a:t>
            </a:r>
            <a:r>
              <a:rPr lang="en-US" sz="1800" dirty="0" smtClean="0">
                <a:solidFill>
                  <a:schemeClr val="bg1"/>
                </a:solidFill>
                <a:latin typeface="Arial "/>
              </a:rPr>
              <a:t>.</a:t>
            </a:r>
            <a:r>
              <a:rPr lang="en-US" sz="1800" dirty="0">
                <a:solidFill>
                  <a:schemeClr val="bg1"/>
                </a:solidFill>
                <a:latin typeface="Arial "/>
              </a:rPr>
              <a:t> </a:t>
            </a:r>
            <a:r>
              <a:rPr lang="en-US" sz="1800" dirty="0" err="1">
                <a:solidFill>
                  <a:schemeClr val="bg1"/>
                </a:solidFill>
                <a:latin typeface="Arial "/>
              </a:rPr>
              <a:t>Zomato</a:t>
            </a:r>
            <a:r>
              <a:rPr lang="en-US" sz="1800" dirty="0">
                <a:solidFill>
                  <a:schemeClr val="bg1"/>
                </a:solidFill>
                <a:latin typeface="Arial "/>
              </a:rPr>
              <a:t> rivals </a:t>
            </a:r>
            <a:r>
              <a:rPr lang="en-US" sz="1800" dirty="0" err="1">
                <a:solidFill>
                  <a:schemeClr val="bg1"/>
                </a:solidFill>
                <a:latin typeface="Arial "/>
              </a:rPr>
              <a:t>Swiggy</a:t>
            </a:r>
            <a:r>
              <a:rPr lang="en-US" sz="1800" dirty="0">
                <a:solidFill>
                  <a:schemeClr val="bg1"/>
                </a:solidFill>
                <a:latin typeface="Arial "/>
              </a:rPr>
              <a:t> in food delivery and hyperlocal space.</a:t>
            </a:r>
            <a:endParaRPr lang="en-US" sz="1800" i="1" spc="-25" dirty="0">
              <a:solidFill>
                <a:schemeClr val="bg1"/>
              </a:solidFill>
              <a:latin typeface="Arial "/>
              <a:cs typeface="Arial"/>
            </a:endParaRPr>
          </a:p>
        </p:txBody>
      </p:sp>
    </p:spTree>
    <p:extLst>
      <p:ext uri="{BB962C8B-B14F-4D97-AF65-F5344CB8AC3E}">
        <p14:creationId xmlns:p14="http://schemas.microsoft.com/office/powerpoint/2010/main" val="1793949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1200" y="-225083"/>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a:xfrm>
            <a:off x="806116" y="329956"/>
            <a:ext cx="10515600" cy="1325563"/>
          </a:xfrm>
        </p:spPr>
        <p:txBody>
          <a:bodyPr/>
          <a:lstStyle/>
          <a:p>
            <a:r>
              <a:rPr lang="en-US" dirty="0" smtClean="0">
                <a:solidFill>
                  <a:schemeClr val="bg1"/>
                </a:solidFill>
              </a:rPr>
              <a:t>AN OVERVIEW OF DATA</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3</a:t>
            </a:fld>
            <a:endParaRPr lang="en-US" dirty="0"/>
          </a:p>
        </p:txBody>
      </p:sp>
      <p:graphicFrame>
        <p:nvGraphicFramePr>
          <p:cNvPr id="13" name="Content Placeholder 12" descr="Table">
            <a:extLst>
              <a:ext uri="{FF2B5EF4-FFF2-40B4-BE49-F238E27FC236}">
                <a16:creationId xmlns:a16="http://schemas.microsoft.com/office/drawing/2014/main" id="{1D6AB21B-0AB3-44DD-AD8E-D2EDD77DEA42}"/>
              </a:ext>
            </a:extLst>
          </p:cNvPr>
          <p:cNvGraphicFramePr>
            <a:graphicFrameLocks noGrp="1"/>
          </p:cNvGraphicFramePr>
          <p:nvPr>
            <p:ph sz="half" idx="4294967295"/>
            <p:extLst>
              <p:ext uri="{D42A27DB-BD31-4B8C-83A1-F6EECF244321}">
                <p14:modId xmlns:p14="http://schemas.microsoft.com/office/powerpoint/2010/main" val="4047044954"/>
              </p:ext>
            </p:extLst>
          </p:nvPr>
        </p:nvGraphicFramePr>
        <p:xfrm>
          <a:off x="859454" y="2544763"/>
          <a:ext cx="10473092" cy="1587120"/>
        </p:xfrm>
        <a:graphic>
          <a:graphicData uri="http://schemas.openxmlformats.org/drawingml/2006/table">
            <a:tbl>
              <a:tblPr firstRow="1" bandRow="1">
                <a:tableStyleId>{5C22544A-7EE6-4342-B048-85BDC9FD1C3A}</a:tableStyleId>
              </a:tblPr>
              <a:tblGrid>
                <a:gridCol w="2094618">
                  <a:extLst>
                    <a:ext uri="{9D8B030D-6E8A-4147-A177-3AD203B41FA5}">
                      <a16:colId xmlns:a16="http://schemas.microsoft.com/office/drawing/2014/main" val="3572385518"/>
                    </a:ext>
                  </a:extLst>
                </a:gridCol>
                <a:gridCol w="2094618">
                  <a:extLst>
                    <a:ext uri="{9D8B030D-6E8A-4147-A177-3AD203B41FA5}">
                      <a16:colId xmlns:a16="http://schemas.microsoft.com/office/drawing/2014/main" val="1440817424"/>
                    </a:ext>
                  </a:extLst>
                </a:gridCol>
                <a:gridCol w="2094620">
                  <a:extLst>
                    <a:ext uri="{9D8B030D-6E8A-4147-A177-3AD203B41FA5}">
                      <a16:colId xmlns:a16="http://schemas.microsoft.com/office/drawing/2014/main" val="1835666774"/>
                    </a:ext>
                  </a:extLst>
                </a:gridCol>
                <a:gridCol w="2094618">
                  <a:extLst>
                    <a:ext uri="{9D8B030D-6E8A-4147-A177-3AD203B41FA5}">
                      <a16:colId xmlns:a16="http://schemas.microsoft.com/office/drawing/2014/main" val="3312468757"/>
                    </a:ext>
                  </a:extLst>
                </a:gridCol>
                <a:gridCol w="2094618">
                  <a:extLst>
                    <a:ext uri="{9D8B030D-6E8A-4147-A177-3AD203B41FA5}">
                      <a16:colId xmlns:a16="http://schemas.microsoft.com/office/drawing/2014/main" val="388103177"/>
                    </a:ext>
                  </a:extLst>
                </a:gridCol>
              </a:tblGrid>
              <a:tr h="370840">
                <a:tc>
                  <a:txBody>
                    <a:bodyPr/>
                    <a:lstStyle/>
                    <a:p>
                      <a:pPr algn="ctr"/>
                      <a:r>
                        <a:rPr lang="en-US" sz="3200" b="1" dirty="0" smtClean="0">
                          <a:solidFill>
                            <a:schemeClr val="accent1"/>
                          </a:solidFill>
                          <a:latin typeface="+mj-lt"/>
                        </a:rPr>
                        <a:t>9551</a:t>
                      </a:r>
                      <a:endParaRPr lang="en-US" sz="3200" b="1" dirty="0">
                        <a:solidFill>
                          <a:schemeClr val="accent1"/>
                        </a:solidFill>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accent1"/>
                          </a:solidFill>
                          <a:latin typeface="+mj-lt"/>
                        </a:rPr>
                        <a:t>15</a:t>
                      </a:r>
                      <a:endParaRPr lang="en-US" sz="3200" b="1" dirty="0">
                        <a:solidFill>
                          <a:schemeClr val="accent1"/>
                        </a:solidFill>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accent1"/>
                          </a:solidFill>
                          <a:latin typeface="+mj-lt"/>
                        </a:rPr>
                        <a:t>1825</a:t>
                      </a:r>
                      <a:endParaRPr lang="en-US" sz="3200" b="1" dirty="0">
                        <a:solidFill>
                          <a:schemeClr val="accent1"/>
                        </a:solidFill>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accent1"/>
                          </a:solidFill>
                          <a:latin typeface="+mj-lt"/>
                        </a:rPr>
                        <a:t>141</a:t>
                      </a:r>
                      <a:endParaRPr lang="en-US" sz="3200" b="1" dirty="0">
                        <a:solidFill>
                          <a:schemeClr val="accent1"/>
                        </a:solidFill>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accent1"/>
                          </a:solidFill>
                          <a:latin typeface="+mj-lt"/>
                        </a:rPr>
                        <a:t>1208</a:t>
                      </a:r>
                      <a:endParaRPr lang="en-US" sz="3200" b="1" dirty="0">
                        <a:solidFill>
                          <a:schemeClr val="accent1"/>
                        </a:solidFill>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120738"/>
                  </a:ext>
                </a:extLst>
              </a:tr>
              <a:tr h="100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a-DK" sz="1800" i="1" kern="1200" spc="-25" dirty="0" smtClean="0">
                          <a:solidFill>
                            <a:schemeClr val="bg2">
                              <a:lumMod val="20000"/>
                              <a:lumOff val="80000"/>
                            </a:schemeClr>
                          </a:solidFill>
                          <a:latin typeface="+mn-lt"/>
                          <a:ea typeface="+mn-ea"/>
                          <a:cs typeface="Arial"/>
                        </a:rPr>
                        <a:t>Total</a:t>
                      </a:r>
                      <a:r>
                        <a:rPr lang="da-DK" sz="1800" i="1" kern="1200" spc="-25" baseline="0" dirty="0" smtClean="0">
                          <a:solidFill>
                            <a:schemeClr val="bg2">
                              <a:lumMod val="20000"/>
                              <a:lumOff val="80000"/>
                            </a:schemeClr>
                          </a:solidFill>
                          <a:latin typeface="+mn-lt"/>
                          <a:ea typeface="+mn-ea"/>
                          <a:cs typeface="Arial"/>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da-DK" sz="1800" i="1" kern="1200" spc="-25" baseline="0" dirty="0" smtClean="0">
                          <a:solidFill>
                            <a:schemeClr val="bg2">
                              <a:lumMod val="20000"/>
                              <a:lumOff val="80000"/>
                            </a:schemeClr>
                          </a:solidFill>
                          <a:latin typeface="+mn-lt"/>
                          <a:ea typeface="+mn-ea"/>
                          <a:cs typeface="Arial"/>
                        </a:rPr>
                        <a:t>Restaurants</a:t>
                      </a:r>
                      <a:endParaRPr lang="da-DK" sz="1800" i="1" kern="1200" spc="-25"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1" u="none" strike="noStrike" kern="1200" cap="none" spc="-25" normalizeH="0" baseline="0" noProof="0" dirty="0" smtClean="0">
                          <a:ln>
                            <a:noFill/>
                          </a:ln>
                          <a:solidFill>
                            <a:srgbClr val="64B2C1">
                              <a:lumMod val="20000"/>
                              <a:lumOff val="80000"/>
                            </a:srgbClr>
                          </a:solidFill>
                          <a:effectLst/>
                          <a:uLnTx/>
                          <a:uFillTx/>
                          <a:latin typeface="Arial "/>
                          <a:ea typeface="+mn-ea"/>
                          <a:cs typeface="Arial"/>
                        </a:rPr>
                        <a:t>Total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1" u="none" strike="noStrike" kern="1200" cap="none" spc="-25" normalizeH="0" baseline="0" noProof="0" dirty="0" smtClean="0">
                          <a:ln>
                            <a:noFill/>
                          </a:ln>
                          <a:solidFill>
                            <a:srgbClr val="64B2C1">
                              <a:lumMod val="20000"/>
                              <a:lumOff val="80000"/>
                            </a:srgbClr>
                          </a:solidFill>
                          <a:effectLst/>
                          <a:uLnTx/>
                          <a:uFillTx/>
                          <a:latin typeface="Arial "/>
                          <a:ea typeface="+mn-ea"/>
                          <a:cs typeface="Arial"/>
                        </a:rPr>
                        <a:t>Countries</a:t>
                      </a:r>
                      <a:endParaRPr lang="en-US" sz="1800" i="1" kern="1200" spc="-25"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1" kern="1200" spc="-25" dirty="0" smtClean="0">
                          <a:solidFill>
                            <a:schemeClr val="bg2">
                              <a:lumMod val="20000"/>
                              <a:lumOff val="80000"/>
                            </a:schemeClr>
                          </a:solidFill>
                          <a:latin typeface="+mn-lt"/>
                          <a:ea typeface="+mn-ea"/>
                          <a:cs typeface="Arial"/>
                        </a:rPr>
                        <a:t>Total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1" kern="1200" spc="-25" dirty="0" smtClean="0">
                          <a:solidFill>
                            <a:schemeClr val="bg2">
                              <a:lumMod val="20000"/>
                              <a:lumOff val="80000"/>
                            </a:schemeClr>
                          </a:solidFill>
                          <a:latin typeface="+mn-lt"/>
                          <a:ea typeface="+mn-ea"/>
                          <a:cs typeface="Arial"/>
                        </a:rPr>
                        <a:t>Cuisines</a:t>
                      </a:r>
                      <a:endParaRPr lang="en-US" sz="1800" i="1" kern="1200" spc="-25"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1" kern="1200" spc="-25" dirty="0" smtClean="0">
                          <a:solidFill>
                            <a:schemeClr val="bg2">
                              <a:lumMod val="20000"/>
                              <a:lumOff val="80000"/>
                            </a:schemeClr>
                          </a:solidFill>
                          <a:latin typeface="+mn-lt"/>
                          <a:ea typeface="+mn-ea"/>
                          <a:cs typeface="Arial"/>
                        </a:rPr>
                        <a:t>Total</a:t>
                      </a:r>
                      <a:r>
                        <a:rPr lang="en-US" sz="1800" i="1" kern="1200" spc="-25" baseline="0" dirty="0" smtClean="0">
                          <a:solidFill>
                            <a:schemeClr val="bg2">
                              <a:lumMod val="20000"/>
                              <a:lumOff val="80000"/>
                            </a:schemeClr>
                          </a:solidFill>
                          <a:latin typeface="+mn-lt"/>
                          <a:ea typeface="+mn-ea"/>
                          <a:cs typeface="Arial"/>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1" kern="1200" spc="-25" baseline="0" dirty="0" smtClean="0">
                          <a:solidFill>
                            <a:schemeClr val="bg2">
                              <a:lumMod val="20000"/>
                              <a:lumOff val="80000"/>
                            </a:schemeClr>
                          </a:solidFill>
                          <a:latin typeface="+mn-lt"/>
                          <a:ea typeface="+mn-ea"/>
                          <a:cs typeface="Arial"/>
                        </a:rPr>
                        <a:t>Cities</a:t>
                      </a:r>
                      <a:endParaRPr lang="en-US" sz="1800" i="1" kern="1200" spc="-25"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1" u="none" strike="noStrike" kern="1200" cap="none" spc="-25" normalizeH="0" baseline="0" noProof="0" dirty="0" smtClean="0">
                          <a:ln>
                            <a:noFill/>
                          </a:ln>
                          <a:solidFill>
                            <a:srgbClr val="64B2C1">
                              <a:lumMod val="20000"/>
                              <a:lumOff val="80000"/>
                            </a:srgbClr>
                          </a:solidFill>
                          <a:effectLst/>
                          <a:uLnTx/>
                          <a:uFillTx/>
                          <a:latin typeface="Arial "/>
                          <a:ea typeface="+mn-ea"/>
                          <a:cs typeface="Arial"/>
                        </a:rPr>
                        <a:t>Total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1" u="none" strike="noStrike" kern="1200" cap="none" spc="-25" normalizeH="0" baseline="0" noProof="0" dirty="0" smtClean="0">
                          <a:ln>
                            <a:noFill/>
                          </a:ln>
                          <a:solidFill>
                            <a:srgbClr val="64B2C1">
                              <a:lumMod val="20000"/>
                              <a:lumOff val="80000"/>
                            </a:srgbClr>
                          </a:solidFill>
                          <a:effectLst/>
                          <a:uLnTx/>
                          <a:uFillTx/>
                          <a:latin typeface="Arial "/>
                          <a:ea typeface="+mn-ea"/>
                          <a:cs typeface="Arial"/>
                        </a:rPr>
                        <a:t>Localities</a:t>
                      </a:r>
                      <a:endParaRPr kumimoji="0" lang="da-DK"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001753"/>
                  </a:ext>
                </a:extLst>
              </a:tr>
            </a:tbl>
          </a:graphicData>
        </a:graphic>
      </p:graphicFrame>
      <p:sp>
        <p:nvSpPr>
          <p:cNvPr id="11" name="object 5" descr="Beige rectangle">
            <a:extLst>
              <a:ext uri="{FF2B5EF4-FFF2-40B4-BE49-F238E27FC236}">
                <a16:creationId xmlns:a16="http://schemas.microsoft.com/office/drawing/2014/main" id="{B07BA1F9-2C19-4C07-B29B-18B9FBCC4755}"/>
              </a:ext>
            </a:extLst>
          </p:cNvPr>
          <p:cNvSpPr/>
          <p:nvPr/>
        </p:nvSpPr>
        <p:spPr>
          <a:xfrm flipV="1">
            <a:off x="915637" y="1289551"/>
            <a:ext cx="4988774"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0" name="Straight Connector 9" descr="Line">
            <a:extLst>
              <a:ext uri="{FF2B5EF4-FFF2-40B4-BE49-F238E27FC236}">
                <a16:creationId xmlns:a16="http://schemas.microsoft.com/office/drawing/2014/main" id="{4C3F4FC5-0C01-4592-9483-D476EA2BDF93}"/>
              </a:ext>
            </a:extLst>
          </p:cNvPr>
          <p:cNvCxnSpPr/>
          <p:nvPr/>
        </p:nvCxnSpPr>
        <p:spPr>
          <a:xfrm>
            <a:off x="6096000" y="4124378"/>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470199D-DDAE-4D88-9F00-88EB8E080218}"/>
              </a:ext>
            </a:extLst>
          </p:cNvPr>
          <p:cNvSpPr/>
          <p:nvPr/>
        </p:nvSpPr>
        <p:spPr>
          <a:xfrm>
            <a:off x="4583907" y="4510420"/>
            <a:ext cx="3024187" cy="647700"/>
          </a:xfrm>
          <a:prstGeom prst="rect">
            <a:avLst/>
          </a:prstGeom>
          <a:solidFill>
            <a:schemeClr val="accent4">
              <a:lumMod val="40000"/>
              <a:lumOff val="60000"/>
            </a:schemeClr>
          </a:solidFill>
        </p:spPr>
        <p:txBody>
          <a:bodyPr wrap="square" anchor="ctr" anchorCtr="0">
            <a:noAutofit/>
          </a:bodyPr>
          <a:lstStyle/>
          <a:p>
            <a:pPr algn="ctr">
              <a:lnSpc>
                <a:spcPct val="100000"/>
              </a:lnSpc>
              <a:spcBef>
                <a:spcPts val="1055"/>
              </a:spcBef>
            </a:pPr>
            <a:r>
              <a:rPr lang="en-US" sz="3000" dirty="0" smtClean="0">
                <a:solidFill>
                  <a:schemeClr val="tx2"/>
                </a:solidFill>
                <a:latin typeface="+mj-lt"/>
              </a:rPr>
              <a:t>DATA</a:t>
            </a:r>
            <a:endParaRPr lang="en-US" sz="3000" dirty="0">
              <a:solidFill>
                <a:schemeClr val="tx2"/>
              </a:solidFill>
              <a:latin typeface="+mj-lt"/>
            </a:endParaRPr>
          </a:p>
        </p:txBody>
      </p:sp>
    </p:spTree>
    <p:extLst>
      <p:ext uri="{BB962C8B-B14F-4D97-AF65-F5344CB8AC3E}">
        <p14:creationId xmlns:p14="http://schemas.microsoft.com/office/powerpoint/2010/main" val="2263215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97D2A81D-F7D1-4144-9EC5-03531DC5260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914357" y="-443"/>
            <a:ext cx="10277643" cy="6858444"/>
          </a:xfrm>
        </p:spPr>
      </p:pic>
      <p:sp>
        <p:nvSpPr>
          <p:cNvPr id="16" name="object 3" descr="Beige rectangle">
            <a:extLst>
              <a:ext uri="{FF2B5EF4-FFF2-40B4-BE49-F238E27FC236}">
                <a16:creationId xmlns:a16="http://schemas.microsoft.com/office/drawing/2014/main" id="{C6CF32E2-A869-4259-A659-5EEE6BDA3B59}"/>
              </a:ext>
            </a:extLst>
          </p:cNvPr>
          <p:cNvSpPr/>
          <p:nvPr/>
        </p:nvSpPr>
        <p:spPr>
          <a:xfrm>
            <a:off x="579774" y="446366"/>
            <a:ext cx="7218751" cy="5913017"/>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alpha val="71000"/>
            </a:schemeClr>
          </a:solidFill>
        </p:spPr>
        <p:txBody>
          <a:bodyPr wrap="square" lIns="0" tIns="0" rIns="0" bIns="0" rtlCol="0"/>
          <a:lstStyle/>
          <a:p>
            <a:endParaRPr lang="en-US" dirty="0"/>
          </a:p>
        </p:txBody>
      </p:sp>
      <p:sp>
        <p:nvSpPr>
          <p:cNvPr id="14" name="Oval 13"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bject 6" descr="Blue rectangle">
            <a:extLst>
              <a:ext uri="{FF2B5EF4-FFF2-40B4-BE49-F238E27FC236}">
                <a16:creationId xmlns:a16="http://schemas.microsoft.com/office/drawing/2014/main" id="{882E2F92-EB16-4B55-B49A-3C6AB7B2BF30}"/>
              </a:ext>
            </a:extLst>
          </p:cNvPr>
          <p:cNvSpPr/>
          <p:nvPr/>
        </p:nvSpPr>
        <p:spPr>
          <a:xfrm>
            <a:off x="773175" y="828937"/>
            <a:ext cx="6624456" cy="5345965"/>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alpha val="86000"/>
            </a:schemeClr>
          </a:solidFill>
        </p:spPr>
        <p:txBody>
          <a:bodyPr wrap="square" lIns="0" tIns="0" rIns="0" bIns="0" rtlCol="0"/>
          <a:lstStyle/>
          <a:p>
            <a:endParaRPr lang="en-US" dirty="0"/>
          </a:p>
        </p:txBody>
      </p:sp>
      <p:sp>
        <p:nvSpPr>
          <p:cNvPr id="3" name="Title 2">
            <a:extLst>
              <a:ext uri="{FF2B5EF4-FFF2-40B4-BE49-F238E27FC236}">
                <a16:creationId xmlns:a16="http://schemas.microsoft.com/office/drawing/2014/main" id="{302303BC-9A39-470F-8733-A268BC16B299}"/>
              </a:ext>
            </a:extLst>
          </p:cNvPr>
          <p:cNvSpPr>
            <a:spLocks noGrp="1"/>
          </p:cNvSpPr>
          <p:nvPr>
            <p:ph type="title"/>
          </p:nvPr>
        </p:nvSpPr>
        <p:spPr>
          <a:xfrm>
            <a:off x="1105750" y="978561"/>
            <a:ext cx="4770591" cy="646604"/>
          </a:xfrm>
        </p:spPr>
        <p:txBody>
          <a:bodyPr>
            <a:normAutofit/>
          </a:bodyPr>
          <a:lstStyle/>
          <a:p>
            <a:r>
              <a:rPr lang="en-US" sz="3000" dirty="0" smtClean="0">
                <a:solidFill>
                  <a:schemeClr val="bg1"/>
                </a:solidFill>
              </a:rPr>
              <a:t>OBJECTIVES</a:t>
            </a:r>
            <a:endParaRPr lang="en-US" sz="3000" dirty="0">
              <a:solidFill>
                <a:schemeClr val="bg1"/>
              </a:solidFill>
            </a:endParaRPr>
          </a:p>
        </p:txBody>
      </p:sp>
      <p:sp>
        <p:nvSpPr>
          <p:cNvPr id="4" name="Text Placeholder 3">
            <a:extLst>
              <a:ext uri="{FF2B5EF4-FFF2-40B4-BE49-F238E27FC236}">
                <a16:creationId xmlns:a16="http://schemas.microsoft.com/office/drawing/2014/main" id="{23C936ED-4D5A-4897-BFCD-65082B328E0D}"/>
              </a:ext>
            </a:extLst>
          </p:cNvPr>
          <p:cNvSpPr>
            <a:spLocks noGrp="1"/>
          </p:cNvSpPr>
          <p:nvPr>
            <p:ph type="body" sz="half" idx="2"/>
          </p:nvPr>
        </p:nvSpPr>
        <p:spPr>
          <a:xfrm>
            <a:off x="1579376" y="1727585"/>
            <a:ext cx="5330875" cy="3954757"/>
          </a:xfrm>
        </p:spPr>
        <p:txBody>
          <a:bodyPr>
            <a:normAutofit fontScale="92500" lnSpcReduction="10000"/>
          </a:bodyPr>
          <a:lstStyle/>
          <a:p>
            <a:pPr>
              <a:lnSpc>
                <a:spcPct val="160000"/>
              </a:lnSpc>
            </a:pPr>
            <a:r>
              <a:rPr lang="en-IN" b="1" dirty="0" smtClean="0"/>
              <a:t>Customer Satisfaction Analysis</a:t>
            </a:r>
          </a:p>
          <a:p>
            <a:pPr>
              <a:lnSpc>
                <a:spcPct val="160000"/>
              </a:lnSpc>
            </a:pPr>
            <a:r>
              <a:rPr lang="en-IN" b="1" dirty="0"/>
              <a:t>Cuisine and Menu </a:t>
            </a:r>
            <a:r>
              <a:rPr lang="en-IN" b="1" dirty="0" smtClean="0"/>
              <a:t>Analysis</a:t>
            </a:r>
          </a:p>
          <a:p>
            <a:pPr>
              <a:lnSpc>
                <a:spcPct val="160000"/>
              </a:lnSpc>
            </a:pPr>
            <a:r>
              <a:rPr lang="en-IN" b="1" dirty="0"/>
              <a:t>Trends and Seasonal </a:t>
            </a:r>
            <a:r>
              <a:rPr lang="en-IN" b="1" dirty="0" smtClean="0"/>
              <a:t>Analysis</a:t>
            </a:r>
          </a:p>
          <a:p>
            <a:pPr>
              <a:lnSpc>
                <a:spcPct val="160000"/>
              </a:lnSpc>
            </a:pPr>
            <a:r>
              <a:rPr lang="en-IN" b="1" dirty="0"/>
              <a:t>Promotion and Marketing </a:t>
            </a:r>
            <a:r>
              <a:rPr lang="en-IN" b="1" dirty="0" smtClean="0"/>
              <a:t>Effectiveness</a:t>
            </a:r>
            <a:endParaRPr lang="en-IN" dirty="0" smtClean="0"/>
          </a:p>
          <a:p>
            <a:pPr>
              <a:lnSpc>
                <a:spcPct val="160000"/>
              </a:lnSpc>
            </a:pPr>
            <a:r>
              <a:rPr lang="en-IN" b="1" dirty="0"/>
              <a:t>Price and Value Perception</a:t>
            </a:r>
            <a:endParaRPr lang="en-US" b="1" dirty="0"/>
          </a:p>
          <a:p>
            <a:pPr>
              <a:lnSpc>
                <a:spcPct val="160000"/>
              </a:lnSpc>
            </a:pPr>
            <a:r>
              <a:rPr lang="en-IN" b="1" dirty="0"/>
              <a:t>Technology </a:t>
            </a:r>
            <a:r>
              <a:rPr lang="en-IN" b="1" dirty="0" smtClean="0"/>
              <a:t>Adoption</a:t>
            </a:r>
          </a:p>
          <a:p>
            <a:pPr>
              <a:lnSpc>
                <a:spcPct val="160000"/>
              </a:lnSpc>
            </a:pPr>
            <a:r>
              <a:rPr lang="en-IN" b="1" dirty="0"/>
              <a:t>Revenue and Profitability Analysis</a:t>
            </a:r>
            <a:endParaRPr lang="en-IN" dirty="0"/>
          </a:p>
          <a:p>
            <a:endParaRPr lang="en-IN" dirty="0"/>
          </a:p>
          <a:p>
            <a:endParaRPr lang="en-US" b="1" dirty="0"/>
          </a:p>
          <a:p>
            <a:endParaRPr lang="en-US" b="1" dirty="0"/>
          </a:p>
        </p:txBody>
      </p:sp>
      <p:sp>
        <p:nvSpPr>
          <p:cNvPr id="5" name="Slide Number Placeholder 4">
            <a:extLst>
              <a:ext uri="{FF2B5EF4-FFF2-40B4-BE49-F238E27FC236}">
                <a16:creationId xmlns:a16="http://schemas.microsoft.com/office/drawing/2014/main" id="{77C2D5CA-E2DA-4224-B2BC-C872D2EF6596}"/>
              </a:ext>
            </a:extLst>
          </p:cNvPr>
          <p:cNvSpPr>
            <a:spLocks noGrp="1"/>
          </p:cNvSpPr>
          <p:nvPr>
            <p:ph type="sldNum" sz="quarter" idx="12"/>
          </p:nvPr>
        </p:nvSpPr>
        <p:spPr/>
        <p:txBody>
          <a:bodyPr/>
          <a:lstStyle/>
          <a:p>
            <a:fld id="{82EE24B5-652C-4DB5-B7C3-B5BBEC1280B1}" type="slidenum">
              <a:rPr lang="en-US" smtClean="0"/>
              <a:t>4</a:t>
            </a:fld>
            <a:endParaRPr lang="en-US" dirty="0"/>
          </a:p>
        </p:txBody>
      </p:sp>
      <p:pic>
        <p:nvPicPr>
          <p:cNvPr id="28" name="Picture Placeholder 27" descr="Check icon">
            <a:extLst>
              <a:ext uri="{FF2B5EF4-FFF2-40B4-BE49-F238E27FC236}">
                <a16:creationId xmlns:a16="http://schemas.microsoft.com/office/drawing/2014/main" id="{3CDD98F8-113E-4FB2-A33D-039AFCD9C225}"/>
              </a:ext>
            </a:extLst>
          </p:cNvPr>
          <p:cNvPicPr>
            <a:picLocks noGrp="1" noChangeAspect="1"/>
          </p:cNvPicPr>
          <p:nvPr>
            <p:ph type="pic" sz="quarter" idx="19"/>
          </p:nvPr>
        </p:nvPicPr>
        <p:blipFill>
          <a:blip r:embed="rId4" cstate="hqprint">
            <a:extLst>
              <a:ext uri="{28A0092B-C50C-407E-A947-70E740481C1C}">
                <a14:useLocalDpi xmlns:a14="http://schemas.microsoft.com/office/drawing/2010/main" val="0"/>
              </a:ext>
            </a:extLst>
          </a:blip>
          <a:srcRect/>
          <a:stretch>
            <a:fillRect/>
          </a:stretch>
        </p:blipFill>
        <p:spPr>
          <a:xfrm>
            <a:off x="987672" y="1713414"/>
            <a:ext cx="579702" cy="579702"/>
          </a:xfrm>
        </p:spPr>
      </p:pic>
      <p:sp>
        <p:nvSpPr>
          <p:cNvPr id="15" name="object 27" descr="Beige rectangle">
            <a:extLst>
              <a:ext uri="{FF2B5EF4-FFF2-40B4-BE49-F238E27FC236}">
                <a16:creationId xmlns:a16="http://schemas.microsoft.com/office/drawing/2014/main" id="{C5B67D68-F2A3-48A2-B2A0-C9DF8BA55D80}"/>
              </a:ext>
            </a:extLst>
          </p:cNvPr>
          <p:cNvSpPr/>
          <p:nvPr/>
        </p:nvSpPr>
        <p:spPr>
          <a:xfrm flipV="1">
            <a:off x="1230261" y="1495711"/>
            <a:ext cx="403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pic>
        <p:nvPicPr>
          <p:cNvPr id="23" name="Picture Placeholder 27" descr="Check icon">
            <a:extLst>
              <a:ext uri="{FF2B5EF4-FFF2-40B4-BE49-F238E27FC236}">
                <a16:creationId xmlns:a16="http://schemas.microsoft.com/office/drawing/2014/main" id="{3CDD98F8-113E-4FB2-A33D-039AFCD9C225}"/>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a:xfrm>
            <a:off x="998382" y="2315138"/>
            <a:ext cx="579702" cy="579702"/>
          </a:xfrm>
          <a:prstGeom prst="rect">
            <a:avLst/>
          </a:prstGeom>
        </p:spPr>
      </p:pic>
      <p:pic>
        <p:nvPicPr>
          <p:cNvPr id="24" name="Picture Placeholder 27" descr="Check icon">
            <a:extLst>
              <a:ext uri="{FF2B5EF4-FFF2-40B4-BE49-F238E27FC236}">
                <a16:creationId xmlns:a16="http://schemas.microsoft.com/office/drawing/2014/main" id="{3CDD98F8-113E-4FB2-A33D-039AFCD9C225}"/>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a:xfrm>
            <a:off x="1003890" y="3393537"/>
            <a:ext cx="579702" cy="579702"/>
          </a:xfrm>
          <a:prstGeom prst="rect">
            <a:avLst/>
          </a:prstGeom>
        </p:spPr>
      </p:pic>
      <p:pic>
        <p:nvPicPr>
          <p:cNvPr id="25" name="Picture Placeholder 27" descr="Check icon">
            <a:extLst>
              <a:ext uri="{FF2B5EF4-FFF2-40B4-BE49-F238E27FC236}">
                <a16:creationId xmlns:a16="http://schemas.microsoft.com/office/drawing/2014/main" id="{3CDD98F8-113E-4FB2-A33D-039AFCD9C225}"/>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a:xfrm>
            <a:off x="999674" y="2836790"/>
            <a:ext cx="579702" cy="579702"/>
          </a:xfrm>
          <a:prstGeom prst="rect">
            <a:avLst/>
          </a:prstGeom>
        </p:spPr>
      </p:pic>
      <p:pic>
        <p:nvPicPr>
          <p:cNvPr id="26" name="Picture Placeholder 27" descr="Check icon">
            <a:extLst>
              <a:ext uri="{FF2B5EF4-FFF2-40B4-BE49-F238E27FC236}">
                <a16:creationId xmlns:a16="http://schemas.microsoft.com/office/drawing/2014/main" id="{3CDD98F8-113E-4FB2-A33D-039AFCD9C225}"/>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a:xfrm>
            <a:off x="1033631" y="4500916"/>
            <a:ext cx="579702" cy="579702"/>
          </a:xfrm>
          <a:prstGeom prst="rect">
            <a:avLst/>
          </a:prstGeom>
        </p:spPr>
      </p:pic>
      <p:pic>
        <p:nvPicPr>
          <p:cNvPr id="27" name="Picture Placeholder 27" descr="Check icon">
            <a:extLst>
              <a:ext uri="{FF2B5EF4-FFF2-40B4-BE49-F238E27FC236}">
                <a16:creationId xmlns:a16="http://schemas.microsoft.com/office/drawing/2014/main" id="{3CDD98F8-113E-4FB2-A33D-039AFCD9C225}"/>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a:xfrm>
            <a:off x="1029526" y="4002298"/>
            <a:ext cx="579702" cy="579702"/>
          </a:xfrm>
          <a:prstGeom prst="rect">
            <a:avLst/>
          </a:prstGeom>
        </p:spPr>
      </p:pic>
      <p:pic>
        <p:nvPicPr>
          <p:cNvPr id="29" name="Picture Placeholder 27" descr="Check icon">
            <a:extLst>
              <a:ext uri="{FF2B5EF4-FFF2-40B4-BE49-F238E27FC236}">
                <a16:creationId xmlns:a16="http://schemas.microsoft.com/office/drawing/2014/main" id="{3CDD98F8-113E-4FB2-A33D-039AFCD9C225}"/>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a:xfrm>
            <a:off x="1029526" y="5038453"/>
            <a:ext cx="579702" cy="579702"/>
          </a:xfrm>
          <a:prstGeom prst="rect">
            <a:avLst/>
          </a:prstGeom>
        </p:spPr>
      </p:pic>
    </p:spTree>
    <p:extLst>
      <p:ext uri="{BB962C8B-B14F-4D97-AF65-F5344CB8AC3E}">
        <p14:creationId xmlns:p14="http://schemas.microsoft.com/office/powerpoint/2010/main" val="2824039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140CF4-2DAA-4239-BB77-274BDD82AB49}"/>
              </a:ext>
            </a:extLst>
          </p:cNvPr>
          <p:cNvSpPr>
            <a:spLocks noGrp="1"/>
          </p:cNvSpPr>
          <p:nvPr>
            <p:ph type="sldNum" sz="quarter" idx="12"/>
          </p:nvPr>
        </p:nvSpPr>
        <p:spPr/>
        <p:txBody>
          <a:bodyPr/>
          <a:lstStyle/>
          <a:p>
            <a:fld id="{82EE24B5-652C-4DB5-B7C3-B5BBEC1280B1}" type="slidenum">
              <a:rPr lang="en-US" smtClean="0"/>
              <a:t>5</a:t>
            </a:fld>
            <a:endParaRPr lang="en-US" dirty="0"/>
          </a:p>
        </p:txBody>
      </p:sp>
      <p:pic>
        <p:nvPicPr>
          <p:cNvPr id="4" name="Picture Placeholder 11">
            <a:extLst>
              <a:ext uri="{FF2B5EF4-FFF2-40B4-BE49-F238E27FC236}">
                <a16:creationId xmlns:a16="http://schemas.microsoft.com/office/drawing/2014/main" id="{509FA566-1699-4388-B44C-C3EE5EC05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2"/>
            <a:ext cx="4553128" cy="6857998"/>
          </a:xfrm>
          <a:prstGeom prst="rect">
            <a:avLst/>
          </a:prstGeom>
        </p:spPr>
      </p:pic>
      <p:sp>
        <p:nvSpPr>
          <p:cNvPr id="5" name="object 3" descr="Beige rectangle">
            <a:extLst>
              <a:ext uri="{FF2B5EF4-FFF2-40B4-BE49-F238E27FC236}">
                <a16:creationId xmlns:a16="http://schemas.microsoft.com/office/drawing/2014/main" id="{857A0168-DBD5-47D4-A751-3B39262D8254}"/>
              </a:ext>
            </a:extLst>
          </p:cNvPr>
          <p:cNvSpPr/>
          <p:nvPr/>
        </p:nvSpPr>
        <p:spPr>
          <a:xfrm>
            <a:off x="8518000" y="847508"/>
            <a:ext cx="3307960" cy="5184775"/>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7F009843-AFA3-44E8-B7D5-3F39B363C92E}"/>
              </a:ext>
            </a:extLst>
          </p:cNvPr>
          <p:cNvSpPr/>
          <p:nvPr/>
        </p:nvSpPr>
        <p:spPr>
          <a:xfrm>
            <a:off x="4543048" y="1"/>
            <a:ext cx="6925795" cy="685799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14" name="object 27" descr="Beige rectangle">
            <a:extLst>
              <a:ext uri="{FF2B5EF4-FFF2-40B4-BE49-F238E27FC236}">
                <a16:creationId xmlns:a16="http://schemas.microsoft.com/office/drawing/2014/main" id="{7F820741-8871-4D59-8ED1-466FEFD2AF94}"/>
              </a:ext>
            </a:extLst>
          </p:cNvPr>
          <p:cNvSpPr/>
          <p:nvPr/>
        </p:nvSpPr>
        <p:spPr>
          <a:xfrm flipV="1">
            <a:off x="4829786" y="779995"/>
            <a:ext cx="4540561" cy="113233"/>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95668119-9603-4701-8EEC-F2E48B808491}"/>
              </a:ext>
            </a:extLst>
          </p:cNvPr>
          <p:cNvSpPr>
            <a:spLocks noGrp="1"/>
          </p:cNvSpPr>
          <p:nvPr>
            <p:ph type="title"/>
          </p:nvPr>
        </p:nvSpPr>
        <p:spPr>
          <a:xfrm>
            <a:off x="4683538" y="223290"/>
            <a:ext cx="5749619" cy="780930"/>
          </a:xfrm>
        </p:spPr>
        <p:txBody>
          <a:bodyPr/>
          <a:lstStyle/>
          <a:p>
            <a:r>
              <a:rPr lang="en-US" dirty="0" smtClean="0">
                <a:solidFill>
                  <a:schemeClr val="bg1"/>
                </a:solidFill>
              </a:rPr>
              <a:t>BUSINESS PROBLEMS</a:t>
            </a:r>
            <a:endParaRPr lang="en-US" dirty="0">
              <a:solidFill>
                <a:schemeClr val="bg1"/>
              </a:solidFill>
            </a:endParaRPr>
          </a:p>
        </p:txBody>
      </p:sp>
      <p:sp>
        <p:nvSpPr>
          <p:cNvPr id="7" name="TextBox 6"/>
          <p:cNvSpPr txBox="1"/>
          <p:nvPr/>
        </p:nvSpPr>
        <p:spPr>
          <a:xfrm flipH="1">
            <a:off x="4829784" y="1060838"/>
            <a:ext cx="6325896" cy="5632311"/>
          </a:xfrm>
          <a:prstGeom prst="rect">
            <a:avLst/>
          </a:prstGeom>
          <a:noFill/>
        </p:spPr>
        <p:txBody>
          <a:bodyPr wrap="square" rtlCol="0">
            <a:spAutoFit/>
          </a:bodyPr>
          <a:lstStyle/>
          <a:p>
            <a:r>
              <a:rPr lang="en-US" dirty="0">
                <a:solidFill>
                  <a:schemeClr val="bg1"/>
                </a:solidFill>
              </a:rPr>
              <a:t>The business problem at hand revolves around optimizing the performance and competitiveness of restaurants listed on </a:t>
            </a:r>
            <a:r>
              <a:rPr lang="en-US" dirty="0" err="1" smtClean="0">
                <a:solidFill>
                  <a:schemeClr val="bg1"/>
                </a:solidFill>
              </a:rPr>
              <a:t>Zomato</a:t>
            </a:r>
            <a:r>
              <a:rPr lang="en-US" dirty="0" smtClean="0">
                <a:solidFill>
                  <a:schemeClr val="bg1"/>
                </a:solidFill>
              </a:rPr>
              <a:t> , </a:t>
            </a:r>
            <a:r>
              <a:rPr lang="en-US" dirty="0">
                <a:solidFill>
                  <a:schemeClr val="bg1"/>
                </a:solidFill>
              </a:rPr>
              <a:t>a popular food delivery and restaurant discovery </a:t>
            </a:r>
            <a:r>
              <a:rPr lang="en-US" dirty="0" smtClean="0">
                <a:solidFill>
                  <a:schemeClr val="bg1"/>
                </a:solidFill>
              </a:rPr>
              <a:t>platform. Restaurants </a:t>
            </a:r>
            <a:r>
              <a:rPr lang="en-US" dirty="0">
                <a:solidFill>
                  <a:schemeClr val="bg1"/>
                </a:solidFill>
              </a:rPr>
              <a:t>face challenges in maintaining high customer satisfaction levels, effectively competing with peers, and strategically positioning themselves in the market. Moreover, understanding the dynamics of customer preferences, operational efficiency, and the impact of promotional activities is crucial for sustained success.</a:t>
            </a:r>
          </a:p>
          <a:p>
            <a:endParaRPr lang="en-US" dirty="0">
              <a:solidFill>
                <a:schemeClr val="bg1"/>
              </a:solidFill>
            </a:endParaRPr>
          </a:p>
          <a:p>
            <a:r>
              <a:rPr lang="en-US" dirty="0">
                <a:solidFill>
                  <a:schemeClr val="bg1"/>
                </a:solidFill>
              </a:rPr>
              <a:t>This analysis aims to address these challenges by delving into customer reviews, ratings, and overall satisfaction metrics. It seeks to benchmark restaurant performance against competitors, identify strengths and weaknesses, and unearth opportunities for </a:t>
            </a:r>
            <a:r>
              <a:rPr lang="en-US" dirty="0" smtClean="0">
                <a:solidFill>
                  <a:schemeClr val="bg1"/>
                </a:solidFill>
              </a:rPr>
              <a:t>improvement. By </a:t>
            </a:r>
            <a:r>
              <a:rPr lang="en-US" dirty="0">
                <a:solidFill>
                  <a:schemeClr val="bg1"/>
                </a:solidFill>
              </a:rPr>
              <a:t>comprehensively examining these aspects, the analysis endeavors to provide actionable insights that empower both </a:t>
            </a:r>
            <a:r>
              <a:rPr lang="en-US" dirty="0" err="1">
                <a:solidFill>
                  <a:schemeClr val="bg1"/>
                </a:solidFill>
              </a:rPr>
              <a:t>Zomato</a:t>
            </a:r>
            <a:r>
              <a:rPr lang="en-US" dirty="0">
                <a:solidFill>
                  <a:schemeClr val="bg1"/>
                </a:solidFill>
              </a:rPr>
              <a:t> and its affiliated restaurants to enhance their services, attract more customers, and thrive in a competitive digital marketplace.</a:t>
            </a:r>
            <a:endParaRPr lang="en-IN" dirty="0">
              <a:solidFill>
                <a:schemeClr val="bg1"/>
              </a:solidFill>
            </a:endParaRPr>
          </a:p>
        </p:txBody>
      </p:sp>
    </p:spTree>
    <p:extLst>
      <p:ext uri="{BB962C8B-B14F-4D97-AF65-F5344CB8AC3E}">
        <p14:creationId xmlns:p14="http://schemas.microsoft.com/office/powerpoint/2010/main" val="3298964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id="{2F5DB649-A4D3-4E21-BA31-0C84C9B36031}"/>
              </a:ext>
            </a:extLst>
          </p:cNvPr>
          <p:cNvPicPr>
            <a:picLocks noGrp="1" noChangeAspect="1"/>
          </p:cNvPicPr>
          <p:nvPr>
            <p:ph type="pic" sz="quarter" idx="13"/>
          </p:nvPr>
        </p:nvPicPr>
        <p:blipFill rotWithShape="1">
          <a:blip r:embed="rId3" cstate="hqprint">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id="{CDEEA71D-C3B3-45BB-A776-D17D92A58127}"/>
              </a:ext>
            </a:extLst>
          </p:cNvPr>
          <p:cNvSpPr/>
          <p:nvPr/>
        </p:nvSpPr>
        <p:spPr>
          <a:xfrm>
            <a:off x="1200" y="3115389"/>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9ADB42F-AE48-4323-897F-DB5A083BD103}"/>
              </a:ext>
            </a:extLst>
          </p:cNvPr>
          <p:cNvSpPr>
            <a:spLocks noGrp="1"/>
          </p:cNvSpPr>
          <p:nvPr>
            <p:ph type="title"/>
          </p:nvPr>
        </p:nvSpPr>
        <p:spPr>
          <a:xfrm>
            <a:off x="798064" y="361648"/>
            <a:ext cx="10515600" cy="1325563"/>
          </a:xfrm>
        </p:spPr>
        <p:txBody>
          <a:bodyPr/>
          <a:lstStyle/>
          <a:p>
            <a:r>
              <a:rPr lang="en-US" dirty="0"/>
              <a:t>BUSINESS MODEL</a:t>
            </a:r>
          </a:p>
        </p:txBody>
      </p:sp>
      <p:sp>
        <p:nvSpPr>
          <p:cNvPr id="4" name="Text Placeholder 3">
            <a:extLst>
              <a:ext uri="{FF2B5EF4-FFF2-40B4-BE49-F238E27FC236}">
                <a16:creationId xmlns:a16="http://schemas.microsoft.com/office/drawing/2014/main" id="{293C1E99-672F-46AE-BB08-DD22B0928366}"/>
              </a:ext>
            </a:extLst>
          </p:cNvPr>
          <p:cNvSpPr>
            <a:spLocks noGrp="1"/>
          </p:cNvSpPr>
          <p:nvPr>
            <p:ph type="body" idx="1"/>
          </p:nvPr>
        </p:nvSpPr>
        <p:spPr>
          <a:xfrm>
            <a:off x="857949" y="2130341"/>
            <a:ext cx="3789362" cy="823912"/>
          </a:xfrm>
        </p:spPr>
        <p:txBody>
          <a:bodyPr>
            <a:normAutofit/>
          </a:bodyPr>
          <a:lstStyle/>
          <a:p>
            <a:r>
              <a:rPr lang="en-IN" dirty="0"/>
              <a:t>Value </a:t>
            </a:r>
            <a:r>
              <a:rPr lang="en-IN" dirty="0" smtClean="0"/>
              <a:t>Propositions</a:t>
            </a:r>
          </a:p>
          <a:p>
            <a:r>
              <a:rPr lang="en-US" sz="1800" dirty="0" smtClean="0"/>
              <a:t>- Data insights</a:t>
            </a:r>
            <a:endParaRPr lang="en-US" sz="1800" dirty="0"/>
          </a:p>
        </p:txBody>
      </p:sp>
      <p:sp>
        <p:nvSpPr>
          <p:cNvPr id="5" name="Content Placeholder 4">
            <a:extLst>
              <a:ext uri="{FF2B5EF4-FFF2-40B4-BE49-F238E27FC236}">
                <a16:creationId xmlns:a16="http://schemas.microsoft.com/office/drawing/2014/main" id="{6DEAD4F2-C5CC-44E9-A092-76413D5CA7F4}"/>
              </a:ext>
            </a:extLst>
          </p:cNvPr>
          <p:cNvSpPr>
            <a:spLocks noGrp="1"/>
          </p:cNvSpPr>
          <p:nvPr>
            <p:ph sz="half" idx="2"/>
          </p:nvPr>
        </p:nvSpPr>
        <p:spPr>
          <a:xfrm>
            <a:off x="766048" y="3503748"/>
            <a:ext cx="3132000" cy="2755616"/>
          </a:xfrm>
        </p:spPr>
        <p:txBody>
          <a:bodyPr>
            <a:noAutofit/>
          </a:bodyPr>
          <a:lstStyle/>
          <a:p>
            <a:pPr>
              <a:lnSpc>
                <a:spcPct val="100000"/>
              </a:lnSpc>
              <a:spcBef>
                <a:spcPts val="600"/>
              </a:spcBef>
              <a:buClr>
                <a:schemeClr val="accent1"/>
              </a:buClr>
            </a:pPr>
            <a:r>
              <a:rPr lang="en-US" i="1" dirty="0">
                <a:solidFill>
                  <a:schemeClr val="bg1"/>
                </a:solidFill>
              </a:rPr>
              <a:t>Actionable analytics from customer reviews and ratings</a:t>
            </a:r>
            <a:r>
              <a:rPr lang="en-US" i="1" dirty="0" smtClean="0">
                <a:solidFill>
                  <a:schemeClr val="bg1"/>
                </a:solidFill>
                <a:cs typeface="Arial"/>
              </a:rPr>
              <a:t>. </a:t>
            </a:r>
          </a:p>
          <a:p>
            <a:pPr>
              <a:lnSpc>
                <a:spcPct val="100000"/>
              </a:lnSpc>
              <a:spcBef>
                <a:spcPts val="600"/>
              </a:spcBef>
              <a:buClr>
                <a:schemeClr val="accent1"/>
              </a:buClr>
            </a:pPr>
            <a:r>
              <a:rPr lang="en-IN" i="1" dirty="0">
                <a:solidFill>
                  <a:schemeClr val="bg1"/>
                </a:solidFill>
              </a:rPr>
              <a:t>Informed decision-making for restaurants</a:t>
            </a:r>
            <a:r>
              <a:rPr lang="en-IN" i="1" dirty="0" smtClean="0">
                <a:solidFill>
                  <a:schemeClr val="bg1"/>
                </a:solidFill>
              </a:rPr>
              <a:t>.</a:t>
            </a:r>
          </a:p>
          <a:p>
            <a:pPr>
              <a:lnSpc>
                <a:spcPct val="100000"/>
              </a:lnSpc>
              <a:spcBef>
                <a:spcPts val="600"/>
              </a:spcBef>
              <a:buClr>
                <a:schemeClr val="accent1"/>
              </a:buClr>
            </a:pPr>
            <a:r>
              <a:rPr lang="en-US" i="1" dirty="0">
                <a:solidFill>
                  <a:schemeClr val="bg1"/>
                </a:solidFill>
              </a:rPr>
              <a:t>Identification of strengths and areas for </a:t>
            </a:r>
            <a:r>
              <a:rPr lang="en-US" i="1" dirty="0" smtClean="0">
                <a:solidFill>
                  <a:schemeClr val="bg1"/>
                </a:solidFill>
              </a:rPr>
              <a:t>improvement.</a:t>
            </a:r>
          </a:p>
          <a:p>
            <a:pPr>
              <a:lnSpc>
                <a:spcPct val="100000"/>
              </a:lnSpc>
              <a:spcBef>
                <a:spcPts val="600"/>
              </a:spcBef>
              <a:buClr>
                <a:schemeClr val="accent1"/>
              </a:buClr>
            </a:pPr>
            <a:r>
              <a:rPr lang="en-US" i="1" dirty="0">
                <a:solidFill>
                  <a:schemeClr val="bg1"/>
                </a:solidFill>
              </a:rPr>
              <a:t>Adaptation to changing consumer </a:t>
            </a:r>
            <a:r>
              <a:rPr lang="en-US" i="1" dirty="0" smtClean="0">
                <a:solidFill>
                  <a:schemeClr val="bg1"/>
                </a:solidFill>
              </a:rPr>
              <a:t>preferences.</a:t>
            </a:r>
            <a:endParaRPr lang="en-US" i="1" dirty="0">
              <a:solidFill>
                <a:schemeClr val="bg1"/>
              </a:solidFill>
              <a:cs typeface="Arial"/>
            </a:endParaRPr>
          </a:p>
        </p:txBody>
      </p:sp>
      <p:sp>
        <p:nvSpPr>
          <p:cNvPr id="6" name="Text Placeholder 5">
            <a:extLst>
              <a:ext uri="{FF2B5EF4-FFF2-40B4-BE49-F238E27FC236}">
                <a16:creationId xmlns:a16="http://schemas.microsoft.com/office/drawing/2014/main" id="{38A73375-FA03-4191-8AD5-B40CD9B59B94}"/>
              </a:ext>
            </a:extLst>
          </p:cNvPr>
          <p:cNvSpPr>
            <a:spLocks noGrp="1"/>
          </p:cNvSpPr>
          <p:nvPr>
            <p:ph type="body" sz="quarter" idx="3"/>
          </p:nvPr>
        </p:nvSpPr>
        <p:spPr>
          <a:xfrm>
            <a:off x="4552950" y="2130341"/>
            <a:ext cx="4745038" cy="823912"/>
          </a:xfrm>
        </p:spPr>
        <p:txBody>
          <a:bodyPr>
            <a:normAutofit lnSpcReduction="10000"/>
          </a:bodyPr>
          <a:lstStyle/>
          <a:p>
            <a:r>
              <a:rPr lang="en-IN" dirty="0"/>
              <a:t>Revenue Streams </a:t>
            </a:r>
            <a:endParaRPr lang="en-IN" dirty="0" smtClean="0"/>
          </a:p>
          <a:p>
            <a:r>
              <a:rPr lang="en-IN" sz="1800" dirty="0" smtClean="0"/>
              <a:t>-</a:t>
            </a:r>
            <a:r>
              <a:rPr lang="en-IN" dirty="0" smtClean="0"/>
              <a:t> </a:t>
            </a:r>
            <a:r>
              <a:rPr lang="en-IN" sz="1800" dirty="0"/>
              <a:t>Transaction Fee</a:t>
            </a:r>
            <a:endParaRPr lang="en-US" sz="1800" dirty="0"/>
          </a:p>
        </p:txBody>
      </p:sp>
      <p:sp>
        <p:nvSpPr>
          <p:cNvPr id="7" name="Content Placeholder 6">
            <a:extLst>
              <a:ext uri="{FF2B5EF4-FFF2-40B4-BE49-F238E27FC236}">
                <a16:creationId xmlns:a16="http://schemas.microsoft.com/office/drawing/2014/main" id="{7E0C6FDF-5982-4E37-B65D-F7B05D0FFB52}"/>
              </a:ext>
            </a:extLst>
          </p:cNvPr>
          <p:cNvSpPr>
            <a:spLocks noGrp="1"/>
          </p:cNvSpPr>
          <p:nvPr>
            <p:ph sz="quarter" idx="4"/>
          </p:nvPr>
        </p:nvSpPr>
        <p:spPr>
          <a:xfrm>
            <a:off x="4262888" y="3503748"/>
            <a:ext cx="3361615" cy="2755616"/>
          </a:xfrm>
        </p:spPr>
        <p:txBody>
          <a:bodyPr>
            <a:noAutofit/>
          </a:bodyPr>
          <a:lstStyle/>
          <a:p>
            <a:pPr>
              <a:lnSpc>
                <a:spcPct val="100000"/>
              </a:lnSpc>
              <a:spcBef>
                <a:spcPts val="600"/>
              </a:spcBef>
              <a:buClr>
                <a:schemeClr val="accent1"/>
              </a:buClr>
            </a:pPr>
            <a:r>
              <a:rPr lang="en-US" i="1" dirty="0">
                <a:solidFill>
                  <a:schemeClr val="bg1"/>
                </a:solidFill>
              </a:rPr>
              <a:t>Steady income through a percentage of each </a:t>
            </a:r>
            <a:r>
              <a:rPr lang="en-US" i="1" dirty="0" smtClean="0">
                <a:solidFill>
                  <a:schemeClr val="bg1"/>
                </a:solidFill>
              </a:rPr>
              <a:t>order.</a:t>
            </a:r>
          </a:p>
          <a:p>
            <a:pPr>
              <a:lnSpc>
                <a:spcPct val="100000"/>
              </a:lnSpc>
              <a:spcBef>
                <a:spcPts val="600"/>
              </a:spcBef>
              <a:buClr>
                <a:schemeClr val="accent1"/>
              </a:buClr>
            </a:pPr>
            <a:r>
              <a:rPr lang="en-US" i="1" dirty="0">
                <a:solidFill>
                  <a:schemeClr val="bg1"/>
                </a:solidFill>
              </a:rPr>
              <a:t>Aligned success with partner </a:t>
            </a:r>
            <a:r>
              <a:rPr lang="en-US" i="1" dirty="0" smtClean="0">
                <a:solidFill>
                  <a:schemeClr val="bg1"/>
                </a:solidFill>
              </a:rPr>
              <a:t>restaurants.</a:t>
            </a:r>
          </a:p>
          <a:p>
            <a:pPr>
              <a:lnSpc>
                <a:spcPct val="100000"/>
              </a:lnSpc>
              <a:spcBef>
                <a:spcPts val="600"/>
              </a:spcBef>
              <a:buClr>
                <a:schemeClr val="accent1"/>
              </a:buClr>
            </a:pPr>
            <a:r>
              <a:rPr lang="en-IN" i="1" dirty="0">
                <a:solidFill>
                  <a:schemeClr val="bg1"/>
                </a:solidFill>
              </a:rPr>
              <a:t>Encourages active support and promotion</a:t>
            </a:r>
            <a:r>
              <a:rPr lang="en-US" i="1" dirty="0" smtClean="0">
                <a:solidFill>
                  <a:schemeClr val="bg1"/>
                </a:solidFill>
                <a:cs typeface="Arial"/>
              </a:rPr>
              <a:t>.</a:t>
            </a:r>
          </a:p>
          <a:p>
            <a:pPr>
              <a:lnSpc>
                <a:spcPct val="100000"/>
              </a:lnSpc>
              <a:spcBef>
                <a:spcPts val="600"/>
              </a:spcBef>
              <a:buClr>
                <a:schemeClr val="accent1"/>
              </a:buClr>
            </a:pPr>
            <a:r>
              <a:rPr lang="en-US" i="1" dirty="0">
                <a:solidFill>
                  <a:schemeClr val="bg1"/>
                </a:solidFill>
              </a:rPr>
              <a:t>Mutual benefit from increased transaction </a:t>
            </a:r>
            <a:r>
              <a:rPr lang="en-US" i="1" dirty="0" smtClean="0">
                <a:solidFill>
                  <a:schemeClr val="bg1"/>
                </a:solidFill>
              </a:rPr>
              <a:t>volumes.</a:t>
            </a:r>
            <a:endParaRPr lang="en-US" i="1" dirty="0">
              <a:solidFill>
                <a:schemeClr val="bg1"/>
              </a:solidFill>
              <a:cs typeface="Arial"/>
            </a:endParaRPr>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9" name="object 5" descr="Beige rectangle">
            <a:extLst>
              <a:ext uri="{FF2B5EF4-FFF2-40B4-BE49-F238E27FC236}">
                <a16:creationId xmlns:a16="http://schemas.microsoft.com/office/drawing/2014/main" id="{890F7762-BD37-4D33-9F80-1DA07B5E172E}"/>
              </a:ext>
            </a:extLst>
          </p:cNvPr>
          <p:cNvSpPr/>
          <p:nvPr/>
        </p:nvSpPr>
        <p:spPr>
          <a:xfrm>
            <a:off x="915637" y="1337103"/>
            <a:ext cx="3744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4" name="Text Placeholder 5">
            <a:extLst>
              <a:ext uri="{FF2B5EF4-FFF2-40B4-BE49-F238E27FC236}">
                <a16:creationId xmlns:a16="http://schemas.microsoft.com/office/drawing/2014/main" id="{A93FB3A3-CCE4-43B1-B396-B8819D20B354}"/>
              </a:ext>
            </a:extLst>
          </p:cNvPr>
          <p:cNvSpPr txBox="1">
            <a:spLocks/>
          </p:cNvSpPr>
          <p:nvPr/>
        </p:nvSpPr>
        <p:spPr>
          <a:xfrm>
            <a:off x="8568793" y="2133184"/>
            <a:ext cx="3429699"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Key Activities </a:t>
            </a:r>
            <a:endParaRPr lang="en-IN" dirty="0" smtClean="0"/>
          </a:p>
          <a:p>
            <a:r>
              <a:rPr lang="en-IN" sz="1800" dirty="0" smtClean="0"/>
              <a:t>- </a:t>
            </a:r>
            <a:r>
              <a:rPr lang="en-IN" sz="1800" dirty="0"/>
              <a:t>Data Analysis</a:t>
            </a:r>
            <a:endParaRPr lang="en-US" sz="1800" dirty="0"/>
          </a:p>
        </p:txBody>
      </p:sp>
      <p:sp>
        <p:nvSpPr>
          <p:cNvPr id="15" name="Content Placeholder 6">
            <a:extLst>
              <a:ext uri="{FF2B5EF4-FFF2-40B4-BE49-F238E27FC236}">
                <a16:creationId xmlns:a16="http://schemas.microsoft.com/office/drawing/2014/main" id="{17423A2D-9BA5-4783-9D7D-85F493300696}"/>
              </a:ext>
            </a:extLst>
          </p:cNvPr>
          <p:cNvSpPr txBox="1">
            <a:spLocks/>
          </p:cNvSpPr>
          <p:nvPr/>
        </p:nvSpPr>
        <p:spPr>
          <a:xfrm>
            <a:off x="8552751" y="3436890"/>
            <a:ext cx="3132000" cy="2755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buClr>
                <a:schemeClr val="accent1"/>
              </a:buClr>
            </a:pPr>
            <a:r>
              <a:rPr lang="en-US" i="1" dirty="0">
                <a:solidFill>
                  <a:schemeClr val="bg1"/>
                </a:solidFill>
              </a:rPr>
              <a:t>Ongoing and rigorous customer data analysis</a:t>
            </a:r>
            <a:r>
              <a:rPr lang="en-US" i="1" dirty="0" smtClean="0">
                <a:solidFill>
                  <a:schemeClr val="bg1"/>
                </a:solidFill>
              </a:rPr>
              <a:t>.</a:t>
            </a:r>
          </a:p>
          <a:p>
            <a:pPr>
              <a:lnSpc>
                <a:spcPct val="100000"/>
              </a:lnSpc>
              <a:spcBef>
                <a:spcPts val="600"/>
              </a:spcBef>
              <a:buClr>
                <a:schemeClr val="accent1"/>
              </a:buClr>
            </a:pPr>
            <a:r>
              <a:rPr lang="en-US" i="1" dirty="0">
                <a:solidFill>
                  <a:schemeClr val="bg1"/>
                </a:solidFill>
              </a:rPr>
              <a:t>Utilization of advanced analytics tools</a:t>
            </a:r>
            <a:r>
              <a:rPr lang="en-US" i="1" dirty="0" smtClean="0">
                <a:solidFill>
                  <a:schemeClr val="bg1"/>
                </a:solidFill>
              </a:rPr>
              <a:t>.</a:t>
            </a:r>
          </a:p>
          <a:p>
            <a:pPr>
              <a:lnSpc>
                <a:spcPct val="100000"/>
              </a:lnSpc>
              <a:spcBef>
                <a:spcPts val="600"/>
              </a:spcBef>
              <a:buClr>
                <a:schemeClr val="accent1"/>
              </a:buClr>
            </a:pPr>
            <a:r>
              <a:rPr lang="en-IN" i="1" dirty="0">
                <a:solidFill>
                  <a:schemeClr val="bg1"/>
                </a:solidFill>
              </a:rPr>
              <a:t>Informs strategic decisions for </a:t>
            </a:r>
            <a:r>
              <a:rPr lang="en-IN" i="1" dirty="0" err="1" smtClean="0">
                <a:solidFill>
                  <a:schemeClr val="bg1"/>
                </a:solidFill>
              </a:rPr>
              <a:t>Zomato</a:t>
            </a:r>
            <a:r>
              <a:rPr lang="en-IN" i="1" dirty="0">
                <a:solidFill>
                  <a:schemeClr val="bg1"/>
                </a:solidFill>
              </a:rPr>
              <a:t>.</a:t>
            </a:r>
            <a:endParaRPr lang="en-US" i="1" dirty="0" smtClean="0">
              <a:solidFill>
                <a:schemeClr val="bg1"/>
              </a:solidFill>
            </a:endParaRPr>
          </a:p>
          <a:p>
            <a:pPr>
              <a:lnSpc>
                <a:spcPct val="100000"/>
              </a:lnSpc>
              <a:spcBef>
                <a:spcPts val="600"/>
              </a:spcBef>
              <a:buClr>
                <a:schemeClr val="accent1"/>
              </a:buClr>
            </a:pPr>
            <a:r>
              <a:rPr lang="en-US" i="1" dirty="0" smtClean="0">
                <a:solidFill>
                  <a:schemeClr val="bg1"/>
                </a:solidFill>
              </a:rPr>
              <a:t>Provides </a:t>
            </a:r>
            <a:r>
              <a:rPr lang="en-US" i="1" dirty="0">
                <a:solidFill>
                  <a:schemeClr val="bg1"/>
                </a:solidFill>
              </a:rPr>
              <a:t>actionable insights for partner </a:t>
            </a:r>
            <a:r>
              <a:rPr lang="en-US" i="1" dirty="0" smtClean="0">
                <a:solidFill>
                  <a:schemeClr val="bg1"/>
                </a:solidFill>
              </a:rPr>
              <a:t>restaurants.</a:t>
            </a:r>
            <a:r>
              <a:rPr lang="en-US" dirty="0" smtClean="0"/>
              <a:t>.</a:t>
            </a:r>
            <a:endParaRPr lang="en-IN" dirty="0" smtClean="0"/>
          </a:p>
        </p:txBody>
      </p:sp>
    </p:spTree>
    <p:extLst>
      <p:ext uri="{BB962C8B-B14F-4D97-AF65-F5344CB8AC3E}">
        <p14:creationId xmlns:p14="http://schemas.microsoft.com/office/powerpoint/2010/main" val="3327019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2">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a:xfrm>
            <a:off x="473301" y="357246"/>
            <a:ext cx="10515600" cy="1325563"/>
          </a:xfrm>
          <a:solidFill>
            <a:schemeClr val="accent2">
              <a:alpha val="18000"/>
            </a:schemeClr>
          </a:solidFill>
        </p:spPr>
        <p:txBody>
          <a:bodyPr/>
          <a:lstStyle/>
          <a:p>
            <a:r>
              <a:rPr lang="en-US" dirty="0" smtClean="0">
                <a:solidFill>
                  <a:schemeClr val="bg1"/>
                </a:solidFill>
              </a:rPr>
              <a:t>DATA MODELLING</a:t>
            </a:r>
            <a:endParaRPr lang="en-US" dirty="0">
              <a:solidFill>
                <a:schemeClr val="bg1"/>
              </a:solidFill>
            </a:endParaRP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a:off x="629714" y="1277146"/>
            <a:ext cx="3708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5" name="TextBox 4"/>
          <p:cNvSpPr txBox="1"/>
          <p:nvPr/>
        </p:nvSpPr>
        <p:spPr>
          <a:xfrm flipH="1">
            <a:off x="629713" y="1541418"/>
            <a:ext cx="10595749" cy="4524315"/>
          </a:xfrm>
          <a:prstGeom prst="rect">
            <a:avLst/>
          </a:prstGeom>
          <a:noFill/>
        </p:spPr>
        <p:txBody>
          <a:bodyPr wrap="square" rtlCol="0">
            <a:spAutoFit/>
          </a:bodyPr>
          <a:lstStyle/>
          <a:p>
            <a:r>
              <a:rPr lang="en-US" dirty="0">
                <a:solidFill>
                  <a:schemeClr val="bg1"/>
                </a:solidFill>
              </a:rPr>
              <a:t>DATEPART, to extract information from </a:t>
            </a:r>
            <a:r>
              <a:rPr lang="en-US" dirty="0" smtClean="0">
                <a:solidFill>
                  <a:schemeClr val="bg1"/>
                </a:solidFill>
              </a:rPr>
              <a:t>date fields </a:t>
            </a:r>
            <a:r>
              <a:rPr lang="en-US" dirty="0">
                <a:solidFill>
                  <a:schemeClr val="bg1"/>
                </a:solidFill>
              </a:rPr>
              <a:t>and perform date </a:t>
            </a:r>
            <a:r>
              <a:rPr lang="en-US" dirty="0" smtClean="0">
                <a:solidFill>
                  <a:schemeClr val="bg1"/>
                </a:solidFill>
              </a:rPr>
              <a:t>calculations.</a:t>
            </a:r>
          </a:p>
          <a:p>
            <a:r>
              <a:rPr lang="en-US" dirty="0" smtClean="0">
                <a:solidFill>
                  <a:schemeClr val="bg1"/>
                </a:solidFill>
              </a:rPr>
              <a:t>Power </a:t>
            </a:r>
            <a:r>
              <a:rPr lang="en-US" dirty="0">
                <a:solidFill>
                  <a:schemeClr val="bg1"/>
                </a:solidFill>
              </a:rPr>
              <a:t>BI To visualize and analyze the </a:t>
            </a:r>
            <a:r>
              <a:rPr lang="en-US" dirty="0" err="1" smtClean="0">
                <a:solidFill>
                  <a:schemeClr val="bg1"/>
                </a:solidFill>
              </a:rPr>
              <a:t>Zomato</a:t>
            </a:r>
            <a:r>
              <a:rPr lang="en-US" dirty="0" smtClean="0">
                <a:solidFill>
                  <a:schemeClr val="bg1"/>
                </a:solidFill>
              </a:rPr>
              <a:t> restaurant </a:t>
            </a:r>
            <a:r>
              <a:rPr lang="en-US" dirty="0">
                <a:solidFill>
                  <a:schemeClr val="bg1"/>
                </a:solidFill>
              </a:rPr>
              <a:t>data, Power BI was used to </a:t>
            </a:r>
            <a:r>
              <a:rPr lang="en-US" dirty="0" smtClean="0">
                <a:solidFill>
                  <a:schemeClr val="bg1"/>
                </a:solidFill>
              </a:rPr>
              <a:t>create interactive </a:t>
            </a:r>
            <a:r>
              <a:rPr lang="en-US" dirty="0">
                <a:solidFill>
                  <a:schemeClr val="bg1"/>
                </a:solidFill>
              </a:rPr>
              <a:t>dashboards. The </a:t>
            </a:r>
            <a:r>
              <a:rPr lang="en-US" dirty="0" smtClean="0">
                <a:solidFill>
                  <a:schemeClr val="bg1"/>
                </a:solidFill>
              </a:rPr>
              <a:t>following features </a:t>
            </a:r>
            <a:r>
              <a:rPr lang="en-US" dirty="0">
                <a:solidFill>
                  <a:schemeClr val="bg1"/>
                </a:solidFill>
              </a:rPr>
              <a:t>and functions were utilized</a:t>
            </a:r>
            <a:r>
              <a:rPr lang="en-US" dirty="0" smtClean="0">
                <a:solidFill>
                  <a:schemeClr val="bg1"/>
                </a:solidFill>
              </a:rPr>
              <a:t>:</a:t>
            </a:r>
          </a:p>
          <a:p>
            <a:pPr marL="285750" indent="-285750">
              <a:buClr>
                <a:schemeClr val="bg1">
                  <a:lumMod val="50000"/>
                </a:schemeClr>
              </a:buClr>
              <a:buFont typeface="Arial" panose="020B0604020202020204" pitchFamily="34" charset="0"/>
              <a:buChar char="•"/>
            </a:pPr>
            <a:r>
              <a:rPr lang="en-US" b="1" dirty="0" smtClean="0">
                <a:solidFill>
                  <a:schemeClr val="bg1"/>
                </a:solidFill>
              </a:rPr>
              <a:t>Data </a:t>
            </a:r>
            <a:r>
              <a:rPr lang="en-US" b="1" dirty="0">
                <a:solidFill>
                  <a:schemeClr val="bg1"/>
                </a:solidFill>
              </a:rPr>
              <a:t>modeling </a:t>
            </a:r>
            <a:r>
              <a:rPr lang="en-US" dirty="0">
                <a:solidFill>
                  <a:schemeClr val="bg1"/>
                </a:solidFill>
              </a:rPr>
              <a:t>using relationships </a:t>
            </a:r>
            <a:r>
              <a:rPr lang="en-US" dirty="0" smtClean="0">
                <a:solidFill>
                  <a:schemeClr val="bg1"/>
                </a:solidFill>
              </a:rPr>
              <a:t>between tables </a:t>
            </a:r>
            <a:r>
              <a:rPr lang="en-US" dirty="0">
                <a:solidFill>
                  <a:schemeClr val="bg1"/>
                </a:solidFill>
              </a:rPr>
              <a:t>and calculated columns </a:t>
            </a:r>
            <a:endParaRPr lang="en-US" dirty="0" smtClean="0">
              <a:solidFill>
                <a:schemeClr val="bg1"/>
              </a:solidFill>
            </a:endParaRPr>
          </a:p>
          <a:p>
            <a:pPr marL="285750" indent="-285750">
              <a:buClr>
                <a:schemeClr val="bg1">
                  <a:lumMod val="50000"/>
                </a:schemeClr>
              </a:buClr>
              <a:buFont typeface="Arial" panose="020B0604020202020204" pitchFamily="34" charset="0"/>
              <a:buChar char="•"/>
            </a:pPr>
            <a:r>
              <a:rPr lang="en-US" b="1" dirty="0" smtClean="0">
                <a:solidFill>
                  <a:schemeClr val="bg1"/>
                </a:solidFill>
              </a:rPr>
              <a:t>Measures</a:t>
            </a:r>
            <a:r>
              <a:rPr lang="en-US" dirty="0" smtClean="0">
                <a:solidFill>
                  <a:schemeClr val="bg1"/>
                </a:solidFill>
              </a:rPr>
              <a:t> and </a:t>
            </a:r>
            <a:r>
              <a:rPr lang="en-US" b="1" dirty="0" smtClean="0">
                <a:solidFill>
                  <a:schemeClr val="bg1"/>
                </a:solidFill>
              </a:rPr>
              <a:t>DAX </a:t>
            </a:r>
            <a:r>
              <a:rPr lang="en-US" b="1" dirty="0">
                <a:solidFill>
                  <a:schemeClr val="bg1"/>
                </a:solidFill>
              </a:rPr>
              <a:t>formulas </a:t>
            </a:r>
            <a:r>
              <a:rPr lang="en-US" dirty="0">
                <a:solidFill>
                  <a:schemeClr val="bg1"/>
                </a:solidFill>
              </a:rPr>
              <a:t>to perform calculations on </a:t>
            </a:r>
            <a:r>
              <a:rPr lang="en-US" dirty="0" smtClean="0">
                <a:solidFill>
                  <a:schemeClr val="bg1"/>
                </a:solidFill>
              </a:rPr>
              <a:t>the data</a:t>
            </a:r>
          </a:p>
          <a:p>
            <a:pPr marL="285750" indent="-285750">
              <a:buClr>
                <a:schemeClr val="bg1">
                  <a:lumMod val="50000"/>
                </a:schemeClr>
              </a:buClr>
              <a:buFont typeface="Arial" panose="020B0604020202020204" pitchFamily="34" charset="0"/>
              <a:buChar char="•"/>
            </a:pPr>
            <a:r>
              <a:rPr lang="en-US" b="1" dirty="0" smtClean="0">
                <a:solidFill>
                  <a:schemeClr val="bg1"/>
                </a:solidFill>
              </a:rPr>
              <a:t>Visualizations</a:t>
            </a:r>
            <a:r>
              <a:rPr lang="en-US" dirty="0" smtClean="0">
                <a:solidFill>
                  <a:schemeClr val="bg1"/>
                </a:solidFill>
              </a:rPr>
              <a:t> </a:t>
            </a:r>
            <a:r>
              <a:rPr lang="en-US" dirty="0">
                <a:solidFill>
                  <a:schemeClr val="bg1"/>
                </a:solidFill>
              </a:rPr>
              <a:t>such as tables, charts, </a:t>
            </a:r>
            <a:r>
              <a:rPr lang="en-US" dirty="0" smtClean="0">
                <a:solidFill>
                  <a:schemeClr val="bg1"/>
                </a:solidFill>
              </a:rPr>
              <a:t>and maps </a:t>
            </a:r>
            <a:r>
              <a:rPr lang="en-US" dirty="0">
                <a:solidFill>
                  <a:schemeClr val="bg1"/>
                </a:solidFill>
              </a:rPr>
              <a:t>to display the data Slicers and filters </a:t>
            </a:r>
            <a:r>
              <a:rPr lang="en-US" dirty="0" smtClean="0">
                <a:solidFill>
                  <a:schemeClr val="bg1"/>
                </a:solidFill>
              </a:rPr>
              <a:t>to enable </a:t>
            </a:r>
            <a:r>
              <a:rPr lang="en-US" dirty="0">
                <a:solidFill>
                  <a:schemeClr val="bg1"/>
                </a:solidFill>
              </a:rPr>
              <a:t>dynamic filtering of the data Drill-through functionality to navigate </a:t>
            </a:r>
            <a:r>
              <a:rPr lang="en-US" dirty="0" smtClean="0">
                <a:solidFill>
                  <a:schemeClr val="bg1"/>
                </a:solidFill>
              </a:rPr>
              <a:t>between different </a:t>
            </a:r>
            <a:r>
              <a:rPr lang="en-US" dirty="0">
                <a:solidFill>
                  <a:schemeClr val="bg1"/>
                </a:solidFill>
              </a:rPr>
              <a:t>levels of detail in the </a:t>
            </a:r>
            <a:r>
              <a:rPr lang="en-US" dirty="0" smtClean="0">
                <a:solidFill>
                  <a:schemeClr val="bg1"/>
                </a:solidFill>
              </a:rPr>
              <a:t>data.</a:t>
            </a:r>
          </a:p>
          <a:p>
            <a:r>
              <a:rPr lang="en-US" dirty="0" smtClean="0">
                <a:solidFill>
                  <a:schemeClr val="bg1"/>
                </a:solidFill>
              </a:rPr>
              <a:t>   Tableau </a:t>
            </a:r>
            <a:r>
              <a:rPr lang="en-US" dirty="0">
                <a:solidFill>
                  <a:schemeClr val="bg1"/>
                </a:solidFill>
              </a:rPr>
              <a:t>In addition to Power </a:t>
            </a:r>
            <a:r>
              <a:rPr lang="en-US" dirty="0" err="1">
                <a:solidFill>
                  <a:schemeClr val="bg1"/>
                </a:solidFill>
              </a:rPr>
              <a:t>Bl</a:t>
            </a:r>
            <a:r>
              <a:rPr lang="en-US" dirty="0">
                <a:solidFill>
                  <a:schemeClr val="bg1"/>
                </a:solidFill>
              </a:rPr>
              <a:t>, Tableau </a:t>
            </a:r>
            <a:r>
              <a:rPr lang="en-US" dirty="0" smtClean="0">
                <a:solidFill>
                  <a:schemeClr val="bg1"/>
                </a:solidFill>
              </a:rPr>
              <a:t>was also </a:t>
            </a:r>
            <a:r>
              <a:rPr lang="en-US" dirty="0">
                <a:solidFill>
                  <a:schemeClr val="bg1"/>
                </a:solidFill>
              </a:rPr>
              <a:t>used to create interactive </a:t>
            </a:r>
            <a:r>
              <a:rPr lang="en-US" dirty="0" smtClean="0">
                <a:solidFill>
                  <a:schemeClr val="bg1"/>
                </a:solidFill>
              </a:rPr>
              <a:t>dash boards for the</a:t>
            </a:r>
          </a:p>
          <a:p>
            <a:r>
              <a:rPr lang="en-US" dirty="0" smtClean="0">
                <a:solidFill>
                  <a:schemeClr val="bg1"/>
                </a:solidFill>
              </a:rPr>
              <a:t>   </a:t>
            </a:r>
            <a:r>
              <a:rPr lang="en-US" dirty="0" err="1" smtClean="0">
                <a:solidFill>
                  <a:schemeClr val="bg1"/>
                </a:solidFill>
              </a:rPr>
              <a:t>Zomato</a:t>
            </a:r>
            <a:r>
              <a:rPr lang="en-US" dirty="0" smtClean="0">
                <a:solidFill>
                  <a:schemeClr val="bg1"/>
                </a:solidFill>
              </a:rPr>
              <a:t> </a:t>
            </a:r>
            <a:r>
              <a:rPr lang="en-US" dirty="0">
                <a:solidFill>
                  <a:schemeClr val="bg1"/>
                </a:solidFill>
              </a:rPr>
              <a:t>restaurant data </a:t>
            </a:r>
            <a:r>
              <a:rPr lang="en-US" dirty="0" smtClean="0">
                <a:solidFill>
                  <a:schemeClr val="bg1"/>
                </a:solidFill>
              </a:rPr>
              <a:t>analysis project.</a:t>
            </a:r>
          </a:p>
          <a:p>
            <a:r>
              <a:rPr lang="en-US" dirty="0">
                <a:solidFill>
                  <a:schemeClr val="bg1"/>
                </a:solidFill>
              </a:rPr>
              <a:t> </a:t>
            </a:r>
            <a:r>
              <a:rPr lang="en-US" dirty="0" smtClean="0">
                <a:solidFill>
                  <a:schemeClr val="bg1"/>
                </a:solidFill>
              </a:rPr>
              <a:t>  The </a:t>
            </a:r>
            <a:r>
              <a:rPr lang="en-US" dirty="0">
                <a:solidFill>
                  <a:schemeClr val="bg1"/>
                </a:solidFill>
              </a:rPr>
              <a:t>following features and </a:t>
            </a:r>
            <a:r>
              <a:rPr lang="en-US" dirty="0" smtClean="0">
                <a:solidFill>
                  <a:schemeClr val="bg1"/>
                </a:solidFill>
              </a:rPr>
              <a:t>functions were </a:t>
            </a:r>
            <a:r>
              <a:rPr lang="en-US" dirty="0">
                <a:solidFill>
                  <a:schemeClr val="bg1"/>
                </a:solidFill>
              </a:rPr>
              <a:t>utilized</a:t>
            </a:r>
            <a:r>
              <a:rPr lang="en-US" dirty="0" smtClean="0">
                <a:solidFill>
                  <a:schemeClr val="bg1"/>
                </a:solidFill>
              </a:rPr>
              <a:t>:</a:t>
            </a:r>
          </a:p>
          <a:p>
            <a:pPr marL="285750" indent="-285750">
              <a:buClr>
                <a:schemeClr val="bg1">
                  <a:lumMod val="50000"/>
                </a:schemeClr>
              </a:buClr>
              <a:buFont typeface="Arial" panose="020B0604020202020204" pitchFamily="34" charset="0"/>
              <a:buChar char="•"/>
            </a:pPr>
            <a:r>
              <a:rPr lang="en-US" b="1" dirty="0" smtClean="0">
                <a:solidFill>
                  <a:schemeClr val="bg1"/>
                </a:solidFill>
              </a:rPr>
              <a:t>Data </a:t>
            </a:r>
            <a:r>
              <a:rPr lang="en-US" b="1" dirty="0">
                <a:solidFill>
                  <a:schemeClr val="bg1"/>
                </a:solidFill>
              </a:rPr>
              <a:t>blending </a:t>
            </a:r>
            <a:r>
              <a:rPr lang="en-US" dirty="0">
                <a:solidFill>
                  <a:schemeClr val="bg1"/>
                </a:solidFill>
              </a:rPr>
              <a:t>to combine data from </a:t>
            </a:r>
            <a:r>
              <a:rPr lang="en-US" dirty="0" smtClean="0">
                <a:solidFill>
                  <a:schemeClr val="bg1"/>
                </a:solidFill>
              </a:rPr>
              <a:t>different tables.</a:t>
            </a:r>
          </a:p>
          <a:p>
            <a:pPr marL="285750" indent="-285750">
              <a:buClr>
                <a:schemeClr val="bg1">
                  <a:lumMod val="50000"/>
                </a:schemeClr>
              </a:buClr>
              <a:buFont typeface="Arial" panose="020B0604020202020204" pitchFamily="34" charset="0"/>
              <a:buChar char="•"/>
            </a:pPr>
            <a:r>
              <a:rPr lang="en-US" b="1" dirty="0" smtClean="0">
                <a:solidFill>
                  <a:schemeClr val="bg1"/>
                </a:solidFill>
              </a:rPr>
              <a:t>Calculated </a:t>
            </a:r>
            <a:r>
              <a:rPr lang="en-US" b="1" dirty="0">
                <a:solidFill>
                  <a:schemeClr val="bg1"/>
                </a:solidFill>
              </a:rPr>
              <a:t>fields </a:t>
            </a:r>
            <a:r>
              <a:rPr lang="en-US" dirty="0">
                <a:solidFill>
                  <a:schemeClr val="bg1"/>
                </a:solidFill>
              </a:rPr>
              <a:t>to </a:t>
            </a:r>
            <a:r>
              <a:rPr lang="en-US" dirty="0" smtClean="0">
                <a:solidFill>
                  <a:schemeClr val="bg1"/>
                </a:solidFill>
              </a:rPr>
              <a:t>perform calculations </a:t>
            </a:r>
            <a:r>
              <a:rPr lang="en-US" dirty="0">
                <a:solidFill>
                  <a:schemeClr val="bg1"/>
                </a:solidFill>
              </a:rPr>
              <a:t>on the </a:t>
            </a:r>
            <a:r>
              <a:rPr lang="en-US" dirty="0" smtClean="0">
                <a:solidFill>
                  <a:schemeClr val="bg1"/>
                </a:solidFill>
              </a:rPr>
              <a:t>data.</a:t>
            </a:r>
          </a:p>
          <a:p>
            <a:pPr marL="285750" indent="-285750">
              <a:buClr>
                <a:schemeClr val="bg1">
                  <a:lumMod val="50000"/>
                </a:schemeClr>
              </a:buClr>
              <a:buFont typeface="Arial" panose="020B0604020202020204" pitchFamily="34" charset="0"/>
              <a:buChar char="•"/>
            </a:pPr>
            <a:r>
              <a:rPr lang="en-US" b="1" dirty="0" smtClean="0">
                <a:solidFill>
                  <a:schemeClr val="bg1"/>
                </a:solidFill>
              </a:rPr>
              <a:t>Dimensions</a:t>
            </a:r>
            <a:r>
              <a:rPr lang="en-US" dirty="0" smtClean="0">
                <a:solidFill>
                  <a:schemeClr val="bg1"/>
                </a:solidFill>
              </a:rPr>
              <a:t> and </a:t>
            </a:r>
            <a:r>
              <a:rPr lang="en-US" b="1" dirty="0" smtClean="0">
                <a:solidFill>
                  <a:schemeClr val="bg1"/>
                </a:solidFill>
              </a:rPr>
              <a:t>measures</a:t>
            </a:r>
            <a:r>
              <a:rPr lang="en-US" dirty="0" smtClean="0">
                <a:solidFill>
                  <a:schemeClr val="bg1"/>
                </a:solidFill>
              </a:rPr>
              <a:t> </a:t>
            </a:r>
            <a:r>
              <a:rPr lang="en-US" dirty="0">
                <a:solidFill>
                  <a:schemeClr val="bg1"/>
                </a:solidFill>
              </a:rPr>
              <a:t>to organize and analyze the </a:t>
            </a:r>
            <a:r>
              <a:rPr lang="en-US" dirty="0" smtClean="0">
                <a:solidFill>
                  <a:schemeClr val="bg1"/>
                </a:solidFill>
              </a:rPr>
              <a:t>data.</a:t>
            </a:r>
          </a:p>
          <a:p>
            <a:pPr marL="285750" indent="-285750">
              <a:buClr>
                <a:schemeClr val="bg1">
                  <a:lumMod val="50000"/>
                </a:schemeClr>
              </a:buClr>
              <a:buFont typeface="Arial" panose="020B0604020202020204" pitchFamily="34" charset="0"/>
              <a:buChar char="•"/>
            </a:pPr>
            <a:r>
              <a:rPr lang="en-US" b="1" dirty="0" smtClean="0">
                <a:solidFill>
                  <a:schemeClr val="bg1"/>
                </a:solidFill>
              </a:rPr>
              <a:t>Visualizations</a:t>
            </a:r>
            <a:r>
              <a:rPr lang="en-US" dirty="0" smtClean="0">
                <a:solidFill>
                  <a:schemeClr val="bg1"/>
                </a:solidFill>
              </a:rPr>
              <a:t> </a:t>
            </a:r>
            <a:r>
              <a:rPr lang="en-US" dirty="0">
                <a:solidFill>
                  <a:schemeClr val="bg1"/>
                </a:solidFill>
              </a:rPr>
              <a:t>such as maps, charts, </a:t>
            </a:r>
            <a:r>
              <a:rPr lang="en-US" dirty="0" smtClean="0">
                <a:solidFill>
                  <a:schemeClr val="bg1"/>
                </a:solidFill>
              </a:rPr>
              <a:t>and tables </a:t>
            </a:r>
            <a:r>
              <a:rPr lang="en-US" dirty="0">
                <a:solidFill>
                  <a:schemeClr val="bg1"/>
                </a:solidFill>
              </a:rPr>
              <a:t>to display the </a:t>
            </a:r>
            <a:r>
              <a:rPr lang="en-US" dirty="0" smtClean="0">
                <a:solidFill>
                  <a:schemeClr val="bg1"/>
                </a:solidFill>
              </a:rPr>
              <a:t>data.</a:t>
            </a:r>
          </a:p>
          <a:p>
            <a:pPr marL="285750" indent="-285750">
              <a:buClr>
                <a:schemeClr val="bg1">
                  <a:lumMod val="50000"/>
                </a:schemeClr>
              </a:buClr>
              <a:buFont typeface="Arial" panose="020B0604020202020204" pitchFamily="34" charset="0"/>
              <a:buChar char="•"/>
            </a:pPr>
            <a:r>
              <a:rPr lang="en-US" b="1" dirty="0" smtClean="0">
                <a:solidFill>
                  <a:schemeClr val="bg1"/>
                </a:solidFill>
              </a:rPr>
              <a:t>Filters</a:t>
            </a:r>
            <a:r>
              <a:rPr lang="en-US" dirty="0" smtClean="0">
                <a:solidFill>
                  <a:schemeClr val="bg1"/>
                </a:solidFill>
              </a:rPr>
              <a:t> and </a:t>
            </a:r>
            <a:r>
              <a:rPr lang="en-US" b="1" dirty="0" smtClean="0">
                <a:solidFill>
                  <a:schemeClr val="bg1"/>
                </a:solidFill>
              </a:rPr>
              <a:t>parameters</a:t>
            </a:r>
            <a:r>
              <a:rPr lang="en-US" dirty="0" smtClean="0">
                <a:solidFill>
                  <a:schemeClr val="bg1"/>
                </a:solidFill>
              </a:rPr>
              <a:t> </a:t>
            </a:r>
            <a:r>
              <a:rPr lang="en-US" dirty="0">
                <a:solidFill>
                  <a:schemeClr val="bg1"/>
                </a:solidFill>
              </a:rPr>
              <a:t>to enable dynamic filtering of </a:t>
            </a:r>
            <a:r>
              <a:rPr lang="en-US" dirty="0" smtClean="0">
                <a:solidFill>
                  <a:schemeClr val="bg1"/>
                </a:solidFill>
              </a:rPr>
              <a:t>the data.</a:t>
            </a:r>
            <a:endParaRPr lang="en-IN" dirty="0">
              <a:solidFill>
                <a:schemeClr val="bg1"/>
              </a:solidFill>
            </a:endParaRPr>
          </a:p>
        </p:txBody>
      </p:sp>
      <p:sp>
        <p:nvSpPr>
          <p:cNvPr id="7" name="Oval 6"/>
          <p:cNvSpPr/>
          <p:nvPr/>
        </p:nvSpPr>
        <p:spPr>
          <a:xfrm>
            <a:off x="11547566" y="6230983"/>
            <a:ext cx="313508" cy="287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7</a:t>
            </a:r>
            <a:endParaRPr lang="en-IN" i="1" dirty="0">
              <a:solidFill>
                <a:schemeClr val="tx1"/>
              </a:solidFill>
            </a:endParaRPr>
          </a:p>
        </p:txBody>
      </p:sp>
    </p:spTree>
    <p:extLst>
      <p:ext uri="{BB962C8B-B14F-4D97-AF65-F5344CB8AC3E}">
        <p14:creationId xmlns:p14="http://schemas.microsoft.com/office/powerpoint/2010/main" val="1617733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EA4A3639-F9B9-4B3D-896B-128B8F77F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 y="0"/>
            <a:ext cx="12190800" cy="6857999"/>
          </a:xfrm>
          <a:prstGeom prst="rect">
            <a:avLst/>
          </a:prstGeom>
        </p:spPr>
      </p:pic>
      <p:sp>
        <p:nvSpPr>
          <p:cNvPr id="5" name="object 3" descr="Blue rectangle">
            <a:extLst>
              <a:ext uri="{FF2B5EF4-FFF2-40B4-BE49-F238E27FC236}">
                <a16:creationId xmlns:a16="http://schemas.microsoft.com/office/drawing/2014/main" id="{3544D2CA-9A07-47BD-B1E4-88366F5FCD45}"/>
              </a:ext>
            </a:extLst>
          </p:cNvPr>
          <p:cNvSpPr/>
          <p:nvPr/>
        </p:nvSpPr>
        <p:spPr>
          <a:xfrm>
            <a:off x="1200" y="-26127"/>
            <a:ext cx="12190800" cy="6884125"/>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1000"/>
            </a:schemeClr>
          </a:solidFill>
        </p:spPr>
        <p:txBody>
          <a:bodyPr wrap="square" lIns="0" tIns="0" rIns="0" bIns="0" rtlCol="0"/>
          <a:lstStyle/>
          <a:p>
            <a:endParaRPr lang="en-US" dirty="0"/>
          </a:p>
        </p:txBody>
      </p:sp>
      <p:sp>
        <p:nvSpPr>
          <p:cNvPr id="6" name="Oval 5" descr="Beige oval">
            <a:extLst>
              <a:ext uri="{FF2B5EF4-FFF2-40B4-BE49-F238E27FC236}">
                <a16:creationId xmlns:a16="http://schemas.microsoft.com/office/drawing/2014/main" id="{7F1F7E6E-09DB-407E-9D0A-1AACE771962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F24A-ACB5-4319-9371-B0D71908A725}"/>
              </a:ext>
            </a:extLst>
          </p:cNvPr>
          <p:cNvSpPr>
            <a:spLocks noGrp="1"/>
          </p:cNvSpPr>
          <p:nvPr>
            <p:ph type="title"/>
          </p:nvPr>
        </p:nvSpPr>
        <p:spPr>
          <a:xfrm>
            <a:off x="420408" y="172230"/>
            <a:ext cx="10425930" cy="1050530"/>
          </a:xfrm>
        </p:spPr>
        <p:txBody>
          <a:bodyPr>
            <a:normAutofit/>
          </a:bodyPr>
          <a:lstStyle/>
          <a:p>
            <a:r>
              <a:rPr lang="en-US" dirty="0" smtClean="0">
                <a:solidFill>
                  <a:schemeClr val="bg1"/>
                </a:solidFill>
              </a:rPr>
              <a:t>TRANSFORMATION CHALLENGES</a:t>
            </a:r>
            <a:endParaRPr lang="en-US" dirty="0"/>
          </a:p>
        </p:txBody>
      </p:sp>
      <p:sp>
        <p:nvSpPr>
          <p:cNvPr id="3" name="Slide Number Placeholder 2">
            <a:extLst>
              <a:ext uri="{FF2B5EF4-FFF2-40B4-BE49-F238E27FC236}">
                <a16:creationId xmlns:a16="http://schemas.microsoft.com/office/drawing/2014/main" id="{549181BA-BE91-4062-B6BE-B8C10EBD587B}"/>
              </a:ext>
            </a:extLst>
          </p:cNvPr>
          <p:cNvSpPr>
            <a:spLocks noGrp="1"/>
          </p:cNvSpPr>
          <p:nvPr>
            <p:ph type="sldNum" sz="quarter" idx="12"/>
          </p:nvPr>
        </p:nvSpPr>
        <p:spPr/>
        <p:txBody>
          <a:bodyPr/>
          <a:lstStyle/>
          <a:p>
            <a:fld id="{82EE24B5-652C-4DB5-B7C3-B5BBEC1280B1}" type="slidenum">
              <a:rPr lang="en-US" smtClean="0"/>
              <a:t>8</a:t>
            </a:fld>
            <a:endParaRPr lang="en-US" dirty="0"/>
          </a:p>
        </p:txBody>
      </p:sp>
      <p:sp>
        <p:nvSpPr>
          <p:cNvPr id="9" name="object 18" descr="Beige rectangle">
            <a:extLst>
              <a:ext uri="{FF2B5EF4-FFF2-40B4-BE49-F238E27FC236}">
                <a16:creationId xmlns:a16="http://schemas.microsoft.com/office/drawing/2014/main" id="{2D844B0B-BA7B-4E53-BCA1-628F65C6A4CA}"/>
              </a:ext>
            </a:extLst>
          </p:cNvPr>
          <p:cNvSpPr/>
          <p:nvPr/>
        </p:nvSpPr>
        <p:spPr>
          <a:xfrm>
            <a:off x="420408" y="1104562"/>
            <a:ext cx="7212468" cy="182732"/>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19" name="TextBox 18"/>
          <p:cNvSpPr txBox="1"/>
          <p:nvPr/>
        </p:nvSpPr>
        <p:spPr>
          <a:xfrm>
            <a:off x="420408" y="1334642"/>
            <a:ext cx="10778466" cy="5355312"/>
          </a:xfrm>
          <a:prstGeom prst="rect">
            <a:avLst/>
          </a:prstGeom>
          <a:noFill/>
        </p:spPr>
        <p:txBody>
          <a:bodyPr wrap="square" rtlCol="0">
            <a:spAutoFit/>
          </a:bodyPr>
          <a:lstStyle/>
          <a:p>
            <a:r>
              <a:rPr lang="en-US" b="1" dirty="0">
                <a:solidFill>
                  <a:schemeClr val="bg1"/>
                </a:solidFill>
              </a:rPr>
              <a:t>1. </a:t>
            </a:r>
            <a:r>
              <a:rPr lang="en-US" b="1" dirty="0" smtClean="0">
                <a:solidFill>
                  <a:schemeClr val="bg1"/>
                </a:solidFill>
              </a:rPr>
              <a:t>Dealing </a:t>
            </a:r>
            <a:r>
              <a:rPr lang="en-US" b="1" dirty="0">
                <a:solidFill>
                  <a:schemeClr val="bg1"/>
                </a:solidFill>
              </a:rPr>
              <a:t>with Lots of Different Data</a:t>
            </a:r>
            <a:r>
              <a:rPr lang="en-US" b="1" dirty="0" smtClean="0">
                <a:solidFill>
                  <a:schemeClr val="bg1"/>
                </a:solidFill>
              </a:rPr>
              <a:t>:</a:t>
            </a:r>
            <a:endParaRPr lang="en-US" b="1" dirty="0">
              <a:solidFill>
                <a:schemeClr val="bg1"/>
              </a:solidFill>
            </a:endParaRPr>
          </a:p>
          <a:p>
            <a:r>
              <a:rPr lang="en-US" dirty="0">
                <a:solidFill>
                  <a:schemeClr val="bg1"/>
                </a:solidFill>
              </a:rPr>
              <a:t>   - Handling a ton of different information from various sources like reviews and transactions. </a:t>
            </a:r>
            <a:r>
              <a:rPr lang="en-US" dirty="0" smtClean="0">
                <a:solidFill>
                  <a:schemeClr val="bg1"/>
                </a:solidFill>
              </a:rPr>
              <a:t>Needed</a:t>
            </a:r>
          </a:p>
          <a:p>
            <a:r>
              <a:rPr lang="en-US" dirty="0">
                <a:solidFill>
                  <a:schemeClr val="bg1"/>
                </a:solidFill>
              </a:rPr>
              <a:t> </a:t>
            </a:r>
            <a:r>
              <a:rPr lang="en-US" dirty="0" smtClean="0">
                <a:solidFill>
                  <a:schemeClr val="bg1"/>
                </a:solidFill>
              </a:rPr>
              <a:t>     powerful </a:t>
            </a:r>
            <a:r>
              <a:rPr lang="en-US" dirty="0">
                <a:solidFill>
                  <a:schemeClr val="bg1"/>
                </a:solidFill>
              </a:rPr>
              <a:t>tools to manage and organize all this data.</a:t>
            </a:r>
          </a:p>
          <a:p>
            <a:endParaRPr lang="en-US" dirty="0">
              <a:solidFill>
                <a:schemeClr val="bg1"/>
              </a:solidFill>
            </a:endParaRPr>
          </a:p>
          <a:p>
            <a:r>
              <a:rPr lang="en-US" b="1" dirty="0">
                <a:solidFill>
                  <a:schemeClr val="bg1"/>
                </a:solidFill>
              </a:rPr>
              <a:t>2. </a:t>
            </a:r>
            <a:r>
              <a:rPr lang="en-US" b="1" dirty="0" smtClean="0">
                <a:solidFill>
                  <a:schemeClr val="bg1"/>
                </a:solidFill>
              </a:rPr>
              <a:t>Making </a:t>
            </a:r>
            <a:r>
              <a:rPr lang="en-US" b="1" dirty="0">
                <a:solidFill>
                  <a:schemeClr val="bg1"/>
                </a:solidFill>
              </a:rPr>
              <a:t>Sure Data Is Correct</a:t>
            </a:r>
            <a:r>
              <a:rPr lang="en-US" b="1" dirty="0" smtClean="0">
                <a:solidFill>
                  <a:schemeClr val="bg1"/>
                </a:solidFill>
              </a:rPr>
              <a:t>:</a:t>
            </a:r>
            <a:endParaRPr lang="en-US" b="1" dirty="0">
              <a:solidFill>
                <a:schemeClr val="bg1"/>
              </a:solidFill>
            </a:endParaRPr>
          </a:p>
          <a:p>
            <a:r>
              <a:rPr lang="en-US" dirty="0">
                <a:solidFill>
                  <a:schemeClr val="bg1"/>
                </a:solidFill>
              </a:rPr>
              <a:t>   - Ensuring the information is accurate and consistent was tough. Some data was incomplete or </a:t>
            </a:r>
            <a:r>
              <a:rPr lang="en-US" dirty="0" smtClean="0">
                <a:solidFill>
                  <a:schemeClr val="bg1"/>
                </a:solidFill>
              </a:rPr>
              <a:t>not</a:t>
            </a:r>
          </a:p>
          <a:p>
            <a:r>
              <a:rPr lang="en-US" dirty="0">
                <a:solidFill>
                  <a:schemeClr val="bg1"/>
                </a:solidFill>
              </a:rPr>
              <a:t> </a:t>
            </a:r>
            <a:r>
              <a:rPr lang="en-US" dirty="0" smtClean="0">
                <a:solidFill>
                  <a:schemeClr val="bg1"/>
                </a:solidFill>
              </a:rPr>
              <a:t>    perfectly </a:t>
            </a:r>
            <a:r>
              <a:rPr lang="en-US" dirty="0">
                <a:solidFill>
                  <a:schemeClr val="bg1"/>
                </a:solidFill>
              </a:rPr>
              <a:t>reliable, so we had to clean it up and check it carefully.</a:t>
            </a:r>
          </a:p>
          <a:p>
            <a:endParaRPr lang="en-US" dirty="0">
              <a:solidFill>
                <a:schemeClr val="bg1"/>
              </a:solidFill>
            </a:endParaRPr>
          </a:p>
          <a:p>
            <a:r>
              <a:rPr lang="en-US" b="1" dirty="0">
                <a:solidFill>
                  <a:schemeClr val="bg1"/>
                </a:solidFill>
              </a:rPr>
              <a:t>3. </a:t>
            </a:r>
            <a:r>
              <a:rPr lang="en-US" b="1" dirty="0" smtClean="0">
                <a:solidFill>
                  <a:schemeClr val="bg1"/>
                </a:solidFill>
              </a:rPr>
              <a:t>Getting </a:t>
            </a:r>
            <a:r>
              <a:rPr lang="en-US" b="1" dirty="0">
                <a:solidFill>
                  <a:schemeClr val="bg1"/>
                </a:solidFill>
              </a:rPr>
              <a:t>Info Quickly</a:t>
            </a:r>
            <a:r>
              <a:rPr lang="en-US" b="1" dirty="0" smtClean="0">
                <a:solidFill>
                  <a:schemeClr val="bg1"/>
                </a:solidFill>
              </a:rPr>
              <a:t>:</a:t>
            </a:r>
            <a:endParaRPr lang="en-US" b="1" dirty="0">
              <a:solidFill>
                <a:schemeClr val="bg1"/>
              </a:solidFill>
            </a:endParaRPr>
          </a:p>
          <a:p>
            <a:r>
              <a:rPr lang="en-US" dirty="0">
                <a:solidFill>
                  <a:schemeClr val="bg1"/>
                </a:solidFill>
              </a:rPr>
              <a:t>   - Needing to provide fast insights and respond quickly to changes in the market meant we had to </a:t>
            </a:r>
            <a:r>
              <a:rPr lang="en-US" dirty="0" smtClean="0">
                <a:solidFill>
                  <a:schemeClr val="bg1"/>
                </a:solidFill>
              </a:rPr>
              <a:t>figure</a:t>
            </a:r>
          </a:p>
          <a:p>
            <a:r>
              <a:rPr lang="en-US" dirty="0">
                <a:solidFill>
                  <a:schemeClr val="bg1"/>
                </a:solidFill>
              </a:rPr>
              <a:t> </a:t>
            </a:r>
            <a:r>
              <a:rPr lang="en-US" dirty="0" smtClean="0">
                <a:solidFill>
                  <a:schemeClr val="bg1"/>
                </a:solidFill>
              </a:rPr>
              <a:t>    out </a:t>
            </a:r>
            <a:r>
              <a:rPr lang="en-US" dirty="0">
                <a:solidFill>
                  <a:schemeClr val="bg1"/>
                </a:solidFill>
              </a:rPr>
              <a:t>how to process information in real-time, instead of waiting for long periods</a:t>
            </a:r>
            <a:r>
              <a:rPr lang="en-US" dirty="0" smtClean="0">
                <a:solidFill>
                  <a:schemeClr val="bg1"/>
                </a:solidFill>
              </a:rPr>
              <a:t>.</a:t>
            </a:r>
          </a:p>
          <a:p>
            <a:endParaRPr lang="en-US" dirty="0" smtClean="0">
              <a:solidFill>
                <a:schemeClr val="bg1"/>
              </a:solidFill>
            </a:endParaRPr>
          </a:p>
          <a:p>
            <a:r>
              <a:rPr lang="en-US" b="1" dirty="0" smtClean="0">
                <a:solidFill>
                  <a:schemeClr val="bg1"/>
                </a:solidFill>
              </a:rPr>
              <a:t>4</a:t>
            </a:r>
            <a:r>
              <a:rPr lang="en-US" b="1" dirty="0">
                <a:solidFill>
                  <a:schemeClr val="bg1"/>
                </a:solidFill>
              </a:rPr>
              <a:t>. </a:t>
            </a:r>
            <a:r>
              <a:rPr lang="en-US" b="1" dirty="0" smtClean="0">
                <a:solidFill>
                  <a:schemeClr val="bg1"/>
                </a:solidFill>
              </a:rPr>
              <a:t>Protecting </a:t>
            </a:r>
            <a:r>
              <a:rPr lang="en-US" b="1" dirty="0">
                <a:solidFill>
                  <a:schemeClr val="bg1"/>
                </a:solidFill>
              </a:rPr>
              <a:t>People's Information</a:t>
            </a:r>
            <a:r>
              <a:rPr lang="en-US" b="1" dirty="0" smtClean="0">
                <a:solidFill>
                  <a:schemeClr val="bg1"/>
                </a:solidFill>
              </a:rPr>
              <a:t>:</a:t>
            </a:r>
            <a:endParaRPr lang="en-US" b="1" dirty="0">
              <a:solidFill>
                <a:schemeClr val="bg1"/>
              </a:solidFill>
            </a:endParaRPr>
          </a:p>
          <a:p>
            <a:r>
              <a:rPr lang="en-US" dirty="0">
                <a:solidFill>
                  <a:schemeClr val="bg1"/>
                </a:solidFill>
              </a:rPr>
              <a:t>   - Keeping private information safe was a challenge. We had to make sure we followed rules about </a:t>
            </a:r>
            <a:r>
              <a:rPr lang="en-US" dirty="0" smtClean="0">
                <a:solidFill>
                  <a:schemeClr val="bg1"/>
                </a:solidFill>
              </a:rPr>
              <a:t>data </a:t>
            </a:r>
          </a:p>
          <a:p>
            <a:r>
              <a:rPr lang="en-US" dirty="0">
                <a:solidFill>
                  <a:schemeClr val="bg1"/>
                </a:solidFill>
              </a:rPr>
              <a:t> </a:t>
            </a:r>
            <a:r>
              <a:rPr lang="en-US" dirty="0" smtClean="0">
                <a:solidFill>
                  <a:schemeClr val="bg1"/>
                </a:solidFill>
              </a:rPr>
              <a:t>     protection </a:t>
            </a:r>
            <a:r>
              <a:rPr lang="en-US" dirty="0">
                <a:solidFill>
                  <a:schemeClr val="bg1"/>
                </a:solidFill>
              </a:rPr>
              <a:t>while still using the data effectively</a:t>
            </a:r>
            <a:r>
              <a:rPr lang="en-US" dirty="0" smtClean="0">
                <a:solidFill>
                  <a:schemeClr val="bg1"/>
                </a:solidFill>
              </a:rPr>
              <a:t>.</a:t>
            </a:r>
          </a:p>
          <a:p>
            <a:endParaRPr lang="en-US" b="1" dirty="0">
              <a:solidFill>
                <a:schemeClr val="bg1"/>
              </a:solidFill>
            </a:endParaRPr>
          </a:p>
          <a:p>
            <a:r>
              <a:rPr lang="en-US" b="1" dirty="0">
                <a:solidFill>
                  <a:schemeClr val="bg1"/>
                </a:solidFill>
              </a:rPr>
              <a:t>5. </a:t>
            </a:r>
            <a:r>
              <a:rPr lang="en-US" b="1" dirty="0" smtClean="0">
                <a:solidFill>
                  <a:schemeClr val="bg1"/>
                </a:solidFill>
              </a:rPr>
              <a:t>Putting </a:t>
            </a:r>
            <a:r>
              <a:rPr lang="en-US" b="1" dirty="0">
                <a:solidFill>
                  <a:schemeClr val="bg1"/>
                </a:solidFill>
              </a:rPr>
              <a:t>Together Different Kinds of Data</a:t>
            </a:r>
            <a:r>
              <a:rPr lang="en-US" b="1" dirty="0" smtClean="0">
                <a:solidFill>
                  <a:schemeClr val="bg1"/>
                </a:solidFill>
              </a:rPr>
              <a:t>:</a:t>
            </a:r>
            <a:endParaRPr lang="en-US" b="1" dirty="0">
              <a:solidFill>
                <a:schemeClr val="bg1"/>
              </a:solidFill>
            </a:endParaRPr>
          </a:p>
          <a:p>
            <a:r>
              <a:rPr lang="en-US" dirty="0">
                <a:solidFill>
                  <a:schemeClr val="bg1"/>
                </a:solidFill>
              </a:rPr>
              <a:t>   - Combining data from different places, like market trends and competitor info, was a bit tricky. We </a:t>
            </a:r>
            <a:r>
              <a:rPr lang="en-US" dirty="0" smtClean="0">
                <a:solidFill>
                  <a:schemeClr val="bg1"/>
                </a:solidFill>
              </a:rPr>
              <a:t>had</a:t>
            </a:r>
          </a:p>
          <a:p>
            <a:r>
              <a:rPr lang="en-US" dirty="0">
                <a:solidFill>
                  <a:schemeClr val="bg1"/>
                </a:solidFill>
              </a:rPr>
              <a:t> </a:t>
            </a:r>
            <a:r>
              <a:rPr lang="en-US" dirty="0" smtClean="0">
                <a:solidFill>
                  <a:schemeClr val="bg1"/>
                </a:solidFill>
              </a:rPr>
              <a:t>    to </a:t>
            </a:r>
            <a:r>
              <a:rPr lang="en-US" dirty="0">
                <a:solidFill>
                  <a:schemeClr val="bg1"/>
                </a:solidFill>
              </a:rPr>
              <a:t>make sure everything worked together smoothly to get a complete picture.</a:t>
            </a:r>
            <a:endParaRPr lang="en-IN" dirty="0">
              <a:solidFill>
                <a:schemeClr val="bg1"/>
              </a:solidFill>
            </a:endParaRPr>
          </a:p>
        </p:txBody>
      </p:sp>
    </p:spTree>
    <p:extLst>
      <p:ext uri="{BB962C8B-B14F-4D97-AF65-F5344CB8AC3E}">
        <p14:creationId xmlns:p14="http://schemas.microsoft.com/office/powerpoint/2010/main" val="3644704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lide Number Placeholder 2"/>
          <p:cNvSpPr>
            <a:spLocks noGrp="1"/>
          </p:cNvSpPr>
          <p:nvPr>
            <p:ph type="sldNum" sz="quarter" idx="12"/>
          </p:nvPr>
        </p:nvSpPr>
        <p:spPr/>
        <p:txBody>
          <a:bodyPr/>
          <a:lstStyle/>
          <a:p>
            <a:fld id="{82EE24B5-652C-4DB5-B7C3-B5BBEC1280B1}" type="slidenum">
              <a:rPr lang="en-US" smtClean="0"/>
              <a:t>9</a:t>
            </a:fld>
            <a:endParaRPr lang="en-US" dirty="0"/>
          </a:p>
        </p:txBody>
      </p:sp>
      <p:sp>
        <p:nvSpPr>
          <p:cNvPr id="5" name="Rectangle 4"/>
          <p:cNvSpPr/>
          <p:nvPr/>
        </p:nvSpPr>
        <p:spPr>
          <a:xfrm>
            <a:off x="0" y="0"/>
            <a:ext cx="12192000" cy="6858000"/>
          </a:xfrm>
          <a:prstGeom prst="rect">
            <a:avLst/>
          </a:prstGeom>
          <a:solidFill>
            <a:schemeClr val="tx2">
              <a:lumMod val="75000"/>
              <a:lumOff val="2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3705497" y="2967335"/>
            <a:ext cx="4781006" cy="923330"/>
          </a:xfrm>
          <a:prstGeom prst="rect">
            <a:avLst/>
          </a:prstGeom>
          <a:solidFill>
            <a:schemeClr val="tx2">
              <a:lumMod val="90000"/>
              <a:lumOff val="10000"/>
            </a:schemeClr>
          </a:solidFill>
        </p:spPr>
        <p:txBody>
          <a:bodyPr wrap="square" rtlCol="0">
            <a:spAutoFit/>
          </a:bodyPr>
          <a:lstStyle/>
          <a:p>
            <a:pPr algn="ctr"/>
            <a:r>
              <a:rPr lang="en-US" sz="5400" b="1" dirty="0" smtClean="0">
                <a:solidFill>
                  <a:schemeClr val="bg1"/>
                </a:solidFill>
                <a:latin typeface="Bahnschrift SemiBold" panose="020B0502040204020203" pitchFamily="34" charset="0"/>
              </a:rPr>
              <a:t>DASHBOARD</a:t>
            </a:r>
            <a:endParaRPr lang="en-IN" sz="5400" b="1" dirty="0">
              <a:solidFill>
                <a:schemeClr val="bg1"/>
              </a:solidFill>
              <a:latin typeface="Bahnschrift SemiBold" panose="020B05020402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4" y="218493"/>
            <a:ext cx="11767912" cy="6469689"/>
          </a:xfrm>
          <a:prstGeom prst="rect">
            <a:avLst/>
          </a:prstGeom>
        </p:spPr>
      </p:pic>
    </p:spTree>
    <p:extLst>
      <p:ext uri="{BB962C8B-B14F-4D97-AF65-F5344CB8AC3E}">
        <p14:creationId xmlns:p14="http://schemas.microsoft.com/office/powerpoint/2010/main" val="531858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118CE8-9293-4220-BA3B-5D353B13ABC9}">
  <ds:schemaRefs>
    <ds:schemaRef ds:uri="http://purl.org/dc/terms/"/>
    <ds:schemaRef ds:uri="http://schemas.microsoft.com/office/infopath/2007/PartnerControls"/>
    <ds:schemaRef ds:uri="http://purl.org/dc/elements/1.1/"/>
    <ds:schemaRef ds:uri="71af3243-3dd4-4a8d-8c0d-dd76da1f02a5"/>
    <ds:schemaRef ds:uri="http://schemas.microsoft.com/office/2006/documentManagement/types"/>
    <ds:schemaRef ds:uri="http://purl.org/dc/dcmitype/"/>
    <ds:schemaRef ds:uri="16c05727-aa75-4e4a-9b5f-8a80a116589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2DDA16B-F3AC-4A5B-9F5F-6F5A8F47A9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0</TotalTime>
  <Words>958</Words>
  <Application>Microsoft Office PowerPoint</Application>
  <PresentationFormat>Widescreen</PresentationFormat>
  <Paragraphs>137</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vt:lpstr>
      <vt:lpstr>Bahnschrift SemiBold</vt:lpstr>
      <vt:lpstr>Calibri</vt:lpstr>
      <vt:lpstr>Gill Sans MT</vt:lpstr>
      <vt:lpstr>Office Theme</vt:lpstr>
      <vt:lpstr>ZOMATO RESTAURANT ANALYSIS</vt:lpstr>
      <vt:lpstr>ZOMATO</vt:lpstr>
      <vt:lpstr>AN OVERVIEW OF DATA</vt:lpstr>
      <vt:lpstr>OBJECTIVES</vt:lpstr>
      <vt:lpstr>BUSINESS PROBLEMS</vt:lpstr>
      <vt:lpstr>BUSINESS MODEL</vt:lpstr>
      <vt:lpstr>DATA MODELLING</vt:lpstr>
      <vt:lpstr>TRANSFORMATION CHALLENGES</vt:lpstr>
      <vt:lpstr>PowerPoint Presentation</vt:lpstr>
      <vt:lpstr>PowerPoint Presentation</vt:lpstr>
      <vt:lpstr>CONCLUSION</vt:lpstr>
      <vt:lpstr>SUGESSTIONS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2023-12-06T14:53:15Z</dcterms:created>
  <dcterms:modified xsi:type="dcterms:W3CDTF">2023-12-09T09:45:19Z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