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9850"/>
  <p:notesSz cx="9144000" cy="5149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456" y="124967"/>
            <a:ext cx="1143000" cy="3413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2568" y="85343"/>
            <a:ext cx="170815" cy="411480"/>
          </a:xfrm>
          <a:custGeom>
            <a:avLst/>
            <a:gdLst/>
            <a:ahLst/>
            <a:cxnLst/>
            <a:rect l="l" t="t" r="r" b="b"/>
            <a:pathLst>
              <a:path w="170815" h="411480">
                <a:moveTo>
                  <a:pt x="170688" y="0"/>
                </a:moveTo>
                <a:lnTo>
                  <a:pt x="0" y="0"/>
                </a:lnTo>
                <a:lnTo>
                  <a:pt x="0" y="411479"/>
                </a:lnTo>
                <a:lnTo>
                  <a:pt x="170688" y="411479"/>
                </a:lnTo>
                <a:lnTo>
                  <a:pt x="170688" y="0"/>
                </a:lnTo>
                <a:close/>
              </a:path>
            </a:pathLst>
          </a:custGeom>
          <a:solidFill>
            <a:srgbClr val="8417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5343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1F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09"/>
                </a:lnTo>
                <a:lnTo>
                  <a:pt x="9144000" y="5790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095" y="91439"/>
            <a:ext cx="7284720" cy="408940"/>
          </a:xfrm>
          <a:custGeom>
            <a:avLst/>
            <a:gdLst/>
            <a:ahLst/>
            <a:cxnLst/>
            <a:rect l="l" t="t" r="r" b="b"/>
            <a:pathLst>
              <a:path w="7284720" h="408940">
                <a:moveTo>
                  <a:pt x="7284720" y="0"/>
                </a:moveTo>
                <a:lnTo>
                  <a:pt x="0" y="0"/>
                </a:lnTo>
                <a:lnTo>
                  <a:pt x="0" y="408431"/>
                </a:lnTo>
                <a:lnTo>
                  <a:pt x="7284720" y="408431"/>
                </a:lnTo>
                <a:lnTo>
                  <a:pt x="7284720" y="0"/>
                </a:lnTo>
                <a:close/>
              </a:path>
            </a:pathLst>
          </a:custGeom>
          <a:solidFill>
            <a:srgbClr val="1F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095" y="91439"/>
            <a:ext cx="7284720" cy="408940"/>
          </a:xfrm>
          <a:custGeom>
            <a:avLst/>
            <a:gdLst/>
            <a:ahLst/>
            <a:cxnLst/>
            <a:rect l="l" t="t" r="r" b="b"/>
            <a:pathLst>
              <a:path w="7284720" h="408940">
                <a:moveTo>
                  <a:pt x="0" y="408431"/>
                </a:moveTo>
                <a:lnTo>
                  <a:pt x="7284720" y="408431"/>
                </a:lnTo>
                <a:lnTo>
                  <a:pt x="7284720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4384">
            <a:solidFill>
              <a:srgbClr val="1F30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094" y="123520"/>
            <a:ext cx="333946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10867" y="2274823"/>
            <a:ext cx="4839335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2000" b="1">
                <a:solidFill>
                  <a:srgbClr val="161D21"/>
                </a:solidFill>
                <a:latin typeface="Arial"/>
                <a:cs typeface="Arial"/>
              </a:rPr>
              <a:t>NEXT</a:t>
            </a:r>
            <a:r>
              <a:rPr dirty="0" sz="2000" spc="-60" b="1">
                <a:solidFill>
                  <a:srgbClr val="161D2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1"/>
                </a:solidFill>
                <a:latin typeface="Arial"/>
                <a:cs typeface="Arial"/>
              </a:rPr>
              <a:t>GEN</a:t>
            </a:r>
            <a:r>
              <a:rPr dirty="0" sz="2000" spc="-95" b="1">
                <a:solidFill>
                  <a:srgbClr val="161D2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1"/>
                </a:solidFill>
                <a:latin typeface="Arial"/>
                <a:cs typeface="Arial"/>
              </a:rPr>
              <a:t>EMPLOYABILITY</a:t>
            </a:r>
            <a:r>
              <a:rPr dirty="0" sz="2000" spc="-45" b="1">
                <a:solidFill>
                  <a:srgbClr val="161D2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61D21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dirty="0" sz="2000">
                <a:solidFill>
                  <a:srgbClr val="161D21"/>
                </a:solidFill>
                <a:latin typeface="Arial MT"/>
                <a:cs typeface="Arial MT"/>
              </a:rPr>
              <a:t>Creating</a:t>
            </a:r>
            <a:r>
              <a:rPr dirty="0" sz="2000" spc="-15">
                <a:solidFill>
                  <a:srgbClr val="161D2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61D21"/>
                </a:solidFill>
                <a:latin typeface="Arial MT"/>
                <a:cs typeface="Arial MT"/>
              </a:rPr>
              <a:t>a</a:t>
            </a:r>
            <a:r>
              <a:rPr dirty="0" sz="2000" spc="-40">
                <a:solidFill>
                  <a:srgbClr val="161D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61D21"/>
                </a:solidFill>
                <a:latin typeface="Arial MT"/>
                <a:cs typeface="Arial MT"/>
              </a:rPr>
              <a:t>future-</a:t>
            </a:r>
            <a:r>
              <a:rPr dirty="0" sz="2000">
                <a:solidFill>
                  <a:srgbClr val="161D21"/>
                </a:solidFill>
                <a:latin typeface="Arial MT"/>
                <a:cs typeface="Arial MT"/>
              </a:rPr>
              <a:t>ready</a:t>
            </a:r>
            <a:r>
              <a:rPr dirty="0" sz="2000" spc="-40">
                <a:solidFill>
                  <a:srgbClr val="161D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61D21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5105" y="3622013"/>
            <a:ext cx="1892935" cy="98679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200">
                <a:latin typeface="Arial MT"/>
                <a:cs typeface="Arial MT"/>
              </a:rPr>
              <a:t>Team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Member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Name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-10">
                <a:latin typeface="Arial MT"/>
                <a:cs typeface="Arial MT"/>
              </a:rPr>
              <a:t> mahesh.k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-10">
                <a:latin typeface="Arial MT"/>
                <a:cs typeface="Arial MT"/>
              </a:rPr>
              <a:t> au412321104034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10">
                <a:latin typeface="Arial MT"/>
                <a:cs typeface="Arial MT"/>
              </a:rPr>
              <a:t>REG.NO:412321104034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02692" y="3461003"/>
            <a:ext cx="2868295" cy="0"/>
          </a:xfrm>
          <a:custGeom>
            <a:avLst/>
            <a:gdLst/>
            <a:ahLst/>
            <a:cxnLst/>
            <a:rect l="l" t="t" r="r" b="b"/>
            <a:pathLst>
              <a:path w="2868295" h="0">
                <a:moveTo>
                  <a:pt x="0" y="0"/>
                </a:moveTo>
                <a:lnTo>
                  <a:pt x="2867914" y="0"/>
                </a:lnTo>
              </a:path>
            </a:pathLst>
          </a:custGeom>
          <a:ln w="9144">
            <a:solidFill>
              <a:srgbClr val="000000"/>
            </a:solidFill>
            <a:prstDash val="sysDash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830568" y="3461003"/>
            <a:ext cx="1964055" cy="0"/>
          </a:xfrm>
          <a:custGeom>
            <a:avLst/>
            <a:gdLst/>
            <a:ahLst/>
            <a:cxnLst/>
            <a:rect l="l" t="t" r="r" b="b"/>
            <a:pathLst>
              <a:path w="1964054" h="0">
                <a:moveTo>
                  <a:pt x="0" y="0"/>
                </a:moveTo>
                <a:lnTo>
                  <a:pt x="1963801" y="0"/>
                </a:lnTo>
              </a:path>
            </a:pathLst>
          </a:custGeom>
          <a:ln w="9144">
            <a:solidFill>
              <a:srgbClr val="000000"/>
            </a:solidFill>
            <a:prstDash val="sysDashDot"/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852" y="293946"/>
            <a:ext cx="1579035" cy="73843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1423" y="238636"/>
            <a:ext cx="938472" cy="76720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3561" y="327103"/>
            <a:ext cx="2238584" cy="55841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253353" y="3698824"/>
            <a:ext cx="222377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College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Name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835"/>
              </a:spcBef>
            </a:pPr>
            <a:r>
              <a:rPr dirty="0" sz="1100">
                <a:latin typeface="Arial MT"/>
                <a:cs typeface="Arial MT"/>
              </a:rPr>
              <a:t>SRI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RAMANUJAR</a:t>
            </a:r>
            <a:r>
              <a:rPr dirty="0" sz="1100" spc="2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ENGINEERING COLLEGE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/>
              <a:t>Gen</a:t>
            </a:r>
            <a:r>
              <a:rPr dirty="0" spc="-15"/>
              <a:t> </a:t>
            </a:r>
            <a:r>
              <a:rPr dirty="0"/>
              <a:t>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" y="4675632"/>
            <a:ext cx="9137650" cy="12700"/>
          </a:xfrm>
          <a:custGeom>
            <a:avLst/>
            <a:gdLst/>
            <a:ahLst/>
            <a:cxnLst/>
            <a:rect l="l" t="t" r="r" b="b"/>
            <a:pathLst>
              <a:path w="9137650" h="12700">
                <a:moveTo>
                  <a:pt x="9137523" y="0"/>
                </a:moveTo>
                <a:lnTo>
                  <a:pt x="0" y="0"/>
                </a:lnTo>
                <a:lnTo>
                  <a:pt x="0" y="12191"/>
                </a:lnTo>
                <a:lnTo>
                  <a:pt x="9137523" y="12191"/>
                </a:lnTo>
                <a:lnTo>
                  <a:pt x="913752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9697" y="623696"/>
            <a:ext cx="8402955" cy="4403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1F2F61"/>
                </a:solidFill>
                <a:latin typeface="Arial"/>
                <a:cs typeface="Arial"/>
              </a:rPr>
              <a:t>Modelling</a:t>
            </a:r>
            <a:r>
              <a:rPr dirty="0" sz="1550" spc="-65" b="1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F2F61"/>
                </a:solidFill>
                <a:latin typeface="Arial"/>
                <a:cs typeface="Arial"/>
              </a:rPr>
              <a:t>&amp;</a:t>
            </a:r>
            <a:r>
              <a:rPr dirty="0" sz="1550" spc="-15" b="1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F61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25755" indent="-169545">
              <a:lnSpc>
                <a:spcPct val="100000"/>
              </a:lnSpc>
              <a:spcBef>
                <a:spcPts val="1405"/>
              </a:spcBef>
              <a:buSzPct val="90322"/>
              <a:buAutoNum type="arabicPeriod"/>
              <a:tabLst>
                <a:tab pos="325755" algn="l"/>
              </a:tabLst>
            </a:pPr>
            <a:r>
              <a:rPr dirty="0" sz="1550" b="1">
                <a:latin typeface="Arial"/>
                <a:cs typeface="Arial"/>
              </a:rPr>
              <a:t>User</a:t>
            </a:r>
            <a:r>
              <a:rPr dirty="0" sz="1550" spc="-3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Model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210"/>
              </a:spcBef>
            </a:pPr>
            <a:r>
              <a:rPr dirty="0" sz="1400" b="1">
                <a:latin typeface="Arial"/>
                <a:cs typeface="Arial"/>
              </a:rPr>
              <a:t>Model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includes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representing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profiles,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preferences,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listening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history,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interactions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within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315"/>
              </a:spcBef>
            </a:pPr>
            <a:r>
              <a:rPr dirty="0" sz="1400" spc="-1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409"/>
              </a:spcBef>
            </a:pPr>
            <a:r>
              <a:rPr dirty="0" sz="1400" b="1">
                <a:latin typeface="Arial"/>
                <a:cs typeface="Arial"/>
              </a:rPr>
              <a:t>Result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Personalized </a:t>
            </a:r>
            <a:r>
              <a:rPr dirty="0" sz="1400" spc="-10">
                <a:latin typeface="Arial MT"/>
                <a:cs typeface="Arial MT"/>
              </a:rPr>
              <a:t>recommendations,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customized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playlists,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tailored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content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delivery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on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285"/>
              </a:spcBef>
            </a:pPr>
            <a:r>
              <a:rPr dirty="0" sz="1400">
                <a:latin typeface="Arial MT"/>
                <a:cs typeface="Arial MT"/>
              </a:rPr>
              <a:t>individual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preferences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behavior.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engagement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Arial MT"/>
              <a:cs typeface="Arial MT"/>
            </a:endParaRPr>
          </a:p>
          <a:p>
            <a:pPr marL="325755" indent="-169545">
              <a:lnSpc>
                <a:spcPts val="1855"/>
              </a:lnSpc>
              <a:buSzPct val="90322"/>
              <a:buAutoNum type="arabicPeriod" startAt="2"/>
              <a:tabLst>
                <a:tab pos="325755" algn="l"/>
              </a:tabLst>
            </a:pPr>
            <a:r>
              <a:rPr dirty="0" sz="1550" b="1">
                <a:latin typeface="Arial"/>
                <a:cs typeface="Arial"/>
              </a:rPr>
              <a:t>Content</a:t>
            </a:r>
            <a:r>
              <a:rPr dirty="0" sz="1550" spc="-4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Mode</a:t>
            </a:r>
            <a:r>
              <a:rPr dirty="0" sz="1550" spc="-1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56210">
              <a:lnSpc>
                <a:spcPts val="1675"/>
              </a:lnSpc>
            </a:pPr>
            <a:r>
              <a:rPr dirty="0" sz="1400" b="1">
                <a:latin typeface="Arial"/>
                <a:cs typeface="Arial"/>
              </a:rPr>
              <a:t>Model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Represents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tracks,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albums,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artists,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genres,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associated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56210" marR="185420">
              <a:lnSpc>
                <a:spcPts val="1970"/>
              </a:lnSpc>
              <a:spcBef>
                <a:spcPts val="70"/>
              </a:spcBef>
            </a:pPr>
            <a:r>
              <a:rPr dirty="0" sz="1400" b="1">
                <a:latin typeface="Arial"/>
                <a:cs typeface="Arial"/>
              </a:rPr>
              <a:t>Result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Efficient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organization,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search,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retrieval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content.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Enables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features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curated </a:t>
            </a:r>
            <a:r>
              <a:rPr dirty="0" sz="1400">
                <a:latin typeface="Arial MT"/>
                <a:cs typeface="Arial MT"/>
              </a:rPr>
              <a:t>playlists,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recommendations,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personalized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discovery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experiences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00">
              <a:latin typeface="Arial MT"/>
              <a:cs typeface="Arial MT"/>
            </a:endParaRPr>
          </a:p>
          <a:p>
            <a:pPr marL="325755" indent="-169545">
              <a:lnSpc>
                <a:spcPct val="100000"/>
              </a:lnSpc>
              <a:buSzPct val="90322"/>
              <a:buAutoNum type="arabicPeriod" startAt="3"/>
              <a:tabLst>
                <a:tab pos="325755" algn="l"/>
              </a:tabLst>
            </a:pPr>
            <a:r>
              <a:rPr dirty="0" sz="1550" b="1">
                <a:latin typeface="Arial"/>
                <a:cs typeface="Arial"/>
              </a:rPr>
              <a:t>Performance</a:t>
            </a:r>
            <a:r>
              <a:rPr dirty="0" sz="1550" spc="-6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Model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234"/>
              </a:spcBef>
            </a:pPr>
            <a:r>
              <a:rPr dirty="0" sz="1400" b="1">
                <a:latin typeface="Arial"/>
                <a:cs typeface="Arial"/>
              </a:rPr>
              <a:t>Model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Monitoring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analyzing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performance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metrics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response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times,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load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times,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latin typeface="Arial MT"/>
                <a:cs typeface="Arial MT"/>
              </a:rPr>
              <a:t>streaming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latency,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405"/>
              </a:spcBef>
            </a:pPr>
            <a:r>
              <a:rPr dirty="0" sz="1400" b="1">
                <a:latin typeface="Arial"/>
                <a:cs typeface="Arial"/>
              </a:rPr>
              <a:t>Result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Identification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bottlenecks,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resource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optimization,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improvement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performance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315"/>
              </a:spcBef>
            </a:pPr>
            <a:r>
              <a:rPr dirty="0" sz="1400" spc="-680">
                <a:latin typeface="Arial MT"/>
                <a:cs typeface="Arial MT"/>
              </a:rPr>
              <a:t>s</a:t>
            </a:r>
            <a:r>
              <a:rPr dirty="0" baseline="20467" sz="1425" spc="7">
                <a:latin typeface="Arial MT"/>
                <a:cs typeface="Arial MT"/>
              </a:rPr>
              <a:t>S</a:t>
            </a:r>
            <a:r>
              <a:rPr dirty="0" baseline="20467" sz="1425" spc="-765">
                <a:latin typeface="Arial MT"/>
                <a:cs typeface="Arial MT"/>
              </a:rPr>
              <a:t>o</a:t>
            </a:r>
            <a:r>
              <a:rPr dirty="0" sz="1400" spc="-195">
                <a:latin typeface="Arial MT"/>
                <a:cs typeface="Arial MT"/>
              </a:rPr>
              <a:t>c</a:t>
            </a:r>
            <a:r>
              <a:rPr dirty="0" baseline="20467" sz="1425" spc="-525">
                <a:latin typeface="Arial MT"/>
                <a:cs typeface="Arial MT"/>
              </a:rPr>
              <a:t>u</a:t>
            </a:r>
            <a:r>
              <a:rPr dirty="0" sz="1400" spc="-465">
                <a:latin typeface="Arial MT"/>
                <a:cs typeface="Arial MT"/>
              </a:rPr>
              <a:t>a</a:t>
            </a:r>
            <a:r>
              <a:rPr dirty="0" baseline="20467" sz="1425" spc="-15">
                <a:latin typeface="Arial MT"/>
                <a:cs typeface="Arial MT"/>
              </a:rPr>
              <a:t>r</a:t>
            </a:r>
            <a:r>
              <a:rPr dirty="0" baseline="20467" sz="1425" spc="-509">
                <a:latin typeface="Arial MT"/>
                <a:cs typeface="Arial MT"/>
              </a:rPr>
              <a:t>c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-755">
                <a:latin typeface="Arial MT"/>
                <a:cs typeface="Arial MT"/>
              </a:rPr>
              <a:t>a</a:t>
            </a:r>
            <a:r>
              <a:rPr dirty="0" baseline="20467" sz="1425">
                <a:latin typeface="Arial MT"/>
                <a:cs typeface="Arial MT"/>
              </a:rPr>
              <a:t>e</a:t>
            </a:r>
            <a:r>
              <a:rPr dirty="0" baseline="20467" sz="1425" spc="-82">
                <a:latin typeface="Arial MT"/>
                <a:cs typeface="Arial MT"/>
              </a:rPr>
              <a:t> </a:t>
            </a:r>
            <a:r>
              <a:rPr dirty="0" sz="1400" spc="-740">
                <a:latin typeface="Arial MT"/>
                <a:cs typeface="Arial MT"/>
              </a:rPr>
              <a:t>b</a:t>
            </a:r>
            <a:r>
              <a:rPr dirty="0" baseline="20467" sz="1425">
                <a:latin typeface="Arial MT"/>
                <a:cs typeface="Arial MT"/>
              </a:rPr>
              <a:t>:</a:t>
            </a:r>
            <a:r>
              <a:rPr dirty="0" baseline="20467" sz="1425" spc="2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ility.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Ensures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smooth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responsive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experience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094" y="123520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145" y="558240"/>
            <a:ext cx="15195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00"/>
                </a:solidFill>
              </a:rPr>
              <a:t>Homepage</a:t>
            </a:r>
            <a:endParaRPr sz="24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85671"/>
            <a:ext cx="832104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094" y="123520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07663" y="807847"/>
            <a:ext cx="5549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Arial"/>
                <a:cs typeface="Arial"/>
              </a:rPr>
              <a:t>Log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3" y="1295399"/>
            <a:ext cx="7470648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/>
              <a:t>Gen</a:t>
            </a:r>
            <a:r>
              <a:rPr dirty="0" spc="-15"/>
              <a:t> </a:t>
            </a:r>
            <a:r>
              <a:rPr dirty="0"/>
              <a:t>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2184" y="639629"/>
            <a:ext cx="8405495" cy="436308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550" b="1">
                <a:solidFill>
                  <a:srgbClr val="1F2F61"/>
                </a:solidFill>
                <a:latin typeface="Arial"/>
                <a:cs typeface="Arial"/>
              </a:rPr>
              <a:t>Future</a:t>
            </a:r>
            <a:r>
              <a:rPr dirty="0" sz="1550" spc="-50" b="1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F61"/>
                </a:solidFill>
                <a:latin typeface="Arial"/>
                <a:cs typeface="Arial"/>
              </a:rPr>
              <a:t>Enhancements</a:t>
            </a:r>
            <a:r>
              <a:rPr dirty="0" sz="1550" spc="-10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87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334010" algn="l"/>
              </a:tabLst>
            </a:pPr>
            <a:r>
              <a:rPr dirty="0" sz="1400" b="1">
                <a:latin typeface="Calibri"/>
                <a:cs typeface="Calibri"/>
              </a:rPr>
              <a:t>Enhanced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Recommendation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latin typeface="Calibri"/>
                <a:cs typeface="Calibri"/>
              </a:rPr>
              <a:t>Implement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machine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learning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algorithms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improve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accuracy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relevance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music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recommendations.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latin typeface="Calibri"/>
                <a:cs typeface="Calibri"/>
              </a:rPr>
              <a:t>Incorporate</a:t>
            </a:r>
            <a:r>
              <a:rPr dirty="0" sz="1400" spc="-10">
                <a:latin typeface="Calibri"/>
                <a:cs typeface="Calibri"/>
              </a:rPr>
              <a:t> collaborative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filtering,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content-</a:t>
            </a:r>
            <a:r>
              <a:rPr dirty="0" sz="1400">
                <a:latin typeface="Calibri"/>
                <a:cs typeface="Calibri"/>
              </a:rPr>
              <a:t>based </a:t>
            </a:r>
            <a:r>
              <a:rPr dirty="0" sz="1400" spc="-10">
                <a:latin typeface="Calibri"/>
                <a:cs typeface="Calibri"/>
              </a:rPr>
              <a:t>filtering,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hybrid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recommendation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latin typeface="Calibri"/>
                <a:cs typeface="Calibri"/>
              </a:rPr>
              <a:t>Allow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provide feedback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recommended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songs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further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refine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recommendation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870">
              <a:lnSpc>
                <a:spcPct val="100000"/>
              </a:lnSpc>
              <a:spcBef>
                <a:spcPts val="315"/>
              </a:spcBef>
              <a:buAutoNum type="arabicPeriod" startAt="2"/>
              <a:tabLst>
                <a:tab pos="334010" algn="l"/>
              </a:tabLst>
            </a:pPr>
            <a:r>
              <a:rPr dirty="0" sz="1400" b="1">
                <a:latin typeface="Calibri"/>
                <a:cs typeface="Calibri"/>
              </a:rPr>
              <a:t>Social</a:t>
            </a:r>
            <a:r>
              <a:rPr dirty="0" sz="1400" spc="-10" b="1">
                <a:latin typeface="Calibri"/>
                <a:cs typeface="Calibri"/>
              </a:rPr>
              <a:t> Collaboration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latin typeface="Calibri"/>
                <a:cs typeface="Calibri"/>
              </a:rPr>
              <a:t>Expand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social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features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enable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collaborative </a:t>
            </a:r>
            <a:r>
              <a:rPr dirty="0" sz="1400">
                <a:latin typeface="Calibri"/>
                <a:cs typeface="Calibri"/>
              </a:rPr>
              <a:t>playlist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creation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among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multiple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Calibri"/>
                <a:cs typeface="Calibri"/>
              </a:rPr>
              <a:t>Introduce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group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listening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sessions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where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listen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same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playlist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simultaneously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chat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real-</a:t>
            </a:r>
            <a:r>
              <a:rPr dirty="0" sz="1400" spc="-1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  <a:p>
            <a:pPr marL="333375" indent="-229235">
              <a:lnSpc>
                <a:spcPct val="100000"/>
              </a:lnSpc>
              <a:spcBef>
                <a:spcPts val="335"/>
              </a:spcBef>
              <a:buAutoNum type="arabicPeriod" startAt="3"/>
              <a:tabLst>
                <a:tab pos="333375" algn="l"/>
              </a:tabLst>
            </a:pPr>
            <a:r>
              <a:rPr dirty="0" sz="1400" b="1">
                <a:latin typeface="Calibri"/>
                <a:cs typeface="Calibri"/>
              </a:rPr>
              <a:t>Integration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with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Emerging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Technologies: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85"/>
              </a:spcBef>
            </a:pPr>
            <a:r>
              <a:rPr dirty="0" sz="1400">
                <a:latin typeface="Calibri"/>
                <a:cs typeface="Calibri"/>
              </a:rPr>
              <a:t>Explore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integration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voice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assistants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(e.g.,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Amazon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Alexa,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Google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Assistant)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enable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voice-controlled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latin typeface="Calibri"/>
                <a:cs typeface="Calibri"/>
              </a:rPr>
              <a:t>playback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70"/>
              </a:spcBef>
            </a:pPr>
            <a:r>
              <a:rPr dirty="0" sz="1400">
                <a:latin typeface="Calibri"/>
                <a:cs typeface="Calibri"/>
              </a:rPr>
              <a:t>Implement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support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virtual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reality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(VR)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augmented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reality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(AR)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technologies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immersive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latin typeface="Calibri"/>
                <a:cs typeface="Calibri"/>
              </a:rPr>
              <a:t>experiences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virtual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concert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venues</a:t>
            </a:r>
            <a:r>
              <a:rPr dirty="0" sz="1400" spc="-1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870">
              <a:lnSpc>
                <a:spcPct val="100000"/>
              </a:lnSpc>
              <a:spcBef>
                <a:spcPts val="315"/>
              </a:spcBef>
              <a:buAutoNum type="arabicPeriod" startAt="4"/>
              <a:tabLst>
                <a:tab pos="334010" algn="l"/>
              </a:tabLst>
            </a:pPr>
            <a:r>
              <a:rPr dirty="0" sz="1400" b="1">
                <a:latin typeface="Calibri"/>
                <a:cs typeface="Calibri"/>
              </a:rPr>
              <a:t>Live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Streaming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and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Concert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Integration:</a:t>
            </a:r>
            <a:endParaRPr sz="1400">
              <a:latin typeface="Calibri"/>
              <a:cs typeface="Calibri"/>
            </a:endParaRPr>
          </a:p>
          <a:p>
            <a:pPr marL="104139" marR="477520">
              <a:lnSpc>
                <a:spcPct val="120100"/>
              </a:lnSpc>
              <a:spcBef>
                <a:spcPts val="70"/>
              </a:spcBef>
            </a:pPr>
            <a:r>
              <a:rPr dirty="0" sz="1400">
                <a:latin typeface="Calibri"/>
                <a:cs typeface="Calibri"/>
              </a:rPr>
              <a:t>Partner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artists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event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organizers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provide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streaming of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concerts,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music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festivals,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exclusive performances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40"/>
              </a:spcBef>
            </a:pPr>
            <a:r>
              <a:rPr dirty="0" sz="1400">
                <a:latin typeface="Calibri"/>
                <a:cs typeface="Calibri"/>
              </a:rPr>
              <a:t>Offer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virtual tickets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events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virtual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meet-</a:t>
            </a:r>
            <a:r>
              <a:rPr dirty="0" sz="1400" spc="-20">
                <a:latin typeface="Calibri"/>
                <a:cs typeface="Calibri"/>
              </a:rPr>
              <a:t>and-</a:t>
            </a:r>
            <a:r>
              <a:rPr dirty="0" sz="1400">
                <a:latin typeface="Calibri"/>
                <a:cs typeface="Calibri"/>
              </a:rPr>
              <a:t>greets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artists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premium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/>
              <a:t>Gen</a:t>
            </a:r>
            <a:r>
              <a:rPr dirty="0" spc="-15"/>
              <a:t> </a:t>
            </a:r>
            <a:r>
              <a:rPr dirty="0"/>
              <a:t>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499" y="759968"/>
            <a:ext cx="8036559" cy="164718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0" b="1">
                <a:solidFill>
                  <a:srgbClr val="1F2F61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50">
              <a:latin typeface="Arial"/>
              <a:cs typeface="Arial"/>
            </a:endParaRPr>
          </a:p>
          <a:p>
            <a:pPr marL="15240" marR="5080">
              <a:lnSpc>
                <a:spcPct val="101099"/>
              </a:lnSpc>
              <a:spcBef>
                <a:spcPts val="5"/>
              </a:spcBef>
            </a:pPr>
            <a:r>
              <a:rPr dirty="0" sz="1400" b="1">
                <a:latin typeface="Calibri"/>
                <a:cs typeface="Calibri"/>
              </a:rPr>
              <a:t>With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its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innovative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features,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seamless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user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experience,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and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robust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technology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stack,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Music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Harmony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aims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to </a:t>
            </a:r>
            <a:r>
              <a:rPr dirty="0" sz="1400" b="1">
                <a:latin typeface="Calibri"/>
                <a:cs typeface="Calibri"/>
              </a:rPr>
              <a:t>set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new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standard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the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music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streaming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industry.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Whether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you're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casual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listener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looking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for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your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next </a:t>
            </a:r>
            <a:r>
              <a:rPr dirty="0" sz="1400" b="1">
                <a:latin typeface="Calibri"/>
                <a:cs typeface="Calibri"/>
              </a:rPr>
              <a:t>favorite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song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or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dedicated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music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aficionado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seeking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deeper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insights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into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your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favorite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artists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and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genres, </a:t>
            </a:r>
            <a:r>
              <a:rPr dirty="0" sz="1400" b="1">
                <a:latin typeface="Calibri"/>
                <a:cs typeface="Calibri"/>
              </a:rPr>
              <a:t>Music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Harmony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is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your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ultimate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music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companion.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Experience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the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harmony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music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like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never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before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with </a:t>
            </a:r>
            <a:r>
              <a:rPr dirty="0" sz="1400" b="1">
                <a:latin typeface="Calibri"/>
                <a:cs typeface="Calibri"/>
              </a:rPr>
              <a:t>Music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095" y="4675632"/>
            <a:ext cx="9137650" cy="12700"/>
          </a:xfrm>
          <a:custGeom>
            <a:avLst/>
            <a:gdLst/>
            <a:ahLst/>
            <a:cxnLst/>
            <a:rect l="l" t="t" r="r" b="b"/>
            <a:pathLst>
              <a:path w="9137650" h="12700">
                <a:moveTo>
                  <a:pt x="9137523" y="0"/>
                </a:moveTo>
                <a:lnTo>
                  <a:pt x="0" y="0"/>
                </a:lnTo>
                <a:lnTo>
                  <a:pt x="0" y="12191"/>
                </a:lnTo>
                <a:lnTo>
                  <a:pt x="9137523" y="12191"/>
                </a:lnTo>
                <a:lnTo>
                  <a:pt x="913752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119" y="4800091"/>
            <a:ext cx="473709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Arial MT"/>
                <a:cs typeface="Arial MT"/>
              </a:rPr>
              <a:t>Source</a:t>
            </a:r>
            <a:r>
              <a:rPr dirty="0" sz="950" spc="-45">
                <a:latin typeface="Arial MT"/>
                <a:cs typeface="Arial MT"/>
              </a:rPr>
              <a:t> </a:t>
            </a:r>
            <a:r>
              <a:rPr dirty="0" sz="950" spc="-5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094" y="123520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05580" y="2322017"/>
            <a:ext cx="114046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25" b="1">
                <a:solidFill>
                  <a:srgbClr val="203366"/>
                </a:solidFill>
                <a:latin typeface="Arial"/>
                <a:cs typeface="Arial"/>
              </a:rPr>
              <a:t>Thank </a:t>
            </a:r>
            <a:r>
              <a:rPr dirty="0" sz="3000" spc="-20" b="1">
                <a:solidFill>
                  <a:srgbClr val="20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4099" y="186246"/>
            <a:ext cx="238569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 Gen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Employability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3254" y="1072133"/>
            <a:ext cx="426529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b="1">
                <a:solidFill>
                  <a:srgbClr val="1F2F62"/>
                </a:solidFill>
                <a:latin typeface="Arial"/>
                <a:cs typeface="Arial"/>
              </a:rPr>
              <a:t>CAPSTONE</a:t>
            </a:r>
            <a:r>
              <a:rPr dirty="0" sz="2000" spc="-45" b="1">
                <a:solidFill>
                  <a:srgbClr val="1F2F6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F62"/>
                </a:solidFill>
                <a:latin typeface="Arial"/>
                <a:cs typeface="Arial"/>
              </a:rPr>
              <a:t>PROJECT</a:t>
            </a:r>
            <a:r>
              <a:rPr dirty="0" sz="2000" spc="-90" b="1">
                <a:solidFill>
                  <a:srgbClr val="1F2F6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F2F62"/>
                </a:solidFill>
                <a:latin typeface="Arial"/>
                <a:cs typeface="Arial"/>
              </a:rPr>
              <a:t>SHOWCASE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44880" y="3029711"/>
            <a:ext cx="7253605" cy="558165"/>
            <a:chOff x="944880" y="3029711"/>
            <a:chExt cx="7253605" cy="558165"/>
          </a:xfrm>
        </p:grpSpPr>
        <p:sp>
          <p:nvSpPr>
            <p:cNvPr id="6" name="object 6" descr=""/>
            <p:cNvSpPr/>
            <p:nvPr/>
          </p:nvSpPr>
          <p:spPr>
            <a:xfrm>
              <a:off x="957072" y="3041903"/>
              <a:ext cx="7229475" cy="533400"/>
            </a:xfrm>
            <a:custGeom>
              <a:avLst/>
              <a:gdLst/>
              <a:ahLst/>
              <a:cxnLst/>
              <a:rect l="l" t="t" r="r" b="b"/>
              <a:pathLst>
                <a:path w="7229475" h="533400">
                  <a:moveTo>
                    <a:pt x="7140448" y="0"/>
                  </a:moveTo>
                  <a:lnTo>
                    <a:pt x="88900" y="0"/>
                  </a:lnTo>
                  <a:lnTo>
                    <a:pt x="54292" y="6984"/>
                  </a:lnTo>
                  <a:lnTo>
                    <a:pt x="26034" y="26034"/>
                  </a:lnTo>
                  <a:lnTo>
                    <a:pt x="6984" y="54228"/>
                  </a:lnTo>
                  <a:lnTo>
                    <a:pt x="0" y="88772"/>
                  </a:lnTo>
                  <a:lnTo>
                    <a:pt x="0" y="444500"/>
                  </a:lnTo>
                  <a:lnTo>
                    <a:pt x="6984" y="479044"/>
                  </a:lnTo>
                  <a:lnTo>
                    <a:pt x="26034" y="507364"/>
                  </a:lnTo>
                  <a:lnTo>
                    <a:pt x="54292" y="526414"/>
                  </a:lnTo>
                  <a:lnTo>
                    <a:pt x="88900" y="533400"/>
                  </a:lnTo>
                  <a:lnTo>
                    <a:pt x="7140448" y="533400"/>
                  </a:lnTo>
                  <a:lnTo>
                    <a:pt x="7174992" y="526414"/>
                  </a:lnTo>
                  <a:lnTo>
                    <a:pt x="7203185" y="507364"/>
                  </a:lnTo>
                  <a:lnTo>
                    <a:pt x="7222235" y="479044"/>
                  </a:lnTo>
                  <a:lnTo>
                    <a:pt x="7229221" y="444500"/>
                  </a:lnTo>
                  <a:lnTo>
                    <a:pt x="7229221" y="88772"/>
                  </a:lnTo>
                  <a:lnTo>
                    <a:pt x="7222235" y="54228"/>
                  </a:lnTo>
                  <a:lnTo>
                    <a:pt x="7203185" y="26034"/>
                  </a:lnTo>
                  <a:lnTo>
                    <a:pt x="7174992" y="6984"/>
                  </a:lnTo>
                  <a:lnTo>
                    <a:pt x="7140448" y="0"/>
                  </a:lnTo>
                  <a:close/>
                </a:path>
              </a:pathLst>
            </a:custGeom>
            <a:solidFill>
              <a:srgbClr val="DF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57072" y="3041903"/>
              <a:ext cx="7229475" cy="533400"/>
            </a:xfrm>
            <a:custGeom>
              <a:avLst/>
              <a:gdLst/>
              <a:ahLst/>
              <a:cxnLst/>
              <a:rect l="l" t="t" r="r" b="b"/>
              <a:pathLst>
                <a:path w="7229475" h="533400">
                  <a:moveTo>
                    <a:pt x="0" y="88772"/>
                  </a:moveTo>
                  <a:lnTo>
                    <a:pt x="6984" y="54228"/>
                  </a:lnTo>
                  <a:lnTo>
                    <a:pt x="26034" y="26034"/>
                  </a:lnTo>
                  <a:lnTo>
                    <a:pt x="54292" y="6984"/>
                  </a:lnTo>
                  <a:lnTo>
                    <a:pt x="88900" y="0"/>
                  </a:lnTo>
                  <a:lnTo>
                    <a:pt x="7140448" y="0"/>
                  </a:lnTo>
                  <a:lnTo>
                    <a:pt x="7174992" y="6984"/>
                  </a:lnTo>
                  <a:lnTo>
                    <a:pt x="7203185" y="26034"/>
                  </a:lnTo>
                  <a:lnTo>
                    <a:pt x="7222235" y="54228"/>
                  </a:lnTo>
                  <a:lnTo>
                    <a:pt x="7229221" y="88772"/>
                  </a:lnTo>
                  <a:lnTo>
                    <a:pt x="7229221" y="444500"/>
                  </a:lnTo>
                  <a:lnTo>
                    <a:pt x="7222235" y="479044"/>
                  </a:lnTo>
                  <a:lnTo>
                    <a:pt x="7203185" y="507364"/>
                  </a:lnTo>
                  <a:lnTo>
                    <a:pt x="7174992" y="526414"/>
                  </a:lnTo>
                  <a:lnTo>
                    <a:pt x="7140448" y="533400"/>
                  </a:lnTo>
                  <a:lnTo>
                    <a:pt x="88900" y="533400"/>
                  </a:lnTo>
                  <a:lnTo>
                    <a:pt x="54292" y="526414"/>
                  </a:lnTo>
                  <a:lnTo>
                    <a:pt x="26034" y="507364"/>
                  </a:lnTo>
                  <a:lnTo>
                    <a:pt x="6984" y="479044"/>
                  </a:lnTo>
                  <a:lnTo>
                    <a:pt x="0" y="444500"/>
                  </a:lnTo>
                  <a:lnTo>
                    <a:pt x="0" y="88772"/>
                  </a:lnTo>
                  <a:close/>
                </a:path>
              </a:pathLst>
            </a:custGeom>
            <a:ln w="24384">
              <a:solidFill>
                <a:srgbClr val="DFDD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779523" y="2686049"/>
            <a:ext cx="5521960" cy="7575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61594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55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550" b="1">
                <a:latin typeface="Arial"/>
                <a:cs typeface="Arial"/>
              </a:rPr>
              <a:t>MUSIC</a:t>
            </a:r>
            <a:r>
              <a:rPr dirty="0" sz="1550" spc="-8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WEB</a:t>
            </a:r>
            <a:r>
              <a:rPr dirty="0" sz="1550" spc="-3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APPLICATION</a:t>
            </a:r>
            <a:r>
              <a:rPr dirty="0" sz="1550" spc="-1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USING</a:t>
            </a:r>
            <a:r>
              <a:rPr dirty="0" sz="1550" spc="-6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DJANGO</a:t>
            </a:r>
            <a:r>
              <a:rPr dirty="0" sz="1550" spc="-2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8938" y="3971978"/>
            <a:ext cx="6106160" cy="54483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5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5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55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5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55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55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5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5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-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550">
              <a:latin typeface="Arial MT"/>
              <a:cs typeface="Arial MT"/>
            </a:endParaRPr>
          </a:p>
          <a:p>
            <a:pPr algn="ctr" marL="113030">
              <a:lnSpc>
                <a:spcPct val="100000"/>
              </a:lnSpc>
              <a:spcBef>
                <a:spcPts val="185"/>
              </a:spcBef>
            </a:pP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5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5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5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5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/>
              <a:t>Gen</a:t>
            </a:r>
            <a:r>
              <a:rPr dirty="0" spc="-15"/>
              <a:t> </a:t>
            </a:r>
            <a:r>
              <a:rPr dirty="0"/>
              <a:t>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" y="4675632"/>
            <a:ext cx="9137650" cy="12700"/>
          </a:xfrm>
          <a:custGeom>
            <a:avLst/>
            <a:gdLst/>
            <a:ahLst/>
            <a:cxnLst/>
            <a:rect l="l" t="t" r="r" b="b"/>
            <a:pathLst>
              <a:path w="9137650" h="12700">
                <a:moveTo>
                  <a:pt x="9137523" y="0"/>
                </a:moveTo>
                <a:lnTo>
                  <a:pt x="0" y="0"/>
                </a:lnTo>
                <a:lnTo>
                  <a:pt x="0" y="12191"/>
                </a:lnTo>
                <a:lnTo>
                  <a:pt x="9137523" y="12191"/>
                </a:lnTo>
                <a:lnTo>
                  <a:pt x="913752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4622" y="617931"/>
            <a:ext cx="8279765" cy="3893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765">
              <a:lnSpc>
                <a:spcPts val="1855"/>
              </a:lnSpc>
              <a:spcBef>
                <a:spcPts val="110"/>
              </a:spcBef>
            </a:pPr>
            <a:r>
              <a:rPr dirty="0" sz="1550" spc="-10" b="1">
                <a:solidFill>
                  <a:srgbClr val="1F2F61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24765" marR="183515">
              <a:lnSpc>
                <a:spcPts val="1820"/>
              </a:lnSpc>
              <a:spcBef>
                <a:spcPts val="90"/>
              </a:spcBef>
            </a:pPr>
            <a:r>
              <a:rPr dirty="0" sz="1550">
                <a:latin typeface="Arial MT"/>
                <a:cs typeface="Arial MT"/>
              </a:rPr>
              <a:t>Music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Streaming</a:t>
            </a:r>
            <a:r>
              <a:rPr dirty="0" sz="1550" spc="-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App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is a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powerful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music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streaming</a:t>
            </a:r>
            <a:r>
              <a:rPr dirty="0" sz="1550" spc="-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software</a:t>
            </a:r>
            <a:r>
              <a:rPr dirty="0" sz="1550" spc="-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that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allows users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log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into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the </a:t>
            </a:r>
            <a:r>
              <a:rPr dirty="0" sz="1550">
                <a:latin typeface="Arial MT"/>
                <a:cs typeface="Arial MT"/>
              </a:rPr>
              <a:t>system,</a:t>
            </a:r>
            <a:r>
              <a:rPr dirty="0" sz="1550" spc="-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add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albums,</a:t>
            </a:r>
            <a:r>
              <a:rPr dirty="0" sz="1550" spc="-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add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songs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playlist.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All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songs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listened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by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other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users</a:t>
            </a:r>
            <a:endParaRPr sz="155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35"/>
              </a:spcBef>
            </a:pPr>
            <a:r>
              <a:rPr dirty="0" sz="1550">
                <a:latin typeface="Arial MT"/>
                <a:cs typeface="Arial MT"/>
              </a:rPr>
              <a:t>registered</a:t>
            </a:r>
            <a:r>
              <a:rPr dirty="0" sz="1550" spc="-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on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system</a:t>
            </a:r>
            <a:r>
              <a:rPr dirty="0" sz="1550" spc="-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can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also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be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found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160"/>
              </a:spcBef>
            </a:pPr>
            <a:r>
              <a:rPr dirty="0" sz="1550">
                <a:latin typeface="Arial MT"/>
                <a:cs typeface="Arial MT"/>
              </a:rPr>
              <a:t>This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music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software</a:t>
            </a:r>
            <a:r>
              <a:rPr dirty="0" sz="1550" spc="-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also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has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music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download</a:t>
            </a:r>
            <a:r>
              <a:rPr dirty="0" sz="1550" spc="-10">
                <a:latin typeface="Arial MT"/>
                <a:cs typeface="Arial MT"/>
              </a:rPr>
              <a:t> capabilities,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allowing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users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listen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80"/>
              </a:spcBef>
            </a:pPr>
            <a:r>
              <a:rPr dirty="0" sz="1550">
                <a:latin typeface="Arial MT"/>
                <a:cs typeface="Arial MT"/>
              </a:rPr>
              <a:t>even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when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they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are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not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connected</a:t>
            </a:r>
            <a:r>
              <a:rPr dirty="0" sz="1550" spc="-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24765">
              <a:lnSpc>
                <a:spcPts val="1795"/>
              </a:lnSpc>
              <a:spcBef>
                <a:spcPts val="15"/>
              </a:spcBef>
            </a:pPr>
            <a:r>
              <a:rPr dirty="0" sz="1550">
                <a:latin typeface="Arial MT"/>
                <a:cs typeface="Arial MT"/>
              </a:rPr>
              <a:t>This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project</a:t>
            </a:r>
            <a:r>
              <a:rPr dirty="0" sz="1550" spc="-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covers</a:t>
            </a:r>
            <a:r>
              <a:rPr dirty="0" sz="1550" spc="-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following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91770" indent="-182880">
              <a:lnSpc>
                <a:spcPts val="1855"/>
              </a:lnSpc>
              <a:buSzPct val="96774"/>
              <a:buAutoNum type="arabicParenR"/>
              <a:tabLst>
                <a:tab pos="191770" algn="l"/>
              </a:tabLst>
            </a:pPr>
            <a:r>
              <a:rPr dirty="0" sz="1550">
                <a:latin typeface="Arial MT"/>
                <a:cs typeface="Arial MT"/>
              </a:rPr>
              <a:t>An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online product</a:t>
            </a:r>
            <a:r>
              <a:rPr dirty="0" sz="1550" spc="-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catalogue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that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can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browsed:</a:t>
            </a:r>
            <a:r>
              <a:rPr dirty="0" sz="1550" spc="-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work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starts</a:t>
            </a:r>
            <a:r>
              <a:rPr dirty="0" sz="1550" spc="-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with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adding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many</a:t>
            </a:r>
            <a:r>
              <a:rPr dirty="0" sz="1550" spc="-7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new</a:t>
            </a:r>
            <a:endParaRPr sz="155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55"/>
              </a:spcBef>
            </a:pPr>
            <a:r>
              <a:rPr dirty="0" sz="1550">
                <a:latin typeface="Arial MT"/>
                <a:cs typeface="Arial MT"/>
              </a:rPr>
              <a:t>product</a:t>
            </a:r>
            <a:r>
              <a:rPr dirty="0" sz="1550" spc="-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catalogue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features</a:t>
            </a:r>
            <a:r>
              <a:rPr dirty="0" sz="1550" spc="-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which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includes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displaying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categories,</a:t>
            </a:r>
            <a:r>
              <a:rPr dirty="0" sz="1550" spc="-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products,</a:t>
            </a:r>
            <a:r>
              <a:rPr dirty="0" sz="1550" spc="-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product</a:t>
            </a:r>
            <a:endParaRPr sz="155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60"/>
              </a:spcBef>
            </a:pPr>
            <a:r>
              <a:rPr dirty="0" sz="1550" spc="-1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91135" indent="-182245">
              <a:lnSpc>
                <a:spcPct val="100000"/>
              </a:lnSpc>
              <a:spcBef>
                <a:spcPts val="10"/>
              </a:spcBef>
              <a:buSzPct val="96774"/>
              <a:buAutoNum type="arabicParenR" startAt="2"/>
              <a:tabLst>
                <a:tab pos="191135" algn="l"/>
              </a:tabLst>
            </a:pPr>
            <a:r>
              <a:rPr dirty="0" sz="1550">
                <a:latin typeface="Arial MT"/>
                <a:cs typeface="Arial MT"/>
              </a:rPr>
              <a:t>Searching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Catalogue: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visual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part,</a:t>
            </a:r>
            <a:r>
              <a:rPr dirty="0" sz="1550" spc="-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text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box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is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used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which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visitor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can</a:t>
            </a:r>
            <a:r>
              <a:rPr dirty="0" sz="1550" spc="35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enter</a:t>
            </a:r>
            <a:endParaRPr sz="155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50"/>
              </a:spcBef>
            </a:pPr>
            <a:r>
              <a:rPr dirty="0" sz="1550">
                <a:latin typeface="Arial MT"/>
                <a:cs typeface="Arial MT"/>
              </a:rPr>
              <a:t>one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or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more</a:t>
            </a:r>
            <a:r>
              <a:rPr dirty="0" sz="1550" spc="-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words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search</a:t>
            </a:r>
            <a:r>
              <a:rPr dirty="0" sz="1550" spc="-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through</a:t>
            </a:r>
            <a:r>
              <a:rPr dirty="0" sz="1550" spc="-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product</a:t>
            </a:r>
            <a:r>
              <a:rPr dirty="0" sz="1550" spc="-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catalogue.</a:t>
            </a:r>
            <a:r>
              <a:rPr dirty="0" sz="1550" spc="-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Online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Music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Website,</a:t>
            </a:r>
            <a:r>
              <a:rPr dirty="0" sz="1550" spc="320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40"/>
              </a:spcBef>
            </a:pPr>
            <a:r>
              <a:rPr dirty="0" sz="1550">
                <a:latin typeface="Arial MT"/>
                <a:cs typeface="Arial MT"/>
              </a:rPr>
              <a:t>words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entered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by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visitor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are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searched</a:t>
            </a:r>
            <a:r>
              <a:rPr dirty="0" sz="1550" spc="-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songs'</a:t>
            </a:r>
            <a:r>
              <a:rPr dirty="0" sz="1550" spc="-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names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90500" indent="-182245">
              <a:lnSpc>
                <a:spcPct val="100000"/>
              </a:lnSpc>
              <a:spcBef>
                <a:spcPts val="10"/>
              </a:spcBef>
              <a:buSzPct val="96774"/>
              <a:buAutoNum type="arabicParenR" startAt="3"/>
              <a:tabLst>
                <a:tab pos="24765" algn="l"/>
                <a:tab pos="190500" algn="l"/>
              </a:tabLst>
            </a:pPr>
            <a:r>
              <a:rPr dirty="0" sz="1550">
                <a:latin typeface="Arial MT"/>
                <a:cs typeface="Arial MT"/>
              </a:rPr>
              <a:t>Handling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Customer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Accounts: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customer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account</a:t>
            </a:r>
            <a:r>
              <a:rPr dirty="0" sz="1550" spc="1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system,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details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such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as</a:t>
            </a:r>
            <a:r>
              <a:rPr dirty="0" sz="1550" spc="1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credit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card</a:t>
            </a:r>
            <a:endParaRPr sz="1550">
              <a:latin typeface="Arial MT"/>
              <a:cs typeface="Arial MT"/>
            </a:endParaRPr>
          </a:p>
          <a:p>
            <a:pPr marL="24765" marR="239395">
              <a:lnSpc>
                <a:spcPts val="1920"/>
              </a:lnSpc>
              <a:spcBef>
                <a:spcPts val="65"/>
              </a:spcBef>
            </a:pPr>
            <a:r>
              <a:rPr dirty="0" sz="1550">
                <a:latin typeface="Arial MT"/>
                <a:cs typeface="Arial MT"/>
              </a:rPr>
              <a:t>numbers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are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stored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database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so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that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customers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don't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have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retype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this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information </a:t>
            </a:r>
            <a:r>
              <a:rPr dirty="0" sz="1550">
                <a:latin typeface="Arial MT"/>
                <a:cs typeface="Arial MT"/>
              </a:rPr>
              <a:t>each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time</a:t>
            </a:r>
            <a:r>
              <a:rPr dirty="0" sz="1550" spc="-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they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place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</a:t>
            </a:r>
            <a:r>
              <a:rPr dirty="0" sz="1550" spc="-10">
                <a:latin typeface="Arial MT"/>
                <a:cs typeface="Arial MT"/>
              </a:rPr>
              <a:t> 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7119" y="4812555"/>
            <a:ext cx="473709" cy="1619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50">
                <a:latin typeface="Arial MT"/>
                <a:cs typeface="Arial MT"/>
              </a:rPr>
              <a:t>Source</a:t>
            </a:r>
            <a:r>
              <a:rPr dirty="0" sz="950" spc="-35">
                <a:latin typeface="Arial MT"/>
                <a:cs typeface="Arial MT"/>
              </a:rPr>
              <a:t> </a:t>
            </a:r>
            <a:r>
              <a:rPr dirty="0" sz="950" spc="-5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/>
              <a:t>Gen</a:t>
            </a:r>
            <a:r>
              <a:rPr dirty="0" spc="-15"/>
              <a:t> </a:t>
            </a:r>
            <a:r>
              <a:rPr dirty="0"/>
              <a:t>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082" y="616712"/>
            <a:ext cx="8480425" cy="40874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1F2F61"/>
                </a:solidFill>
                <a:latin typeface="Arial"/>
                <a:cs typeface="Arial"/>
              </a:rPr>
              <a:t>Problem</a:t>
            </a:r>
            <a:r>
              <a:rPr dirty="0" sz="1550" spc="-55" b="1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F61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Arial"/>
                <a:cs typeface="Arial"/>
              </a:rPr>
              <a:t>User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Experience</a:t>
            </a:r>
            <a:r>
              <a:rPr dirty="0" sz="1200" spc="-20" b="1">
                <a:latin typeface="Arial"/>
                <a:cs typeface="Arial"/>
              </a:rPr>
              <a:t> (UX):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 MT"/>
                <a:cs typeface="Arial MT"/>
              </a:rPr>
              <a:t>What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features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functionalities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should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prioritized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enhance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user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satisfaction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Performance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Scalability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 MT"/>
                <a:cs typeface="Arial MT"/>
              </a:rPr>
              <a:t>Design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application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architecture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handle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large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volume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concurrent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users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scale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dynamically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based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Arial"/>
                <a:cs typeface="Arial"/>
              </a:rPr>
              <a:t>Cross-</a:t>
            </a:r>
            <a:r>
              <a:rPr dirty="0" sz="1200" b="1">
                <a:latin typeface="Arial"/>
                <a:cs typeface="Arial"/>
              </a:rPr>
              <a:t>Platform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Arial MT"/>
                <a:cs typeface="Arial MT"/>
              </a:rPr>
              <a:t>Develop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application</a:t>
            </a:r>
            <a:r>
              <a:rPr dirty="0" sz="1200" spc="-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responsive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compatible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various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devices,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including</a:t>
            </a:r>
            <a:r>
              <a:rPr dirty="0" sz="1200" spc="-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desktops,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laptops,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tablets,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smart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Social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 MT"/>
                <a:cs typeface="Arial MT"/>
              </a:rPr>
              <a:t>What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privacy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security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measures should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implemented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protect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user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ensure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safe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online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Monetization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Arial MT"/>
                <a:cs typeface="Arial MT"/>
              </a:rPr>
              <a:t>What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monetization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models (e.g.,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subscription,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ad-based,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premium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content)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viable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sustaining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operation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 </a:t>
            </a:r>
            <a:r>
              <a:rPr dirty="0" sz="1200" spc="-10">
                <a:latin typeface="Arial MT"/>
                <a:cs typeface="Arial MT"/>
              </a:rPr>
              <a:t>music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-5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23" y="4643627"/>
            <a:ext cx="9144000" cy="39370"/>
          </a:xfrm>
          <a:custGeom>
            <a:avLst/>
            <a:gdLst/>
            <a:ahLst/>
            <a:cxnLst/>
            <a:rect l="l" t="t" r="r" b="b"/>
            <a:pathLst>
              <a:path w="9144000" h="39370">
                <a:moveTo>
                  <a:pt x="0" y="0"/>
                </a:moveTo>
                <a:lnTo>
                  <a:pt x="9144000" y="38963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119" y="4812555"/>
            <a:ext cx="473709" cy="1619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50">
                <a:latin typeface="Arial MT"/>
                <a:cs typeface="Arial MT"/>
              </a:rPr>
              <a:t>Source</a:t>
            </a:r>
            <a:r>
              <a:rPr dirty="0" sz="950" spc="-35">
                <a:latin typeface="Arial MT"/>
                <a:cs typeface="Arial MT"/>
              </a:rPr>
              <a:t> </a:t>
            </a:r>
            <a:r>
              <a:rPr dirty="0" sz="950" spc="-5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/>
              <a:t>Gen</a:t>
            </a:r>
            <a:r>
              <a:rPr dirty="0" spc="-15"/>
              <a:t> </a:t>
            </a:r>
            <a:r>
              <a:rPr dirty="0"/>
              <a:t>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389887"/>
            <a:ext cx="396240" cy="1929764"/>
            <a:chOff x="0" y="1389887"/>
            <a:chExt cx="396240" cy="1929764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44" y="1389887"/>
              <a:ext cx="176784" cy="1798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143"/>
              <a:ext cx="396240" cy="32003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2975"/>
              <a:ext cx="396240" cy="32004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855"/>
              <a:ext cx="396240" cy="3200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4831"/>
              <a:ext cx="396240" cy="32003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7711"/>
              <a:ext cx="396240" cy="31699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543"/>
              <a:ext cx="396240" cy="32003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7375"/>
              <a:ext cx="396240" cy="32003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10255"/>
              <a:ext cx="396240" cy="32003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999231"/>
              <a:ext cx="396240" cy="32003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78130" y="587120"/>
            <a:ext cx="4973320" cy="3828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1F2F61"/>
                </a:solidFill>
                <a:latin typeface="Arial"/>
                <a:cs typeface="Arial"/>
              </a:rPr>
              <a:t>Project</a:t>
            </a:r>
            <a:r>
              <a:rPr dirty="0" sz="1550" spc="-50" b="1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F61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5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dirty="0" sz="1550" spc="-10" b="1">
                <a:solidFill>
                  <a:srgbClr val="1F2F61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8610">
              <a:lnSpc>
                <a:spcPct val="100000"/>
              </a:lnSpc>
              <a:spcBef>
                <a:spcPts val="409"/>
              </a:spcBef>
            </a:pPr>
            <a:r>
              <a:rPr dirty="0" sz="1200" b="1">
                <a:latin typeface="Arial"/>
                <a:cs typeface="Arial"/>
              </a:rPr>
              <a:t>Sign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Up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Sign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In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220"/>
              </a:spcBef>
            </a:pPr>
            <a:r>
              <a:rPr dirty="0" sz="1200" b="1">
                <a:latin typeface="Arial"/>
                <a:cs typeface="Arial"/>
              </a:rPr>
              <a:t>Play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song,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view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detailed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information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of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song</a:t>
            </a:r>
            <a:endParaRPr sz="12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latin typeface="Arial"/>
                <a:cs typeface="Arial"/>
              </a:rPr>
              <a:t>Search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190" marR="1569720">
              <a:lnSpc>
                <a:spcPct val="120000"/>
              </a:lnSpc>
              <a:spcBef>
                <a:spcPts val="70"/>
              </a:spcBef>
            </a:pPr>
            <a:r>
              <a:rPr dirty="0" sz="1200" b="1">
                <a:latin typeface="Arial"/>
                <a:cs typeface="Arial"/>
              </a:rPr>
              <a:t>Filter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songs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based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on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language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singer. </a:t>
            </a:r>
            <a:r>
              <a:rPr dirty="0" sz="1200" b="1">
                <a:latin typeface="Arial"/>
                <a:cs typeface="Arial"/>
              </a:rPr>
              <a:t>Create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new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219"/>
              </a:spcBef>
            </a:pPr>
            <a:r>
              <a:rPr dirty="0" sz="1200" b="1">
                <a:latin typeface="Arial"/>
                <a:cs typeface="Arial"/>
              </a:rPr>
              <a:t>Add/Remove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songs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to/from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265"/>
              </a:spcBef>
            </a:pPr>
            <a:r>
              <a:rPr dirty="0" sz="1200" b="1">
                <a:latin typeface="Arial"/>
                <a:cs typeface="Arial"/>
              </a:rPr>
              <a:t>Add/Remove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songs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to/from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latin typeface="Arial"/>
                <a:cs typeface="Arial"/>
              </a:rPr>
              <a:t>Scroll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through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recently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played/viewed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265"/>
              </a:spcBef>
            </a:pPr>
            <a:r>
              <a:rPr dirty="0" sz="1200" b="1">
                <a:latin typeface="Arial"/>
                <a:cs typeface="Arial"/>
              </a:rPr>
              <a:t>Explore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songs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through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your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personalized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playlist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Arial"/>
                <a:cs typeface="Arial"/>
              </a:rPr>
              <a:t>Technology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Stack: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b="1">
                <a:latin typeface="Arial"/>
                <a:cs typeface="Arial"/>
              </a:rPr>
              <a:t>Frontend</a:t>
            </a:r>
            <a:r>
              <a:rPr dirty="0" sz="1200">
                <a:latin typeface="Arial MT"/>
                <a:cs typeface="Arial MT"/>
              </a:rPr>
              <a:t>: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HTML5,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CSS3,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JavaScript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(bootstrap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latin typeface="Arial"/>
                <a:cs typeface="Arial"/>
              </a:rPr>
              <a:t>Backend</a:t>
            </a:r>
            <a:r>
              <a:rPr dirty="0" sz="1200">
                <a:latin typeface="Arial MT"/>
                <a:cs typeface="Arial MT"/>
              </a:rPr>
              <a:t>: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Django,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latin typeface="Arial"/>
                <a:cs typeface="Arial"/>
              </a:rPr>
              <a:t>Database</a:t>
            </a:r>
            <a:r>
              <a:rPr dirty="0" sz="1200">
                <a:latin typeface="Arial MT"/>
                <a:cs typeface="Arial MT"/>
              </a:rPr>
              <a:t>: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SQLITE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095" y="4675632"/>
            <a:ext cx="9137650" cy="12700"/>
          </a:xfrm>
          <a:custGeom>
            <a:avLst/>
            <a:gdLst/>
            <a:ahLst/>
            <a:cxnLst/>
            <a:rect l="l" t="t" r="r" b="b"/>
            <a:pathLst>
              <a:path w="9137650" h="12700">
                <a:moveTo>
                  <a:pt x="9137523" y="0"/>
                </a:moveTo>
                <a:lnTo>
                  <a:pt x="0" y="0"/>
                </a:lnTo>
                <a:lnTo>
                  <a:pt x="0" y="12191"/>
                </a:lnTo>
                <a:lnTo>
                  <a:pt x="9137523" y="12191"/>
                </a:lnTo>
                <a:lnTo>
                  <a:pt x="913752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17119" y="4812555"/>
            <a:ext cx="473709" cy="1619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50">
                <a:latin typeface="Arial MT"/>
                <a:cs typeface="Arial MT"/>
              </a:rPr>
              <a:t>Source</a:t>
            </a:r>
            <a:r>
              <a:rPr dirty="0" sz="950" spc="-35">
                <a:latin typeface="Arial MT"/>
                <a:cs typeface="Arial MT"/>
              </a:rPr>
              <a:t> </a:t>
            </a:r>
            <a:r>
              <a:rPr dirty="0" sz="950" spc="-5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/>
              <a:t>Gen</a:t>
            </a:r>
            <a:r>
              <a:rPr dirty="0" spc="-15"/>
              <a:t> </a:t>
            </a:r>
            <a:r>
              <a:rPr dirty="0"/>
              <a:t>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7871" y="656589"/>
            <a:ext cx="8858250" cy="36048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1F2F61"/>
                </a:solidFill>
                <a:latin typeface="Arial"/>
                <a:cs typeface="Arial"/>
              </a:rPr>
              <a:t>Proposed</a:t>
            </a:r>
            <a:r>
              <a:rPr dirty="0" sz="1550" spc="-70" b="1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F61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Personalized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Music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Discovery: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Harmony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employs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advanced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recommendation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analyze user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preferences,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listening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history,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social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interactions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deliver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personalized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recommendations </a:t>
            </a:r>
            <a:r>
              <a:rPr dirty="0" sz="1400">
                <a:latin typeface="Arial MT"/>
                <a:cs typeface="Arial MT"/>
              </a:rPr>
              <a:t>tailored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user's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unique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400">
                <a:latin typeface="Arial MT"/>
                <a:cs typeface="Arial MT"/>
              </a:rPr>
              <a:t>Users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explore a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vast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library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tracks,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albums,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artists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curated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specifically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them,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ensuring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they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400">
                <a:latin typeface="Arial MT"/>
                <a:cs typeface="Arial MT"/>
              </a:rPr>
              <a:t>never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run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Seamless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Streaming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Playback: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Enjoy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high-</a:t>
            </a:r>
            <a:r>
              <a:rPr dirty="0" sz="1400">
                <a:latin typeface="Arial MT"/>
                <a:cs typeface="Arial MT"/>
              </a:rPr>
              <a:t>quality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audio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streaming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adaptive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bitrate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technology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ensures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smooth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playback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across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latin typeface="Arial MT"/>
                <a:cs typeface="Arial MT"/>
              </a:rPr>
              <a:t>devices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conditions.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Harmony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wide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range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audio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formats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intuitive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playback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controls,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allowing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users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pause,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skip,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shuffle,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repeat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tracks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095" y="4675632"/>
            <a:ext cx="9137650" cy="12700"/>
          </a:xfrm>
          <a:custGeom>
            <a:avLst/>
            <a:gdLst/>
            <a:ahLst/>
            <a:cxnLst/>
            <a:rect l="l" t="t" r="r" b="b"/>
            <a:pathLst>
              <a:path w="9137650" h="12700">
                <a:moveTo>
                  <a:pt x="9137523" y="0"/>
                </a:moveTo>
                <a:lnTo>
                  <a:pt x="0" y="0"/>
                </a:lnTo>
                <a:lnTo>
                  <a:pt x="0" y="12191"/>
                </a:lnTo>
                <a:lnTo>
                  <a:pt x="9137523" y="12191"/>
                </a:lnTo>
                <a:lnTo>
                  <a:pt x="913752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119" y="4812555"/>
            <a:ext cx="473709" cy="1619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50">
                <a:latin typeface="Arial MT"/>
                <a:cs typeface="Arial MT"/>
              </a:rPr>
              <a:t>Source</a:t>
            </a:r>
            <a:r>
              <a:rPr dirty="0" sz="950" spc="-35">
                <a:latin typeface="Arial MT"/>
                <a:cs typeface="Arial MT"/>
              </a:rPr>
              <a:t> </a:t>
            </a:r>
            <a:r>
              <a:rPr dirty="0" sz="950" spc="-5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/>
              <a:t>Gen</a:t>
            </a:r>
            <a:r>
              <a:rPr dirty="0" spc="-15"/>
              <a:t> </a:t>
            </a:r>
            <a:r>
              <a:rPr dirty="0"/>
              <a:t>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" y="4675632"/>
            <a:ext cx="9137650" cy="12700"/>
          </a:xfrm>
          <a:custGeom>
            <a:avLst/>
            <a:gdLst/>
            <a:ahLst/>
            <a:cxnLst/>
            <a:rect l="l" t="t" r="r" b="b"/>
            <a:pathLst>
              <a:path w="9137650" h="12700">
                <a:moveTo>
                  <a:pt x="9137523" y="0"/>
                </a:moveTo>
                <a:lnTo>
                  <a:pt x="0" y="0"/>
                </a:lnTo>
                <a:lnTo>
                  <a:pt x="0" y="12191"/>
                </a:lnTo>
                <a:lnTo>
                  <a:pt x="9137523" y="12191"/>
                </a:lnTo>
                <a:lnTo>
                  <a:pt x="913752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9959" y="559054"/>
            <a:ext cx="8913495" cy="37420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Calibri"/>
                <a:cs typeface="Calibri"/>
              </a:rPr>
              <a:t>Interactive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Social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 marL="12700" marR="21590">
              <a:lnSpc>
                <a:spcPct val="100800"/>
              </a:lnSpc>
              <a:spcBef>
                <a:spcPts val="1570"/>
              </a:spcBef>
            </a:pPr>
            <a:r>
              <a:rPr dirty="0" sz="1400">
                <a:latin typeface="Calibri"/>
                <a:cs typeface="Calibri"/>
              </a:rPr>
              <a:t>Connect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friends,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fellow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music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enthusiasts,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favorite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artists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through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Music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Harmony's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vibrant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social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community. </a:t>
            </a:r>
            <a:r>
              <a:rPr dirty="0" sz="1400">
                <a:latin typeface="Calibri"/>
                <a:cs typeface="Calibri"/>
              </a:rPr>
              <a:t>Share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your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favorite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tracks,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albums,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playlists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friends,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collaborative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playlists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group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listening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sessions,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engage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lively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discussions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about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music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trends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Customizable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User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Profiles: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Personalize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Harmony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profile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favorite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genres,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artists,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playlists,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allowing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application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 MT"/>
                <a:cs typeface="Arial MT"/>
              </a:rPr>
              <a:t>tailor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recommendations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suggestions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musical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Immersive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Music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Experience: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1400">
                <a:latin typeface="Arial MT"/>
                <a:cs typeface="Arial MT"/>
              </a:rPr>
              <a:t>Dive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deeper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world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Harmony's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immersive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features,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including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artist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biographies,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album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latin typeface="Arial MT"/>
                <a:cs typeface="Arial MT"/>
              </a:rPr>
              <a:t>reviews, 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curated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playlists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every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mood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400">
                <a:latin typeface="Arial MT"/>
                <a:cs typeface="Arial MT"/>
              </a:rPr>
              <a:t>Stay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latest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music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releases,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exclusive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interviews,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behind-the-</a:t>
            </a:r>
            <a:r>
              <a:rPr dirty="0" sz="1400">
                <a:latin typeface="Arial MT"/>
                <a:cs typeface="Arial MT"/>
              </a:rPr>
              <a:t>scenes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content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400">
                <a:latin typeface="Arial MT"/>
                <a:cs typeface="Arial MT"/>
              </a:rPr>
              <a:t>favorite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artists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7119" y="4812555"/>
            <a:ext cx="473709" cy="1619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50">
                <a:latin typeface="Arial MT"/>
                <a:cs typeface="Arial MT"/>
              </a:rPr>
              <a:t>Source</a:t>
            </a:r>
            <a:r>
              <a:rPr dirty="0" sz="950" spc="-35">
                <a:latin typeface="Arial MT"/>
                <a:cs typeface="Arial MT"/>
              </a:rPr>
              <a:t> </a:t>
            </a:r>
            <a:r>
              <a:rPr dirty="0" sz="950" spc="-5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/>
              <a:t>Gen</a:t>
            </a:r>
            <a:r>
              <a:rPr dirty="0" spc="-15"/>
              <a:t> </a:t>
            </a:r>
            <a:r>
              <a:rPr dirty="0"/>
              <a:t>Employability</a:t>
            </a:r>
            <a:r>
              <a:rPr dirty="0" spc="-9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" y="4675632"/>
            <a:ext cx="9137650" cy="12700"/>
          </a:xfrm>
          <a:custGeom>
            <a:avLst/>
            <a:gdLst/>
            <a:ahLst/>
            <a:cxnLst/>
            <a:rect l="l" t="t" r="r" b="b"/>
            <a:pathLst>
              <a:path w="9137650" h="12700">
                <a:moveTo>
                  <a:pt x="9137523" y="0"/>
                </a:moveTo>
                <a:lnTo>
                  <a:pt x="0" y="0"/>
                </a:lnTo>
                <a:lnTo>
                  <a:pt x="0" y="12191"/>
                </a:lnTo>
                <a:lnTo>
                  <a:pt x="9137523" y="12191"/>
                </a:lnTo>
                <a:lnTo>
                  <a:pt x="913752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9959" y="586232"/>
            <a:ext cx="7999095" cy="17303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0" b="1">
                <a:latin typeface="Calibri"/>
                <a:cs typeface="Calibri"/>
              </a:rPr>
              <a:t>Monetization</a:t>
            </a:r>
            <a:r>
              <a:rPr dirty="0" sz="1550" spc="20" b="1">
                <a:latin typeface="Calibri"/>
                <a:cs typeface="Calibri"/>
              </a:rPr>
              <a:t> </a:t>
            </a:r>
            <a:r>
              <a:rPr dirty="0" sz="1550" spc="-10" b="1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299"/>
              </a:lnSpc>
              <a:spcBef>
                <a:spcPts val="1800"/>
              </a:spcBef>
            </a:pPr>
            <a:r>
              <a:rPr dirty="0" sz="1550">
                <a:latin typeface="Calibri"/>
                <a:cs typeface="Calibri"/>
              </a:rPr>
              <a:t>Music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Harmony</a:t>
            </a:r>
            <a:r>
              <a:rPr dirty="0" sz="1550" spc="-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offers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flexible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monetization</a:t>
            </a:r>
            <a:r>
              <a:rPr dirty="0" sz="1550" spc="-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models,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including</a:t>
            </a:r>
            <a:r>
              <a:rPr dirty="0" sz="1550" spc="-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subscription</a:t>
            </a:r>
            <a:r>
              <a:rPr dirty="0" sz="1550" spc="-7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plans,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ad-supported</a:t>
            </a:r>
            <a:r>
              <a:rPr dirty="0" sz="1550" spc="-4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free </a:t>
            </a:r>
            <a:r>
              <a:rPr dirty="0" sz="1550">
                <a:latin typeface="Calibri"/>
                <a:cs typeface="Calibri"/>
              </a:rPr>
              <a:t>tiers,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and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premium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content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offerings</a:t>
            </a:r>
            <a:r>
              <a:rPr dirty="0" sz="1550" spc="-7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such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as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exclusive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live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performances,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concert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streams,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and </a:t>
            </a:r>
            <a:r>
              <a:rPr dirty="0" sz="1550" spc="-1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550">
                <a:latin typeface="Calibri"/>
                <a:cs typeface="Calibri"/>
              </a:rPr>
              <a:t>Users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can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choose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monetization</a:t>
            </a:r>
            <a:r>
              <a:rPr dirty="0" sz="1550" spc="-7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option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that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best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suits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their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preferences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and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budget,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ensuring</a:t>
            </a:r>
            <a:r>
              <a:rPr dirty="0" sz="1550" spc="-65">
                <a:latin typeface="Calibri"/>
                <a:cs typeface="Calibri"/>
              </a:rPr>
              <a:t> </a:t>
            </a:r>
            <a:r>
              <a:rPr dirty="0" sz="1550" spc="-5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latin typeface="Calibri"/>
                <a:cs typeface="Calibri"/>
              </a:rPr>
              <a:t>sustainable</a:t>
            </a:r>
            <a:r>
              <a:rPr dirty="0" sz="1550" spc="-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revenue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model</a:t>
            </a:r>
            <a:r>
              <a:rPr dirty="0" sz="1550" spc="-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for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platform</a:t>
            </a:r>
            <a:r>
              <a:rPr dirty="0" sz="1550" spc="-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while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providing</a:t>
            </a:r>
            <a:r>
              <a:rPr dirty="0" sz="1550" spc="-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value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to both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free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and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paid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7119" y="4812555"/>
            <a:ext cx="473709" cy="1619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50">
                <a:latin typeface="Arial MT"/>
                <a:cs typeface="Arial MT"/>
              </a:rPr>
              <a:t>Source</a:t>
            </a:r>
            <a:r>
              <a:rPr dirty="0" sz="950" spc="-35">
                <a:latin typeface="Arial MT"/>
                <a:cs typeface="Arial MT"/>
              </a:rPr>
              <a:t> </a:t>
            </a:r>
            <a:r>
              <a:rPr dirty="0" sz="950" spc="-5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094" y="123520"/>
            <a:ext cx="33394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9499" y="759968"/>
            <a:ext cx="1669414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1F2F61"/>
                </a:solidFill>
                <a:latin typeface="Arial"/>
                <a:cs typeface="Arial"/>
              </a:rPr>
              <a:t>Technology</a:t>
            </a:r>
            <a:r>
              <a:rPr dirty="0" sz="1550" spc="-95" b="1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1F2F61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32" y="1783079"/>
            <a:ext cx="2880360" cy="251155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855" y="1716023"/>
            <a:ext cx="4172711" cy="208483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253742" y="1388744"/>
            <a:ext cx="7848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0">
                <a:latin typeface="Arial MT"/>
                <a:cs typeface="Arial MT"/>
              </a:rPr>
              <a:t>Front-</a:t>
            </a:r>
            <a:r>
              <a:rPr dirty="0" sz="1400" spc="-25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67703" y="1314144"/>
            <a:ext cx="77216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 MT"/>
                <a:cs typeface="Arial MT"/>
              </a:rPr>
              <a:t>Back-</a:t>
            </a:r>
            <a:r>
              <a:rPr dirty="0" sz="1400" spc="-25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095" y="4675632"/>
            <a:ext cx="9137650" cy="12700"/>
          </a:xfrm>
          <a:custGeom>
            <a:avLst/>
            <a:gdLst/>
            <a:ahLst/>
            <a:cxnLst/>
            <a:rect l="l" t="t" r="r" b="b"/>
            <a:pathLst>
              <a:path w="9137650" h="12700">
                <a:moveTo>
                  <a:pt x="9137523" y="0"/>
                </a:moveTo>
                <a:lnTo>
                  <a:pt x="0" y="0"/>
                </a:lnTo>
                <a:lnTo>
                  <a:pt x="0" y="12191"/>
                </a:lnTo>
                <a:lnTo>
                  <a:pt x="9137523" y="12191"/>
                </a:lnTo>
                <a:lnTo>
                  <a:pt x="913752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7119" y="4812555"/>
            <a:ext cx="473709" cy="16192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50">
                <a:latin typeface="Arial MT"/>
                <a:cs typeface="Arial MT"/>
              </a:rPr>
              <a:t>Source</a:t>
            </a:r>
            <a:r>
              <a:rPr dirty="0" sz="950" spc="-35">
                <a:latin typeface="Arial MT"/>
                <a:cs typeface="Arial MT"/>
              </a:rPr>
              <a:t> </a:t>
            </a:r>
            <a:r>
              <a:rPr dirty="0" sz="950" spc="-5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2024-04-08T13:46:23Z</dcterms:created>
  <dcterms:modified xsi:type="dcterms:W3CDTF">2024-04-08T13:46:23Z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2024-04-08T00:00:00Z</vt:filetime>
  </property>
  <property fmtid="{D5CDD505-2E9C-101B-9397-08002B2CF9AE}" pid="3" name="Producer">
    <vt:lpwstr>iLovePDF</vt:lpwstr>
  </property>
</Properties>
</file>