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1B05023-060E-4309-A8D7-B77BF117B27D}" type="datetimeFigureOut">
              <a:rPr lang="en-IN" smtClean="0"/>
              <a:t>10-09-2023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98CEB82-C354-4C88-8485-28B24681A0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79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05023-060E-4309-A8D7-B77BF117B27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253144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05023-060E-4309-A8D7-B77BF117B27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54713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05023-060E-4309-A8D7-B77BF117B27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125033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05023-060E-4309-A8D7-B77BF117B27D}"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CEB82-C354-4C88-8485-28B24681A07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348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05023-060E-4309-A8D7-B77BF117B27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355608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05023-060E-4309-A8D7-B77BF117B27D}"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2981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05023-060E-4309-A8D7-B77BF117B27D}"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323692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05023-060E-4309-A8D7-B77BF117B27D}"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4020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05023-060E-4309-A8D7-B77BF117B27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113069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05023-060E-4309-A8D7-B77BF117B27D}"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8CEB82-C354-4C88-8485-28B24681A07B}" type="slidenum">
              <a:rPr lang="en-IN" smtClean="0"/>
              <a:t>‹#›</a:t>
            </a:fld>
            <a:endParaRPr lang="en-IN"/>
          </a:p>
        </p:txBody>
      </p:sp>
    </p:spTree>
    <p:extLst>
      <p:ext uri="{BB962C8B-B14F-4D97-AF65-F5344CB8AC3E}">
        <p14:creationId xmlns:p14="http://schemas.microsoft.com/office/powerpoint/2010/main" val="50337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1B05023-060E-4309-A8D7-B77BF117B27D}" type="datetimeFigureOut">
              <a:rPr lang="en-IN" smtClean="0"/>
              <a:t>10-09-2023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98CEB82-C354-4C88-8485-28B24681A07B}" type="slidenum">
              <a:rPr lang="en-IN" smtClean="0"/>
              <a:t>‹#›</a:t>
            </a:fld>
            <a:endParaRPr lang="en-IN"/>
          </a:p>
        </p:txBody>
      </p:sp>
    </p:spTree>
    <p:extLst>
      <p:ext uri="{BB962C8B-B14F-4D97-AF65-F5344CB8AC3E}">
        <p14:creationId xmlns:p14="http://schemas.microsoft.com/office/powerpoint/2010/main" val="170651380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1E64AF9-96CF-F212-D0BB-BD8409031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711381" cy="6858000"/>
          </a:xfrm>
          <a:prstGeom prst="rect">
            <a:avLst/>
          </a:prstGeom>
        </p:spPr>
      </p:pic>
      <p:sp>
        <p:nvSpPr>
          <p:cNvPr id="4" name="TextBox 3">
            <a:extLst>
              <a:ext uri="{FF2B5EF4-FFF2-40B4-BE49-F238E27FC236}">
                <a16:creationId xmlns:a16="http://schemas.microsoft.com/office/drawing/2014/main" id="{FDDE446D-D7E0-6527-CF0E-40DD15FB2B0F}"/>
              </a:ext>
            </a:extLst>
          </p:cNvPr>
          <p:cNvSpPr txBox="1"/>
          <p:nvPr/>
        </p:nvSpPr>
        <p:spPr>
          <a:xfrm>
            <a:off x="8436079" y="5004620"/>
            <a:ext cx="3657600" cy="869212"/>
          </a:xfrm>
          <a:prstGeom prst="rect">
            <a:avLst/>
          </a:prstGeom>
          <a:noFill/>
        </p:spPr>
        <p:txBody>
          <a:bodyPr wrap="square" rtlCol="0">
            <a:spAutoFit/>
          </a:bodyPr>
          <a:lstStyle/>
          <a:p>
            <a:pPr>
              <a:lnSpc>
                <a:spcPct val="150000"/>
              </a:lnSpc>
            </a:pPr>
            <a:r>
              <a:rPr lang="en-IN" u="sng" dirty="0"/>
              <a:t>Guided By</a:t>
            </a:r>
            <a:r>
              <a:rPr lang="en-IN" dirty="0"/>
              <a:t> :- Deepak </a:t>
            </a:r>
            <a:r>
              <a:rPr lang="en-IN" dirty="0" err="1"/>
              <a:t>Gurao</a:t>
            </a:r>
            <a:r>
              <a:rPr lang="en-IN" dirty="0"/>
              <a:t> Sir</a:t>
            </a:r>
          </a:p>
          <a:p>
            <a:pPr>
              <a:lnSpc>
                <a:spcPct val="150000"/>
              </a:lnSpc>
            </a:pPr>
            <a:r>
              <a:rPr lang="en-IN" u="sng" dirty="0"/>
              <a:t>Presented By</a:t>
            </a:r>
            <a:r>
              <a:rPr lang="en-IN" dirty="0"/>
              <a:t> :- Mahesh </a:t>
            </a:r>
            <a:r>
              <a:rPr lang="en-IN" dirty="0" err="1"/>
              <a:t>Lakade</a:t>
            </a:r>
            <a:endParaRPr lang="en-IN" dirty="0"/>
          </a:p>
        </p:txBody>
      </p:sp>
    </p:spTree>
    <p:extLst>
      <p:ext uri="{BB962C8B-B14F-4D97-AF65-F5344CB8AC3E}">
        <p14:creationId xmlns:p14="http://schemas.microsoft.com/office/powerpoint/2010/main" val="12580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69D9-C42F-25C7-40A2-B846CB94DE8D}"/>
              </a:ext>
            </a:extLst>
          </p:cNvPr>
          <p:cNvSpPr>
            <a:spLocks noGrp="1"/>
          </p:cNvSpPr>
          <p:nvPr>
            <p:ph type="title"/>
          </p:nvPr>
        </p:nvSpPr>
        <p:spPr>
          <a:xfrm>
            <a:off x="471948" y="315205"/>
            <a:ext cx="10766323" cy="1969561"/>
          </a:xfrm>
        </p:spPr>
        <p:txBody>
          <a:bodyPr>
            <a:noAutofit/>
          </a:bodyPr>
          <a:lstStyle/>
          <a:p>
            <a:pPr>
              <a:lnSpc>
                <a:spcPct val="150000"/>
              </a:lnSpc>
            </a:pPr>
            <a:r>
              <a:rPr lang="en-IN" sz="2800" b="1" u="sng" dirty="0">
                <a:latin typeface="Calibri" panose="020F0502020204030204" pitchFamily="34" charset="0"/>
                <a:cs typeface="Calibri" panose="020F0502020204030204" pitchFamily="34" charset="0"/>
              </a:rPr>
              <a:t>Logistic Regression</a:t>
            </a:r>
            <a:r>
              <a:rPr lang="en-IN" sz="2000" dirty="0">
                <a:latin typeface="Calibri" panose="020F0502020204030204" pitchFamily="34" charset="0"/>
                <a:cs typeface="Calibri" panose="020F0502020204030204" pitchFamily="34" charset="0"/>
              </a:rPr>
              <a:t>:</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So here we use logistic regression model import from sklearn library.</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Then fit the model using </a:t>
            </a:r>
            <a:r>
              <a:rPr lang="en-IN" sz="2000" b="1" dirty="0" err="1">
                <a:latin typeface="Calibri" panose="020F0502020204030204" pitchFamily="34" charset="0"/>
                <a:cs typeface="Calibri" panose="020F0502020204030204" pitchFamily="34" charset="0"/>
              </a:rPr>
              <a:t>model.fit</a:t>
            </a:r>
            <a:r>
              <a:rPr lang="en-IN" sz="2000" b="1" dirty="0">
                <a:latin typeface="Calibri" panose="020F0502020204030204" pitchFamily="34" charset="0"/>
                <a:cs typeface="Calibri" panose="020F0502020204030204" pitchFamily="34" charset="0"/>
              </a:rPr>
              <a:t>()</a:t>
            </a:r>
            <a:br>
              <a:rPr lang="en-IN" sz="2000" b="1"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Then using </a:t>
            </a:r>
            <a:r>
              <a:rPr lang="en-IN" sz="2000" b="1" dirty="0" err="1">
                <a:latin typeface="Calibri" panose="020F0502020204030204" pitchFamily="34" charset="0"/>
                <a:cs typeface="Calibri" panose="020F0502020204030204" pitchFamily="34" charset="0"/>
              </a:rPr>
              <a:t>model.predict</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predict the values and print the </a:t>
            </a:r>
            <a:r>
              <a:rPr lang="en-IN" sz="2000" b="1" dirty="0" err="1">
                <a:latin typeface="Calibri" panose="020F0502020204030204" pitchFamily="34" charset="0"/>
                <a:cs typeface="Calibri" panose="020F0502020204030204" pitchFamily="34" charset="0"/>
              </a:rPr>
              <a:t>accuracy_score</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of both train data and test data.</a:t>
            </a:r>
            <a:endParaRPr lang="en-IN" sz="20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E5BAB9D-AD40-0B95-D8CA-9A414FBDC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213" y="2667651"/>
            <a:ext cx="6845812" cy="3875144"/>
          </a:xfrm>
        </p:spPr>
      </p:pic>
    </p:spTree>
    <p:extLst>
      <p:ext uri="{BB962C8B-B14F-4D97-AF65-F5344CB8AC3E}">
        <p14:creationId xmlns:p14="http://schemas.microsoft.com/office/powerpoint/2010/main" val="116646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BEA0-B580-5E26-28DE-6AD18EEF8962}"/>
              </a:ext>
            </a:extLst>
          </p:cNvPr>
          <p:cNvSpPr>
            <a:spLocks noGrp="1"/>
          </p:cNvSpPr>
          <p:nvPr>
            <p:ph type="title"/>
          </p:nvPr>
        </p:nvSpPr>
        <p:spPr>
          <a:xfrm>
            <a:off x="661218" y="754651"/>
            <a:ext cx="10394073" cy="865412"/>
          </a:xfrm>
        </p:spPr>
        <p:txBody>
          <a:bodyPr>
            <a:normAutofit fontScale="90000"/>
          </a:bodyPr>
          <a:lstStyle/>
          <a:p>
            <a:pPr>
              <a:lnSpc>
                <a:spcPct val="150000"/>
              </a:lnSpc>
            </a:pPr>
            <a:r>
              <a:rPr lang="en-IN" sz="2400" dirty="0">
                <a:latin typeface="Calibri" panose="020F0502020204030204" pitchFamily="34" charset="0"/>
                <a:cs typeface="Calibri" panose="020F0502020204030204" pitchFamily="34" charset="0"/>
              </a:rPr>
              <a:t>Here I create a input variable  and control statement to check the text mail was spam or ham</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and then I was bar plot to print spam or ham classification. </a:t>
            </a:r>
          </a:p>
        </p:txBody>
      </p:sp>
      <p:pic>
        <p:nvPicPr>
          <p:cNvPr id="5" name="Content Placeholder 4">
            <a:extLst>
              <a:ext uri="{FF2B5EF4-FFF2-40B4-BE49-F238E27FC236}">
                <a16:creationId xmlns:a16="http://schemas.microsoft.com/office/drawing/2014/main" id="{6D7D187F-A9D7-74A4-0B82-2303AD6D8B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4444"/>
          <a:stretch/>
        </p:blipFill>
        <p:spPr>
          <a:xfrm>
            <a:off x="661218" y="2405984"/>
            <a:ext cx="5896897" cy="3264659"/>
          </a:xfrm>
        </p:spPr>
      </p:pic>
      <p:pic>
        <p:nvPicPr>
          <p:cNvPr id="7" name="Picture 6">
            <a:extLst>
              <a:ext uri="{FF2B5EF4-FFF2-40B4-BE49-F238E27FC236}">
                <a16:creationId xmlns:a16="http://schemas.microsoft.com/office/drawing/2014/main" id="{41303968-1010-915A-805A-15AB1324B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985" y="1775460"/>
            <a:ext cx="4518660" cy="5082540"/>
          </a:xfrm>
          <a:prstGeom prst="rect">
            <a:avLst/>
          </a:prstGeom>
        </p:spPr>
      </p:pic>
    </p:spTree>
    <p:extLst>
      <p:ext uri="{BB962C8B-B14F-4D97-AF65-F5344CB8AC3E}">
        <p14:creationId xmlns:p14="http://schemas.microsoft.com/office/powerpoint/2010/main" val="148533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C35C-2D18-D3BE-015B-E13A8DE87A63}"/>
              </a:ext>
            </a:extLst>
          </p:cNvPr>
          <p:cNvSpPr>
            <a:spLocks noGrp="1"/>
          </p:cNvSpPr>
          <p:nvPr>
            <p:ph type="title"/>
          </p:nvPr>
        </p:nvSpPr>
        <p:spPr>
          <a:xfrm>
            <a:off x="415413" y="284675"/>
            <a:ext cx="10931013" cy="1406013"/>
          </a:xfrm>
        </p:spPr>
        <p:txBody>
          <a:bodyPr>
            <a:noAutofit/>
          </a:bodyPr>
          <a:lstStyle/>
          <a:p>
            <a:pPr>
              <a:lnSpc>
                <a:spcPct val="150000"/>
              </a:lnSpc>
            </a:pPr>
            <a:r>
              <a:rPr lang="en-IN" sz="2800" b="1" u="sng" dirty="0">
                <a:latin typeface="Calibri" panose="020F0502020204030204" pitchFamily="34" charset="0"/>
                <a:cs typeface="Calibri" panose="020F0502020204030204" pitchFamily="34" charset="0"/>
              </a:rPr>
              <a:t>Random Forest </a:t>
            </a:r>
            <a:r>
              <a:rPr lang="en-IN" sz="2000" dirty="0">
                <a:latin typeface="Calibri" panose="020F0502020204030204" pitchFamily="34" charset="0"/>
                <a:cs typeface="Calibri" panose="020F0502020204030204" pitchFamily="34" charset="0"/>
              </a:rPr>
              <a:t>: So here we use random forest model import from sklearn library. Then fit the</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model using </a:t>
            </a:r>
            <a:r>
              <a:rPr lang="en-IN" sz="2000" b="1" dirty="0" err="1">
                <a:latin typeface="Calibri" panose="020F0502020204030204" pitchFamily="34" charset="0"/>
                <a:cs typeface="Calibri" panose="020F0502020204030204" pitchFamily="34" charset="0"/>
              </a:rPr>
              <a:t>classifier.fit</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Then using </a:t>
            </a:r>
            <a:r>
              <a:rPr lang="en-IN" sz="2000" b="1" dirty="0" err="1">
                <a:latin typeface="Calibri" panose="020F0502020204030204" pitchFamily="34" charset="0"/>
                <a:cs typeface="Calibri" panose="020F0502020204030204" pitchFamily="34" charset="0"/>
              </a:rPr>
              <a:t>classifier.score</a:t>
            </a:r>
            <a:r>
              <a:rPr lang="en-IN" sz="2000" b="1" dirty="0">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print the score. Then using </a:t>
            </a:r>
            <a:r>
              <a:rPr lang="en-IN" sz="2000" b="1" dirty="0" err="1">
                <a:latin typeface="Calibri" panose="020F0502020204030204" pitchFamily="34" charset="0"/>
                <a:cs typeface="Calibri" panose="020F0502020204030204" pitchFamily="34" charset="0"/>
              </a:rPr>
              <a:t>classifier.predict</a:t>
            </a:r>
            <a:r>
              <a:rPr lang="en-IN" sz="2000" b="1"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predict the values &amp; using control statement predict the spam or ham mail and using </a:t>
            </a:r>
            <a:r>
              <a:rPr lang="en-IN" sz="2000" dirty="0" err="1">
                <a:latin typeface="Calibri" panose="020F0502020204030204" pitchFamily="34" charset="0"/>
                <a:cs typeface="Calibri" panose="020F0502020204030204" pitchFamily="34" charset="0"/>
              </a:rPr>
              <a:t>plt.bar</a:t>
            </a:r>
            <a:r>
              <a:rPr lang="en-IN" sz="2000" dirty="0">
                <a:latin typeface="Calibri" panose="020F0502020204030204" pitchFamily="34" charset="0"/>
                <a:cs typeface="Calibri" panose="020F0502020204030204" pitchFamily="34" charset="0"/>
              </a:rPr>
              <a:t>() print the bar plot .</a:t>
            </a:r>
          </a:p>
        </p:txBody>
      </p:sp>
      <p:pic>
        <p:nvPicPr>
          <p:cNvPr id="5" name="Content Placeholder 4">
            <a:extLst>
              <a:ext uri="{FF2B5EF4-FFF2-40B4-BE49-F238E27FC236}">
                <a16:creationId xmlns:a16="http://schemas.microsoft.com/office/drawing/2014/main" id="{67D00527-6B5A-C8DA-C66D-05E5EE4E3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212" y="2083294"/>
            <a:ext cx="4601497" cy="4400031"/>
          </a:xfrm>
        </p:spPr>
      </p:pic>
      <p:pic>
        <p:nvPicPr>
          <p:cNvPr id="7" name="Picture 6">
            <a:extLst>
              <a:ext uri="{FF2B5EF4-FFF2-40B4-BE49-F238E27FC236}">
                <a16:creationId xmlns:a16="http://schemas.microsoft.com/office/drawing/2014/main" id="{063D990A-9AF6-8D8A-04E3-1D9D0DC6D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881" y="1690688"/>
            <a:ext cx="4404360" cy="5052060"/>
          </a:xfrm>
          <a:prstGeom prst="rect">
            <a:avLst/>
          </a:prstGeom>
        </p:spPr>
      </p:pic>
    </p:spTree>
    <p:extLst>
      <p:ext uri="{BB962C8B-B14F-4D97-AF65-F5344CB8AC3E}">
        <p14:creationId xmlns:p14="http://schemas.microsoft.com/office/powerpoint/2010/main" val="422732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15CD-5EA7-7813-512A-44F8D99D78ED}"/>
              </a:ext>
            </a:extLst>
          </p:cNvPr>
          <p:cNvSpPr>
            <a:spLocks noGrp="1"/>
          </p:cNvSpPr>
          <p:nvPr>
            <p:ph type="title"/>
          </p:nvPr>
        </p:nvSpPr>
        <p:spPr>
          <a:xfrm>
            <a:off x="314632" y="183679"/>
            <a:ext cx="10815484" cy="1838806"/>
          </a:xfrm>
        </p:spPr>
        <p:txBody>
          <a:bodyPr>
            <a:noAutofit/>
          </a:bodyPr>
          <a:lstStyle/>
          <a:p>
            <a:pPr>
              <a:lnSpc>
                <a:spcPct val="150000"/>
              </a:lnSpc>
            </a:pPr>
            <a:r>
              <a:rPr lang="en-IN" sz="2400" b="1" u="sng" dirty="0">
                <a:latin typeface="Calibri" panose="020F0502020204030204" pitchFamily="34" charset="0"/>
                <a:cs typeface="Calibri" panose="020F0502020204030204" pitchFamily="34" charset="0"/>
              </a:rPr>
              <a:t>SVM</a:t>
            </a:r>
            <a:r>
              <a:rPr lang="en-IN" sz="2000" dirty="0">
                <a:latin typeface="Calibri" panose="020F0502020204030204" pitchFamily="34" charset="0"/>
                <a:cs typeface="Calibri" panose="020F0502020204030204" pitchFamily="34" charset="0"/>
              </a:rPr>
              <a:t>:  So here we use </a:t>
            </a:r>
            <a:r>
              <a:rPr lang="en-IN" sz="2000" b="1" dirty="0">
                <a:latin typeface="Calibri" panose="020F0502020204030204" pitchFamily="34" charset="0"/>
                <a:cs typeface="Calibri" panose="020F0502020204030204" pitchFamily="34" charset="0"/>
              </a:rPr>
              <a:t>SVC </a:t>
            </a:r>
            <a:r>
              <a:rPr lang="en-IN" sz="2000" dirty="0">
                <a:latin typeface="Calibri" panose="020F0502020204030204" pitchFamily="34" charset="0"/>
                <a:cs typeface="Calibri" panose="020F0502020204030204" pitchFamily="34" charset="0"/>
              </a:rPr>
              <a:t>model import from sklearn library. Then fit the model using </a:t>
            </a:r>
            <a:r>
              <a:rPr lang="en-IN" sz="2000" b="1" dirty="0" err="1">
                <a:latin typeface="Calibri" panose="020F0502020204030204" pitchFamily="34" charset="0"/>
                <a:cs typeface="Calibri" panose="020F0502020204030204" pitchFamily="34" charset="0"/>
              </a:rPr>
              <a:t>classification_rbf.fit</a:t>
            </a:r>
            <a:r>
              <a:rPr lang="en-IN" sz="2000" b="1" dirty="0">
                <a:latin typeface="Calibri" panose="020F0502020204030204" pitchFamily="34" charset="0"/>
                <a:cs typeface="Calibri" panose="020F0502020204030204" pitchFamily="34" charset="0"/>
              </a:rPr>
              <a:t>() , </a:t>
            </a:r>
            <a:r>
              <a:rPr lang="en-IN" sz="2000" dirty="0">
                <a:latin typeface="Calibri" panose="020F0502020204030204" pitchFamily="34" charset="0"/>
                <a:cs typeface="Calibri" panose="020F0502020204030204" pitchFamily="34" charset="0"/>
              </a:rPr>
              <a:t>Then using </a:t>
            </a:r>
            <a:r>
              <a:rPr lang="en-IN" sz="2000" b="1" dirty="0" err="1">
                <a:latin typeface="Calibri" panose="020F0502020204030204" pitchFamily="34" charset="0"/>
                <a:cs typeface="Calibri" panose="020F0502020204030204" pitchFamily="34" charset="0"/>
              </a:rPr>
              <a:t>classification_rbf.score</a:t>
            </a:r>
            <a:r>
              <a:rPr lang="en-IN" sz="2000" b="1" dirty="0">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print the score. </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Then using </a:t>
            </a:r>
            <a:r>
              <a:rPr lang="en-IN" sz="2000" b="1" dirty="0" err="1">
                <a:latin typeface="Calibri" panose="020F0502020204030204" pitchFamily="34" charset="0"/>
                <a:cs typeface="Calibri" panose="020F0502020204030204" pitchFamily="34" charset="0"/>
              </a:rPr>
              <a:t>classification_rbf</a:t>
            </a:r>
            <a:r>
              <a:rPr lang="en-IN" sz="2000" b="1" dirty="0">
                <a:latin typeface="Calibri" panose="020F0502020204030204" pitchFamily="34" charset="0"/>
                <a:cs typeface="Calibri" panose="020F0502020204030204" pitchFamily="34" charset="0"/>
              </a:rPr>
              <a:t>. predict() </a:t>
            </a:r>
            <a:r>
              <a:rPr lang="en-IN" sz="2000" dirty="0">
                <a:latin typeface="Calibri" panose="020F0502020204030204" pitchFamily="34" charset="0"/>
                <a:cs typeface="Calibri" panose="020F0502020204030204" pitchFamily="34" charset="0"/>
              </a:rPr>
              <a:t>predict the values.</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using control statement predict the spam or ham mail and using </a:t>
            </a:r>
            <a:r>
              <a:rPr lang="en-IN" sz="2000" dirty="0" err="1">
                <a:latin typeface="Calibri" panose="020F0502020204030204" pitchFamily="34" charset="0"/>
                <a:cs typeface="Calibri" panose="020F0502020204030204" pitchFamily="34" charset="0"/>
              </a:rPr>
              <a:t>plt.bar</a:t>
            </a:r>
            <a:r>
              <a:rPr lang="en-IN" sz="2000" dirty="0">
                <a:latin typeface="Calibri" panose="020F0502020204030204" pitchFamily="34" charset="0"/>
                <a:cs typeface="Calibri" panose="020F0502020204030204" pitchFamily="34" charset="0"/>
              </a:rPr>
              <a:t>() print the bar plot .</a:t>
            </a:r>
          </a:p>
        </p:txBody>
      </p:sp>
      <p:pic>
        <p:nvPicPr>
          <p:cNvPr id="5" name="Content Placeholder 4">
            <a:extLst>
              <a:ext uri="{FF2B5EF4-FFF2-40B4-BE49-F238E27FC236}">
                <a16:creationId xmlns:a16="http://schemas.microsoft.com/office/drawing/2014/main" id="{9E79B364-EA9A-18F5-05FE-871528BC1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052" y="2069154"/>
            <a:ext cx="4780268" cy="4605167"/>
          </a:xfrm>
        </p:spPr>
      </p:pic>
      <p:pic>
        <p:nvPicPr>
          <p:cNvPr id="7" name="Picture 6">
            <a:extLst>
              <a:ext uri="{FF2B5EF4-FFF2-40B4-BE49-F238E27FC236}">
                <a16:creationId xmlns:a16="http://schemas.microsoft.com/office/drawing/2014/main" id="{74649FB8-C544-DBE0-E073-18A779970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954" y="2192594"/>
            <a:ext cx="4037793" cy="4535696"/>
          </a:xfrm>
          <a:prstGeom prst="rect">
            <a:avLst/>
          </a:prstGeom>
        </p:spPr>
      </p:pic>
    </p:spTree>
    <p:extLst>
      <p:ext uri="{BB962C8B-B14F-4D97-AF65-F5344CB8AC3E}">
        <p14:creationId xmlns:p14="http://schemas.microsoft.com/office/powerpoint/2010/main" val="16609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1BA1-5E1D-71C4-DDC9-653EBCD3FC5E}"/>
              </a:ext>
            </a:extLst>
          </p:cNvPr>
          <p:cNvSpPr>
            <a:spLocks noGrp="1"/>
          </p:cNvSpPr>
          <p:nvPr>
            <p:ph type="title"/>
          </p:nvPr>
        </p:nvSpPr>
        <p:spPr>
          <a:xfrm>
            <a:off x="0" y="550607"/>
            <a:ext cx="11405419" cy="756623"/>
          </a:xfrm>
        </p:spPr>
        <p:txBody>
          <a:bodyPr>
            <a:normAutofit/>
          </a:bodyPr>
          <a:lstStyle/>
          <a:p>
            <a:pPr>
              <a:lnSpc>
                <a:spcPct val="100000"/>
              </a:lnSpc>
            </a:pPr>
            <a:r>
              <a:rPr lang="en-IN" sz="2000" dirty="0">
                <a:latin typeface="Calibri" panose="020F0502020204030204" pitchFamily="34" charset="0"/>
                <a:cs typeface="Calibri" panose="020F0502020204030204" pitchFamily="34" charset="0"/>
              </a:rPr>
              <a:t>The confusion matrix is used to determine the performance of the classification models for a given set of test data.</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It helps us to understand how well the model is doing in terms of making correct and incorrect predictions.</a:t>
            </a:r>
          </a:p>
        </p:txBody>
      </p:sp>
      <p:pic>
        <p:nvPicPr>
          <p:cNvPr id="5" name="Content Placeholder 4">
            <a:extLst>
              <a:ext uri="{FF2B5EF4-FFF2-40B4-BE49-F238E27FC236}">
                <a16:creationId xmlns:a16="http://schemas.microsoft.com/office/drawing/2014/main" id="{803EB7C9-D3E1-B3C5-7B94-07CF24D42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80" y="1784829"/>
            <a:ext cx="4499726" cy="4708046"/>
          </a:xfrm>
        </p:spPr>
      </p:pic>
      <p:pic>
        <p:nvPicPr>
          <p:cNvPr id="7" name="Picture 6">
            <a:extLst>
              <a:ext uri="{FF2B5EF4-FFF2-40B4-BE49-F238E27FC236}">
                <a16:creationId xmlns:a16="http://schemas.microsoft.com/office/drawing/2014/main" id="{2FA30924-6154-913A-CBB7-A3CEC68E2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795" y="1549710"/>
            <a:ext cx="4392560" cy="5022852"/>
          </a:xfrm>
          <a:prstGeom prst="rect">
            <a:avLst/>
          </a:prstGeom>
        </p:spPr>
      </p:pic>
    </p:spTree>
    <p:extLst>
      <p:ext uri="{BB962C8B-B14F-4D97-AF65-F5344CB8AC3E}">
        <p14:creationId xmlns:p14="http://schemas.microsoft.com/office/powerpoint/2010/main" val="2574556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FD46-695C-04C0-2407-C07DC208184F}"/>
              </a:ext>
            </a:extLst>
          </p:cNvPr>
          <p:cNvSpPr>
            <a:spLocks noGrp="1"/>
          </p:cNvSpPr>
          <p:nvPr>
            <p:ph type="title"/>
          </p:nvPr>
        </p:nvSpPr>
        <p:spPr>
          <a:xfrm>
            <a:off x="2589227" y="2766219"/>
            <a:ext cx="9692640" cy="1325562"/>
          </a:xfrm>
        </p:spPr>
        <p:txBody>
          <a:bodyPr>
            <a:normAutofit/>
          </a:bodyPr>
          <a:lstStyle/>
          <a:p>
            <a:r>
              <a:rPr lang="en-IN" sz="8000" dirty="0">
                <a:solidFill>
                  <a:schemeClr val="tx1">
                    <a:lumMod val="75000"/>
                    <a:lumOff val="25000"/>
                  </a:schemeClr>
                </a:solidFill>
              </a:rPr>
              <a:t>Thank You </a:t>
            </a:r>
            <a:r>
              <a:rPr lang="en-IN" sz="8000" dirty="0">
                <a:solidFill>
                  <a:schemeClr val="tx1">
                    <a:lumMod val="75000"/>
                    <a:lumOff val="25000"/>
                  </a:schemeClr>
                </a:solidFill>
                <a:sym typeface="Wingdings" panose="05000000000000000000" pitchFamily="2" charset="2"/>
              </a:rPr>
              <a:t></a:t>
            </a:r>
            <a:endParaRPr lang="en-IN" sz="8000" dirty="0">
              <a:solidFill>
                <a:schemeClr val="tx1">
                  <a:lumMod val="75000"/>
                  <a:lumOff val="25000"/>
                </a:schemeClr>
              </a:solidFill>
            </a:endParaRPr>
          </a:p>
        </p:txBody>
      </p:sp>
    </p:spTree>
    <p:extLst>
      <p:ext uri="{BB962C8B-B14F-4D97-AF65-F5344CB8AC3E}">
        <p14:creationId xmlns:p14="http://schemas.microsoft.com/office/powerpoint/2010/main" val="306596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747F-B1E8-DACB-BE2F-2EAEEF212726}"/>
              </a:ext>
            </a:extLst>
          </p:cNvPr>
          <p:cNvSpPr>
            <a:spLocks noGrp="1"/>
          </p:cNvSpPr>
          <p:nvPr>
            <p:ph type="title"/>
          </p:nvPr>
        </p:nvSpPr>
        <p:spPr/>
        <p:txBody>
          <a:bodyPr>
            <a:normAutofit/>
          </a:bodyPr>
          <a:lstStyle/>
          <a:p>
            <a:r>
              <a:rPr lang="en-US" b="0" i="0" dirty="0">
                <a:solidFill>
                  <a:srgbClr val="000000"/>
                </a:solidFill>
                <a:effectLst/>
                <a:latin typeface="inter-regular"/>
              </a:rPr>
              <a:t>Logistic regression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5633581-2B88-0753-2C3C-61460A11F556}"/>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gn="just">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Logistic regression predicts the output of a categorical dependent variable. Therefore the outcome must be a categorical or discrete value. It can be either Yes or No, 0 or 1, true or False, etc. but instead of giving the exact value as 0 and 1, </a:t>
            </a:r>
            <a:r>
              <a:rPr lang="en-US" sz="2400" b="1" i="0" dirty="0">
                <a:solidFill>
                  <a:srgbClr val="000000"/>
                </a:solidFill>
                <a:effectLst/>
                <a:latin typeface="Calibri" panose="020F0502020204030204" pitchFamily="34" charset="0"/>
                <a:cs typeface="Calibri" panose="020F0502020204030204" pitchFamily="34" charset="0"/>
              </a:rPr>
              <a:t>it gives the probabilistic values which lie between 0 and 1</a:t>
            </a:r>
            <a:r>
              <a:rPr lang="en-US" sz="2400" b="0" i="0" dirty="0">
                <a:solidFill>
                  <a:srgbClr val="000000"/>
                </a:solidFill>
                <a:effectLst/>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79797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ECE1-1225-C465-CFCF-F832D5BBC1B8}"/>
              </a:ext>
            </a:extLst>
          </p:cNvPr>
          <p:cNvSpPr>
            <a:spLocks noGrp="1"/>
          </p:cNvSpPr>
          <p:nvPr>
            <p:ph type="title"/>
          </p:nvPr>
        </p:nvSpPr>
        <p:spPr/>
        <p:txBody>
          <a:bodyPr>
            <a:normAutofit/>
          </a:bodyPr>
          <a:lstStyle/>
          <a:p>
            <a:r>
              <a:rPr lang="en-IN" b="0" i="0" dirty="0">
                <a:solidFill>
                  <a:srgbClr val="610B38"/>
                </a:solidFill>
                <a:effectLst/>
                <a:latin typeface="erdana"/>
              </a:rPr>
              <a:t>Random Forest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CF2F0BD-3E49-7C8A-E882-16AF7CC6A298}"/>
              </a:ext>
            </a:extLst>
          </p:cNvPr>
          <p:cNvSpPr>
            <a:spLocks noGrp="1"/>
          </p:cNvSpPr>
          <p:nvPr>
            <p:ph idx="1"/>
          </p:nvPr>
        </p:nvSpPr>
        <p:spPr/>
        <p:txBody>
          <a:bodyPr>
            <a:normAutofit/>
          </a:bodyPr>
          <a:lstStyle/>
          <a:p>
            <a:r>
              <a:rPr lang="en-US" sz="2400" b="0" i="0" dirty="0">
                <a:solidFill>
                  <a:srgbClr val="333333"/>
                </a:solidFill>
                <a:effectLst/>
                <a:latin typeface="Calibri" panose="020F0502020204030204" pitchFamily="34" charset="0"/>
                <a:cs typeface="Calibri" panose="020F0502020204030204" pitchFamily="34" charset="0"/>
              </a:rPr>
              <a:t>Random Forest is a popular machine learning algorithm that belongs to the supervised learning technique. It can be used for both Classification an</a:t>
            </a:r>
          </a:p>
          <a:p>
            <a:r>
              <a:rPr lang="en-US" sz="2400" b="0" i="0" dirty="0">
                <a:solidFill>
                  <a:srgbClr val="333333"/>
                </a:solidFill>
                <a:effectLst/>
                <a:latin typeface="Calibri" panose="020F0502020204030204" pitchFamily="34" charset="0"/>
                <a:cs typeface="Calibri" panose="020F0502020204030204" pitchFamily="34" charset="0"/>
              </a:rPr>
              <a:t>As the name suggests, </a:t>
            </a:r>
            <a:r>
              <a:rPr lang="en-US" sz="2400" b="1" i="1" dirty="0">
                <a:solidFill>
                  <a:srgbClr val="333333"/>
                </a:solidFill>
                <a:effectLst/>
                <a:latin typeface="Calibri" panose="020F0502020204030204" pitchFamily="34" charset="0"/>
                <a:cs typeface="Calibri" panose="020F0502020204030204" pitchFamily="34" charset="0"/>
              </a:rPr>
              <a:t>"Random Forest is a classifier that contains a number of decision trees on various subsets of the given dataset and takes the average to improve the predictive accuracy of that dataset."</a:t>
            </a:r>
            <a:r>
              <a:rPr lang="en-US" sz="2400" b="0" i="0" dirty="0">
                <a:solidFill>
                  <a:srgbClr val="333333"/>
                </a:solidFill>
                <a:effectLst/>
                <a:latin typeface="Calibri" panose="020F0502020204030204" pitchFamily="34" charset="0"/>
                <a:cs typeface="Calibri" panose="020F0502020204030204" pitchFamily="34" charset="0"/>
              </a:rPr>
              <a:t> </a:t>
            </a:r>
          </a:p>
          <a:p>
            <a:r>
              <a:rPr lang="en-US" sz="2400" b="0" i="0" dirty="0">
                <a:solidFill>
                  <a:srgbClr val="333333"/>
                </a:solidFill>
                <a:effectLst/>
                <a:latin typeface="Calibri" panose="020F0502020204030204" pitchFamily="34" charset="0"/>
                <a:cs typeface="Calibri" panose="020F0502020204030204" pitchFamily="34" charset="0"/>
              </a:rPr>
              <a:t>Instead of relying on one decision tree, the random forest takes the prediction from each tree and based on the majority votes of predictions, and it predicts the final output.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24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F469-5866-3A6C-24EE-C93B963C16AE}"/>
              </a:ext>
            </a:extLst>
          </p:cNvPr>
          <p:cNvSpPr>
            <a:spLocks noGrp="1"/>
          </p:cNvSpPr>
          <p:nvPr>
            <p:ph type="title"/>
          </p:nvPr>
        </p:nvSpPr>
        <p:spPr/>
        <p:txBody>
          <a:bodyPr>
            <a:normAutofit/>
          </a:bodyPr>
          <a:lstStyle/>
          <a:p>
            <a:r>
              <a:rPr lang="en-IN" b="0" i="0" dirty="0">
                <a:solidFill>
                  <a:srgbClr val="610B38"/>
                </a:solidFill>
                <a:effectLst/>
                <a:latin typeface="erdana"/>
              </a:rPr>
              <a:t>Support Vector Machine Algorithm</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1227455-C88E-2795-56F8-685155F45A92}"/>
              </a:ext>
            </a:extLst>
          </p:cNvPr>
          <p:cNvSpPr>
            <a:spLocks noGrp="1"/>
          </p:cNvSpPr>
          <p:nvPr>
            <p:ph idx="1"/>
          </p:nvPr>
        </p:nvSpPr>
        <p:spPr/>
        <p:txBody>
          <a:bodyPr>
            <a:normAutofit/>
          </a:bodyPr>
          <a:lstStyle/>
          <a:p>
            <a:pPr algn="just"/>
            <a:r>
              <a:rPr lang="en-US" sz="2400" b="0" i="0" dirty="0">
                <a:solidFill>
                  <a:srgbClr val="333333"/>
                </a:solidFill>
                <a:effectLst/>
                <a:latin typeface="Calibri" panose="020F0502020204030204" pitchFamily="34" charset="0"/>
                <a:cs typeface="Calibri" panose="020F0502020204030204" pitchFamily="34"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2400" b="0" i="0" dirty="0">
                <a:solidFill>
                  <a:srgbClr val="333333"/>
                </a:solidFill>
                <a:effectLst/>
                <a:latin typeface="Calibri" panose="020F0502020204030204" pitchFamily="34" charset="0"/>
                <a:cs typeface="Calibri" panose="020F0502020204030204"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r>
              <a:rPr lang="en-US" sz="2400" b="0" i="0" dirty="0">
                <a:solidFill>
                  <a:srgbClr val="333333"/>
                </a:solidFill>
                <a:effectLst/>
                <a:latin typeface="Calibri" panose="020F0502020204030204" pitchFamily="34" charset="0"/>
                <a:cs typeface="Calibri" panose="020F0502020204030204" pitchFamily="34" charset="0"/>
              </a:rPr>
              <a:t>SVM algorithm can be used for </a:t>
            </a:r>
            <a:r>
              <a:rPr lang="en-US" sz="2400" b="1" i="0" dirty="0">
                <a:solidFill>
                  <a:srgbClr val="333333"/>
                </a:solidFill>
                <a:effectLst/>
                <a:latin typeface="Calibri" panose="020F0502020204030204" pitchFamily="34" charset="0"/>
                <a:cs typeface="Calibri" panose="020F0502020204030204" pitchFamily="34" charset="0"/>
              </a:rPr>
              <a:t>Face detection, image classification, text categorization,</a:t>
            </a:r>
            <a:r>
              <a:rPr lang="en-US" sz="2400" b="0" i="0" dirty="0">
                <a:solidFill>
                  <a:srgbClr val="333333"/>
                </a:solidFill>
                <a:effectLst/>
                <a:latin typeface="Calibri" panose="020F0502020204030204" pitchFamily="34" charset="0"/>
                <a:cs typeface="Calibri" panose="020F0502020204030204" pitchFamily="34" charset="0"/>
              </a:rPr>
              <a:t> etc.</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177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5920-14D8-F55D-15E2-BDB180669D1D}"/>
              </a:ext>
            </a:extLst>
          </p:cNvPr>
          <p:cNvSpPr>
            <a:spLocks noGrp="1"/>
          </p:cNvSpPr>
          <p:nvPr>
            <p:ph type="title"/>
          </p:nvPr>
        </p:nvSpPr>
        <p:spPr>
          <a:xfrm>
            <a:off x="838200" y="121919"/>
            <a:ext cx="10515600" cy="2149333"/>
          </a:xfrm>
        </p:spPr>
        <p:txBody>
          <a:bodyPr>
            <a:noAutofit/>
          </a:bodyPr>
          <a:lstStyle/>
          <a:p>
            <a:pPr>
              <a:lnSpc>
                <a:spcPct val="150000"/>
              </a:lnSpc>
            </a:pPr>
            <a:r>
              <a:rPr lang="en-US" sz="2400" b="0" i="0" dirty="0">
                <a:effectLst/>
                <a:latin typeface="Calibri" panose="020F0502020204030204" pitchFamily="34" charset="0"/>
                <a:cs typeface="Calibri" panose="020F0502020204030204" pitchFamily="34" charset="0"/>
              </a:rPr>
              <a:t>I’m using here (Spam_Email</a:t>
            </a:r>
            <a:r>
              <a:rPr lang="en-US" sz="2400" dirty="0">
                <a:latin typeface="Calibri" panose="020F0502020204030204" pitchFamily="34" charset="0"/>
                <a:cs typeface="Calibri" panose="020F0502020204030204" pitchFamily="34" charset="0"/>
              </a:rPr>
              <a:t>_Detection_spam.csv) </a:t>
            </a:r>
            <a:r>
              <a:rPr lang="en-US" sz="2400" b="0" i="0" dirty="0">
                <a:effectLst/>
                <a:latin typeface="Calibri" panose="020F0502020204030204" pitchFamily="34" charset="0"/>
                <a:cs typeface="Calibri" panose="020F0502020204030204" pitchFamily="34" charset="0"/>
              </a:rPr>
              <a:t>dataset to for a creating Spam mail detection model. This Dataset I  was download from Kaggle. So let’s start this task by importing the required Python libraries and dataset.</a:t>
            </a:r>
            <a:br>
              <a:rPr lang="en-US" sz="2000" b="0" i="0" dirty="0">
                <a:effectLst/>
                <a:latin typeface="Arial" panose="020B0604020202020204" pitchFamily="34" charset="0"/>
              </a:rPr>
            </a:br>
            <a:endParaRPr lang="en-IN" sz="2000" dirty="0"/>
          </a:p>
        </p:txBody>
      </p:sp>
      <p:pic>
        <p:nvPicPr>
          <p:cNvPr id="5" name="Content Placeholder 4">
            <a:extLst>
              <a:ext uri="{FF2B5EF4-FFF2-40B4-BE49-F238E27FC236}">
                <a16:creationId xmlns:a16="http://schemas.microsoft.com/office/drawing/2014/main" id="{5ED9BEA0-4652-EE25-1B71-C453D67C46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702" y="1897626"/>
            <a:ext cx="6656331" cy="4838455"/>
          </a:xfrm>
        </p:spPr>
      </p:pic>
    </p:spTree>
    <p:extLst>
      <p:ext uri="{BB962C8B-B14F-4D97-AF65-F5344CB8AC3E}">
        <p14:creationId xmlns:p14="http://schemas.microsoft.com/office/powerpoint/2010/main" val="126786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2D8E-24D0-2551-84F4-53A55EC4E75B}"/>
              </a:ext>
            </a:extLst>
          </p:cNvPr>
          <p:cNvSpPr>
            <a:spLocks noGrp="1"/>
          </p:cNvSpPr>
          <p:nvPr>
            <p:ph type="title"/>
          </p:nvPr>
        </p:nvSpPr>
        <p:spPr>
          <a:xfrm>
            <a:off x="251950" y="274739"/>
            <a:ext cx="11310786" cy="1797972"/>
          </a:xfrm>
        </p:spPr>
        <p:txBody>
          <a:bodyPr>
            <a:normAutofit/>
          </a:bodyPr>
          <a:lstStyle/>
          <a:p>
            <a:pPr>
              <a:lnSpc>
                <a:spcPct val="150000"/>
              </a:lnSpc>
            </a:pPr>
            <a:r>
              <a:rPr lang="en-US" sz="1800" dirty="0">
                <a:latin typeface="Calibri" panose="020F0502020204030204" pitchFamily="34" charset="0"/>
                <a:cs typeface="Calibri" panose="020F0502020204030204" pitchFamily="34" charset="0"/>
              </a:rPr>
              <a:t>The next step was a Data Pre-processing here I use </a:t>
            </a:r>
            <a:r>
              <a:rPr lang="en-US" sz="1800" b="1" dirty="0" err="1">
                <a:latin typeface="Calibri" panose="020F0502020204030204" pitchFamily="34" charset="0"/>
                <a:cs typeface="Calibri" panose="020F0502020204030204" pitchFamily="34" charset="0"/>
              </a:rPr>
              <a:t>data.drop</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function for removing unnecessary columns.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Then using </a:t>
            </a:r>
            <a:r>
              <a:rPr lang="en-US" sz="1800" b="1" dirty="0">
                <a:latin typeface="Calibri" panose="020F0502020204030204" pitchFamily="34" charset="0"/>
                <a:cs typeface="Calibri" panose="020F0502020204030204" pitchFamily="34" charset="0"/>
              </a:rPr>
              <a:t>data.info() </a:t>
            </a:r>
            <a:r>
              <a:rPr lang="en-US" sz="1800" dirty="0">
                <a:latin typeface="Calibri" panose="020F0502020204030204" pitchFamily="34" charset="0"/>
                <a:cs typeface="Calibri" panose="020F0502020204030204" pitchFamily="34" charset="0"/>
              </a:rPr>
              <a:t>I was check the columns types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Then I was use </a:t>
            </a:r>
            <a:r>
              <a:rPr lang="en-US" sz="1800" b="1" dirty="0" err="1">
                <a:latin typeface="Calibri" panose="020F0502020204030204" pitchFamily="34" charset="0"/>
                <a:cs typeface="Calibri" panose="020F0502020204030204" pitchFamily="34" charset="0"/>
              </a:rPr>
              <a:t>data.shape</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for checking row and columns in the dataset.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Then I was use </a:t>
            </a:r>
            <a:r>
              <a:rPr lang="en-US" sz="1800" b="1" dirty="0" err="1">
                <a:latin typeface="Calibri" panose="020F0502020204030204" pitchFamily="34" charset="0"/>
                <a:cs typeface="Calibri" panose="020F0502020204030204" pitchFamily="34" charset="0"/>
              </a:rPr>
              <a:t>data.isnull</a:t>
            </a:r>
            <a:r>
              <a:rPr lang="en-US" sz="1800" b="1" dirty="0">
                <a:latin typeface="Calibri" panose="020F0502020204030204" pitchFamily="34" charset="0"/>
                <a:cs typeface="Calibri" panose="020F0502020204030204" pitchFamily="34" charset="0"/>
              </a:rPr>
              <a:t>().sum() </a:t>
            </a:r>
            <a:r>
              <a:rPr lang="en-US" sz="1800" dirty="0">
                <a:latin typeface="Calibri" panose="020F0502020204030204" pitchFamily="34" charset="0"/>
                <a:cs typeface="Calibri" panose="020F0502020204030204" pitchFamily="34" charset="0"/>
              </a:rPr>
              <a:t>to check null values in the dataset</a:t>
            </a:r>
            <a:endParaRPr lang="en-IN" sz="1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930736B-ED82-9798-3374-6EAF76EC8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116" y="2231923"/>
            <a:ext cx="6877921" cy="4351338"/>
          </a:xfrm>
        </p:spPr>
      </p:pic>
    </p:spTree>
    <p:extLst>
      <p:ext uri="{BB962C8B-B14F-4D97-AF65-F5344CB8AC3E}">
        <p14:creationId xmlns:p14="http://schemas.microsoft.com/office/powerpoint/2010/main" val="54737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3A0F-1F83-DC6A-964D-B6038188FA04}"/>
              </a:ext>
            </a:extLst>
          </p:cNvPr>
          <p:cNvSpPr>
            <a:spLocks noGrp="1"/>
          </p:cNvSpPr>
          <p:nvPr>
            <p:ph type="title"/>
          </p:nvPr>
        </p:nvSpPr>
        <p:spPr>
          <a:xfrm>
            <a:off x="304800" y="369014"/>
            <a:ext cx="11049000" cy="1325563"/>
          </a:xfrm>
        </p:spPr>
        <p:txBody>
          <a:bodyPr>
            <a:noAutofit/>
          </a:bodyPr>
          <a:lstStyle/>
          <a:p>
            <a:pPr>
              <a:lnSpc>
                <a:spcPct val="150000"/>
              </a:lnSpc>
            </a:pPr>
            <a:r>
              <a:rPr lang="en-US" sz="2000" dirty="0">
                <a:latin typeface="Calibri" panose="020F0502020204030204" pitchFamily="34" charset="0"/>
                <a:cs typeface="Calibri" panose="020F0502020204030204" pitchFamily="34" charset="0"/>
              </a:rPr>
              <a:t>Using </a:t>
            </a:r>
            <a:r>
              <a:rPr lang="en-US" sz="2000" b="1" dirty="0" err="1">
                <a:latin typeface="Calibri" panose="020F0502020204030204" pitchFamily="34" charset="0"/>
                <a:cs typeface="Calibri" panose="020F0502020204030204" pitchFamily="34" charset="0"/>
              </a:rPr>
              <a:t>data.loc</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 was convert the spam &amp; ham to 0 &amp; 1 format.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Then I was use two variable X and Y store the v2 (independent variable) in X  &amp;  v1 (dependent variable) in Y .</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B2F6640-CF57-896C-5C34-6DC8A57E0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354" y="1992774"/>
            <a:ext cx="4328635" cy="4351338"/>
          </a:xfrm>
        </p:spPr>
      </p:pic>
      <p:pic>
        <p:nvPicPr>
          <p:cNvPr id="7" name="Picture 6">
            <a:extLst>
              <a:ext uri="{FF2B5EF4-FFF2-40B4-BE49-F238E27FC236}">
                <a16:creationId xmlns:a16="http://schemas.microsoft.com/office/drawing/2014/main" id="{2203F7A5-76FC-6F58-A18B-429034F70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989" y="2829817"/>
            <a:ext cx="5577840" cy="3101340"/>
          </a:xfrm>
          <a:prstGeom prst="rect">
            <a:avLst/>
          </a:prstGeom>
        </p:spPr>
      </p:pic>
    </p:spTree>
    <p:extLst>
      <p:ext uri="{BB962C8B-B14F-4D97-AF65-F5344CB8AC3E}">
        <p14:creationId xmlns:p14="http://schemas.microsoft.com/office/powerpoint/2010/main" val="322891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D910-1643-E0B8-2008-76748219DC6D}"/>
              </a:ext>
            </a:extLst>
          </p:cNvPr>
          <p:cNvSpPr>
            <a:spLocks noGrp="1"/>
          </p:cNvSpPr>
          <p:nvPr>
            <p:ph type="title"/>
          </p:nvPr>
        </p:nvSpPr>
        <p:spPr>
          <a:xfrm>
            <a:off x="1402715" y="462116"/>
            <a:ext cx="7780614" cy="1553036"/>
          </a:xfrm>
        </p:spPr>
        <p:txBody>
          <a:bodyPr>
            <a:noAutofit/>
          </a:bodyPr>
          <a:lstStyle/>
          <a:p>
            <a:pPr>
              <a:lnSpc>
                <a:spcPct val="150000"/>
              </a:lnSpc>
            </a:pPr>
            <a:r>
              <a:rPr lang="en-US" sz="2400" dirty="0">
                <a:latin typeface="Calibri" panose="020F0502020204030204" pitchFamily="34" charset="0"/>
                <a:cs typeface="Calibri" panose="020F0502020204030204" pitchFamily="34" charset="0"/>
              </a:rPr>
              <a:t>The next step was a training &amp; testing the Dataset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so that’s why we use </a:t>
            </a:r>
            <a:r>
              <a:rPr lang="en-US" sz="2400" b="1" dirty="0" err="1">
                <a:latin typeface="Calibri" panose="020F0502020204030204" pitchFamily="34" charset="0"/>
                <a:cs typeface="Calibri" panose="020F0502020204030204" pitchFamily="34" charset="0"/>
              </a:rPr>
              <a:t>train_test_split</a:t>
            </a:r>
            <a:r>
              <a:rPr lang="en-US" sz="2400" b="1"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from the sklearn library.</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And check the shape of </a:t>
            </a:r>
            <a:r>
              <a:rPr lang="en-US" sz="2400" dirty="0" err="1">
                <a:latin typeface="Calibri" panose="020F0502020204030204" pitchFamily="34" charset="0"/>
                <a:cs typeface="Calibri" panose="020F0502020204030204" pitchFamily="34" charset="0"/>
              </a:rPr>
              <a:t>X_train</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X_test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Y_train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Y_test</a:t>
            </a:r>
            <a:r>
              <a:rPr lang="en-US" sz="2400" dirty="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A8F618EA-20F9-2CC8-DD0E-564DD59BF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715" y="2148999"/>
            <a:ext cx="8313420" cy="3710940"/>
          </a:xfrm>
        </p:spPr>
      </p:pic>
    </p:spTree>
    <p:extLst>
      <p:ext uri="{BB962C8B-B14F-4D97-AF65-F5344CB8AC3E}">
        <p14:creationId xmlns:p14="http://schemas.microsoft.com/office/powerpoint/2010/main" val="99956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4294-459F-6D19-9BA2-76E26C68489D}"/>
              </a:ext>
            </a:extLst>
          </p:cNvPr>
          <p:cNvSpPr>
            <a:spLocks noGrp="1"/>
          </p:cNvSpPr>
          <p:nvPr>
            <p:ph type="title"/>
          </p:nvPr>
        </p:nvSpPr>
        <p:spPr>
          <a:xfrm>
            <a:off x="484237" y="414286"/>
            <a:ext cx="10793363" cy="1325563"/>
          </a:xfrm>
        </p:spPr>
        <p:txBody>
          <a:bodyPr>
            <a:noAutofit/>
          </a:bodyPr>
          <a:lstStyle/>
          <a:p>
            <a:pPr>
              <a:lnSpc>
                <a:spcPct val="100000"/>
              </a:lnSpc>
            </a:pPr>
            <a:r>
              <a:rPr lang="en-IN" sz="2400" dirty="0">
                <a:latin typeface="Calibri" panose="020F0502020204030204" pitchFamily="34" charset="0"/>
                <a:cs typeface="Calibri" panose="020F0502020204030204" pitchFamily="34" charset="0"/>
              </a:rPr>
              <a:t>The next step was a Feature Extraction, in the feature extraction converting the raw data into numerical features. </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In the dataset we convert </a:t>
            </a:r>
            <a:r>
              <a:rPr lang="en-IN" sz="2400" dirty="0" err="1">
                <a:latin typeface="Calibri" panose="020F0502020204030204" pitchFamily="34" charset="0"/>
                <a:cs typeface="Calibri" panose="020F0502020204030204" pitchFamily="34" charset="0"/>
              </a:rPr>
              <a:t>X_train</a:t>
            </a:r>
            <a:r>
              <a:rPr lang="en-IN" sz="2400" dirty="0">
                <a:latin typeface="Calibri" panose="020F0502020204030204" pitchFamily="34" charset="0"/>
                <a:cs typeface="Calibri" panose="020F0502020204030204" pitchFamily="34" charset="0"/>
              </a:rPr>
              <a:t> &amp; </a:t>
            </a:r>
            <a:r>
              <a:rPr lang="en-IN" sz="2400" dirty="0" err="1">
                <a:latin typeface="Calibri" panose="020F0502020204030204" pitchFamily="34" charset="0"/>
                <a:cs typeface="Calibri" panose="020F0502020204030204" pitchFamily="34" charset="0"/>
              </a:rPr>
              <a:t>X_test</a:t>
            </a:r>
            <a:r>
              <a:rPr lang="en-IN" sz="2400" dirty="0">
                <a:latin typeface="Calibri" panose="020F0502020204030204" pitchFamily="34" charset="0"/>
                <a:cs typeface="Calibri" panose="020F0502020204030204" pitchFamily="34" charset="0"/>
              </a:rPr>
              <a:t> to numeric format.</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And then change the datatype of </a:t>
            </a:r>
            <a:r>
              <a:rPr lang="en-IN" sz="2400" dirty="0" err="1">
                <a:latin typeface="Calibri" panose="020F0502020204030204" pitchFamily="34" charset="0"/>
                <a:cs typeface="Calibri" panose="020F0502020204030204" pitchFamily="34" charset="0"/>
              </a:rPr>
              <a:t>Y_train</a:t>
            </a:r>
            <a:r>
              <a:rPr lang="en-IN" sz="2400" dirty="0">
                <a:latin typeface="Calibri" panose="020F0502020204030204" pitchFamily="34" charset="0"/>
                <a:cs typeface="Calibri" panose="020F0502020204030204" pitchFamily="34" charset="0"/>
              </a:rPr>
              <a:t> &amp; </a:t>
            </a:r>
            <a:r>
              <a:rPr lang="en-IN" sz="2400" dirty="0" err="1">
                <a:latin typeface="Calibri" panose="020F0502020204030204" pitchFamily="34" charset="0"/>
                <a:cs typeface="Calibri" panose="020F0502020204030204" pitchFamily="34" charset="0"/>
              </a:rPr>
              <a:t>Y_test</a:t>
            </a:r>
            <a:r>
              <a:rPr lang="en-IN" sz="2400" dirty="0">
                <a:latin typeface="Calibri" panose="020F0502020204030204" pitchFamily="34" charset="0"/>
                <a:cs typeface="Calibri" panose="020F0502020204030204" pitchFamily="34" charset="0"/>
              </a:rPr>
              <a:t> to integer format.</a:t>
            </a:r>
          </a:p>
        </p:txBody>
      </p:sp>
      <p:pic>
        <p:nvPicPr>
          <p:cNvPr id="5" name="Content Placeholder 4">
            <a:extLst>
              <a:ext uri="{FF2B5EF4-FFF2-40B4-BE49-F238E27FC236}">
                <a16:creationId xmlns:a16="http://schemas.microsoft.com/office/drawing/2014/main" id="{81431D11-997E-6BF9-5C63-AAB53CDBE0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873" y="1828800"/>
            <a:ext cx="5887104" cy="4351338"/>
          </a:xfrm>
        </p:spPr>
      </p:pic>
    </p:spTree>
    <p:extLst>
      <p:ext uri="{BB962C8B-B14F-4D97-AF65-F5344CB8AC3E}">
        <p14:creationId xmlns:p14="http://schemas.microsoft.com/office/powerpoint/2010/main" val="370985795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195</TotalTime>
  <Words>857</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Schoolbook</vt:lpstr>
      <vt:lpstr>erdana</vt:lpstr>
      <vt:lpstr>inter-regular</vt:lpstr>
      <vt:lpstr>Wingdings 2</vt:lpstr>
      <vt:lpstr>View</vt:lpstr>
      <vt:lpstr>PowerPoint Presentation</vt:lpstr>
      <vt:lpstr>Logistic regression Algorithm </vt:lpstr>
      <vt:lpstr>Random Forest Algorithm </vt:lpstr>
      <vt:lpstr>Support Vector Machine Algorithm </vt:lpstr>
      <vt:lpstr>I’m using here (Spam_Email_Detection_spam.csv) dataset to for a creating Spam mail detection model. This Dataset I  was download from Kaggle. So let’s start this task by importing the required Python libraries and dataset. </vt:lpstr>
      <vt:lpstr>The next step was a Data Pre-processing here I use data.drop() function for removing unnecessary columns.  Then using data.info() I was check the columns types  Then I was use data.shape() for checking row and columns in the dataset.  Then I was use data.isnull().sum() to check null values in the dataset</vt:lpstr>
      <vt:lpstr>Using data.loc[] I was convert the spam &amp; ham to 0 &amp; 1 format. Then I was use two variable X and Y store the v2 (independent variable) in X  &amp;  v1 (dependent variable) in Y .</vt:lpstr>
      <vt:lpstr>The next step was a training &amp; testing the Dataset ,  so that’s why we use train_test_split () from the sklearn library. And check the shape of X_train , X_test, Y_train, Y_test.</vt:lpstr>
      <vt:lpstr>The next step was a Feature Extraction, in the feature extraction converting the raw data into numerical features.  In the dataset we convert X_train &amp; X_test to numeric format. And then change the datatype of Y_train &amp; Y_test to integer format.</vt:lpstr>
      <vt:lpstr>Logistic Regression: So here we use logistic regression model import from sklearn library. Then fit the model using model.fit() Then using model.predict() predict the values and print the accuracy_score of both train data and test data.</vt:lpstr>
      <vt:lpstr>Here I create a input variable  and control statement to check the text mail was spam or ham and then I was bar plot to print spam or ham classification. </vt:lpstr>
      <vt:lpstr>Random Forest : So here we use random forest model import from sklearn library. Then fit the model using classifier.fit() Then using classifier.score() print the score. Then using classifier.predict() predict the values &amp; using control statement predict the spam or ham mail and using plt.bar() print the bar plot .</vt:lpstr>
      <vt:lpstr>SVM:  So here we use SVC model import from sklearn library. Then fit the model using classification_rbf.fit() , Then using classification_rbf.score() print the score.  Then using classification_rbf. predict() predict the values. using control statement predict the spam or ham mail and using plt.bar() print the bar plot .</vt:lpstr>
      <vt:lpstr>The confusion matrix is used to determine the performance of the classification models for a given set of test data. It helps us to understand how well the model is doing in terms of making correct and incorrect predictions.</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dc:title>
  <dc:creator>maheshlakade04@gmail.com</dc:creator>
  <cp:lastModifiedBy>maheshlakade04@gmail.com</cp:lastModifiedBy>
  <cp:revision>29</cp:revision>
  <dcterms:created xsi:type="dcterms:W3CDTF">2023-09-10T05:39:09Z</dcterms:created>
  <dcterms:modified xsi:type="dcterms:W3CDTF">2023-09-10T12:47:19Z</dcterms:modified>
</cp:coreProperties>
</file>