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6" r:id="rId7"/>
    <p:sldId id="268" r:id="rId8"/>
    <p:sldId id="267" r:id="rId9"/>
    <p:sldId id="262" r:id="rId10"/>
    <p:sldId id="265"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4955AA-38E2-403F-ACAB-5F7ABF588C2B}"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6E480-37D5-48E8-A3AC-BB1E2450196F}" type="slidenum">
              <a:rPr lang="en-IN" smtClean="0"/>
              <a:t>‹#›</a:t>
            </a:fld>
            <a:endParaRPr lang="en-IN"/>
          </a:p>
        </p:txBody>
      </p:sp>
    </p:spTree>
    <p:extLst>
      <p:ext uri="{BB962C8B-B14F-4D97-AF65-F5344CB8AC3E}">
        <p14:creationId xmlns:p14="http://schemas.microsoft.com/office/powerpoint/2010/main" val="643127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955AA-38E2-403F-ACAB-5F7ABF588C2B}"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6E480-37D5-48E8-A3AC-BB1E2450196F}" type="slidenum">
              <a:rPr lang="en-IN" smtClean="0"/>
              <a:t>‹#›</a:t>
            </a:fld>
            <a:endParaRPr lang="en-IN"/>
          </a:p>
        </p:txBody>
      </p:sp>
    </p:spTree>
    <p:extLst>
      <p:ext uri="{BB962C8B-B14F-4D97-AF65-F5344CB8AC3E}">
        <p14:creationId xmlns:p14="http://schemas.microsoft.com/office/powerpoint/2010/main" val="54217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955AA-38E2-403F-ACAB-5F7ABF588C2B}"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6E480-37D5-48E8-A3AC-BB1E2450196F}" type="slidenum">
              <a:rPr lang="en-IN" smtClean="0"/>
              <a:t>‹#›</a:t>
            </a:fld>
            <a:endParaRPr lang="en-IN"/>
          </a:p>
        </p:txBody>
      </p:sp>
    </p:spTree>
    <p:extLst>
      <p:ext uri="{BB962C8B-B14F-4D97-AF65-F5344CB8AC3E}">
        <p14:creationId xmlns:p14="http://schemas.microsoft.com/office/powerpoint/2010/main" val="3358579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955AA-38E2-403F-ACAB-5F7ABF588C2B}"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6E480-37D5-48E8-A3AC-BB1E2450196F}"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98023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955AA-38E2-403F-ACAB-5F7ABF588C2B}"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6E480-37D5-48E8-A3AC-BB1E2450196F}" type="slidenum">
              <a:rPr lang="en-IN" smtClean="0"/>
              <a:t>‹#›</a:t>
            </a:fld>
            <a:endParaRPr lang="en-IN"/>
          </a:p>
        </p:txBody>
      </p:sp>
    </p:spTree>
    <p:extLst>
      <p:ext uri="{BB962C8B-B14F-4D97-AF65-F5344CB8AC3E}">
        <p14:creationId xmlns:p14="http://schemas.microsoft.com/office/powerpoint/2010/main" val="1925026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D4955AA-38E2-403F-ACAB-5F7ABF588C2B}" type="datetimeFigureOut">
              <a:rPr lang="en-IN" smtClean="0"/>
              <a:t>11-09-2023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86E480-37D5-48E8-A3AC-BB1E2450196F}" type="slidenum">
              <a:rPr lang="en-IN" smtClean="0"/>
              <a:t>‹#›</a:t>
            </a:fld>
            <a:endParaRPr lang="en-IN"/>
          </a:p>
        </p:txBody>
      </p:sp>
    </p:spTree>
    <p:extLst>
      <p:ext uri="{BB962C8B-B14F-4D97-AF65-F5344CB8AC3E}">
        <p14:creationId xmlns:p14="http://schemas.microsoft.com/office/powerpoint/2010/main" val="198695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D4955AA-38E2-403F-ACAB-5F7ABF588C2B}" type="datetimeFigureOut">
              <a:rPr lang="en-IN" smtClean="0"/>
              <a:t>11-09-2023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86E480-37D5-48E8-A3AC-BB1E2450196F}" type="slidenum">
              <a:rPr lang="en-IN" smtClean="0"/>
              <a:t>‹#›</a:t>
            </a:fld>
            <a:endParaRPr lang="en-IN"/>
          </a:p>
        </p:txBody>
      </p:sp>
    </p:spTree>
    <p:extLst>
      <p:ext uri="{BB962C8B-B14F-4D97-AF65-F5344CB8AC3E}">
        <p14:creationId xmlns:p14="http://schemas.microsoft.com/office/powerpoint/2010/main" val="1912091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955AA-38E2-403F-ACAB-5F7ABF588C2B}"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6E480-37D5-48E8-A3AC-BB1E2450196F}" type="slidenum">
              <a:rPr lang="en-IN" smtClean="0"/>
              <a:t>‹#›</a:t>
            </a:fld>
            <a:endParaRPr lang="en-IN"/>
          </a:p>
        </p:txBody>
      </p:sp>
    </p:spTree>
    <p:extLst>
      <p:ext uri="{BB962C8B-B14F-4D97-AF65-F5344CB8AC3E}">
        <p14:creationId xmlns:p14="http://schemas.microsoft.com/office/powerpoint/2010/main" val="3324030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955AA-38E2-403F-ACAB-5F7ABF588C2B}"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6E480-37D5-48E8-A3AC-BB1E2450196F}" type="slidenum">
              <a:rPr lang="en-IN" smtClean="0"/>
              <a:t>‹#›</a:t>
            </a:fld>
            <a:endParaRPr lang="en-IN"/>
          </a:p>
        </p:txBody>
      </p:sp>
    </p:spTree>
    <p:extLst>
      <p:ext uri="{BB962C8B-B14F-4D97-AF65-F5344CB8AC3E}">
        <p14:creationId xmlns:p14="http://schemas.microsoft.com/office/powerpoint/2010/main" val="362546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955AA-38E2-403F-ACAB-5F7ABF588C2B}"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6E480-37D5-48E8-A3AC-BB1E2450196F}" type="slidenum">
              <a:rPr lang="en-IN" smtClean="0"/>
              <a:t>‹#›</a:t>
            </a:fld>
            <a:endParaRPr lang="en-IN"/>
          </a:p>
        </p:txBody>
      </p:sp>
    </p:spTree>
    <p:extLst>
      <p:ext uri="{BB962C8B-B14F-4D97-AF65-F5344CB8AC3E}">
        <p14:creationId xmlns:p14="http://schemas.microsoft.com/office/powerpoint/2010/main" val="816961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955AA-38E2-403F-ACAB-5F7ABF588C2B}"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6E480-37D5-48E8-A3AC-BB1E2450196F}" type="slidenum">
              <a:rPr lang="en-IN" smtClean="0"/>
              <a:t>‹#›</a:t>
            </a:fld>
            <a:endParaRPr lang="en-IN"/>
          </a:p>
        </p:txBody>
      </p:sp>
    </p:spTree>
    <p:extLst>
      <p:ext uri="{BB962C8B-B14F-4D97-AF65-F5344CB8AC3E}">
        <p14:creationId xmlns:p14="http://schemas.microsoft.com/office/powerpoint/2010/main" val="34049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955AA-38E2-403F-ACAB-5F7ABF588C2B}"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6E480-37D5-48E8-A3AC-BB1E2450196F}" type="slidenum">
              <a:rPr lang="en-IN" smtClean="0"/>
              <a:t>‹#›</a:t>
            </a:fld>
            <a:endParaRPr lang="en-IN"/>
          </a:p>
        </p:txBody>
      </p:sp>
    </p:spTree>
    <p:extLst>
      <p:ext uri="{BB962C8B-B14F-4D97-AF65-F5344CB8AC3E}">
        <p14:creationId xmlns:p14="http://schemas.microsoft.com/office/powerpoint/2010/main" val="185801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955AA-38E2-403F-ACAB-5F7ABF588C2B}" type="datetimeFigureOut">
              <a:rPr lang="en-IN" smtClean="0"/>
              <a:t>11-09-2023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86E480-37D5-48E8-A3AC-BB1E2450196F}" type="slidenum">
              <a:rPr lang="en-IN" smtClean="0"/>
              <a:t>‹#›</a:t>
            </a:fld>
            <a:endParaRPr lang="en-IN"/>
          </a:p>
        </p:txBody>
      </p:sp>
    </p:spTree>
    <p:extLst>
      <p:ext uri="{BB962C8B-B14F-4D97-AF65-F5344CB8AC3E}">
        <p14:creationId xmlns:p14="http://schemas.microsoft.com/office/powerpoint/2010/main" val="2339824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955AA-38E2-403F-ACAB-5F7ABF588C2B}" type="datetimeFigureOut">
              <a:rPr lang="en-IN" smtClean="0"/>
              <a:t>11-09-2023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86E480-37D5-48E8-A3AC-BB1E2450196F}" type="slidenum">
              <a:rPr lang="en-IN" smtClean="0"/>
              <a:t>‹#›</a:t>
            </a:fld>
            <a:endParaRPr lang="en-IN"/>
          </a:p>
        </p:txBody>
      </p:sp>
    </p:spTree>
    <p:extLst>
      <p:ext uri="{BB962C8B-B14F-4D97-AF65-F5344CB8AC3E}">
        <p14:creationId xmlns:p14="http://schemas.microsoft.com/office/powerpoint/2010/main" val="247717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955AA-38E2-403F-ACAB-5F7ABF588C2B}" type="datetimeFigureOut">
              <a:rPr lang="en-IN" smtClean="0"/>
              <a:t>11-09-2023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86E480-37D5-48E8-A3AC-BB1E2450196F}" type="slidenum">
              <a:rPr lang="en-IN" smtClean="0"/>
              <a:t>‹#›</a:t>
            </a:fld>
            <a:endParaRPr lang="en-IN"/>
          </a:p>
        </p:txBody>
      </p:sp>
    </p:spTree>
    <p:extLst>
      <p:ext uri="{BB962C8B-B14F-4D97-AF65-F5344CB8AC3E}">
        <p14:creationId xmlns:p14="http://schemas.microsoft.com/office/powerpoint/2010/main" val="52946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4955AA-38E2-403F-ACAB-5F7ABF588C2B}"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6E480-37D5-48E8-A3AC-BB1E2450196F}" type="slidenum">
              <a:rPr lang="en-IN" smtClean="0"/>
              <a:t>‹#›</a:t>
            </a:fld>
            <a:endParaRPr lang="en-IN"/>
          </a:p>
        </p:txBody>
      </p:sp>
    </p:spTree>
    <p:extLst>
      <p:ext uri="{BB962C8B-B14F-4D97-AF65-F5344CB8AC3E}">
        <p14:creationId xmlns:p14="http://schemas.microsoft.com/office/powerpoint/2010/main" val="60899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4955AA-38E2-403F-ACAB-5F7ABF588C2B}"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6E480-37D5-48E8-A3AC-BB1E2450196F}" type="slidenum">
              <a:rPr lang="en-IN" smtClean="0"/>
              <a:t>‹#›</a:t>
            </a:fld>
            <a:endParaRPr lang="en-IN"/>
          </a:p>
        </p:txBody>
      </p:sp>
    </p:spTree>
    <p:extLst>
      <p:ext uri="{BB962C8B-B14F-4D97-AF65-F5344CB8AC3E}">
        <p14:creationId xmlns:p14="http://schemas.microsoft.com/office/powerpoint/2010/main" val="131198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D4955AA-38E2-403F-ACAB-5F7ABF588C2B}" type="datetimeFigureOut">
              <a:rPr lang="en-IN" smtClean="0"/>
              <a:t>11-09-2023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186E480-37D5-48E8-A3AC-BB1E2450196F}" type="slidenum">
              <a:rPr lang="en-IN" smtClean="0"/>
              <a:t>‹#›</a:t>
            </a:fld>
            <a:endParaRPr lang="en-IN"/>
          </a:p>
        </p:txBody>
      </p:sp>
    </p:spTree>
    <p:extLst>
      <p:ext uri="{BB962C8B-B14F-4D97-AF65-F5344CB8AC3E}">
        <p14:creationId xmlns:p14="http://schemas.microsoft.com/office/powerpoint/2010/main" val="22708940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4EBC23-A338-E07A-FE99-73E4E5BE2245}"/>
              </a:ext>
            </a:extLst>
          </p:cNvPr>
          <p:cNvPicPr>
            <a:picLocks noChangeAspect="1"/>
          </p:cNvPicPr>
          <p:nvPr/>
        </p:nvPicPr>
        <p:blipFill rotWithShape="1">
          <a:blip r:embed="rId2">
            <a:extLst>
              <a:ext uri="{28A0092B-C50C-407E-A947-70E740481C1C}">
                <a14:useLocalDpi xmlns:a14="http://schemas.microsoft.com/office/drawing/2010/main" val="0"/>
              </a:ext>
            </a:extLst>
          </a:blip>
          <a:srcRect l="-102" r="40164"/>
          <a:stretch/>
        </p:blipFill>
        <p:spPr>
          <a:xfrm>
            <a:off x="-29496" y="4917"/>
            <a:ext cx="5161935" cy="6843251"/>
          </a:xfrm>
          <a:prstGeom prst="rect">
            <a:avLst/>
          </a:prstGeom>
        </p:spPr>
      </p:pic>
      <p:sp>
        <p:nvSpPr>
          <p:cNvPr id="2" name="Title 1">
            <a:extLst>
              <a:ext uri="{FF2B5EF4-FFF2-40B4-BE49-F238E27FC236}">
                <a16:creationId xmlns:a16="http://schemas.microsoft.com/office/drawing/2014/main" id="{A52E0F5A-0934-7E2B-75E5-A5642AC6331E}"/>
              </a:ext>
            </a:extLst>
          </p:cNvPr>
          <p:cNvSpPr>
            <a:spLocks noGrp="1"/>
          </p:cNvSpPr>
          <p:nvPr>
            <p:ph type="ctrTitle"/>
          </p:nvPr>
        </p:nvSpPr>
        <p:spPr>
          <a:xfrm>
            <a:off x="4188542" y="746432"/>
            <a:ext cx="9144000" cy="2387600"/>
          </a:xfrm>
        </p:spPr>
        <p:txBody>
          <a:bodyPr/>
          <a:lstStyle/>
          <a:p>
            <a:r>
              <a:rPr lang="en-US" b="1" dirty="0"/>
              <a:t>Spam Mail Detection</a:t>
            </a:r>
            <a:endParaRPr lang="en-IN" b="1" dirty="0"/>
          </a:p>
        </p:txBody>
      </p:sp>
      <p:sp>
        <p:nvSpPr>
          <p:cNvPr id="3" name="Subtitle 2">
            <a:extLst>
              <a:ext uri="{FF2B5EF4-FFF2-40B4-BE49-F238E27FC236}">
                <a16:creationId xmlns:a16="http://schemas.microsoft.com/office/drawing/2014/main" id="{00D9C36B-05DC-08DF-472D-8F3EEA419B37}"/>
              </a:ext>
            </a:extLst>
          </p:cNvPr>
          <p:cNvSpPr>
            <a:spLocks noGrp="1"/>
          </p:cNvSpPr>
          <p:nvPr>
            <p:ph type="subTitle" idx="1"/>
          </p:nvPr>
        </p:nvSpPr>
        <p:spPr>
          <a:xfrm>
            <a:off x="5132439" y="4987592"/>
            <a:ext cx="6676103" cy="1002046"/>
          </a:xfrm>
        </p:spPr>
        <p:txBody>
          <a:bodyPr/>
          <a:lstStyle/>
          <a:p>
            <a:r>
              <a:rPr lang="en-US" dirty="0"/>
              <a:t>					   </a:t>
            </a:r>
            <a:r>
              <a:rPr lang="en-US" b="1" dirty="0"/>
              <a:t>Guided By</a:t>
            </a:r>
            <a:r>
              <a:rPr lang="en-US" dirty="0"/>
              <a:t> :-  Deepak </a:t>
            </a:r>
            <a:r>
              <a:rPr lang="en-US" dirty="0" err="1"/>
              <a:t>Gurao</a:t>
            </a:r>
            <a:r>
              <a:rPr lang="en-US" dirty="0"/>
              <a:t> Sir.</a:t>
            </a:r>
          </a:p>
          <a:p>
            <a:r>
              <a:rPr lang="en-US" dirty="0"/>
              <a:t>					</a:t>
            </a:r>
            <a:r>
              <a:rPr lang="en-US" b="1" dirty="0"/>
              <a:t>     Presented By</a:t>
            </a:r>
            <a:r>
              <a:rPr lang="en-US" dirty="0"/>
              <a:t> :-  Mahesh </a:t>
            </a:r>
            <a:r>
              <a:rPr lang="en-US" dirty="0" err="1"/>
              <a:t>Lakade</a:t>
            </a:r>
            <a:endParaRPr lang="en-US" dirty="0"/>
          </a:p>
          <a:p>
            <a:endParaRPr lang="en-IN" dirty="0"/>
          </a:p>
          <a:p>
            <a:endParaRPr lang="en-US" dirty="0"/>
          </a:p>
        </p:txBody>
      </p:sp>
    </p:spTree>
    <p:extLst>
      <p:ext uri="{BB962C8B-B14F-4D97-AF65-F5344CB8AC3E}">
        <p14:creationId xmlns:p14="http://schemas.microsoft.com/office/powerpoint/2010/main" val="631945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11D5-01E2-F5E9-6B48-547860698612}"/>
              </a:ext>
            </a:extLst>
          </p:cNvPr>
          <p:cNvSpPr>
            <a:spLocks noGrp="1"/>
          </p:cNvSpPr>
          <p:nvPr>
            <p:ph type="title"/>
          </p:nvPr>
        </p:nvSpPr>
        <p:spPr/>
        <p:txBody>
          <a:bodyPr>
            <a:normAutofit fontScale="90000"/>
          </a:bodyPr>
          <a:lstStyle/>
          <a:p>
            <a:r>
              <a:rPr lang="en-US" b="1" dirty="0"/>
              <a:t>Popular Machine Learning Techniques for Spam Mail Detection</a:t>
            </a:r>
            <a:endParaRPr lang="en-IN" b="1" dirty="0"/>
          </a:p>
        </p:txBody>
      </p:sp>
      <p:sp>
        <p:nvSpPr>
          <p:cNvPr id="3" name="Content Placeholder 2">
            <a:extLst>
              <a:ext uri="{FF2B5EF4-FFF2-40B4-BE49-F238E27FC236}">
                <a16:creationId xmlns:a16="http://schemas.microsoft.com/office/drawing/2014/main" id="{59120DEF-C323-75F8-BB7D-3C709BE5E6D9}"/>
              </a:ext>
            </a:extLst>
          </p:cNvPr>
          <p:cNvSpPr>
            <a:spLocks noGrp="1"/>
          </p:cNvSpPr>
          <p:nvPr>
            <p:ph idx="1"/>
          </p:nvPr>
        </p:nvSpPr>
        <p:spPr>
          <a:xfrm>
            <a:off x="936523" y="2248412"/>
            <a:ext cx="10515600" cy="4351338"/>
          </a:xfrm>
        </p:spPr>
        <p:txBody>
          <a:bodyPr>
            <a:normAutofit/>
          </a:bodyPr>
          <a:lstStyle/>
          <a:p>
            <a:pPr marL="0" indent="0">
              <a:buNone/>
            </a:pPr>
            <a:r>
              <a:rPr lang="en-US" sz="2200" dirty="0">
                <a:latin typeface="Calibri" panose="020F0502020204030204" pitchFamily="34" charset="0"/>
                <a:cs typeface="Calibri" panose="020F0502020204030204" pitchFamily="34" charset="0"/>
              </a:rPr>
              <a:t>• Logistic Regression</a:t>
            </a:r>
          </a:p>
          <a:p>
            <a:pPr marL="0" indent="0">
              <a:buNone/>
            </a:pPr>
            <a:r>
              <a:rPr lang="en-US" sz="2200" dirty="0">
                <a:latin typeface="Calibri" panose="020F0502020204030204" pitchFamily="34" charset="0"/>
                <a:cs typeface="Calibri" panose="020F0502020204030204" pitchFamily="34" charset="0"/>
              </a:rPr>
              <a:t>• Support Vector Machines (SVM)</a:t>
            </a:r>
          </a:p>
          <a:p>
            <a:pPr marL="0" indent="0">
              <a:buNone/>
            </a:pPr>
            <a:r>
              <a:rPr lang="en-US" sz="2200" dirty="0">
                <a:latin typeface="Calibri" panose="020F0502020204030204" pitchFamily="34" charset="0"/>
                <a:cs typeface="Calibri" panose="020F0502020204030204" pitchFamily="34" charset="0"/>
              </a:rPr>
              <a:t>• Random Forests</a:t>
            </a: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0896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11C85-140D-65FB-365D-95AB7E864688}"/>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BA13F0CD-2175-4DBB-BB2F-203533E945F4}"/>
              </a:ext>
            </a:extLst>
          </p:cNvPr>
          <p:cNvSpPr>
            <a:spLocks noGrp="1"/>
          </p:cNvSpPr>
          <p:nvPr>
            <p:ph idx="1"/>
          </p:nvPr>
        </p:nvSpPr>
        <p:spPr>
          <a:xfrm>
            <a:off x="832876" y="2191806"/>
            <a:ext cx="10515600" cy="4351338"/>
          </a:xfrm>
        </p:spPr>
        <p:txBody>
          <a:bodyPr>
            <a:normAutofit/>
          </a:bodyPr>
          <a:lstStyle/>
          <a:p>
            <a:pPr>
              <a:lnSpc>
                <a:spcPct val="120000"/>
              </a:lnSpc>
            </a:pPr>
            <a:r>
              <a:rPr lang="en-US" dirty="0">
                <a:latin typeface="Calibri" panose="020F0502020204030204" pitchFamily="34" charset="0"/>
                <a:cs typeface="Calibri" panose="020F0502020204030204" pitchFamily="34" charset="0"/>
              </a:rPr>
              <a:t>Spam mails area unit used for spreading virus or malicious code, for fraud in banking, for phishing, and for advertising. </a:t>
            </a:r>
          </a:p>
          <a:p>
            <a:pPr>
              <a:lnSpc>
                <a:spcPct val="120000"/>
              </a:lnSpc>
            </a:pPr>
            <a:r>
              <a:rPr lang="en-US" dirty="0">
                <a:latin typeface="Calibri" panose="020F0502020204030204" pitchFamily="34" charset="0"/>
                <a:cs typeface="Calibri" panose="020F0502020204030204" pitchFamily="34" charset="0"/>
              </a:rPr>
              <a:t>To avoid spam/irrelevant mails we'd like effective spam filtering strategies. Applying the integrated approach over the traditional approach may increase the accuracy with respect to the real world data set. It basically helps internet users to avoid spam mails.</a:t>
            </a:r>
          </a:p>
        </p:txBody>
      </p:sp>
    </p:spTree>
    <p:extLst>
      <p:ext uri="{BB962C8B-B14F-4D97-AF65-F5344CB8AC3E}">
        <p14:creationId xmlns:p14="http://schemas.microsoft.com/office/powerpoint/2010/main" val="4023902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FBFA2-25E9-365A-996D-BDB43C5D1AC5}"/>
              </a:ext>
            </a:extLst>
          </p:cNvPr>
          <p:cNvSpPr>
            <a:spLocks noGrp="1"/>
          </p:cNvSpPr>
          <p:nvPr>
            <p:ph type="title"/>
          </p:nvPr>
        </p:nvSpPr>
        <p:spPr/>
        <p:txBody>
          <a:bodyPr/>
          <a:lstStyle/>
          <a:p>
            <a:r>
              <a:rPr lang="en-US" b="1" dirty="0"/>
              <a:t>Contents</a:t>
            </a:r>
            <a:endParaRPr lang="en-IN" b="1" dirty="0"/>
          </a:p>
        </p:txBody>
      </p:sp>
      <p:sp>
        <p:nvSpPr>
          <p:cNvPr id="3" name="Content Placeholder 2">
            <a:extLst>
              <a:ext uri="{FF2B5EF4-FFF2-40B4-BE49-F238E27FC236}">
                <a16:creationId xmlns:a16="http://schemas.microsoft.com/office/drawing/2014/main" id="{9B4FC905-FFA1-5BE7-2AA1-5F8B8E6B85B0}"/>
              </a:ext>
            </a:extLst>
          </p:cNvPr>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Introduction</a:t>
            </a:r>
          </a:p>
          <a:p>
            <a:r>
              <a:rPr lang="en-US" dirty="0">
                <a:latin typeface="Calibri" panose="020F0502020204030204" pitchFamily="34" charset="0"/>
                <a:cs typeface="Calibri" panose="020F0502020204030204" pitchFamily="34" charset="0"/>
              </a:rPr>
              <a:t>Problem Definition</a:t>
            </a:r>
          </a:p>
          <a:p>
            <a:r>
              <a:rPr lang="en-US" dirty="0">
                <a:latin typeface="Calibri" panose="020F0502020204030204" pitchFamily="34" charset="0"/>
                <a:cs typeface="Calibri" panose="020F0502020204030204" pitchFamily="34" charset="0"/>
              </a:rPr>
              <a:t>OBJECTIVE</a:t>
            </a:r>
          </a:p>
          <a:p>
            <a:r>
              <a:rPr lang="en-US" dirty="0">
                <a:latin typeface="Calibri" panose="020F0502020204030204" pitchFamily="34" charset="0"/>
                <a:cs typeface="Calibri" panose="020F0502020204030204" pitchFamily="34" charset="0"/>
              </a:rPr>
              <a:t>About dataset</a:t>
            </a:r>
          </a:p>
          <a:p>
            <a:r>
              <a:rPr lang="en-US" dirty="0">
                <a:latin typeface="Calibri" panose="020F0502020204030204" pitchFamily="34" charset="0"/>
                <a:cs typeface="Calibri" panose="020F0502020204030204" pitchFamily="34" charset="0"/>
              </a:rPr>
              <a:t>Steps in Spam Mail Detection</a:t>
            </a:r>
          </a:p>
          <a:p>
            <a:r>
              <a:rPr lang="en-US" dirty="0">
                <a:latin typeface="Calibri" panose="020F0502020204030204" pitchFamily="34" charset="0"/>
                <a:cs typeface="Calibri" panose="020F0502020204030204" pitchFamily="34" charset="0"/>
              </a:rPr>
              <a:t>Libraries</a:t>
            </a:r>
          </a:p>
          <a:p>
            <a:r>
              <a:rPr lang="en-US" dirty="0">
                <a:latin typeface="Calibri" panose="020F0502020204030204" pitchFamily="34" charset="0"/>
                <a:cs typeface="Calibri" panose="020F0502020204030204" pitchFamily="34" charset="0"/>
              </a:rPr>
              <a:t>Techniques for Spam Mail Detection</a:t>
            </a:r>
          </a:p>
          <a:p>
            <a:r>
              <a:rPr lang="en-US" dirty="0">
                <a:latin typeface="Calibri" panose="020F0502020204030204" pitchFamily="34" charset="0"/>
                <a:cs typeface="Calibri" panose="020F0502020204030204" pitchFamily="34" charset="0"/>
              </a:rPr>
              <a:t>Conclusion</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6077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4C16-F1F1-79A1-C513-2BDABCBD0D18}"/>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75A49820-33BB-F19F-5071-2A1ED171E7C9}"/>
              </a:ext>
            </a:extLst>
          </p:cNvPr>
          <p:cNvSpPr>
            <a:spLocks noGrp="1"/>
          </p:cNvSpPr>
          <p:nvPr>
            <p:ph idx="1"/>
          </p:nvPr>
        </p:nvSpPr>
        <p:spPr/>
        <p:txBody>
          <a:bodyPr>
            <a:normAutofit/>
          </a:bodyPr>
          <a:lstStyle/>
          <a:p>
            <a:pPr>
              <a:lnSpc>
                <a:spcPct val="150000"/>
              </a:lnSpc>
            </a:pPr>
            <a:r>
              <a:rPr lang="en-US" sz="2800" dirty="0">
                <a:latin typeface="Calibri" panose="020F0502020204030204" pitchFamily="34" charset="0"/>
                <a:cs typeface="Calibri" panose="020F0502020204030204" pitchFamily="34" charset="0"/>
              </a:rPr>
              <a:t>In today's globalized world, email is a primary source of communication. This communication can vary from personal, business, corporate to government. With the rapid increase in email usage, there has also been increase in the SPAM emails. </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666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B7AD-87C0-E02F-47FC-87CF42400D52}"/>
              </a:ext>
            </a:extLst>
          </p:cNvPr>
          <p:cNvSpPr>
            <a:spLocks noGrp="1"/>
          </p:cNvSpPr>
          <p:nvPr>
            <p:ph type="title"/>
          </p:nvPr>
        </p:nvSpPr>
        <p:spPr>
          <a:xfrm>
            <a:off x="913795" y="334296"/>
            <a:ext cx="10353762" cy="970450"/>
          </a:xfrm>
        </p:spPr>
        <p:txBody>
          <a:bodyPr/>
          <a:lstStyle/>
          <a:p>
            <a:r>
              <a:rPr lang="en-US" b="1" dirty="0"/>
              <a:t>Problem Definition</a:t>
            </a:r>
            <a:endParaRPr lang="en-IN" b="1" dirty="0"/>
          </a:p>
        </p:txBody>
      </p:sp>
      <p:sp>
        <p:nvSpPr>
          <p:cNvPr id="3" name="Content Placeholder 2">
            <a:extLst>
              <a:ext uri="{FF2B5EF4-FFF2-40B4-BE49-F238E27FC236}">
                <a16:creationId xmlns:a16="http://schemas.microsoft.com/office/drawing/2014/main" id="{595F600F-9B84-26E5-0135-694268CD6D57}"/>
              </a:ext>
            </a:extLst>
          </p:cNvPr>
          <p:cNvSpPr>
            <a:spLocks noGrp="1"/>
          </p:cNvSpPr>
          <p:nvPr>
            <p:ph idx="1"/>
          </p:nvPr>
        </p:nvSpPr>
        <p:spPr>
          <a:xfrm>
            <a:off x="832876" y="611341"/>
            <a:ext cx="10515600" cy="5263433"/>
          </a:xfrm>
        </p:spPr>
        <p:txBody>
          <a:bodyPr>
            <a:noAutofit/>
          </a:bodyPr>
          <a:lstStyle/>
          <a:p>
            <a:pPr marL="0" indent="0">
              <a:buNone/>
            </a:pPr>
            <a:endParaRPr lang="en-US" sz="2200" dirty="0"/>
          </a:p>
          <a:p>
            <a:pPr>
              <a:lnSpc>
                <a:spcPct val="150000"/>
              </a:lnSpc>
            </a:pPr>
            <a:r>
              <a:rPr lang="en-US" sz="2400" dirty="0">
                <a:effectLst/>
                <a:latin typeface="Calibri" panose="020F0502020204030204" pitchFamily="34" charset="0"/>
                <a:cs typeface="Calibri" panose="020F0502020204030204" pitchFamily="34" charset="0"/>
              </a:rPr>
              <a:t>Spam mail, often referred to as "spam" or "junk mail," is a term used to describe unwanted email messages sent in bulk to a large number of recipients, typically for commercial or malicious purposes. </a:t>
            </a:r>
          </a:p>
          <a:p>
            <a:r>
              <a:rPr lang="en-US" sz="2400" dirty="0">
                <a:effectLst/>
                <a:latin typeface="Calibri" panose="020F0502020204030204" pitchFamily="34" charset="0"/>
                <a:cs typeface="Calibri" panose="020F0502020204030204" pitchFamily="34" charset="0"/>
              </a:rPr>
              <a:t>We will explore and understand the process of classifying email as spam or not spam. This is called spam detection, and it is a binary classification problem.</a:t>
            </a:r>
            <a:r>
              <a:rPr lang="en-US" sz="2400" b="1" dirty="0">
                <a:solidFill>
                  <a:srgbClr val="00B0F0"/>
                </a:solidFill>
                <a:effectLst/>
                <a:latin typeface="Calibri" panose="020F0502020204030204" pitchFamily="34" charset="0"/>
                <a:cs typeface="Calibri" panose="020F0502020204030204" pitchFamily="34" charset="0"/>
              </a:rPr>
              <a:t> </a:t>
            </a:r>
            <a:endParaRPr lang="en-IN" sz="2400" dirty="0">
              <a:effectLst/>
              <a:latin typeface="Calibri" panose="020F0502020204030204" pitchFamily="34" charset="0"/>
              <a:cs typeface="Calibri" panose="020F0502020204030204" pitchFamily="34" charset="0"/>
            </a:endParaRPr>
          </a:p>
          <a:p>
            <a:pPr>
              <a:lnSpc>
                <a:spcPct val="150000"/>
              </a:lnSpc>
            </a:pPr>
            <a:endParaRPr lang="en-IN" sz="2200"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ECA3C501-936B-F655-BFDE-6CF79977A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988" y="3844411"/>
            <a:ext cx="6252024" cy="2893794"/>
          </a:xfrm>
          <a:prstGeom prst="rect">
            <a:avLst/>
          </a:prstGeom>
        </p:spPr>
      </p:pic>
    </p:spTree>
    <p:extLst>
      <p:ext uri="{BB962C8B-B14F-4D97-AF65-F5344CB8AC3E}">
        <p14:creationId xmlns:p14="http://schemas.microsoft.com/office/powerpoint/2010/main" val="3184235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3AC7E-A2A4-387A-8026-BFE26F5AF948}"/>
              </a:ext>
            </a:extLst>
          </p:cNvPr>
          <p:cNvSpPr>
            <a:spLocks noGrp="1"/>
          </p:cNvSpPr>
          <p:nvPr>
            <p:ph type="title"/>
          </p:nvPr>
        </p:nvSpPr>
        <p:spPr/>
        <p:txBody>
          <a:bodyPr/>
          <a:lstStyle/>
          <a:p>
            <a:r>
              <a:rPr lang="en-US" b="1" dirty="0"/>
              <a:t>OBJECTIVE</a:t>
            </a:r>
            <a:endParaRPr lang="en-IN" b="1" dirty="0"/>
          </a:p>
        </p:txBody>
      </p:sp>
      <p:sp>
        <p:nvSpPr>
          <p:cNvPr id="3" name="Content Placeholder 2">
            <a:extLst>
              <a:ext uri="{FF2B5EF4-FFF2-40B4-BE49-F238E27FC236}">
                <a16:creationId xmlns:a16="http://schemas.microsoft.com/office/drawing/2014/main" id="{22DBC75B-FAC5-ADF1-6EF7-2143658F4831}"/>
              </a:ext>
            </a:extLst>
          </p:cNvPr>
          <p:cNvSpPr>
            <a:spLocks noGrp="1"/>
          </p:cNvSpPr>
          <p:nvPr>
            <p:ph idx="1"/>
          </p:nvPr>
        </p:nvSpPr>
        <p:spPr/>
        <p:txBody>
          <a:bodyPr>
            <a:normAutofit/>
          </a:bodyPr>
          <a:lstStyle/>
          <a:p>
            <a:pPr>
              <a:lnSpc>
                <a:spcPct val="150000"/>
              </a:lnSpc>
            </a:pPr>
            <a:r>
              <a:rPr lang="en-US" sz="2400" dirty="0">
                <a:latin typeface="Calibri" panose="020F0502020204030204" pitchFamily="34" charset="0"/>
                <a:cs typeface="Calibri" panose="020F0502020204030204" pitchFamily="34" charset="0"/>
              </a:rPr>
              <a:t>To compare the accuracy of the classifiers and introduces the best classifier for detecting mails.</a:t>
            </a:r>
          </a:p>
          <a:p>
            <a:pPr>
              <a:lnSpc>
                <a:spcPct val="150000"/>
              </a:lnSpc>
            </a:pPr>
            <a:r>
              <a:rPr lang="en-US" sz="2400" dirty="0">
                <a:latin typeface="Calibri" panose="020F0502020204030204" pitchFamily="34" charset="0"/>
                <a:cs typeface="Calibri" panose="020F0502020204030204" pitchFamily="34" charset="0"/>
              </a:rPr>
              <a:t>We use different data mining techniques classifiers like Logistic Regression, SVM, and Random Forest to categorize a mail into spam.</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1623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4F049-488A-32BF-3E03-6521A96D462D}"/>
              </a:ext>
            </a:extLst>
          </p:cNvPr>
          <p:cNvSpPr>
            <a:spLocks noGrp="1"/>
          </p:cNvSpPr>
          <p:nvPr>
            <p:ph type="title"/>
          </p:nvPr>
        </p:nvSpPr>
        <p:spPr/>
        <p:txBody>
          <a:bodyPr>
            <a:normAutofit fontScale="90000"/>
          </a:bodyPr>
          <a:lstStyle/>
          <a:p>
            <a:r>
              <a:rPr lang="en-US" sz="4400" b="1" dirty="0"/>
              <a:t>About dataset</a:t>
            </a:r>
            <a:br>
              <a:rPr lang="en-US" sz="4400" b="1" dirty="0"/>
            </a:br>
            <a:endParaRPr lang="en-IN" dirty="0"/>
          </a:p>
        </p:txBody>
      </p:sp>
      <p:sp>
        <p:nvSpPr>
          <p:cNvPr id="3" name="Content Placeholder 2">
            <a:extLst>
              <a:ext uri="{FF2B5EF4-FFF2-40B4-BE49-F238E27FC236}">
                <a16:creationId xmlns:a16="http://schemas.microsoft.com/office/drawing/2014/main" id="{99B371C4-8599-C968-50CD-DBF79DDBB90E}"/>
              </a:ext>
            </a:extLst>
          </p:cNvPr>
          <p:cNvSpPr>
            <a:spLocks noGrp="1"/>
          </p:cNvSpPr>
          <p:nvPr>
            <p:ph idx="1"/>
          </p:nvPr>
        </p:nvSpPr>
        <p:spPr>
          <a:xfrm>
            <a:off x="838200" y="1117701"/>
            <a:ext cx="10515600" cy="5568233"/>
          </a:xfrm>
        </p:spPr>
        <p:txBody>
          <a:bodyPr>
            <a:normAutofit/>
          </a:bodyPr>
          <a:lstStyle/>
          <a:p>
            <a:endParaRPr lang="en-US" b="1" dirty="0"/>
          </a:p>
          <a:p>
            <a:pPr fontAlgn="base">
              <a:lnSpc>
                <a:spcPct val="150000"/>
              </a:lnSpc>
            </a:pPr>
            <a:r>
              <a:rPr lang="en-US" sz="2200" dirty="0">
                <a:latin typeface="Calibri" panose="020F0502020204030204" pitchFamily="34" charset="0"/>
                <a:cs typeface="Calibri" panose="020F0502020204030204" pitchFamily="34" charset="0"/>
              </a:rPr>
              <a:t>The Spam_Email_Detection_spam.csv dataset contains 5572 observations (rows) and 5 features (columns). The dataset contains 3 (Nan) values columns so that’s why we need to remove it and Then 2 nominal features (v1, v2) that were converted into factors with numerical value </a:t>
            </a:r>
            <a:r>
              <a:rPr lang="en-US" sz="2200" dirty="0" err="1">
                <a:latin typeface="Calibri" panose="020F0502020204030204" pitchFamily="34" charset="0"/>
                <a:cs typeface="Calibri" panose="020F0502020204030204" pitchFamily="34" charset="0"/>
              </a:rPr>
              <a:t>desginated</a:t>
            </a:r>
            <a:r>
              <a:rPr lang="en-US" sz="2200" dirty="0">
                <a:latin typeface="Calibri" panose="020F0502020204030204" pitchFamily="34" charset="0"/>
                <a:cs typeface="Calibri" panose="020F0502020204030204" pitchFamily="34" charset="0"/>
              </a:rPr>
              <a:t> for each level.</a:t>
            </a:r>
          </a:p>
          <a:p>
            <a:pPr fontAlgn="base">
              <a:lnSpc>
                <a:spcPct val="150000"/>
              </a:lnSpc>
            </a:pPr>
            <a:r>
              <a:rPr lang="en-US" sz="2200" dirty="0">
                <a:latin typeface="Calibri" panose="020F0502020204030204" pitchFamily="34" charset="0"/>
                <a:cs typeface="Calibri" panose="020F0502020204030204" pitchFamily="34" charset="0"/>
              </a:rPr>
              <a:t>The purposes of this exercise to look into different features to observe their relationship, and to be used for spam mail detection.</a:t>
            </a:r>
          </a:p>
          <a:p>
            <a:pPr fontAlgn="base">
              <a:lnSpc>
                <a:spcPct val="150000"/>
              </a:lnSpc>
            </a:pPr>
            <a:r>
              <a:rPr lang="en-US" sz="2200" dirty="0">
                <a:latin typeface="Calibri" panose="020F0502020204030204" pitchFamily="34" charset="0"/>
                <a:cs typeface="Calibri" panose="020F0502020204030204" pitchFamily="34" charset="0"/>
              </a:rPr>
              <a:t>Reference – www.kaggle.com</a:t>
            </a:r>
          </a:p>
          <a:p>
            <a:pPr fontAlgn="base">
              <a:lnSpc>
                <a:spcPct val="120000"/>
              </a:lnSpc>
            </a:pPr>
            <a:endParaRPr lang="en-IN" sz="700" dirty="0"/>
          </a:p>
        </p:txBody>
      </p:sp>
    </p:spTree>
    <p:extLst>
      <p:ext uri="{BB962C8B-B14F-4D97-AF65-F5344CB8AC3E}">
        <p14:creationId xmlns:p14="http://schemas.microsoft.com/office/powerpoint/2010/main" val="161291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6C2D-F662-A69B-A53F-0E1C4504B2D4}"/>
              </a:ext>
            </a:extLst>
          </p:cNvPr>
          <p:cNvSpPr>
            <a:spLocks noGrp="1"/>
          </p:cNvSpPr>
          <p:nvPr>
            <p:ph type="title"/>
          </p:nvPr>
        </p:nvSpPr>
        <p:spPr/>
        <p:txBody>
          <a:bodyPr/>
          <a:lstStyle/>
          <a:p>
            <a:r>
              <a:rPr lang="en-US" b="1" dirty="0"/>
              <a:t>SPAM vs HAM Classification</a:t>
            </a:r>
            <a:endParaRPr lang="en-IN" b="1" dirty="0"/>
          </a:p>
        </p:txBody>
      </p:sp>
      <p:pic>
        <p:nvPicPr>
          <p:cNvPr id="4" name="Content Placeholder 3">
            <a:extLst>
              <a:ext uri="{FF2B5EF4-FFF2-40B4-BE49-F238E27FC236}">
                <a16:creationId xmlns:a16="http://schemas.microsoft.com/office/drawing/2014/main" id="{E819E767-007E-4B31-C817-A4EA0B6900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2734" y="1580050"/>
            <a:ext cx="7553726" cy="5033566"/>
          </a:xfrm>
          <a:prstGeom prst="rect">
            <a:avLst/>
          </a:prstGeom>
        </p:spPr>
      </p:pic>
    </p:spTree>
    <p:extLst>
      <p:ext uri="{BB962C8B-B14F-4D97-AF65-F5344CB8AC3E}">
        <p14:creationId xmlns:p14="http://schemas.microsoft.com/office/powerpoint/2010/main" val="4270314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6D9DD-BCB7-81E8-27F6-B9C71DABF1F2}"/>
              </a:ext>
            </a:extLst>
          </p:cNvPr>
          <p:cNvSpPr>
            <a:spLocks noGrp="1"/>
          </p:cNvSpPr>
          <p:nvPr>
            <p:ph type="title"/>
          </p:nvPr>
        </p:nvSpPr>
        <p:spPr/>
        <p:txBody>
          <a:bodyPr>
            <a:normAutofit fontScale="90000"/>
          </a:bodyPr>
          <a:lstStyle/>
          <a:p>
            <a:r>
              <a:rPr lang="en-US" b="1" dirty="0"/>
              <a:t>Steps in Spam Mail Detection using Machine Learning :</a:t>
            </a:r>
            <a:endParaRPr lang="en-IN" b="1" dirty="0"/>
          </a:p>
        </p:txBody>
      </p:sp>
      <p:sp>
        <p:nvSpPr>
          <p:cNvPr id="3" name="Content Placeholder 2">
            <a:extLst>
              <a:ext uri="{FF2B5EF4-FFF2-40B4-BE49-F238E27FC236}">
                <a16:creationId xmlns:a16="http://schemas.microsoft.com/office/drawing/2014/main" id="{C439DD15-3909-109D-4DE6-D5FC43EC0FC4}"/>
              </a:ext>
            </a:extLst>
          </p:cNvPr>
          <p:cNvSpPr>
            <a:spLocks noGrp="1"/>
          </p:cNvSpPr>
          <p:nvPr>
            <p:ph idx="1"/>
          </p:nvPr>
        </p:nvSpPr>
        <p:spPr>
          <a:xfrm>
            <a:off x="838200" y="1825624"/>
            <a:ext cx="10515600" cy="4565343"/>
          </a:xfrm>
        </p:spPr>
        <p:txBody>
          <a:bodyPr>
            <a:normAutofit/>
          </a:bodyPr>
          <a:lstStyle/>
          <a:p>
            <a:pPr>
              <a:lnSpc>
                <a:spcPct val="120000"/>
              </a:lnSpc>
            </a:pPr>
            <a:r>
              <a:rPr lang="en-US" sz="2200" b="1" i="0" u="none" strike="noStrike" baseline="0" dirty="0">
                <a:latin typeface="Calibri" panose="020F0502020204030204" pitchFamily="34" charset="0"/>
                <a:cs typeface="Calibri" panose="020F0502020204030204" pitchFamily="34" charset="0"/>
              </a:rPr>
              <a:t>Data Cleaning : </a:t>
            </a:r>
            <a:r>
              <a:rPr lang="en-US" sz="2200" b="0" i="0" u="none" strike="noStrike" baseline="0" dirty="0">
                <a:latin typeface="Calibri" panose="020F0502020204030204" pitchFamily="34" charset="0"/>
                <a:cs typeface="Calibri" panose="020F0502020204030204" pitchFamily="34" charset="0"/>
              </a:rPr>
              <a:t>Removal of duplicate entries, irrelevant features, and erroneous datapoints to enhance dataset integrity.</a:t>
            </a:r>
          </a:p>
          <a:p>
            <a:pPr>
              <a:lnSpc>
                <a:spcPct val="120000"/>
              </a:lnSpc>
            </a:pPr>
            <a:r>
              <a:rPr lang="en-US" sz="2200" b="1" i="0" u="none" strike="noStrike" baseline="0" dirty="0">
                <a:latin typeface="Calibri" panose="020F0502020204030204" pitchFamily="34" charset="0"/>
                <a:cs typeface="Calibri" panose="020F0502020204030204" pitchFamily="34" charset="0"/>
              </a:rPr>
              <a:t>Handling Missing Values : </a:t>
            </a:r>
            <a:r>
              <a:rPr lang="en-US" sz="2200" b="0" i="0" u="none" strike="noStrike" baseline="0" dirty="0">
                <a:latin typeface="Calibri" panose="020F0502020204030204" pitchFamily="34" charset="0"/>
                <a:cs typeface="Calibri" panose="020F0502020204030204" pitchFamily="34" charset="0"/>
              </a:rPr>
              <a:t>Employed strategies such as mean imputation or removal of records with excessive missing values to ensure data completeness.</a:t>
            </a:r>
          </a:p>
          <a:p>
            <a:pPr>
              <a:lnSpc>
                <a:spcPct val="120000"/>
              </a:lnSpc>
            </a:pPr>
            <a:r>
              <a:rPr lang="en-US" sz="2200" dirty="0">
                <a:latin typeface="Calibri" panose="020F0502020204030204" pitchFamily="34" charset="0"/>
                <a:cs typeface="Calibri" panose="020F0502020204030204" pitchFamily="34" charset="0"/>
              </a:rPr>
              <a:t>Feature extraction and selection</a:t>
            </a:r>
          </a:p>
          <a:p>
            <a:pPr>
              <a:lnSpc>
                <a:spcPct val="120000"/>
              </a:lnSpc>
            </a:pPr>
            <a:r>
              <a:rPr lang="en-US" sz="2200" dirty="0">
                <a:latin typeface="Calibri" panose="020F0502020204030204" pitchFamily="34" charset="0"/>
                <a:cs typeface="Calibri" panose="020F0502020204030204" pitchFamily="34" charset="0"/>
              </a:rPr>
              <a:t>Model training and evaluation </a:t>
            </a:r>
          </a:p>
          <a:p>
            <a:pPr>
              <a:lnSpc>
                <a:spcPct val="120000"/>
              </a:lnSpc>
            </a:pPr>
            <a:r>
              <a:rPr lang="en-US" sz="2200" dirty="0">
                <a:latin typeface="Calibri" panose="020F0502020204030204" pitchFamily="34" charset="0"/>
                <a:cs typeface="Calibri" panose="020F0502020204030204" pitchFamily="34" charset="0"/>
              </a:rPr>
              <a:t>Integration of the spam mail detection system</a:t>
            </a:r>
            <a:endParaRPr lang="en-IN" sz="2200" dirty="0">
              <a:latin typeface="Calibri" panose="020F0502020204030204" pitchFamily="34" charset="0"/>
              <a:cs typeface="Calibri" panose="020F0502020204030204" pitchFamily="34" charset="0"/>
            </a:endParaRPr>
          </a:p>
          <a:p>
            <a:endParaRPr lang="en-IN" sz="2400" b="0" i="0" u="none" strike="noStrike" baseline="0" dirty="0"/>
          </a:p>
          <a:p>
            <a:endParaRPr lang="en-IN" sz="1800" b="0" i="0" u="none" strike="noStrike" baseline="0" dirty="0">
              <a:latin typeface="Noto Serif" panose="020B0604020202020204" pitchFamily="18" charset="0"/>
            </a:endParaRPr>
          </a:p>
          <a:p>
            <a:endParaRPr lang="en-IN" sz="1800" b="0" i="0" u="none" strike="noStrike" baseline="0" dirty="0">
              <a:latin typeface="Noto Serif" panose="020B0604020202020204" pitchFamily="18" charset="0"/>
            </a:endParaRPr>
          </a:p>
          <a:p>
            <a:endParaRPr lang="en-IN" sz="1800" b="0" i="0" u="none" strike="noStrike" baseline="0" dirty="0">
              <a:latin typeface="Noto Serif" panose="020B0604020202020204" pitchFamily="18" charset="0"/>
            </a:endParaRPr>
          </a:p>
          <a:p>
            <a:endParaRPr lang="en-IN" sz="1800" b="0" i="0" u="none" strike="noStrike" baseline="0" dirty="0">
              <a:latin typeface="Noto Serif" panose="020B0604020202020204" pitchFamily="18" charset="0"/>
            </a:endParaRPr>
          </a:p>
          <a:p>
            <a:endParaRPr lang="en-IN" sz="1800" b="0" i="0" u="none" strike="noStrike" baseline="0" dirty="0">
              <a:latin typeface="Noto Serif" panose="020B0604020202020204" pitchFamily="18" charset="0"/>
            </a:endParaRPr>
          </a:p>
          <a:p>
            <a:endParaRPr lang="en-IN" sz="1800" b="0" i="0" u="none" strike="noStrike" baseline="0" dirty="0">
              <a:latin typeface="Noto Serif" panose="020B0604020202020204" pitchFamily="18" charset="0"/>
            </a:endParaRPr>
          </a:p>
          <a:p>
            <a:endParaRPr lang="en-IN" sz="1800" b="0" i="0" u="none" strike="noStrike" baseline="0" dirty="0">
              <a:latin typeface="Noto Serif" panose="020B0604020202020204" pitchFamily="18" charset="0"/>
            </a:endParaRPr>
          </a:p>
          <a:p>
            <a:endParaRPr lang="en-IN" sz="1800" b="0" i="0" u="none" strike="noStrike" baseline="0" dirty="0">
              <a:latin typeface="Noto Serif" panose="020B0604020202020204" pitchFamily="18" charset="0"/>
            </a:endParaRPr>
          </a:p>
          <a:p>
            <a:endParaRPr lang="en-IN" sz="1800" b="0" i="0" u="none" strike="noStrike" baseline="0" dirty="0">
              <a:latin typeface="Noto Serif" panose="020B0604020202020204" pitchFamily="18" charset="0"/>
            </a:endParaRPr>
          </a:p>
        </p:txBody>
      </p:sp>
    </p:spTree>
    <p:extLst>
      <p:ext uri="{BB962C8B-B14F-4D97-AF65-F5344CB8AC3E}">
        <p14:creationId xmlns:p14="http://schemas.microsoft.com/office/powerpoint/2010/main" val="3059585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D9D4B-0271-EEE9-3E06-C18ECB65019E}"/>
              </a:ext>
            </a:extLst>
          </p:cNvPr>
          <p:cNvSpPr>
            <a:spLocks noGrp="1"/>
          </p:cNvSpPr>
          <p:nvPr>
            <p:ph type="title"/>
          </p:nvPr>
        </p:nvSpPr>
        <p:spPr>
          <a:xfrm>
            <a:off x="838200" y="195262"/>
            <a:ext cx="10515600" cy="1325563"/>
          </a:xfrm>
        </p:spPr>
        <p:txBody>
          <a:bodyPr/>
          <a:lstStyle/>
          <a:p>
            <a:r>
              <a:rPr lang="en-US" b="1" dirty="0"/>
              <a:t>Libraries</a:t>
            </a:r>
            <a:endParaRPr lang="en-IN" b="1" dirty="0"/>
          </a:p>
        </p:txBody>
      </p:sp>
      <p:sp>
        <p:nvSpPr>
          <p:cNvPr id="3" name="Content Placeholder 2">
            <a:extLst>
              <a:ext uri="{FF2B5EF4-FFF2-40B4-BE49-F238E27FC236}">
                <a16:creationId xmlns:a16="http://schemas.microsoft.com/office/drawing/2014/main" id="{26A03FE6-D463-7831-1829-808245730546}"/>
              </a:ext>
            </a:extLst>
          </p:cNvPr>
          <p:cNvSpPr>
            <a:spLocks noGrp="1"/>
          </p:cNvSpPr>
          <p:nvPr>
            <p:ph idx="1"/>
          </p:nvPr>
        </p:nvSpPr>
        <p:spPr>
          <a:xfrm>
            <a:off x="907026" y="1432334"/>
            <a:ext cx="10515600" cy="4840646"/>
          </a:xfrm>
        </p:spPr>
        <p:txBody>
          <a:bodyPr>
            <a:noAutofit/>
          </a:bodyPr>
          <a:lstStyle/>
          <a:p>
            <a:r>
              <a:rPr lang="en-US" sz="2200" dirty="0">
                <a:latin typeface="Calibri" panose="020F0502020204030204" pitchFamily="34" charset="0"/>
                <a:cs typeface="Calibri" panose="020F0502020204030204" pitchFamily="34" charset="0"/>
              </a:rPr>
              <a:t>NumPy:- NumPy is a library for the Python programming language, adding support for large, multi-dimensional arrays and matrices, along with a large collection of high-level mathematical functions to operate on these arrays. Moreover, NumPy forms the foundation of the Machine Learning stack.</a:t>
            </a:r>
          </a:p>
          <a:p>
            <a:r>
              <a:rPr lang="en-US" sz="2200" dirty="0">
                <a:latin typeface="Calibri" panose="020F0502020204030204" pitchFamily="34" charset="0"/>
                <a:cs typeface="Calibri" panose="020F0502020204030204" pitchFamily="34" charset="0"/>
              </a:rPr>
              <a:t> Pandas:- Pandas is one of the tools in Machine Learning which is used for data cleaning and analysis. It has features which are used for exploring, cleaning, transforming and visualizing from data</a:t>
            </a:r>
          </a:p>
          <a:p>
            <a:r>
              <a:rPr lang="en-US" sz="2200" dirty="0">
                <a:latin typeface="Calibri" panose="020F0502020204030204" pitchFamily="34" charset="0"/>
                <a:cs typeface="Calibri" panose="020F0502020204030204" pitchFamily="34" charset="0"/>
              </a:rPr>
              <a:t>Matplotlib:- Matplotlib is a low-level library of Python which is used for data visualization. It is easy to use and emulates MATLAB like graphs and visualization. This library is built on the top of NumPy arrays and consist of several plots like line chart, bar chart, histogram, etc.</a:t>
            </a:r>
          </a:p>
          <a:p>
            <a:r>
              <a:rPr lang="en-US" sz="2200" b="0" i="0" dirty="0">
                <a:solidFill>
                  <a:schemeClr val="tx1"/>
                </a:solidFill>
                <a:effectLst/>
                <a:latin typeface="Calibri" panose="020F0502020204030204" pitchFamily="34" charset="0"/>
                <a:cs typeface="Calibri" panose="020F0502020204030204" pitchFamily="34" charset="0"/>
              </a:rPr>
              <a:t>Seaborn - Seaborn is a Python data visualization library based on matplotlib</a:t>
            </a:r>
            <a:r>
              <a:rPr lang="en-US" sz="2200" b="0" i="0" u="none" strike="noStrike" dirty="0">
                <a:solidFill>
                  <a:schemeClr val="tx1"/>
                </a:solidFill>
                <a:effectLst/>
                <a:latin typeface="Calibri" panose="020F0502020204030204" pitchFamily="34" charset="0"/>
                <a:cs typeface="Calibri" panose="020F0502020204030204" pitchFamily="34" charset="0"/>
              </a:rPr>
              <a:t> </a:t>
            </a:r>
            <a:r>
              <a:rPr lang="en-US" sz="2200" b="0" i="0" dirty="0">
                <a:solidFill>
                  <a:schemeClr val="tx1"/>
                </a:solidFill>
                <a:effectLst/>
                <a:latin typeface="Calibri" panose="020F0502020204030204" pitchFamily="34" charset="0"/>
                <a:cs typeface="Calibri" panose="020F0502020204030204" pitchFamily="34" charset="0"/>
              </a:rPr>
              <a:t>. It provides a high-level interface for drawing attractive and informative statistical graphics.</a:t>
            </a:r>
            <a:endParaRPr lang="en-IN"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8929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188</TotalTime>
  <Words>629</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Calisto MT</vt:lpstr>
      <vt:lpstr>Noto Serif</vt:lpstr>
      <vt:lpstr>Wingdings 2</vt:lpstr>
      <vt:lpstr>Slate</vt:lpstr>
      <vt:lpstr>Spam Mail Detection</vt:lpstr>
      <vt:lpstr>Contents</vt:lpstr>
      <vt:lpstr>Introduction</vt:lpstr>
      <vt:lpstr>Problem Definition</vt:lpstr>
      <vt:lpstr>OBJECTIVE</vt:lpstr>
      <vt:lpstr>About dataset </vt:lpstr>
      <vt:lpstr>SPAM vs HAM Classification</vt:lpstr>
      <vt:lpstr>Steps in Spam Mail Detection using Machine Learning :</vt:lpstr>
      <vt:lpstr>Libraries</vt:lpstr>
      <vt:lpstr>Popular Machine Learning Techniques for Spam Mail Detection</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Mail Prediction</dc:title>
  <dc:creator>maheshlakade04@gmail.com</dc:creator>
  <cp:lastModifiedBy>maheshlakade04@gmail.com</cp:lastModifiedBy>
  <cp:revision>64</cp:revision>
  <dcterms:created xsi:type="dcterms:W3CDTF">2023-09-07T13:38:20Z</dcterms:created>
  <dcterms:modified xsi:type="dcterms:W3CDTF">2023-09-11T11:47:16Z</dcterms:modified>
</cp:coreProperties>
</file>