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75" r:id="rId6"/>
    <p:sldId id="258" r:id="rId7"/>
    <p:sldId id="272" r:id="rId8"/>
    <p:sldId id="273" r:id="rId9"/>
    <p:sldId id="274" r:id="rId10"/>
    <p:sldId id="276" r:id="rId11"/>
    <p:sldId id="268" r:id="rId12"/>
    <p:sldId id="277" r:id="rId13"/>
    <p:sldId id="278" r:id="rId14"/>
    <p:sldId id="270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E128-64C6-4B63-BB0E-AEF47968CB4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otstrap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25500"/>
            <a:ext cx="9017000" cy="5207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  </a:t>
            </a: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None/>
            </a:pPr>
            <a:r>
              <a:rPr lang="en-IN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practical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911741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Arial Black" pitchFamily="34" charset="0"/>
              </a:rPr>
              <a:t>Nesting</a:t>
            </a:r>
          </a:p>
          <a:p>
            <a:pPr marL="514350" indent="-514350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What is Nesting?</a:t>
            </a:r>
          </a:p>
          <a:p>
            <a:pPr marL="514350" indent="-514350"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2500306"/>
            <a:ext cx="778674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662" y="2643182"/>
            <a:ext cx="4500594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643182"/>
            <a:ext cx="2643206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2071678"/>
            <a:ext cx="9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Arial Black" pitchFamily="34" charset="0"/>
              </a:rPr>
              <a:t>.row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7224" y="4643446"/>
            <a:ext cx="7786742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71538" y="4786322"/>
            <a:ext cx="4714908" cy="7143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>
              <a:latin typeface="Arial Black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0760" y="4786322"/>
            <a:ext cx="2500330" cy="7143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2976" y="4929198"/>
            <a:ext cx="2143140" cy="428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Col-6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28992" y="4929198"/>
            <a:ext cx="2143140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Col-6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911741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Arial Black" pitchFamily="34" charset="0"/>
              </a:rPr>
              <a:t>Nesting</a:t>
            </a:r>
          </a:p>
          <a:p>
            <a:pPr marL="514350" indent="-514350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What is Nesting?</a:t>
            </a:r>
          </a:p>
          <a:p>
            <a:pPr marL="514350" indent="-514350"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2500306"/>
            <a:ext cx="778674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662" y="2643182"/>
            <a:ext cx="4500594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2643182"/>
            <a:ext cx="2643206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2071678"/>
            <a:ext cx="9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  <a:latin typeface="Arial Black" pitchFamily="34" charset="0"/>
              </a:rPr>
              <a:t>.row</a:t>
            </a:r>
            <a:endParaRPr lang="en-US" b="1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538" y="4786322"/>
            <a:ext cx="4714908" cy="7143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>
              <a:latin typeface="Arial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2976" y="4929198"/>
            <a:ext cx="2143140" cy="428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Col-6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28992" y="4929198"/>
            <a:ext cx="2143140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Col-6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714612" y="3429000"/>
            <a:ext cx="214314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71802" y="5715016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Arial Black" pitchFamily="34" charset="0"/>
              </a:rPr>
              <a:t>.row</a:t>
            </a:r>
            <a:endParaRPr lang="en-US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2" grpId="0" animBg="1"/>
      <p:bldP spid="15" grpId="0" animBg="1"/>
      <p:bldP spid="16" grpId="0" animBg="1"/>
      <p:bldP spid="1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  </a:t>
            </a: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None/>
            </a:pPr>
            <a:r>
              <a:rPr lang="en-IN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practical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Arial Black" pitchFamily="34" charset="0"/>
              </a:rPr>
              <a:t>Margin Classes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2857496"/>
            <a:ext cx="8143932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472" y="2928934"/>
            <a:ext cx="2643206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472" y="4929198"/>
            <a:ext cx="8072494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7554" y="5000636"/>
            <a:ext cx="2286016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86446" y="5286388"/>
            <a:ext cx="278608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714348" y="5286388"/>
            <a:ext cx="257176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00430" y="585789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.m-auto          .</a:t>
            </a:r>
            <a:r>
              <a:rPr lang="en-I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mx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-auto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44" y="2428868"/>
            <a:ext cx="1571636" cy="2857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  <a:latin typeface="Arial Black" pitchFamily="34" charset="0"/>
              </a:rPr>
              <a:t>.row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Arial Black" pitchFamily="34" charset="0"/>
              </a:rPr>
              <a:t>Margin Classes</a:t>
            </a:r>
          </a:p>
          <a:p>
            <a:pPr algn="ctr">
              <a:lnSpc>
                <a:spcPct val="150000"/>
              </a:lnSpc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Arial Black" pitchFamily="34" charset="0"/>
              </a:rPr>
              <a:t>.row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2857496"/>
            <a:ext cx="8143932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6446" y="2928934"/>
            <a:ext cx="2643206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472" y="4929198"/>
            <a:ext cx="8072494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4348" y="5000636"/>
            <a:ext cx="2286016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71802" y="5214950"/>
            <a:ext cx="278608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1472" y="614364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.me-auto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571472" y="3214686"/>
            <a:ext cx="507209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43702" y="392906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.ms-auto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143768" y="3714752"/>
            <a:ext cx="7143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00760" y="5000636"/>
            <a:ext cx="2286016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071538" y="5857892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3" grpId="0" animBg="1"/>
      <p:bldP spid="15" grpId="0"/>
      <p:bldP spid="12" grpId="0" animBg="1"/>
      <p:bldP spid="16" grpId="0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Arial Black" pitchFamily="34" charset="0"/>
              </a:rPr>
              <a:t>Margin Classes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Where </a:t>
            </a:r>
            <a:r>
              <a:rPr lang="en-US" sz="2800" i="1" dirty="0" smtClean="0">
                <a:solidFill>
                  <a:srgbClr val="FF0000"/>
                </a:solidFill>
              </a:rPr>
              <a:t>property</a:t>
            </a:r>
            <a:r>
              <a:rPr lang="en-US" sz="2800" dirty="0" smtClean="0">
                <a:solidFill>
                  <a:srgbClr val="FF0000"/>
                </a:solidFill>
              </a:rPr>
              <a:t> is one of:</a:t>
            </a:r>
          </a:p>
          <a:p>
            <a:r>
              <a:rPr lang="en-US" sz="2800" dirty="0" smtClean="0"/>
              <a:t>m - for classes that set margin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Where </a:t>
            </a:r>
            <a:r>
              <a:rPr lang="en-US" sz="2800" i="1" dirty="0" smtClean="0">
                <a:solidFill>
                  <a:srgbClr val="FF0000"/>
                </a:solidFill>
              </a:rPr>
              <a:t>sides</a:t>
            </a:r>
            <a:r>
              <a:rPr lang="en-US" sz="2800" dirty="0" smtClean="0">
                <a:solidFill>
                  <a:srgbClr val="FF0000"/>
                </a:solidFill>
              </a:rPr>
              <a:t> is one of:</a:t>
            </a:r>
          </a:p>
          <a:p>
            <a:r>
              <a:rPr lang="en-US" sz="2800" dirty="0" smtClean="0"/>
              <a:t>t - for classes that set margin-top</a:t>
            </a:r>
          </a:p>
          <a:p>
            <a:r>
              <a:rPr lang="en-US" sz="2800" dirty="0" smtClean="0"/>
              <a:t>b - for classes that set margin-bottom</a:t>
            </a:r>
          </a:p>
          <a:p>
            <a:r>
              <a:rPr lang="en-US" sz="2800" dirty="0" smtClean="0"/>
              <a:t>s - (start) for classes that set margin-left  in LTR, margin-right  in RTL</a:t>
            </a:r>
          </a:p>
          <a:p>
            <a:r>
              <a:rPr lang="en-US" sz="2800" dirty="0" smtClean="0"/>
              <a:t>e - (end) for classes that set margin-right  in LTR, margin-left RTL</a:t>
            </a:r>
          </a:p>
          <a:p>
            <a:r>
              <a:rPr lang="en-US" sz="2800" dirty="0" smtClean="0"/>
              <a:t>x - for classes that set both *-left and *-right</a:t>
            </a:r>
          </a:p>
          <a:p>
            <a:r>
              <a:rPr lang="en-US" sz="2800" dirty="0" smtClean="0"/>
              <a:t>y - for classes that set both *-top and *-bottom</a:t>
            </a:r>
          </a:p>
          <a:p>
            <a:r>
              <a:rPr lang="en-US" sz="2800" dirty="0" smtClean="0"/>
              <a:t>blank - for classes that set a margin  on all 4 sides of the element</a:t>
            </a:r>
          </a:p>
          <a:p>
            <a:pPr algn="ctr">
              <a:buNone/>
            </a:pPr>
            <a:endParaRPr lang="en-IN" sz="2800" b="1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 algn="ctr">
              <a:buNone/>
            </a:pPr>
            <a:r>
              <a:rPr lang="en-IN" sz="3100" b="1" dirty="0" smtClean="0">
                <a:solidFill>
                  <a:srgbClr val="FF0000"/>
                </a:solidFill>
                <a:latin typeface="Arial Black" pitchFamily="34" charset="0"/>
              </a:rPr>
              <a:t>Values: 0-5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  </a:t>
            </a: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None/>
            </a:pPr>
            <a:r>
              <a:rPr lang="en-IN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practical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sz="2800" b="1" dirty="0" smtClean="0">
                <a:solidFill>
                  <a:srgbClr val="C00000"/>
                </a:solidFill>
                <a:latin typeface="Arial Black" pitchFamily="34" charset="0"/>
              </a:rPr>
              <a:t>Padding Classes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2857496"/>
            <a:ext cx="8143932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472" y="2928934"/>
            <a:ext cx="2643206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472" y="4357694"/>
            <a:ext cx="8072494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224" y="4500570"/>
            <a:ext cx="2286016" cy="107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itchFamily="34" charset="0"/>
              </a:rPr>
              <a:t>Col-4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44" y="2428868"/>
            <a:ext cx="1571636" cy="2857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  <a:latin typeface="Arial Black" pitchFamily="34" charset="0"/>
              </a:rPr>
              <a:t>.row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28860" y="5000636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928662" y="5000636"/>
            <a:ext cx="6429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1928794" y="4572008"/>
            <a:ext cx="71438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928794" y="5214950"/>
            <a:ext cx="7143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6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IN" sz="2800" b="1" dirty="0" smtClean="0">
                <a:solidFill>
                  <a:srgbClr val="C00000"/>
                </a:solidFill>
                <a:latin typeface="Arial Black" pitchFamily="34" charset="0"/>
              </a:rPr>
              <a:t>Padding Classes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Where </a:t>
            </a:r>
            <a:r>
              <a:rPr lang="en-US" sz="2800" i="1" dirty="0" smtClean="0">
                <a:solidFill>
                  <a:srgbClr val="FF0000"/>
                </a:solidFill>
              </a:rPr>
              <a:t>property</a:t>
            </a:r>
            <a:r>
              <a:rPr lang="en-US" sz="2800" dirty="0" smtClean="0">
                <a:solidFill>
                  <a:srgbClr val="FF0000"/>
                </a:solidFill>
              </a:rPr>
              <a:t> is one of:</a:t>
            </a:r>
          </a:p>
          <a:p>
            <a:r>
              <a:rPr lang="en-US" sz="2800" dirty="0" smtClean="0"/>
              <a:t>p - for classes that set margin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Where </a:t>
            </a:r>
            <a:r>
              <a:rPr lang="en-US" sz="2800" i="1" dirty="0" smtClean="0">
                <a:solidFill>
                  <a:srgbClr val="FF0000"/>
                </a:solidFill>
              </a:rPr>
              <a:t>sides</a:t>
            </a:r>
            <a:r>
              <a:rPr lang="en-US" sz="2800" dirty="0" smtClean="0">
                <a:solidFill>
                  <a:srgbClr val="FF0000"/>
                </a:solidFill>
              </a:rPr>
              <a:t> is one of:</a:t>
            </a:r>
          </a:p>
          <a:p>
            <a:r>
              <a:rPr lang="en-US" sz="2800" dirty="0" smtClean="0"/>
              <a:t>t - for classes that set padding-top</a:t>
            </a:r>
          </a:p>
          <a:p>
            <a:r>
              <a:rPr lang="en-US" sz="2800" dirty="0" smtClean="0"/>
              <a:t>b - for classes that set padding-bottom</a:t>
            </a:r>
          </a:p>
          <a:p>
            <a:r>
              <a:rPr lang="en-US" sz="2800" dirty="0" smtClean="0"/>
              <a:t>s - (start) for classes that set padding-left  in LTR, padding-right  in RTL</a:t>
            </a:r>
          </a:p>
          <a:p>
            <a:r>
              <a:rPr lang="en-US" sz="2800" dirty="0" smtClean="0"/>
              <a:t>e - (end) for classes that set padding-right  in LTR, padding-left RTL</a:t>
            </a:r>
          </a:p>
          <a:p>
            <a:r>
              <a:rPr lang="en-US" sz="2800" dirty="0" smtClean="0"/>
              <a:t>blank </a:t>
            </a:r>
            <a:r>
              <a:rPr lang="en-US" sz="2800" dirty="0" smtClean="0"/>
              <a:t>- for classes that set a margin  on all 4 sides of the element</a:t>
            </a:r>
          </a:p>
          <a:p>
            <a:pPr algn="ctr">
              <a:buNone/>
            </a:pPr>
            <a:endParaRPr lang="en-IN" sz="2800" b="1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 algn="ctr">
              <a:buNone/>
            </a:pPr>
            <a:r>
              <a:rPr lang="en-IN" sz="3100" b="1" dirty="0" smtClean="0">
                <a:solidFill>
                  <a:srgbClr val="FF0000"/>
                </a:solidFill>
                <a:latin typeface="Arial Black" pitchFamily="34" charset="0"/>
              </a:rPr>
              <a:t>Values: 0-5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Arial Rounded MT Bold" pitchFamily="34" charset="0"/>
              </a:rPr>
              <a:t>Bootstrap: Structure?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Bootstrap Layout</a:t>
            </a:r>
          </a:p>
          <a:p>
            <a:pPr marL="719138" indent="-358775">
              <a:buFont typeface="Wingdings" pitchFamily="2" charset="2"/>
              <a:buChar char="q"/>
            </a:pP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Container</a:t>
            </a:r>
          </a:p>
          <a:p>
            <a:pPr marL="719138" indent="-358775">
              <a:buFont typeface="Wingdings" pitchFamily="2" charset="2"/>
              <a:buChar char="q"/>
            </a:pP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Row</a:t>
            </a:r>
          </a:p>
          <a:p>
            <a:pPr marL="719138" indent="-358775">
              <a:buFont typeface="Wingdings" pitchFamily="2" charset="2"/>
              <a:buChar char="q"/>
            </a:pP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Column</a:t>
            </a:r>
          </a:p>
          <a:p>
            <a:pPr marL="719138" indent="-358775">
              <a:buFont typeface="Wingdings" pitchFamily="2" charset="2"/>
              <a:buChar char="q"/>
            </a:pP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Breakpoint</a:t>
            </a:r>
          </a:p>
          <a:p>
            <a:pPr marL="719138" indent="-358775">
              <a:buNone/>
            </a:pPr>
            <a:endParaRPr lang="en-I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None/>
            </a:pPr>
            <a:endParaRPr lang="en-IN" sz="2800" b="1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472" y="4857760"/>
            <a:ext cx="7929618" cy="1643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2910" y="4929198"/>
            <a:ext cx="7786742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224" y="5072074"/>
            <a:ext cx="2143140" cy="12144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COL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428992" y="5072074"/>
            <a:ext cx="214314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3200" b="1" dirty="0" smtClean="0">
                <a:solidFill>
                  <a:prstClr val="white"/>
                </a:solidFill>
              </a:rPr>
              <a:t>COL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29322" y="5072074"/>
            <a:ext cx="2214578" cy="12144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3200" b="1" dirty="0" smtClean="0">
                <a:solidFill>
                  <a:prstClr val="white"/>
                </a:solidFill>
              </a:rPr>
              <a:t>COL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71604" y="4429132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43306" y="4500570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00298" y="4214818"/>
            <a:ext cx="1571636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CONTAINER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86256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C000"/>
                </a:solidFill>
                <a:latin typeface="Arial Rounded MT Bold" pitchFamily="34" charset="0"/>
              </a:rPr>
              <a:t>Row</a:t>
            </a:r>
            <a:endParaRPr lang="en-US" b="1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  </a:t>
            </a: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None/>
            </a:pPr>
            <a:r>
              <a:rPr lang="en-IN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practical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  <a:latin typeface="Arial Rounded MT Bold" pitchFamily="34" charset="0"/>
              </a:rPr>
              <a:t>Offset Class?</a:t>
            </a: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3071810"/>
            <a:ext cx="8501122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596" y="3286124"/>
            <a:ext cx="807249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2910" y="3500438"/>
            <a:ext cx="57150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85852" y="2643182"/>
            <a:ext cx="928694" cy="428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3" idx="1"/>
          </p:cNvCxnSpPr>
          <p:nvPr/>
        </p:nvCxnSpPr>
        <p:spPr>
          <a:xfrm flipV="1">
            <a:off x="3643308" y="2536025"/>
            <a:ext cx="1357320" cy="750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5984" y="2285992"/>
            <a:ext cx="1571636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CONTAINER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000628" y="2357430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C000"/>
                </a:solidFill>
                <a:latin typeface="Arial Rounded MT Bold" pitchFamily="34" charset="0"/>
              </a:rPr>
              <a:t>Row</a:t>
            </a:r>
            <a:endParaRPr lang="en-US" b="1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5852" y="3500438"/>
            <a:ext cx="571504" cy="4286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928794" y="3500438"/>
            <a:ext cx="571504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571736" y="3500438"/>
            <a:ext cx="571504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214678" y="3500438"/>
            <a:ext cx="57150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857620" y="3500438"/>
            <a:ext cx="571504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6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00562" y="3500438"/>
            <a:ext cx="571504" cy="4286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7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143504" y="3500438"/>
            <a:ext cx="57150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8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5786446" y="3500438"/>
            <a:ext cx="571504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9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6429388" y="3500438"/>
            <a:ext cx="571504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10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072330" y="3500438"/>
            <a:ext cx="571504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11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715272" y="3500438"/>
            <a:ext cx="571504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12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85720" y="5286388"/>
            <a:ext cx="8429684" cy="928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86116" y="485776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Black" pitchFamily="34" charset="0"/>
              </a:rPr>
              <a:t>.row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1736" y="5572140"/>
            <a:ext cx="357190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.col-md-4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28596" y="5715016"/>
            <a:ext cx="200026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7224" y="6357958"/>
            <a:ext cx="314327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itchFamily="34" charset="0"/>
              </a:rPr>
              <a:t>.offset-md-3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1" name="Bent-Up Arrow 40"/>
          <p:cNvSpPr/>
          <p:nvPr/>
        </p:nvSpPr>
        <p:spPr>
          <a:xfrm>
            <a:off x="4000496" y="6000768"/>
            <a:ext cx="1214446" cy="571504"/>
          </a:xfrm>
          <a:prstGeom prst="bentUpArrow">
            <a:avLst>
              <a:gd name="adj1" fmla="val 10012"/>
              <a:gd name="adj2" fmla="val 11511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/>
      <p:bldP spid="31" grpId="0" animBg="1"/>
      <p:bldP spid="34" grpId="0" animBg="1"/>
      <p:bldP spid="35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2400" dirty="0" smtClean="0">
                <a:latin typeface="Arial Rounded MT Bold" pitchFamily="34" charset="0"/>
              </a:rPr>
              <a:t>Bootstrap offset class for different Break Points</a:t>
            </a:r>
          </a:p>
          <a:p>
            <a:pPr>
              <a:buNone/>
            </a:pPr>
            <a:endParaRPr lang="en-IN" sz="2400" dirty="0" smtClean="0">
              <a:latin typeface="Arial Rounded MT Bold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+mj-lt"/>
              </a:rPr>
              <a:t>Extra </a:t>
            </a:r>
            <a:r>
              <a:rPr lang="en-IN" sz="2000" dirty="0" err="1" smtClean="0">
                <a:latin typeface="+mj-lt"/>
              </a:rPr>
              <a:t>Extra</a:t>
            </a:r>
            <a:r>
              <a:rPr lang="en-IN" sz="2000" dirty="0" smtClean="0">
                <a:latin typeface="+mj-lt"/>
              </a:rPr>
              <a:t> 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+mj-lt"/>
              </a:rPr>
              <a:t>Extra 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+mj-lt"/>
              </a:rPr>
              <a:t>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+mj-lt"/>
              </a:rPr>
              <a:t>Medium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+mj-lt"/>
              </a:rPr>
              <a:t>Small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>
                <a:latin typeface="+mj-lt"/>
              </a:rPr>
              <a:t>Extra Small</a:t>
            </a: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00364" y="2643182"/>
            <a:ext cx="207170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Offset-</a:t>
            </a:r>
            <a:r>
              <a:rPr lang="en-IN" dirty="0" err="1" smtClean="0"/>
              <a:t>xxl</a:t>
            </a:r>
            <a:r>
              <a:rPr lang="en-IN" dirty="0" smtClean="0"/>
              <a:t>-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00364" y="3143248"/>
            <a:ext cx="207170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Offset-xl-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00364" y="3643314"/>
            <a:ext cx="2071702" cy="285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Offset-</a:t>
            </a:r>
            <a:r>
              <a:rPr lang="en-IN" dirty="0" err="1" smtClean="0"/>
              <a:t>lg</a:t>
            </a:r>
            <a:r>
              <a:rPr lang="en-IN" dirty="0" smtClean="0"/>
              <a:t>-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00364" y="4143380"/>
            <a:ext cx="2071702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Offset-</a:t>
            </a:r>
            <a:r>
              <a:rPr lang="en-IN" dirty="0" err="1" smtClean="0"/>
              <a:t>md</a:t>
            </a:r>
            <a:r>
              <a:rPr lang="en-IN" dirty="0" smtClean="0"/>
              <a:t>-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00364" y="4643446"/>
            <a:ext cx="2071702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Offset-</a:t>
            </a:r>
            <a:r>
              <a:rPr lang="en-IN" dirty="0" err="1" smtClean="0"/>
              <a:t>sm</a:t>
            </a:r>
            <a:r>
              <a:rPr lang="en-IN" dirty="0" smtClean="0"/>
              <a:t>-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0364" y="5214950"/>
            <a:ext cx="2071702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29256" y="2643182"/>
            <a:ext cx="3357586" cy="29289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Arial Black" pitchFamily="34" charset="0"/>
              </a:rPr>
              <a:t>Without</a:t>
            </a:r>
            <a:endParaRPr lang="en-US" sz="2400" b="1" dirty="0" smtClean="0">
              <a:latin typeface="Arial Black" pitchFamily="34" charset="0"/>
            </a:endParaRPr>
          </a:p>
          <a:p>
            <a:pPr algn="ctr"/>
            <a:r>
              <a:rPr lang="en-IN" sz="2400" b="1" dirty="0" smtClean="0">
                <a:latin typeface="Arial Black" pitchFamily="34" charset="0"/>
              </a:rPr>
              <a:t>Responsive offset</a:t>
            </a:r>
          </a:p>
          <a:p>
            <a:pPr algn="ctr"/>
            <a:r>
              <a:rPr lang="en-IN" sz="2800" dirty="0" smtClean="0"/>
              <a:t>{offset-*}</a:t>
            </a:r>
          </a:p>
          <a:p>
            <a:pPr algn="ctr"/>
            <a:r>
              <a:rPr lang="en-IN" sz="2800" dirty="0" smtClean="0"/>
              <a:t>1-12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85852" y="6072206"/>
            <a:ext cx="3714776" cy="4286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0-11 Numbers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  </a:t>
            </a: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None/>
            </a:pPr>
            <a:r>
              <a:rPr lang="en-IN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practical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  <a:latin typeface="Arial Black" pitchFamily="34" charset="0"/>
              </a:rPr>
              <a:t>Order Classes: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FF0000"/>
                </a:solidFill>
                <a:latin typeface="Arial Black" pitchFamily="34" charset="0"/>
              </a:rPr>
              <a:t>Reordering?</a:t>
            </a:r>
          </a:p>
          <a:p>
            <a:pPr>
              <a:lnSpc>
                <a:spcPct val="150000"/>
              </a:lnSpc>
              <a:buNone/>
            </a:pPr>
            <a:endParaRPr lang="en-IN" sz="28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928934"/>
            <a:ext cx="8001056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348" y="3071810"/>
            <a:ext cx="1857388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4612" y="3071810"/>
            <a:ext cx="1857388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4876" y="3071810"/>
            <a:ext cx="185738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43702" y="3071810"/>
            <a:ext cx="185738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57290" y="2714620"/>
            <a:ext cx="214314" cy="28575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2910" y="2500306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rial Black" pitchFamily="34" charset="0"/>
              </a:rPr>
              <a:t>Last Position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3504" y="2500306"/>
            <a:ext cx="2428892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rial Black" pitchFamily="34" charset="0"/>
              </a:rPr>
              <a:t>First Position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643570" y="2714620"/>
            <a:ext cx="142876" cy="28575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5786" y="4286256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70C0"/>
                </a:solidFill>
                <a:latin typeface="Arial Black" pitchFamily="34" charset="0"/>
              </a:rPr>
              <a:t>.Order-last</a:t>
            </a:r>
            <a:endParaRPr lang="en-US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86314" y="4286256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70C0"/>
                </a:solidFill>
                <a:latin typeface="Arial Black" pitchFamily="34" charset="0"/>
              </a:rPr>
              <a:t>.Order-First</a:t>
            </a:r>
            <a:endParaRPr lang="en-US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1643042" y="3857628"/>
            <a:ext cx="214314" cy="428628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643570" y="3857628"/>
            <a:ext cx="214314" cy="428628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910" y="5000636"/>
            <a:ext cx="8001056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14876" y="5143512"/>
            <a:ext cx="1857388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86050" y="5143512"/>
            <a:ext cx="1857388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5786" y="5143512"/>
            <a:ext cx="185738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15140" y="5143512"/>
            <a:ext cx="185738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768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dirty="0" smtClean="0">
                <a:latin typeface="Arial Black" pitchFamily="34" charset="0"/>
              </a:rPr>
              <a:t>First and Last Order Class For Different Break Points</a:t>
            </a:r>
          </a:p>
          <a:p>
            <a:pPr>
              <a:lnSpc>
                <a:spcPct val="150000"/>
              </a:lnSpc>
              <a:buNone/>
            </a:pPr>
            <a:endParaRPr lang="en-IN" sz="28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034" y="2214554"/>
            <a:ext cx="8143932" cy="33590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 </a:t>
            </a:r>
            <a:r>
              <a:rPr lang="en-IN" sz="2400" dirty="0" smtClean="0">
                <a:latin typeface="+mj-lt"/>
              </a:rPr>
              <a:t>Extra </a:t>
            </a:r>
            <a:r>
              <a:rPr lang="en-IN" sz="2400" dirty="0" err="1" smtClean="0">
                <a:latin typeface="+mj-lt"/>
              </a:rPr>
              <a:t>Extra</a:t>
            </a:r>
            <a:r>
              <a:rPr lang="en-IN" sz="2400" dirty="0" smtClean="0">
                <a:latin typeface="+mj-lt"/>
              </a:rPr>
              <a:t> 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Extra 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Medium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Small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Extra Small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8992" y="2428868"/>
            <a:ext cx="350046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.order-</a:t>
            </a:r>
            <a:r>
              <a:rPr lang="en-IN" dirty="0" err="1" smtClean="0">
                <a:solidFill>
                  <a:schemeClr val="tx1"/>
                </a:solidFill>
              </a:rPr>
              <a:t>xxl</a:t>
            </a:r>
            <a:r>
              <a:rPr lang="en-IN" dirty="0" smtClean="0">
                <a:solidFill>
                  <a:schemeClr val="tx1"/>
                </a:solidFill>
              </a:rPr>
              <a:t>-first, . .</a:t>
            </a:r>
            <a:r>
              <a:rPr lang="en-IN" dirty="0" smtClean="0">
                <a:solidFill>
                  <a:schemeClr val="tx1"/>
                </a:solidFill>
              </a:rPr>
              <a:t>order-</a:t>
            </a:r>
            <a:r>
              <a:rPr lang="en-IN" dirty="0" err="1" smtClean="0">
                <a:solidFill>
                  <a:schemeClr val="tx1"/>
                </a:solidFill>
              </a:rPr>
              <a:t>xxl</a:t>
            </a:r>
            <a:r>
              <a:rPr lang="en-IN" dirty="0" smtClean="0">
                <a:solidFill>
                  <a:schemeClr val="tx1"/>
                </a:solidFill>
              </a:rPr>
              <a:t>-last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28992" y="3000372"/>
            <a:ext cx="350046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.order-xl-first,  .</a:t>
            </a:r>
            <a:r>
              <a:rPr lang="en-IN" dirty="0" smtClean="0">
                <a:solidFill>
                  <a:schemeClr val="tx1"/>
                </a:solidFill>
              </a:rPr>
              <a:t>order-xl-last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8992" y="3500438"/>
            <a:ext cx="3500462" cy="285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.order-</a:t>
            </a:r>
            <a:r>
              <a:rPr lang="en-IN" dirty="0" err="1" smtClean="0">
                <a:solidFill>
                  <a:schemeClr val="tx1"/>
                </a:solidFill>
              </a:rPr>
              <a:t>lg</a:t>
            </a:r>
            <a:r>
              <a:rPr lang="en-IN" dirty="0" smtClean="0">
                <a:solidFill>
                  <a:schemeClr val="tx1"/>
                </a:solidFill>
              </a:rPr>
              <a:t>-first,  .</a:t>
            </a:r>
            <a:r>
              <a:rPr lang="en-IN" dirty="0" smtClean="0">
                <a:solidFill>
                  <a:schemeClr val="tx1"/>
                </a:solidFill>
              </a:rPr>
              <a:t>order-</a:t>
            </a:r>
            <a:r>
              <a:rPr lang="en-IN" dirty="0" err="1" smtClean="0">
                <a:solidFill>
                  <a:schemeClr val="tx1"/>
                </a:solidFill>
              </a:rPr>
              <a:t>lg</a:t>
            </a:r>
            <a:r>
              <a:rPr lang="en-IN" dirty="0" smtClean="0">
                <a:solidFill>
                  <a:schemeClr val="tx1"/>
                </a:solidFill>
              </a:rPr>
              <a:t>-last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28992" y="5214950"/>
            <a:ext cx="3500462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28992" y="4071942"/>
            <a:ext cx="3500462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.order-</a:t>
            </a:r>
            <a:r>
              <a:rPr lang="en-IN" dirty="0" err="1" smtClean="0">
                <a:solidFill>
                  <a:schemeClr val="tx1"/>
                </a:solidFill>
              </a:rPr>
              <a:t>md</a:t>
            </a:r>
            <a:r>
              <a:rPr lang="en-IN" dirty="0" smtClean="0">
                <a:solidFill>
                  <a:schemeClr val="tx1"/>
                </a:solidFill>
              </a:rPr>
              <a:t>-first,  .</a:t>
            </a:r>
            <a:r>
              <a:rPr lang="en-IN" dirty="0" smtClean="0">
                <a:solidFill>
                  <a:schemeClr val="tx1"/>
                </a:solidFill>
              </a:rPr>
              <a:t>order-</a:t>
            </a:r>
            <a:r>
              <a:rPr lang="en-IN" dirty="0" err="1" smtClean="0">
                <a:solidFill>
                  <a:schemeClr val="tx1"/>
                </a:solidFill>
              </a:rPr>
              <a:t>md</a:t>
            </a:r>
            <a:r>
              <a:rPr lang="en-IN" dirty="0" smtClean="0">
                <a:solidFill>
                  <a:schemeClr val="tx1"/>
                </a:solidFill>
              </a:rPr>
              <a:t>-last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8992" y="4714884"/>
            <a:ext cx="3500462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.order-</a:t>
            </a:r>
            <a:r>
              <a:rPr lang="en-IN" dirty="0" err="1" smtClean="0">
                <a:solidFill>
                  <a:schemeClr val="tx1"/>
                </a:solidFill>
              </a:rPr>
              <a:t>sm</a:t>
            </a:r>
            <a:r>
              <a:rPr lang="en-IN" dirty="0" smtClean="0">
                <a:solidFill>
                  <a:schemeClr val="tx1"/>
                </a:solidFill>
              </a:rPr>
              <a:t>-first,  .</a:t>
            </a:r>
            <a:r>
              <a:rPr lang="en-IN" dirty="0" smtClean="0">
                <a:solidFill>
                  <a:schemeClr val="tx1"/>
                </a:solidFill>
              </a:rPr>
              <a:t>order-</a:t>
            </a:r>
            <a:r>
              <a:rPr lang="en-IN" dirty="0" err="1" smtClean="0">
                <a:solidFill>
                  <a:schemeClr val="tx1"/>
                </a:solidFill>
              </a:rPr>
              <a:t>sm</a:t>
            </a:r>
            <a:r>
              <a:rPr lang="en-IN" dirty="0" smtClean="0">
                <a:solidFill>
                  <a:schemeClr val="tx1"/>
                </a:solidFill>
              </a:rPr>
              <a:t>-last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33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768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FF0000"/>
                </a:solidFill>
                <a:latin typeface="Arial Black" pitchFamily="34" charset="0"/>
              </a:rPr>
              <a:t>Reordering?</a:t>
            </a:r>
          </a:p>
          <a:p>
            <a:pPr>
              <a:lnSpc>
                <a:spcPct val="150000"/>
              </a:lnSpc>
              <a:buNone/>
            </a:pPr>
            <a:endParaRPr lang="en-IN" sz="28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928934"/>
            <a:ext cx="8001056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348" y="3071810"/>
            <a:ext cx="1857388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4612" y="3071810"/>
            <a:ext cx="1857388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4876" y="3071810"/>
            <a:ext cx="185738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43702" y="3071810"/>
            <a:ext cx="185738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2910" y="2357430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Arial Black" pitchFamily="34" charset="0"/>
              </a:rPr>
              <a:t>2 Position</a:t>
            </a:r>
            <a:endParaRPr lang="en-US" sz="1400" b="1" dirty="0">
              <a:latin typeface="Arial Black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643570" y="2643182"/>
            <a:ext cx="142876" cy="28575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5786" y="4143380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70C0"/>
                </a:solidFill>
                <a:latin typeface="Arial Black" pitchFamily="34" charset="0"/>
              </a:rPr>
              <a:t>.Order-1</a:t>
            </a:r>
            <a:endParaRPr lang="en-US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1643042" y="3857628"/>
            <a:ext cx="142876" cy="28575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910" y="5000636"/>
            <a:ext cx="8001056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86050" y="5143512"/>
            <a:ext cx="1857388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5140" y="5143512"/>
            <a:ext cx="1857388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5786" y="5143512"/>
            <a:ext cx="185738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86314" y="5143512"/>
            <a:ext cx="185738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.Col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14612" y="2357430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Arial Black" pitchFamily="34" charset="0"/>
              </a:rPr>
              <a:t>4 Position</a:t>
            </a:r>
            <a:endParaRPr lang="en-US" sz="1400" b="1" dirty="0">
              <a:latin typeface="Arial Black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71868" y="2643182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Arial Black" pitchFamily="34" charset="0"/>
              </a:rPr>
              <a:t>.row</a:t>
            </a:r>
            <a:endParaRPr lang="en-US" sz="1400" b="1" dirty="0">
              <a:latin typeface="Arial Black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14876" y="2357430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Arial Black" pitchFamily="34" charset="0"/>
              </a:rPr>
              <a:t>1 Position</a:t>
            </a:r>
            <a:endParaRPr lang="en-US" sz="1400" b="1" dirty="0">
              <a:latin typeface="Arial Black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29388" y="2357430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Arial Black" pitchFamily="34" charset="0"/>
              </a:rPr>
              <a:t>3 Position</a:t>
            </a:r>
            <a:endParaRPr lang="en-US" sz="1400" b="1" dirty="0">
              <a:latin typeface="Arial Black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6050" y="4143380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70C0"/>
                </a:solidFill>
                <a:latin typeface="Arial Black" pitchFamily="34" charset="0"/>
              </a:rPr>
              <a:t>.Order-3</a:t>
            </a:r>
            <a:endParaRPr lang="en-US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4143380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70C0"/>
                </a:solidFill>
                <a:latin typeface="Arial Black" pitchFamily="34" charset="0"/>
              </a:rPr>
              <a:t>.Order-0</a:t>
            </a:r>
            <a:endParaRPr lang="en-US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0826" y="4143380"/>
            <a:ext cx="2000264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70C0"/>
                </a:solidFill>
                <a:latin typeface="Arial Black" pitchFamily="34" charset="0"/>
              </a:rPr>
              <a:t>.Order-2</a:t>
            </a:r>
            <a:endParaRPr lang="en-US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3714744" y="3786190"/>
            <a:ext cx="142876" cy="28575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5572132" y="3786190"/>
            <a:ext cx="142876" cy="28575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7429520" y="3786190"/>
            <a:ext cx="142876" cy="28575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571604" y="2571744"/>
            <a:ext cx="142876" cy="28575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358082" y="2571744"/>
            <a:ext cx="142876" cy="28575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643306" y="2571744"/>
            <a:ext cx="142876" cy="28575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768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dirty="0" smtClean="0">
                <a:latin typeface="Arial Black" pitchFamily="34" charset="0"/>
              </a:rPr>
              <a:t>First and Last Order Class For Different Break Points</a:t>
            </a:r>
          </a:p>
          <a:p>
            <a:pPr>
              <a:lnSpc>
                <a:spcPct val="150000"/>
              </a:lnSpc>
              <a:buNone/>
            </a:pPr>
            <a:endParaRPr lang="en-IN" sz="28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034" y="2214554"/>
            <a:ext cx="2714644" cy="341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 </a:t>
            </a:r>
            <a:r>
              <a:rPr lang="en-IN" sz="2400" dirty="0" smtClean="0">
                <a:latin typeface="+mj-lt"/>
              </a:rPr>
              <a:t>Extra </a:t>
            </a:r>
            <a:r>
              <a:rPr lang="en-IN" sz="2400" dirty="0" err="1" smtClean="0">
                <a:latin typeface="+mj-lt"/>
              </a:rPr>
              <a:t>Extra</a:t>
            </a:r>
            <a:r>
              <a:rPr lang="en-IN" sz="2400" dirty="0" smtClean="0">
                <a:latin typeface="+mj-lt"/>
              </a:rPr>
              <a:t> 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Extra 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Large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Medium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Small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+mj-lt"/>
              </a:rPr>
              <a:t> Extra Small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8992" y="2428868"/>
            <a:ext cx="2286016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.order-</a:t>
            </a:r>
            <a:r>
              <a:rPr lang="en-IN" dirty="0" err="1" smtClean="0">
                <a:solidFill>
                  <a:schemeClr val="tx1"/>
                </a:solidFill>
              </a:rPr>
              <a:t>xxl</a:t>
            </a:r>
            <a:r>
              <a:rPr lang="en-IN" dirty="0" smtClean="0">
                <a:solidFill>
                  <a:schemeClr val="tx1"/>
                </a:solidFill>
              </a:rPr>
              <a:t>-*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28992" y="3000372"/>
            <a:ext cx="228601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.order-xl-*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8992" y="3500438"/>
            <a:ext cx="2286016" cy="285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.order-</a:t>
            </a:r>
            <a:r>
              <a:rPr lang="en-IN" dirty="0" err="1" smtClean="0">
                <a:solidFill>
                  <a:schemeClr val="tx1"/>
                </a:solidFill>
              </a:rPr>
              <a:t>lg</a:t>
            </a:r>
            <a:r>
              <a:rPr lang="en-IN" dirty="0" smtClean="0">
                <a:solidFill>
                  <a:schemeClr val="tx1"/>
                </a:solidFill>
              </a:rPr>
              <a:t>-*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28992" y="5214950"/>
            <a:ext cx="2286016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28992" y="4071942"/>
            <a:ext cx="2286016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.order-</a:t>
            </a:r>
            <a:r>
              <a:rPr lang="en-IN" dirty="0" err="1" smtClean="0">
                <a:solidFill>
                  <a:schemeClr val="tx1"/>
                </a:solidFill>
              </a:rPr>
              <a:t>md</a:t>
            </a:r>
            <a:r>
              <a:rPr lang="en-IN" dirty="0" smtClean="0">
                <a:solidFill>
                  <a:schemeClr val="tx1"/>
                </a:solidFill>
              </a:rPr>
              <a:t>-*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8992" y="4714884"/>
            <a:ext cx="228601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.order-</a:t>
            </a:r>
            <a:r>
              <a:rPr lang="en-IN" dirty="0" err="1" smtClean="0">
                <a:solidFill>
                  <a:schemeClr val="tx1"/>
                </a:solidFill>
              </a:rPr>
              <a:t>sm</a:t>
            </a:r>
            <a:r>
              <a:rPr lang="en-IN" dirty="0" smtClean="0">
                <a:solidFill>
                  <a:schemeClr val="tx1"/>
                </a:solidFill>
              </a:rPr>
              <a:t>-*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2198" y="2428868"/>
            <a:ext cx="2571768" cy="15001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As order takes any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Integer value from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0-5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5074" y="4429132"/>
            <a:ext cx="2571768" cy="15001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.order-</a:t>
            </a:r>
            <a:r>
              <a:rPr lang="en-IN" sz="2800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33" grpId="0" animBg="1"/>
      <p:bldP spid="35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328</Words>
  <Application>Microsoft Office PowerPoint</Application>
  <PresentationFormat>On-screen Show (4:3)</PresentationFormat>
  <Paragraphs>219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 JADHAV</dc:creator>
  <cp:lastModifiedBy>MAHESH JADHAV</cp:lastModifiedBy>
  <cp:revision>144</cp:revision>
  <dcterms:created xsi:type="dcterms:W3CDTF">2021-12-12T05:18:56Z</dcterms:created>
  <dcterms:modified xsi:type="dcterms:W3CDTF">2021-12-17T08:58:47Z</dcterms:modified>
</cp:coreProperties>
</file>