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61" r:id="rId5"/>
    <p:sldId id="263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062912" cy="1470025"/>
          </a:xfrm>
        </p:spPr>
        <p:txBody>
          <a:bodyPr>
            <a:noAutofit/>
          </a:bodyPr>
          <a:lstStyle/>
          <a:p>
            <a:r>
              <a:rPr lang="en-IN" sz="8000" dirty="0"/>
              <a:t>Foreign Direct Investment Analytics</a:t>
            </a:r>
            <a:endParaRPr lang="en-IN" sz="8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Foreign Direct Investment (FDI) is the investment made by a company or individual from one country into business interests located in another country. It plays a vital role in boosting economic growth, creating employment opportunities, transferring technology and skills, and stimulating innovation and competitiveness in both the host and home countries.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Details of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dirty="0" smtClean="0"/>
              <a:t>dataset</a:t>
            </a:r>
            <a:r>
              <a:rPr lang="en-US" dirty="0"/>
              <a:t>, </a:t>
            </a:r>
            <a:r>
              <a:rPr lang="en-US" dirty="0" smtClean="0"/>
              <a:t>contains </a:t>
            </a:r>
            <a:r>
              <a:rPr lang="en-US" dirty="0"/>
              <a:t>historical data on Foreign Direct Investment (FDI) in various sectors in India from 2000 to 2017. It offers insights into the flow of FDI into </a:t>
            </a:r>
            <a:r>
              <a:rPr lang="en-US" dirty="0" smtClean="0"/>
              <a:t>different sectors </a:t>
            </a:r>
            <a:r>
              <a:rPr lang="en-US" dirty="0"/>
              <a:t>such as Metallurgical Industries, Power, Telecommunications, Automobile Industry, Chemicals, and many more.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</a:t>
            </a:r>
            <a:r>
              <a:rPr lang="en-US" dirty="0"/>
              <a:t>data is crucial for understanding the economic dynamics of India, revealing the sectors that attract the most investment and the trends over time. It serves as a valuable resource for economic analysis and policy 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2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KPIs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FDI  </a:t>
            </a:r>
          </a:p>
          <a:p>
            <a:r>
              <a:rPr lang="en-US" dirty="0" smtClean="0"/>
              <a:t>Foreign Direct investment Net Inflows</a:t>
            </a:r>
          </a:p>
          <a:p>
            <a:r>
              <a:rPr lang="en-US" dirty="0" smtClean="0"/>
              <a:t>Top 10 Sectorial Analysis</a:t>
            </a:r>
          </a:p>
          <a:p>
            <a:pPr marL="64008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My Design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81874"/>
            <a:ext cx="7378700" cy="4344226"/>
          </a:xfrm>
        </p:spPr>
      </p:pic>
    </p:spTree>
    <p:extLst>
      <p:ext uri="{BB962C8B-B14F-4D97-AF65-F5344CB8AC3E}">
        <p14:creationId xmlns:p14="http://schemas.microsoft.com/office/powerpoint/2010/main" val="13010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My Findings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sz="2400" dirty="0"/>
              <a:t>The sector with the highest Foreign Direct Investment (FDI) in 2016-17 was </a:t>
            </a:r>
            <a:r>
              <a:rPr lang="en-IN" sz="2400" b="1" dirty="0"/>
              <a:t>'Telecommunications'</a:t>
            </a:r>
            <a:r>
              <a:rPr lang="en-IN" sz="2400" dirty="0"/>
              <a:t> with an FDI of </a:t>
            </a:r>
            <a:r>
              <a:rPr lang="en-IN" sz="2400" b="1" dirty="0"/>
              <a:t>5563.69.</a:t>
            </a:r>
          </a:p>
          <a:p>
            <a:pPr lvl="0"/>
            <a:r>
              <a:rPr lang="en-IN" sz="2400" dirty="0"/>
              <a:t>The 'Services Sector' (including Finance, Banking, Insurance, Non-Fin/Business, Outsourcing, R&amp;D, Courier, Tech. Testing and Analysis, Other) has consistently attracted high FDI over the years, with the highest being </a:t>
            </a:r>
            <a:r>
              <a:rPr lang="en-IN" sz="2400" b="1" dirty="0"/>
              <a:t>8684.07</a:t>
            </a:r>
            <a:r>
              <a:rPr lang="en-IN" sz="2400" dirty="0"/>
              <a:t> in </a:t>
            </a:r>
            <a:r>
              <a:rPr lang="en-IN" sz="2400" b="1" dirty="0"/>
              <a:t>2016-17.</a:t>
            </a:r>
          </a:p>
          <a:p>
            <a:pPr lvl="0"/>
            <a:r>
              <a:rPr lang="en-IN" sz="2400" dirty="0"/>
              <a:t>The </a:t>
            </a:r>
            <a:r>
              <a:rPr lang="en-IN" sz="2400" b="1" dirty="0"/>
              <a:t>'Computer Software &amp; Hardware' sector </a:t>
            </a:r>
            <a:r>
              <a:rPr lang="en-IN" sz="2400" dirty="0"/>
              <a:t>saw a significant </a:t>
            </a:r>
            <a:r>
              <a:rPr lang="en-IN" sz="2400" b="1" dirty="0"/>
              <a:t>increase in FDI in 2015-16</a:t>
            </a:r>
            <a:r>
              <a:rPr lang="en-IN" sz="2400" dirty="0"/>
              <a:t>, reaching </a:t>
            </a:r>
            <a:r>
              <a:rPr lang="en-IN" sz="2400" b="1" dirty="0"/>
              <a:t>5904.36</a:t>
            </a:r>
            <a:r>
              <a:rPr lang="en-IN" sz="2400" dirty="0"/>
              <a:t>, but then </a:t>
            </a:r>
            <a:r>
              <a:rPr lang="en-IN" sz="2400" b="1" dirty="0"/>
              <a:t>decreased </a:t>
            </a:r>
            <a:r>
              <a:rPr lang="en-IN" sz="2400" dirty="0"/>
              <a:t>to </a:t>
            </a:r>
            <a:r>
              <a:rPr lang="en-IN" sz="2400" b="1" dirty="0"/>
              <a:t>3651.71 in 2016-17</a:t>
            </a:r>
            <a:r>
              <a:rPr lang="en-IN" sz="2400" dirty="0"/>
              <a:t>.</a:t>
            </a:r>
          </a:p>
          <a:p>
            <a:pPr lvl="0"/>
            <a:r>
              <a:rPr lang="en-IN" sz="2400" b="1" dirty="0"/>
              <a:t>The 'Construction (Infrastructure) Activities</a:t>
            </a:r>
            <a:r>
              <a:rPr lang="en-IN" sz="2400" dirty="0"/>
              <a:t>' sector saw a </a:t>
            </a:r>
            <a:r>
              <a:rPr lang="en-IN" sz="2400" b="1" dirty="0"/>
              <a:t>significant increase in FDI in 2015-16</a:t>
            </a:r>
            <a:r>
              <a:rPr lang="en-IN" sz="2400" dirty="0"/>
              <a:t>, reaching </a:t>
            </a:r>
            <a:r>
              <a:rPr lang="en-IN" sz="2400" b="1" dirty="0"/>
              <a:t>4510.71</a:t>
            </a:r>
            <a:r>
              <a:rPr lang="en-IN" sz="2400" dirty="0"/>
              <a:t>, but then </a:t>
            </a:r>
            <a:r>
              <a:rPr lang="en-IN" sz="2400" b="1" dirty="0"/>
              <a:t>decreased to 1860.73 in 2016-17.</a:t>
            </a:r>
          </a:p>
          <a:p>
            <a:pPr lvl="0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My Findings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Some </a:t>
            </a:r>
            <a:r>
              <a:rPr lang="en-IN" dirty="0"/>
              <a:t>sectors like 'Coal Production', 'Boilers and Steam Generating Plants', 'Prime Mover (Other Than Electrical Generators)', and 'Defence Industries' have attracted very little or no FDI over the years.</a:t>
            </a:r>
          </a:p>
          <a:p>
            <a:pPr lvl="0"/>
            <a:r>
              <a:rPr lang="en-IN" dirty="0"/>
              <a:t>The </a:t>
            </a:r>
            <a:r>
              <a:rPr lang="en-IN" b="1" dirty="0"/>
              <a:t>'Drugs &amp; Pharmaceuticals' sector </a:t>
            </a:r>
            <a:r>
              <a:rPr lang="en-IN" dirty="0"/>
              <a:t>has seen a consistent increase in FDI over the years, reaching </a:t>
            </a:r>
            <a:r>
              <a:rPr lang="en-IN" b="1" dirty="0"/>
              <a:t>857.39 in 2016-17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4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1"/>
                </a:solidFill>
              </a:rPr>
              <a:t>Thank You</a:t>
            </a:r>
            <a:endParaRPr lang="en-IN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</TotalTime>
  <Words>356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Foreign Direct Investment Analytics</vt:lpstr>
      <vt:lpstr>Introduction</vt:lpstr>
      <vt:lpstr>Details of Data</vt:lpstr>
      <vt:lpstr>Main KPIs</vt:lpstr>
      <vt:lpstr>My Design</vt:lpstr>
      <vt:lpstr>My Findings</vt:lpstr>
      <vt:lpstr>My Findings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hp</dc:creator>
  <cp:lastModifiedBy>hp</cp:lastModifiedBy>
  <cp:revision>18</cp:revision>
  <dcterms:created xsi:type="dcterms:W3CDTF">2006-08-16T00:00:00Z</dcterms:created>
  <dcterms:modified xsi:type="dcterms:W3CDTF">2024-04-24T15:28:38Z</dcterms:modified>
</cp:coreProperties>
</file>