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5D0B4-6326-5AB8-5E5B-F351C78314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05C055-6E26-8AF3-FF57-2EA90C05D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472CC-D3C4-2A4A-CA64-A9FE3F7E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A5B2-1D1D-F987-F9DC-A935354B7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2B6A0-6BAA-FA72-5C48-209566258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1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848A-3A50-8FBA-AA99-D8315EEE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7215A1-540D-27B9-E5CB-E40BDF58C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E45ED-BC58-2611-491D-35E86CB73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003EC-9FE3-422D-1091-C495CFFE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B4D4-725E-2415-2E09-81416B21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047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366FD-6F67-3963-6E18-F920525EC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ED8B15-9949-4C3E-2240-CE6ED11D5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85E7B-F9CB-3F0A-17B4-BC678B175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B7B8A-4CF6-4834-A86C-C074C9993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6F0CA-19E2-1918-D64E-44235C8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7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ABE0-386A-AC33-1BD2-87936ADF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6F0C-39B4-5FC9-C044-022E791D4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A82F-4EA2-A24B-588B-4762D627B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EC95-2561-E18D-8514-4153F2276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C97D8-8F18-ADE8-DB64-3F247AE1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14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E19C5-42C7-0DA1-6E1A-A7BB68B6A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BE3CF-7D15-D315-0B26-79B691352E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14AE3-EF1C-8AC1-7745-CFD8BFE30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305B4-CA1B-16B8-1A81-8689C2B45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D1A8-BE62-960E-DA71-4E757E38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51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1DFE-D44D-B0D8-6A40-87A142C65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6B139-92FC-9619-6604-F84F44162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24F27-5AB9-716E-B9D1-9C9A1F4F3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8C720-6264-B83A-0F51-60A4E78C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6025A9-2203-1CDB-4443-8DF92FD0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1DE05-A2B3-82E6-C65B-999D7BEF6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866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8757-B5DC-1C4F-63EC-E0734BC13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DD79F-D540-83B3-3863-F4F171290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4991C-E95D-ECE3-82DE-6684DFFA9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C032AC-F3CA-8988-BD4E-8E191617FF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330E0-8829-9EB7-1D51-04796B46AF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3CA023-7712-7F64-62B6-27E97842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74F0CE-1EDD-A290-9541-95B0A635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5022E5-09A4-04FF-28D2-51BF1FD58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278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F5797-572A-1BE9-6ABF-54A1B3C8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4118F-5031-800F-5242-B6D590E69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9782CC-51E5-CF61-BBB2-4DA75B5E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79195-270D-7BC4-E165-8966A32C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4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8CD3ED-8575-3FBD-299C-8D7ADA86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23AA6-D7D4-E713-6E73-80A84E2E2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3A067-247A-1A01-1142-70C88AAC3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3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22AC-21A1-C662-4556-44A140EB7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1F7EA-EF1F-2054-A211-2C92EFFA7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F9FF2-EF11-C9E3-9DA7-D1094D8F7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76FC6-CC9D-534F-71D8-FB94B2488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0E107-DD14-17C6-780E-3A36602E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D7099-EFFE-6CBB-EF85-5479A9DBB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4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4D46F-31AF-5DA1-C6FF-88D20C56C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2820AA-91E6-79F9-4160-19EA9819A9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83A39-2C43-0940-A025-2AFA9B8AA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E32F-6C19-904F-10BE-38B40617E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90837-8C58-11FA-C89E-99331BDF3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4681B-8A8C-90EE-976B-287A6206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4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45449-5EBE-30BF-040D-FA7C69655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98B88-F0F5-09BB-6535-36CB29B19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AFAA8-E3DD-2FB8-1DEF-F7AC36CC56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4BFDB-B473-444D-B70A-D0A6AAA81E3D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ED720-E63A-875A-8D2F-99BD4533AD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7E561-C43E-BF9B-4366-374BBA9D67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56083-604D-47B6-8767-55E65E78C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511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F587F-2FAE-AE4E-EF04-4CF58C29BC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Plagiarism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5B69E-BADE-94CE-E18B-0FB5B8FF06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R Mahesh Prabhu</a:t>
            </a:r>
          </a:p>
        </p:txBody>
      </p:sp>
    </p:spTree>
    <p:extLst>
      <p:ext uri="{BB962C8B-B14F-4D97-AF65-F5344CB8AC3E}">
        <p14:creationId xmlns:p14="http://schemas.microsoft.com/office/powerpoint/2010/main" val="2606894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A47D4-26CF-5F10-21CB-A1A5AD68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</a:t>
            </a:r>
            <a:r>
              <a:rPr lang="en-US" b="1" dirty="0"/>
              <a:t>of Plagiarism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07F9-9130-3FAD-3EE6-DED53AC94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Plagiarism is the unethical practice of using someone else's work, ideas, or expressions without proper acknowledgment. In academic research and publishing, it is considered a serious offense. Below are the main types:</a:t>
            </a:r>
          </a:p>
          <a:p>
            <a:r>
              <a:rPr lang="en-US" b="1" dirty="0"/>
              <a:t>1.1 Direct Plagiarism</a:t>
            </a:r>
          </a:p>
          <a:p>
            <a:r>
              <a:rPr lang="en-US" dirty="0"/>
              <a:t>- Definition: Copying someone else's work word-for-word without quotation marks or attribution.</a:t>
            </a:r>
            <a:br>
              <a:rPr lang="en-US" dirty="0"/>
            </a:br>
            <a:r>
              <a:rPr lang="en-US" dirty="0"/>
              <a:t>- Example: Copy-pasting a paragraph from a published article into a paper without citing the source.</a:t>
            </a:r>
            <a:br>
              <a:rPr lang="en-US" dirty="0"/>
            </a:br>
            <a:r>
              <a:rPr lang="en-US" dirty="0"/>
              <a:t>- Intentional or Unintentional: Often intentional.</a:t>
            </a:r>
            <a:br>
              <a:rPr lang="en-US" dirty="0"/>
            </a:br>
            <a:r>
              <a:rPr lang="en-US" dirty="0"/>
              <a:t>- Severity: Highly severe and easily detectable.</a:t>
            </a:r>
          </a:p>
          <a:p>
            <a:r>
              <a:rPr lang="en-US" b="1" dirty="0"/>
              <a:t>1.2 Mosaic Plagiarism (a.k.a. Patchwriting)</a:t>
            </a:r>
          </a:p>
          <a:p>
            <a:r>
              <a:rPr lang="en-US" dirty="0"/>
              <a:t>- Definition: Borrowing phrases from a source without using quotation marks, or blending original and borrowed ideas without citation.</a:t>
            </a:r>
            <a:br>
              <a:rPr lang="en-US" dirty="0"/>
            </a:br>
            <a:r>
              <a:rPr lang="en-US" dirty="0"/>
              <a:t>- Example: Rewriting a few words from a source while retaining the structure and key terms.</a:t>
            </a:r>
            <a:br>
              <a:rPr lang="en-US" dirty="0"/>
            </a:br>
            <a:r>
              <a:rPr lang="en-US" dirty="0"/>
              <a:t>- Intentional or Unintentional: Can be both, often due to lack of understanding of proper paraphrasing.</a:t>
            </a:r>
            <a:br>
              <a:rPr lang="en-US" dirty="0"/>
            </a:br>
            <a:r>
              <a:rPr lang="en-US" dirty="0"/>
              <a:t>- Severity: Moderate to severe; harder to detect manually.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9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820CB-2BEC-8352-9FA9-41AD97D9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3B737-EB95-B1C6-C34F-6CD205A11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1.3 Self-Plagiarism</a:t>
            </a:r>
          </a:p>
          <a:p>
            <a:r>
              <a:rPr lang="en-US" dirty="0"/>
              <a:t>- Definition: Reusing one’s own previously published work or data without proper citation or acknowledgment.</a:t>
            </a:r>
            <a:br>
              <a:rPr lang="en-US" dirty="0"/>
            </a:br>
            <a:r>
              <a:rPr lang="en-US" dirty="0"/>
              <a:t>- Example: Submitting the same research paper to multiple journals.</a:t>
            </a:r>
            <a:br>
              <a:rPr lang="en-US" dirty="0"/>
            </a:br>
            <a:r>
              <a:rPr lang="en-US" dirty="0"/>
              <a:t>- Common in: Conference to journal submissions, thesis reuse.</a:t>
            </a:r>
            <a:br>
              <a:rPr lang="en-US" dirty="0"/>
            </a:br>
            <a:r>
              <a:rPr lang="en-US" dirty="0"/>
              <a:t>- Severity: Considered unethical if done without transparency.</a:t>
            </a:r>
          </a:p>
          <a:p>
            <a:r>
              <a:rPr lang="en-US" b="1" dirty="0"/>
              <a:t>2. Consequences of Plagiarism in Academic Publishing</a:t>
            </a:r>
          </a:p>
          <a:p>
            <a:r>
              <a:rPr lang="en-US" dirty="0"/>
              <a:t>Plagiarism carries significant consequences for researchers and institutions:</a:t>
            </a:r>
          </a:p>
          <a:p>
            <a:r>
              <a:rPr lang="en-US" b="1" dirty="0"/>
              <a:t>2.1 Academic Consequences</a:t>
            </a:r>
          </a:p>
          <a:p>
            <a:r>
              <a:rPr lang="en-US" dirty="0"/>
              <a:t>- Loss of credibility and reputation</a:t>
            </a:r>
            <a:br>
              <a:rPr lang="en-US" dirty="0"/>
            </a:br>
            <a:r>
              <a:rPr lang="en-US" dirty="0"/>
              <a:t>- Expulsion or suspension (for students)</a:t>
            </a:r>
            <a:br>
              <a:rPr lang="en-US" dirty="0"/>
            </a:br>
            <a:r>
              <a:rPr lang="en-US" dirty="0"/>
              <a:t>- Denial of degree or revocation of previously awarded degree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73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F5AC-3C36-3E79-C868-5BB32130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2B80D-6A62-C8DF-0FD6-4E083A798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2.2 Publishing Consequences</a:t>
            </a:r>
          </a:p>
          <a:p>
            <a:r>
              <a:rPr lang="en-US" dirty="0"/>
              <a:t>- Manuscript rejection</a:t>
            </a:r>
            <a:br>
              <a:rPr lang="en-US" dirty="0"/>
            </a:br>
            <a:r>
              <a:rPr lang="en-US" dirty="0"/>
              <a:t>- Retraction of published work</a:t>
            </a:r>
            <a:br>
              <a:rPr lang="en-US" dirty="0"/>
            </a:br>
            <a:r>
              <a:rPr lang="en-US" dirty="0"/>
              <a:t>- Blacklisting by journals or publishers</a:t>
            </a:r>
            <a:br>
              <a:rPr lang="en-US" dirty="0"/>
            </a:br>
            <a:r>
              <a:rPr lang="en-US" dirty="0"/>
              <a:t>- Loss of authorship privileges</a:t>
            </a:r>
          </a:p>
          <a:p>
            <a:r>
              <a:rPr lang="en-US" b="1" dirty="0"/>
              <a:t>2.3 Legal Consequences</a:t>
            </a:r>
          </a:p>
          <a:p>
            <a:r>
              <a:rPr lang="en-US" dirty="0"/>
              <a:t>- Copyright infringement lawsuits</a:t>
            </a:r>
            <a:br>
              <a:rPr lang="en-US" dirty="0"/>
            </a:br>
            <a:r>
              <a:rPr lang="en-US" dirty="0"/>
              <a:t>- Monetary penalties</a:t>
            </a:r>
            <a:br>
              <a:rPr lang="en-US" dirty="0"/>
            </a:br>
            <a:r>
              <a:rPr lang="en-US" dirty="0"/>
              <a:t>- Ban from funding agencies</a:t>
            </a:r>
          </a:p>
          <a:p>
            <a:r>
              <a:rPr lang="en-US" b="1" dirty="0"/>
              <a:t>2.4 Ethical Consequences</a:t>
            </a:r>
          </a:p>
          <a:p>
            <a:r>
              <a:rPr lang="en-US" dirty="0"/>
              <a:t>- Damage to academic integrity</a:t>
            </a:r>
            <a:br>
              <a:rPr lang="en-US" dirty="0"/>
            </a:br>
            <a:r>
              <a:rPr lang="en-US" dirty="0"/>
              <a:t>- Loss of trust from peers, mentors, and institutions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0699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C466-CD84-3C56-019F-F3E8B2CB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to Detect Plagiarism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D6E2-52D1-B481-746F-F7681A7B8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 uphold academic integrity, several software tools are used to detect plagiarism by comparing texts against vast databases of published content.</a:t>
            </a:r>
          </a:p>
          <a:p>
            <a:r>
              <a:rPr lang="en-US" b="1" dirty="0"/>
              <a:t>3.1 Turnitin</a:t>
            </a:r>
          </a:p>
          <a:p>
            <a:r>
              <a:rPr lang="en-US" dirty="0"/>
              <a:t>- Used by: Universities and colleges.</a:t>
            </a:r>
            <a:br>
              <a:rPr lang="en-US" dirty="0"/>
            </a:br>
            <a:r>
              <a:rPr lang="en-US" dirty="0"/>
              <a:t>- Features:</a:t>
            </a:r>
            <a:br>
              <a:rPr lang="en-US" dirty="0"/>
            </a:br>
            <a:r>
              <a:rPr lang="en-US" dirty="0"/>
              <a:t>  - Compares student papers with internet sources, journals, and institutional repositories.</a:t>
            </a:r>
            <a:br>
              <a:rPr lang="en-US" dirty="0"/>
            </a:br>
            <a:r>
              <a:rPr lang="en-US" dirty="0"/>
              <a:t>  - Provides similarity reports with percentage match.</a:t>
            </a:r>
            <a:br>
              <a:rPr lang="en-US" dirty="0"/>
            </a:br>
            <a:r>
              <a:rPr lang="en-US" dirty="0"/>
              <a:t>- Strengths: Widely accepted in education; user-friendly interface.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53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B58B-8985-55B0-0C2F-F93274E1C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6BCE5-FF50-5201-62C8-587768EBB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3.2 Grammarly</a:t>
            </a:r>
          </a:p>
          <a:p>
            <a:r>
              <a:rPr lang="en-US" dirty="0"/>
              <a:t>- Primary Use: Grammar and writing enhancement.</a:t>
            </a:r>
            <a:br>
              <a:rPr lang="en-US" dirty="0"/>
            </a:br>
            <a:r>
              <a:rPr lang="en-US" dirty="0"/>
              <a:t>- Plagiarism Checker:</a:t>
            </a:r>
            <a:br>
              <a:rPr lang="en-US" dirty="0"/>
            </a:br>
            <a:r>
              <a:rPr lang="en-US" dirty="0"/>
              <a:t>  - Compares text with web pages and ProQuest database.</a:t>
            </a:r>
            <a:br>
              <a:rPr lang="en-US" dirty="0"/>
            </a:br>
            <a:r>
              <a:rPr lang="en-US" dirty="0"/>
              <a:t>  - Indicates matched text and original sources.</a:t>
            </a:r>
            <a:br>
              <a:rPr lang="en-US" dirty="0"/>
            </a:br>
            <a:r>
              <a:rPr lang="en-US" dirty="0"/>
              <a:t>- Strengths: Good for casual plagiarism detection and grammar correction.</a:t>
            </a:r>
          </a:p>
          <a:p>
            <a:r>
              <a:rPr lang="en-US" b="1" dirty="0"/>
              <a:t>3.3 </a:t>
            </a:r>
            <a:r>
              <a:rPr lang="en-US" b="1" dirty="0" err="1"/>
              <a:t>iThenticate</a:t>
            </a:r>
            <a:endParaRPr lang="en-US" b="1" dirty="0"/>
          </a:p>
          <a:p>
            <a:r>
              <a:rPr lang="en-US" dirty="0"/>
              <a:t>- Used by: Researchers, publishers, academic institutions.</a:t>
            </a:r>
            <a:br>
              <a:rPr lang="en-US" dirty="0"/>
            </a:br>
            <a:r>
              <a:rPr lang="en-US" dirty="0"/>
              <a:t>- Developed by: The makers of Turnitin.</a:t>
            </a:r>
            <a:br>
              <a:rPr lang="en-US" dirty="0"/>
            </a:br>
            <a:r>
              <a:rPr lang="en-US" dirty="0"/>
              <a:t>- Features:</a:t>
            </a:r>
            <a:br>
              <a:rPr lang="en-US" dirty="0"/>
            </a:br>
            <a:r>
              <a:rPr lang="en-US" dirty="0"/>
              <a:t>  - Checks manuscripts against scholarly articles, books, and periodicals.</a:t>
            </a:r>
            <a:br>
              <a:rPr lang="en-US" dirty="0"/>
            </a:br>
            <a:r>
              <a:rPr lang="en-US" dirty="0"/>
              <a:t>  - Preferred by publishers for pre-publication screening.</a:t>
            </a:r>
            <a:br>
              <a:rPr lang="en-US" dirty="0"/>
            </a:br>
            <a:r>
              <a:rPr lang="en-US" dirty="0"/>
              <a:t>- Strengths: Robust tool for research professionals; industry-standard for journal editors.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04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548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Plagiarism</vt:lpstr>
      <vt:lpstr>Types of Plagiarism </vt:lpstr>
      <vt:lpstr>PowerPoint Presentation</vt:lpstr>
      <vt:lpstr>PowerPoint Presentation</vt:lpstr>
      <vt:lpstr>Tools to Detect Plagiarism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mithra ❤️</dc:creator>
  <cp:lastModifiedBy>mithra ❤️</cp:lastModifiedBy>
  <cp:revision>2</cp:revision>
  <dcterms:created xsi:type="dcterms:W3CDTF">2025-07-03T12:40:30Z</dcterms:created>
  <dcterms:modified xsi:type="dcterms:W3CDTF">2025-07-03T12:45:25Z</dcterms:modified>
</cp:coreProperties>
</file>