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6A274D-8CE8-4DCD-95D6-E85296350B93}" v="23" dt="2024-02-23T17:06:59.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A8EF-DB4A-5714-F2AF-F7290C55429B}"/>
              </a:ext>
            </a:extLst>
          </p:cNvPr>
          <p:cNvSpPr>
            <a:spLocks noGrp="1"/>
          </p:cNvSpPr>
          <p:nvPr>
            <p:ph type="ctrTitle"/>
          </p:nvPr>
        </p:nvSpPr>
        <p:spPr/>
        <p:txBody>
          <a:bodyPr>
            <a:normAutofit/>
          </a:bodyPr>
          <a:lstStyle/>
          <a:p>
            <a:r>
              <a:rPr lang="en-US" sz="3200" b="1" i="0" u="none" strike="noStrike" dirty="0">
                <a:solidFill>
                  <a:schemeClr val="tx2">
                    <a:lumMod val="20000"/>
                    <a:lumOff val="80000"/>
                  </a:schemeClr>
                </a:solidFill>
                <a:effectLst/>
                <a:latin typeface="Times New Roman" panose="02020603050405020304" pitchFamily="18" charset="0"/>
              </a:rPr>
              <a:t>Design And implementation of a Register Allocator</a:t>
            </a:r>
            <a:endParaRPr lang="en-US" sz="3200" dirty="0">
              <a:solidFill>
                <a:schemeClr val="tx2">
                  <a:lumMod val="20000"/>
                  <a:lumOff val="80000"/>
                </a:schemeClr>
              </a:solidFill>
            </a:endParaRPr>
          </a:p>
        </p:txBody>
      </p:sp>
      <p:sp>
        <p:nvSpPr>
          <p:cNvPr id="3" name="Subtitle 2">
            <a:extLst>
              <a:ext uri="{FF2B5EF4-FFF2-40B4-BE49-F238E27FC236}">
                <a16:creationId xmlns:a16="http://schemas.microsoft.com/office/drawing/2014/main" id="{D91FAD10-3912-CBC9-1E32-CC7D8619B6F2}"/>
              </a:ext>
            </a:extLst>
          </p:cNvPr>
          <p:cNvSpPr>
            <a:spLocks noGrp="1"/>
          </p:cNvSpPr>
          <p:nvPr>
            <p:ph type="subTitle" idx="1"/>
          </p:nvPr>
        </p:nvSpPr>
        <p:spPr/>
        <p:txBody>
          <a:bodyPr>
            <a:normAutofit fontScale="92500" lnSpcReduction="20000"/>
          </a:bodyPr>
          <a:lstStyle/>
          <a:p>
            <a:r>
              <a:rPr lang="en-US" dirty="0"/>
              <a:t>                                                                             </a:t>
            </a:r>
            <a:r>
              <a:rPr lang="en-US" dirty="0">
                <a:solidFill>
                  <a:schemeClr val="accent2"/>
                </a:solidFill>
              </a:rPr>
              <a:t>S. mahesh(192211754)</a:t>
            </a:r>
          </a:p>
          <a:p>
            <a:r>
              <a:rPr lang="en-US" dirty="0">
                <a:solidFill>
                  <a:schemeClr val="accent2"/>
                </a:solidFill>
              </a:rPr>
              <a:t>						k. Manoj Kumar	</a:t>
            </a:r>
          </a:p>
          <a:p>
            <a:r>
              <a:rPr lang="en-US" dirty="0">
                <a:solidFill>
                  <a:schemeClr val="accent2"/>
                </a:solidFill>
              </a:rPr>
              <a:t>						B. Vishnu Vardhan</a:t>
            </a:r>
          </a:p>
          <a:p>
            <a:r>
              <a:rPr lang="en-US" dirty="0">
                <a:solidFill>
                  <a:schemeClr val="accent2"/>
                </a:solidFill>
              </a:rPr>
              <a:t>					</a:t>
            </a:r>
          </a:p>
        </p:txBody>
      </p:sp>
    </p:spTree>
    <p:extLst>
      <p:ext uri="{BB962C8B-B14F-4D97-AF65-F5344CB8AC3E}">
        <p14:creationId xmlns:p14="http://schemas.microsoft.com/office/powerpoint/2010/main" val="3743945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2C01-B687-016F-40C3-B508EA00D60C}"/>
              </a:ext>
            </a:extLst>
          </p:cNvPr>
          <p:cNvSpPr>
            <a:spLocks noGrp="1"/>
          </p:cNvSpPr>
          <p:nvPr>
            <p:ph type="title"/>
          </p:nvPr>
        </p:nvSpPr>
        <p:spPr>
          <a:xfrm>
            <a:off x="1141413" y="618518"/>
            <a:ext cx="9905998" cy="5833082"/>
          </a:xfrm>
        </p:spPr>
        <p:txBody>
          <a:bodyPr/>
          <a:lstStyle/>
          <a:p>
            <a:pPr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 Intermediate Representation:</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2000" cap="none" dirty="0">
                <a:solidFill>
                  <a:schemeClr val="tx2">
                    <a:lumMod val="20000"/>
                    <a:lumOff val="80000"/>
                  </a:schemeClr>
                </a:solidFill>
                <a:latin typeface="Times New Roman" panose="02020603050405020304" pitchFamily="18" charset="0"/>
              </a:rPr>
              <a:t>D</a:t>
            </a:r>
            <a:r>
              <a:rPr lang="en-US" sz="2000" b="0" i="0" u="none" strike="noStrike" cap="none" dirty="0">
                <a:solidFill>
                  <a:schemeClr val="tx2">
                    <a:lumMod val="20000"/>
                    <a:lumOff val="80000"/>
                  </a:schemeClr>
                </a:solidFill>
                <a:effectLst/>
                <a:latin typeface="Times New Roman" panose="02020603050405020304" pitchFamily="18" charset="0"/>
              </a:rPr>
              <a:t>iscussion on the intermediate representation utilized for register allocation.</a:t>
            </a:r>
            <a:br>
              <a:rPr lang="en-US" sz="2000" b="0" i="0" u="none" strike="noStrike" cap="none" dirty="0">
                <a:solidFill>
                  <a:schemeClr val="tx2">
                    <a:lumMod val="20000"/>
                    <a:lumOff val="80000"/>
                  </a:schemeClr>
                </a:solidFill>
                <a:effectLst/>
                <a:latin typeface="Times New Roman" panose="02020603050405020304" pitchFamily="18" charset="0"/>
              </a:rPr>
            </a:br>
            <a:br>
              <a:rPr lang="en-US" sz="2000" b="0" i="0" u="none" strike="noStrike" cap="none" dirty="0">
                <a:solidFill>
                  <a:schemeClr val="tx2">
                    <a:lumMod val="20000"/>
                    <a:lumOff val="80000"/>
                  </a:schemeClr>
                </a:solidFill>
                <a:effectLst/>
                <a:latin typeface="Times New Roman" panose="02020603050405020304" pitchFamily="18" charset="0"/>
              </a:rPr>
            </a:br>
            <a:r>
              <a:rPr lang="en-US" sz="2000" b="0" i="0" u="none" strike="noStrike" cap="none" dirty="0">
                <a:solidFill>
                  <a:schemeClr val="tx2">
                    <a:lumMod val="20000"/>
                    <a:lumOff val="80000"/>
                  </a:schemeClr>
                </a:solidFill>
                <a:effectLst/>
                <a:latin typeface="Times New Roman" panose="02020603050405020304" pitchFamily="18" charset="0"/>
              </a:rPr>
              <a:t> Explanation of how the representation impacts register allocation decisions.</a:t>
            </a:r>
            <a:br>
              <a:rPr lang="en-US" sz="2000" b="0" i="0" u="none" strike="noStrike" cap="none" dirty="0">
                <a:solidFill>
                  <a:schemeClr val="tx2">
                    <a:lumMod val="20000"/>
                    <a:lumOff val="80000"/>
                  </a:schemeClr>
                </a:solidFill>
                <a:effectLst/>
                <a:latin typeface="Times New Roman" panose="02020603050405020304" pitchFamily="18" charset="0"/>
              </a:rPr>
            </a:br>
            <a:br>
              <a:rPr lang="en-US" sz="2000" b="0" i="0" u="none" strike="noStrike" cap="none" dirty="0">
                <a:solidFill>
                  <a:schemeClr val="tx2">
                    <a:lumMod val="20000"/>
                    <a:lumOff val="80000"/>
                  </a:schemeClr>
                </a:solidFill>
                <a:effectLst/>
                <a:latin typeface="Times New Roman" panose="02020603050405020304" pitchFamily="18" charset="0"/>
              </a:rPr>
            </a:br>
            <a:r>
              <a:rPr lang="en-US" sz="2000" b="0" i="0" u="none" strike="noStrike" cap="none" dirty="0">
                <a:solidFill>
                  <a:schemeClr val="tx2">
                    <a:lumMod val="20000"/>
                    <a:lumOff val="80000"/>
                  </a:schemeClr>
                </a:solidFill>
                <a:effectLst/>
                <a:latin typeface="Times New Roman" panose="02020603050405020304" pitchFamily="18" charset="0"/>
              </a:rPr>
              <a:t>The chosen intermediate representation (</a:t>
            </a:r>
            <a:r>
              <a:rPr lang="en-US" sz="2000" b="0" i="0" u="none" strike="noStrike" cap="none" dirty="0" err="1">
                <a:solidFill>
                  <a:schemeClr val="tx2">
                    <a:lumMod val="20000"/>
                    <a:lumOff val="80000"/>
                  </a:schemeClr>
                </a:solidFill>
                <a:effectLst/>
                <a:latin typeface="Times New Roman" panose="02020603050405020304" pitchFamily="18" charset="0"/>
              </a:rPr>
              <a:t>ir</a:t>
            </a:r>
            <a:r>
              <a:rPr lang="en-US" sz="2000" b="0" i="0" u="none" strike="noStrike" cap="none" dirty="0">
                <a:solidFill>
                  <a:schemeClr val="tx2">
                    <a:lumMod val="20000"/>
                    <a:lumOff val="80000"/>
                  </a:schemeClr>
                </a:solidFill>
                <a:effectLst/>
                <a:latin typeface="Times New Roman" panose="02020603050405020304" pitchFamily="18" charset="0"/>
              </a:rPr>
              <a:t>) serves as a pivotal component in the optimization phase of the compiler.</a:t>
            </a:r>
            <a:br>
              <a:rPr lang="en-US" sz="2000" b="0" i="0" u="none" strike="noStrike" cap="none" dirty="0">
                <a:solidFill>
                  <a:schemeClr val="tx2">
                    <a:lumMod val="20000"/>
                    <a:lumOff val="80000"/>
                  </a:schemeClr>
                </a:solidFill>
                <a:effectLst/>
                <a:latin typeface="Times New Roman" panose="02020603050405020304" pitchFamily="18" charset="0"/>
              </a:rPr>
            </a:br>
            <a:endParaRPr lang="en-US" sz="2000" dirty="0">
              <a:solidFill>
                <a:schemeClr val="tx2">
                  <a:lumMod val="20000"/>
                  <a:lumOff val="80000"/>
                </a:schemeClr>
              </a:solidFill>
            </a:endParaRPr>
          </a:p>
        </p:txBody>
      </p:sp>
    </p:spTree>
    <p:extLst>
      <p:ext uri="{BB962C8B-B14F-4D97-AF65-F5344CB8AC3E}">
        <p14:creationId xmlns:p14="http://schemas.microsoft.com/office/powerpoint/2010/main" val="189698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B467-D097-0108-271C-B6C53A9090D3}"/>
              </a:ext>
            </a:extLst>
          </p:cNvPr>
          <p:cNvSpPr>
            <a:spLocks noGrp="1"/>
          </p:cNvSpPr>
          <p:nvPr>
            <p:ph type="title"/>
          </p:nvPr>
        </p:nvSpPr>
        <p:spPr>
          <a:xfrm>
            <a:off x="1141413" y="618518"/>
            <a:ext cx="9905998" cy="5426682"/>
          </a:xfrm>
        </p:spPr>
        <p:txBody>
          <a:bodyPr/>
          <a:lstStyle/>
          <a:p>
            <a:pPr rtl="0">
              <a:spcBef>
                <a:spcPts val="1200"/>
              </a:spcBef>
              <a:spcAft>
                <a:spcPts val="1200"/>
              </a:spcAft>
            </a:pPr>
            <a:r>
              <a:rPr lang="en-US" sz="1800" b="1" i="0" u="none" strike="noStrike" dirty="0">
                <a:solidFill>
                  <a:srgbClr val="000000"/>
                </a:solidFill>
                <a:effectLst/>
                <a:latin typeface="Times New Roman" panose="02020603050405020304" pitchFamily="18" charset="0"/>
              </a:rPr>
              <a:t> Implementation Details:</a:t>
            </a:r>
            <a:br>
              <a:rPr lang="en-US" b="0" dirty="0">
                <a:effectLst/>
              </a:rPr>
            </a:br>
            <a:br>
              <a:rPr lang="en-US" dirty="0"/>
            </a:br>
            <a:r>
              <a:rPr lang="en-US" sz="2000" b="0" i="0" u="none" strike="noStrike" dirty="0">
                <a:solidFill>
                  <a:schemeClr val="accent2">
                    <a:lumMod val="20000"/>
                    <a:lumOff val="80000"/>
                  </a:schemeClr>
                </a:solidFill>
                <a:effectLst/>
                <a:latin typeface="Arial" panose="020B0604020202020204" pitchFamily="34" charset="0"/>
              </a:rPr>
              <a:t> </a:t>
            </a:r>
            <a:r>
              <a:rPr lang="en-US" sz="2000" cap="none" dirty="0">
                <a:solidFill>
                  <a:schemeClr val="accent2">
                    <a:lumMod val="20000"/>
                    <a:lumOff val="80000"/>
                  </a:schemeClr>
                </a:solidFill>
                <a:latin typeface="Times New Roman" panose="02020603050405020304" pitchFamily="18" charset="0"/>
              </a:rPr>
              <a:t>I</a:t>
            </a:r>
            <a:r>
              <a:rPr lang="en-US" sz="2000" b="0" i="0" u="none" strike="noStrike" cap="none" dirty="0">
                <a:solidFill>
                  <a:schemeClr val="accent2">
                    <a:lumMod val="20000"/>
                    <a:lumOff val="80000"/>
                  </a:schemeClr>
                </a:solidFill>
                <a:effectLst/>
                <a:latin typeface="Times New Roman" panose="02020603050405020304" pitchFamily="18" charset="0"/>
              </a:rPr>
              <a:t>n addition to register allocation, the project explores a variety of advanced optimization techniques aimed at further improving program performance.</a:t>
            </a:r>
            <a:br>
              <a:rPr lang="en-US" sz="2000" b="0" i="0" u="none" strike="noStrike" cap="none" dirty="0">
                <a:solidFill>
                  <a:schemeClr val="accent2">
                    <a:lumMod val="20000"/>
                    <a:lumOff val="80000"/>
                  </a:schemeClr>
                </a:solidFill>
                <a:effectLst/>
                <a:latin typeface="Times New Roman" panose="02020603050405020304" pitchFamily="18" charset="0"/>
              </a:rPr>
            </a:br>
            <a:br>
              <a:rPr lang="en-US" sz="2000" b="0" i="0" u="none" strike="noStrike" cap="none" dirty="0">
                <a:solidFill>
                  <a:schemeClr val="accent2">
                    <a:lumMod val="20000"/>
                    <a:lumOff val="80000"/>
                  </a:schemeClr>
                </a:solidFill>
                <a:effectLst/>
                <a:latin typeface="Times New Roman" panose="02020603050405020304" pitchFamily="18" charset="0"/>
              </a:rPr>
            </a:br>
            <a:r>
              <a:rPr lang="en-US" sz="2000" b="0" i="0" u="none" strike="noStrike" cap="none" dirty="0">
                <a:solidFill>
                  <a:schemeClr val="accent2">
                    <a:lumMod val="20000"/>
                    <a:lumOff val="80000"/>
                  </a:schemeClr>
                </a:solidFill>
                <a:effectLst/>
                <a:latin typeface="Times New Roman" panose="02020603050405020304" pitchFamily="18" charset="0"/>
              </a:rPr>
              <a:t>By leveraging these advanced techniques in conjunction with register allocation optimization, the project aims to unlock additional performance gains and enhance the overall efficiency of compiled code.</a:t>
            </a:r>
            <a:br>
              <a:rPr lang="en-US" sz="2000" b="0" i="0" u="none" strike="noStrike" cap="none" dirty="0">
                <a:solidFill>
                  <a:schemeClr val="accent2">
                    <a:lumMod val="20000"/>
                    <a:lumOff val="80000"/>
                  </a:schemeClr>
                </a:solidFill>
                <a:effectLst/>
                <a:latin typeface="Times New Roman" panose="02020603050405020304" pitchFamily="18" charset="0"/>
              </a:rPr>
            </a:br>
            <a:br>
              <a:rPr lang="en-US" sz="2000" b="0" i="0" u="none" strike="noStrike" cap="none" dirty="0">
                <a:solidFill>
                  <a:schemeClr val="accent2">
                    <a:lumMod val="20000"/>
                    <a:lumOff val="80000"/>
                  </a:schemeClr>
                </a:solidFill>
                <a:effectLst/>
                <a:latin typeface="Times New Roman" panose="02020603050405020304" pitchFamily="18" charset="0"/>
              </a:rPr>
            </a:br>
            <a:r>
              <a:rPr lang="en-US" sz="2000" b="0" i="0" u="none" strike="noStrike" cap="none" dirty="0">
                <a:solidFill>
                  <a:schemeClr val="accent2">
                    <a:lumMod val="20000"/>
                    <a:lumOff val="80000"/>
                  </a:schemeClr>
                </a:solidFill>
                <a:effectLst/>
                <a:latin typeface="Times New Roman" panose="02020603050405020304" pitchFamily="18" charset="0"/>
              </a:rPr>
              <a:t>These techniques encompass a wide range of optimizations, including loop optimization, parallelization, vectorization, and memory hierarchy optimization</a:t>
            </a:r>
            <a:r>
              <a:rPr lang="en-US" sz="2000" b="0" i="0" u="none" strike="noStrike" dirty="0">
                <a:solidFill>
                  <a:schemeClr val="accent2">
                    <a:lumMod val="20000"/>
                    <a:lumOff val="80000"/>
                  </a:schemeClr>
                </a:solidFill>
                <a:effectLst/>
                <a:latin typeface="Times New Roman" panose="02020603050405020304" pitchFamily="18" charset="0"/>
              </a:rPr>
              <a:t>.</a:t>
            </a:r>
            <a:endParaRPr lang="en-US" sz="2000" dirty="0">
              <a:solidFill>
                <a:schemeClr val="accent2">
                  <a:lumMod val="20000"/>
                  <a:lumOff val="80000"/>
                </a:schemeClr>
              </a:solidFill>
            </a:endParaRPr>
          </a:p>
        </p:txBody>
      </p:sp>
    </p:spTree>
    <p:extLst>
      <p:ext uri="{BB962C8B-B14F-4D97-AF65-F5344CB8AC3E}">
        <p14:creationId xmlns:p14="http://schemas.microsoft.com/office/powerpoint/2010/main" val="349003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380A-A56C-75B5-4708-99C4EC0EC3E3}"/>
              </a:ext>
            </a:extLst>
          </p:cNvPr>
          <p:cNvSpPr>
            <a:spLocks noGrp="1"/>
          </p:cNvSpPr>
          <p:nvPr>
            <p:ph type="title"/>
          </p:nvPr>
        </p:nvSpPr>
        <p:spPr>
          <a:xfrm>
            <a:off x="1141413" y="618518"/>
            <a:ext cx="9905998" cy="5233642"/>
          </a:xfrm>
        </p:spPr>
        <p:txBody>
          <a:bodyPr/>
          <a:lstStyle/>
          <a:p>
            <a:r>
              <a:rPr lang="en-US" sz="1800" b="1" i="0" u="none" strike="noStrike" dirty="0">
                <a:solidFill>
                  <a:srgbClr val="000000"/>
                </a:solidFill>
                <a:effectLst/>
                <a:latin typeface="Times New Roman" panose="02020603050405020304" pitchFamily="18" charset="0"/>
              </a:rPr>
              <a:t> Experimental Setup:</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2000" b="1" cap="none" dirty="0">
                <a:solidFill>
                  <a:schemeClr val="accent2">
                    <a:lumMod val="20000"/>
                    <a:lumOff val="80000"/>
                  </a:schemeClr>
                </a:solidFill>
                <a:latin typeface="Times New Roman" panose="02020603050405020304" pitchFamily="18" charset="0"/>
              </a:rPr>
              <a:t>T</a:t>
            </a:r>
            <a:r>
              <a:rPr lang="en-US" sz="2000" i="0" u="none" strike="noStrike" cap="none" dirty="0">
                <a:solidFill>
                  <a:schemeClr val="accent2">
                    <a:lumMod val="20000"/>
                    <a:lumOff val="80000"/>
                  </a:schemeClr>
                </a:solidFill>
                <a:effectLst/>
                <a:latin typeface="Times New Roman" panose="02020603050405020304" pitchFamily="18" charset="0"/>
              </a:rPr>
              <a:t>he experimental setup encompasses the environment and methodology used to evaluate the effectiveness and efficiency of the implemented register allocation algorithm.</a:t>
            </a:r>
            <a:br>
              <a:rPr lang="en-US" sz="2000" i="0" u="none" strike="noStrike" cap="none" dirty="0">
                <a:solidFill>
                  <a:schemeClr val="accent2">
                    <a:lumMod val="20000"/>
                    <a:lumOff val="80000"/>
                  </a:schemeClr>
                </a:solidFill>
                <a:effectLst/>
                <a:latin typeface="Times New Roman" panose="02020603050405020304" pitchFamily="18" charset="0"/>
              </a:rPr>
            </a:br>
            <a:br>
              <a:rPr lang="en-US" sz="2000" i="0" u="none" strike="noStrike" cap="none" dirty="0">
                <a:solidFill>
                  <a:schemeClr val="accent2">
                    <a:lumMod val="20000"/>
                    <a:lumOff val="80000"/>
                  </a:schemeClr>
                </a:solidFill>
                <a:effectLst/>
                <a:latin typeface="Times New Roman" panose="02020603050405020304" pitchFamily="18" charset="0"/>
              </a:rPr>
            </a:br>
            <a:r>
              <a:rPr lang="en-US" sz="2000" i="0" u="none" strike="noStrike" cap="none" dirty="0">
                <a:solidFill>
                  <a:schemeClr val="accent2">
                    <a:lumMod val="20000"/>
                    <a:lumOff val="80000"/>
                  </a:schemeClr>
                </a:solidFill>
                <a:effectLst/>
                <a:latin typeface="Times New Roman" panose="02020603050405020304" pitchFamily="18" charset="0"/>
              </a:rPr>
              <a:t>The test environment includes hardware specifications, such as processor architecture and memory configuration, as well as software dependencies, such as compiler versions and optimization settings.</a:t>
            </a:r>
            <a:br>
              <a:rPr lang="en-US" sz="2000" i="0" u="none" strike="noStrike" cap="none" dirty="0">
                <a:solidFill>
                  <a:schemeClr val="accent2">
                    <a:lumMod val="20000"/>
                    <a:lumOff val="80000"/>
                  </a:schemeClr>
                </a:solidFill>
                <a:effectLst/>
                <a:latin typeface="Times New Roman" panose="02020603050405020304" pitchFamily="18" charset="0"/>
              </a:rPr>
            </a:br>
            <a:br>
              <a:rPr lang="en-US" sz="2000" i="0" u="none" strike="noStrike" cap="none" dirty="0">
                <a:solidFill>
                  <a:schemeClr val="accent2">
                    <a:lumMod val="20000"/>
                    <a:lumOff val="80000"/>
                  </a:schemeClr>
                </a:solidFill>
                <a:effectLst/>
                <a:latin typeface="Times New Roman" panose="02020603050405020304" pitchFamily="18" charset="0"/>
              </a:rPr>
            </a:br>
            <a:r>
              <a:rPr lang="en-US" sz="2000" i="0" u="none" strike="noStrike" cap="none" dirty="0">
                <a:solidFill>
                  <a:schemeClr val="accent2">
                    <a:lumMod val="20000"/>
                    <a:lumOff val="80000"/>
                  </a:schemeClr>
                </a:solidFill>
                <a:effectLst/>
                <a:latin typeface="Times New Roman" panose="02020603050405020304" pitchFamily="18" charset="0"/>
              </a:rPr>
              <a:t>Performance metrics, including execution time, memory usage, and </a:t>
            </a:r>
            <a:r>
              <a:rPr lang="en-US" sz="2000" i="0" u="none" strike="noStrike" cap="none" dirty="0" err="1">
                <a:solidFill>
                  <a:schemeClr val="accent2">
                    <a:lumMod val="20000"/>
                    <a:lumOff val="80000"/>
                  </a:schemeClr>
                </a:solidFill>
                <a:effectLst/>
                <a:latin typeface="Times New Roman" panose="02020603050405020304" pitchFamily="18" charset="0"/>
              </a:rPr>
              <a:t>cpu</a:t>
            </a:r>
            <a:r>
              <a:rPr lang="en-US" sz="2000" i="0" u="none" strike="noStrike" cap="none" dirty="0">
                <a:solidFill>
                  <a:schemeClr val="accent2">
                    <a:lumMod val="20000"/>
                    <a:lumOff val="80000"/>
                  </a:schemeClr>
                </a:solidFill>
                <a:effectLst/>
                <a:latin typeface="Times New Roman" panose="02020603050405020304" pitchFamily="18" charset="0"/>
              </a:rPr>
              <a:t> utilization, are measured to provide quantitative insights into the algorithm's efficacy.</a:t>
            </a:r>
            <a:endParaRPr lang="en-US" sz="2000" dirty="0">
              <a:solidFill>
                <a:schemeClr val="accent2">
                  <a:lumMod val="20000"/>
                  <a:lumOff val="80000"/>
                </a:schemeClr>
              </a:solidFill>
            </a:endParaRPr>
          </a:p>
        </p:txBody>
      </p:sp>
    </p:spTree>
    <p:extLst>
      <p:ext uri="{BB962C8B-B14F-4D97-AF65-F5344CB8AC3E}">
        <p14:creationId xmlns:p14="http://schemas.microsoft.com/office/powerpoint/2010/main" val="120511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119C-FB29-92A9-28F6-121DEC9783E6}"/>
              </a:ext>
            </a:extLst>
          </p:cNvPr>
          <p:cNvSpPr>
            <a:spLocks noGrp="1"/>
          </p:cNvSpPr>
          <p:nvPr>
            <p:ph type="title"/>
          </p:nvPr>
        </p:nvSpPr>
        <p:spPr>
          <a:xfrm>
            <a:off x="1141413" y="618518"/>
            <a:ext cx="9905998" cy="5406362"/>
          </a:xfrm>
        </p:spPr>
        <p:txBody>
          <a:bodyPr/>
          <a:lstStyle/>
          <a:p>
            <a:r>
              <a:rPr lang="en-US" sz="1800" b="1" i="0" u="none" strike="noStrike" dirty="0">
                <a:solidFill>
                  <a:srgbClr val="000000"/>
                </a:solidFill>
                <a:effectLst/>
                <a:latin typeface="Times New Roman" panose="02020603050405020304" pitchFamily="18" charset="0"/>
              </a:rPr>
              <a:t>Results and Analysis:</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2000" b="1" i="0" u="none" strike="noStrike" cap="none" dirty="0">
                <a:solidFill>
                  <a:schemeClr val="accent2">
                    <a:lumMod val="20000"/>
                    <a:lumOff val="80000"/>
                  </a:schemeClr>
                </a:solidFill>
                <a:effectLst/>
                <a:latin typeface="Times New Roman" panose="02020603050405020304" pitchFamily="18" charset="0"/>
              </a:rPr>
              <a:t>E</a:t>
            </a:r>
            <a:r>
              <a:rPr lang="en-US" sz="2000" i="0" u="none" strike="noStrike" cap="none" dirty="0">
                <a:solidFill>
                  <a:schemeClr val="accent2">
                    <a:lumMod val="20000"/>
                    <a:lumOff val="80000"/>
                  </a:schemeClr>
                </a:solidFill>
                <a:effectLst/>
                <a:latin typeface="Times New Roman" panose="02020603050405020304" pitchFamily="18" charset="0"/>
              </a:rPr>
              <a:t>xperimental results are presented in the form of performance metrics, comparative analysis against existing optimization techniques, and discussion of any observed trade-offs or limitations.</a:t>
            </a:r>
            <a:br>
              <a:rPr lang="en-US" sz="2000" i="0" u="none" strike="noStrike" cap="none" dirty="0">
                <a:solidFill>
                  <a:schemeClr val="accent2">
                    <a:lumMod val="20000"/>
                    <a:lumOff val="80000"/>
                  </a:schemeClr>
                </a:solidFill>
                <a:effectLst/>
                <a:latin typeface="Times New Roman" panose="02020603050405020304" pitchFamily="18" charset="0"/>
              </a:rPr>
            </a:br>
            <a:br>
              <a:rPr lang="en-US" sz="2000" i="0" u="none" strike="noStrike" cap="none" dirty="0">
                <a:solidFill>
                  <a:schemeClr val="accent2">
                    <a:lumMod val="20000"/>
                    <a:lumOff val="80000"/>
                  </a:schemeClr>
                </a:solidFill>
                <a:effectLst/>
                <a:latin typeface="Times New Roman" panose="02020603050405020304" pitchFamily="18" charset="0"/>
              </a:rPr>
            </a:br>
            <a:r>
              <a:rPr lang="en-US" sz="2000" cap="none" dirty="0">
                <a:solidFill>
                  <a:schemeClr val="accent2">
                    <a:lumMod val="20000"/>
                    <a:lumOff val="80000"/>
                  </a:schemeClr>
                </a:solidFill>
                <a:latin typeface="Times New Roman" panose="02020603050405020304" pitchFamily="18" charset="0"/>
              </a:rPr>
              <a:t>T</a:t>
            </a:r>
            <a:r>
              <a:rPr lang="en-US" sz="2000" i="0" u="none" strike="noStrike" cap="none" dirty="0">
                <a:solidFill>
                  <a:schemeClr val="accent2">
                    <a:lumMod val="20000"/>
                    <a:lumOff val="80000"/>
                  </a:schemeClr>
                </a:solidFill>
                <a:effectLst/>
                <a:latin typeface="Times New Roman" panose="02020603050405020304" pitchFamily="18" charset="0"/>
              </a:rPr>
              <a:t>hrough rigorous analysis and interpretation of experimental data, the project aims to elucidate the strengths and weaknesses of the implemented algorithm and inform future research directions in register allocation optimization.</a:t>
            </a:r>
            <a:br>
              <a:rPr lang="en-US" sz="2000" i="0" u="none" strike="noStrike" cap="none" dirty="0">
                <a:solidFill>
                  <a:schemeClr val="accent2">
                    <a:lumMod val="20000"/>
                    <a:lumOff val="80000"/>
                  </a:schemeClr>
                </a:solidFill>
                <a:effectLst/>
                <a:latin typeface="Times New Roman" panose="02020603050405020304" pitchFamily="18" charset="0"/>
              </a:rPr>
            </a:br>
            <a:br>
              <a:rPr lang="en-US" sz="2000" i="0" u="none" strike="noStrike" cap="none" dirty="0">
                <a:solidFill>
                  <a:schemeClr val="accent2">
                    <a:lumMod val="20000"/>
                    <a:lumOff val="80000"/>
                  </a:schemeClr>
                </a:solidFill>
                <a:effectLst/>
                <a:latin typeface="Times New Roman" panose="02020603050405020304" pitchFamily="18" charset="0"/>
              </a:rPr>
            </a:br>
            <a:r>
              <a:rPr lang="en-US" sz="2000" i="0" u="none" strike="noStrike" cap="none" dirty="0">
                <a:solidFill>
                  <a:schemeClr val="accent2">
                    <a:lumMod val="20000"/>
                    <a:lumOff val="80000"/>
                  </a:schemeClr>
                </a:solidFill>
                <a:effectLst/>
                <a:latin typeface="Times New Roman" panose="02020603050405020304" pitchFamily="18" charset="0"/>
              </a:rPr>
              <a:t>The results and analysis section presents the findings of experimental evaluations, providing insights into the performance and effectiveness of the implemented register allocation</a:t>
            </a:r>
            <a:br>
              <a:rPr lang="en-US" sz="2000" b="1" i="0" u="none" strike="noStrike" cap="none" dirty="0">
                <a:solidFill>
                  <a:srgbClr val="000000"/>
                </a:solidFill>
                <a:effectLst/>
                <a:latin typeface="Times New Roman" panose="02020603050405020304" pitchFamily="18" charset="0"/>
              </a:rPr>
            </a:br>
            <a:br>
              <a:rPr lang="en-US" sz="2000" b="1" i="0" u="none" strike="noStrike" cap="none" dirty="0">
                <a:solidFill>
                  <a:srgbClr val="000000"/>
                </a:solidFill>
                <a:effectLst/>
                <a:latin typeface="Times New Roman" panose="02020603050405020304" pitchFamily="18" charset="0"/>
              </a:rPr>
            </a:br>
            <a:endParaRPr lang="en-US" sz="2000" dirty="0"/>
          </a:p>
        </p:txBody>
      </p:sp>
    </p:spTree>
    <p:extLst>
      <p:ext uri="{BB962C8B-B14F-4D97-AF65-F5344CB8AC3E}">
        <p14:creationId xmlns:p14="http://schemas.microsoft.com/office/powerpoint/2010/main" val="17963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D7C6-048B-F1D8-E385-7ED54A90D8A9}"/>
              </a:ext>
            </a:extLst>
          </p:cNvPr>
          <p:cNvSpPr>
            <a:spLocks noGrp="1"/>
          </p:cNvSpPr>
          <p:nvPr>
            <p:ph type="title"/>
          </p:nvPr>
        </p:nvSpPr>
        <p:spPr>
          <a:xfrm>
            <a:off x="1141413" y="618518"/>
            <a:ext cx="9905998" cy="5355562"/>
          </a:xfrm>
        </p:spPr>
        <p:txBody>
          <a:bodyPr/>
          <a:lstStyle/>
          <a:p>
            <a:r>
              <a:rPr lang="en-US" sz="1800" b="1" i="0" u="none" strike="noStrike" dirty="0">
                <a:solidFill>
                  <a:srgbClr val="000000"/>
                </a:solidFill>
                <a:effectLst/>
                <a:latin typeface="Times New Roman" panose="02020603050405020304" pitchFamily="18" charset="0"/>
              </a:rPr>
              <a:t>Integration of Machine Learning:</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2000" b="1" i="0" u="none" strike="noStrike" cap="none" dirty="0">
                <a:solidFill>
                  <a:schemeClr val="accent2">
                    <a:lumMod val="20000"/>
                    <a:lumOff val="80000"/>
                  </a:schemeClr>
                </a:solidFill>
                <a:effectLst/>
                <a:latin typeface="Times New Roman" panose="02020603050405020304" pitchFamily="18" charset="0"/>
              </a:rPr>
              <a:t>E</a:t>
            </a:r>
            <a:r>
              <a:rPr lang="en-US" sz="2000" i="0" u="none" strike="noStrike" cap="none" dirty="0">
                <a:solidFill>
                  <a:schemeClr val="accent2">
                    <a:lumMod val="20000"/>
                    <a:lumOff val="80000"/>
                  </a:schemeClr>
                </a:solidFill>
                <a:effectLst/>
                <a:latin typeface="Times New Roman" panose="02020603050405020304" pitchFamily="18" charset="0"/>
              </a:rPr>
              <a:t>xploring the integration of machine learning techniques for adaptive optimization represents a cutting-edge direction in compiler design and optimization.</a:t>
            </a:r>
            <a:br>
              <a:rPr lang="en-US" sz="2000" i="0" u="none" strike="noStrike" cap="none" dirty="0">
                <a:solidFill>
                  <a:schemeClr val="accent2">
                    <a:lumMod val="20000"/>
                    <a:lumOff val="80000"/>
                  </a:schemeClr>
                </a:solidFill>
                <a:effectLst/>
                <a:latin typeface="Times New Roman" panose="02020603050405020304" pitchFamily="18" charset="0"/>
              </a:rPr>
            </a:br>
            <a:br>
              <a:rPr lang="en-US" sz="2000" i="0" u="none" strike="noStrike" cap="none" dirty="0">
                <a:solidFill>
                  <a:schemeClr val="accent2">
                    <a:lumMod val="20000"/>
                    <a:lumOff val="80000"/>
                  </a:schemeClr>
                </a:solidFill>
                <a:effectLst/>
                <a:latin typeface="Times New Roman" panose="02020603050405020304" pitchFamily="18" charset="0"/>
              </a:rPr>
            </a:br>
            <a:r>
              <a:rPr lang="en-US" sz="2000" i="0" u="none" strike="noStrike" cap="none" dirty="0">
                <a:solidFill>
                  <a:schemeClr val="accent2">
                    <a:lumMod val="20000"/>
                    <a:lumOff val="80000"/>
                  </a:schemeClr>
                </a:solidFill>
                <a:effectLst/>
                <a:latin typeface="Times New Roman" panose="02020603050405020304" pitchFamily="18" charset="0"/>
              </a:rPr>
              <a:t>This section explores the potential benefits of integrating machine learning into the compiler optimization pipeline, including improved performance, enhanced adaptability, and reduced development overhead.</a:t>
            </a:r>
            <a:br>
              <a:rPr lang="en-US" sz="2000" i="0" u="none" strike="noStrike" cap="none" dirty="0">
                <a:solidFill>
                  <a:schemeClr val="accent2">
                    <a:lumMod val="20000"/>
                    <a:lumOff val="80000"/>
                  </a:schemeClr>
                </a:solidFill>
                <a:effectLst/>
                <a:latin typeface="Times New Roman" panose="02020603050405020304" pitchFamily="18" charset="0"/>
              </a:rPr>
            </a:br>
            <a:br>
              <a:rPr lang="en-US" sz="2000" b="1" i="0" u="none" strike="noStrike" cap="none" dirty="0">
                <a:solidFill>
                  <a:schemeClr val="accent2">
                    <a:lumMod val="20000"/>
                    <a:lumOff val="80000"/>
                  </a:schemeClr>
                </a:solidFill>
                <a:effectLst/>
                <a:latin typeface="Times New Roman" panose="02020603050405020304" pitchFamily="18" charset="0"/>
              </a:rPr>
            </a:br>
            <a:r>
              <a:rPr lang="en-US" sz="2000" cap="none" dirty="0">
                <a:solidFill>
                  <a:schemeClr val="accent2">
                    <a:lumMod val="20000"/>
                    <a:lumOff val="80000"/>
                  </a:schemeClr>
                </a:solidFill>
                <a:latin typeface="Times New Roman" panose="02020603050405020304" pitchFamily="18" charset="0"/>
              </a:rPr>
              <a:t>Th</a:t>
            </a:r>
            <a:r>
              <a:rPr lang="en-US" sz="2000" b="0" i="0" u="none" strike="noStrike" cap="none" dirty="0">
                <a:solidFill>
                  <a:schemeClr val="accent2">
                    <a:lumMod val="20000"/>
                    <a:lumOff val="80000"/>
                  </a:schemeClr>
                </a:solidFill>
                <a:effectLst/>
                <a:latin typeface="Times New Roman" panose="02020603050405020304" pitchFamily="18" charset="0"/>
              </a:rPr>
              <a:t>is section explores the potential benefits of integrating machine learning into the compiler optimization pipeline, including improved performance, enhanced adaptability, and reduced development overhead</a:t>
            </a:r>
            <a:br>
              <a:rPr lang="en-US" sz="2000" b="1" i="0" u="none" strike="noStrike" cap="none" dirty="0">
                <a:solidFill>
                  <a:schemeClr val="accent2">
                    <a:lumMod val="20000"/>
                    <a:lumOff val="80000"/>
                  </a:schemeClr>
                </a:solidFill>
                <a:effectLst/>
                <a:latin typeface="Times New Roman" panose="02020603050405020304" pitchFamily="18" charset="0"/>
              </a:rPr>
            </a:br>
            <a:br>
              <a:rPr lang="en-US" sz="2000" b="1" i="0" u="none" strike="noStrike" cap="none" dirty="0">
                <a:solidFill>
                  <a:schemeClr val="accent2">
                    <a:lumMod val="20000"/>
                    <a:lumOff val="80000"/>
                  </a:schemeClr>
                </a:solidFill>
                <a:effectLst/>
                <a:latin typeface="Times New Roman" panose="02020603050405020304" pitchFamily="18" charset="0"/>
              </a:rPr>
            </a:br>
            <a:endParaRPr lang="en-US" sz="2000" dirty="0">
              <a:solidFill>
                <a:schemeClr val="accent2">
                  <a:lumMod val="20000"/>
                  <a:lumOff val="80000"/>
                </a:schemeClr>
              </a:solidFill>
            </a:endParaRPr>
          </a:p>
        </p:txBody>
      </p:sp>
    </p:spTree>
    <p:extLst>
      <p:ext uri="{BB962C8B-B14F-4D97-AF65-F5344CB8AC3E}">
        <p14:creationId xmlns:p14="http://schemas.microsoft.com/office/powerpoint/2010/main" val="188637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26A4-4D9D-D989-9EB6-9E766F7EE1C7}"/>
              </a:ext>
            </a:extLst>
          </p:cNvPr>
          <p:cNvSpPr>
            <a:spLocks noGrp="1"/>
          </p:cNvSpPr>
          <p:nvPr>
            <p:ph type="title"/>
          </p:nvPr>
        </p:nvSpPr>
        <p:spPr>
          <a:xfrm>
            <a:off x="1141413" y="618518"/>
            <a:ext cx="9905998" cy="5020282"/>
          </a:xfrm>
        </p:spPr>
        <p:txBody>
          <a:bodyPr/>
          <a:lstStyle/>
          <a:p>
            <a:r>
              <a:rPr lang="en-US" sz="1800" b="1" i="0" u="none" strike="noStrike" dirty="0">
                <a:solidFill>
                  <a:srgbClr val="000000"/>
                </a:solidFill>
                <a:effectLst/>
                <a:latin typeface="Times New Roman" panose="02020603050405020304" pitchFamily="18" charset="0"/>
              </a:rPr>
              <a:t>Challenges and Future Work:</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2000" b="0" i="0" u="none" strike="noStrike" cap="none" dirty="0">
                <a:solidFill>
                  <a:schemeClr val="accent2">
                    <a:lumMod val="20000"/>
                    <a:lumOff val="80000"/>
                  </a:schemeClr>
                </a:solidFill>
                <a:effectLst/>
                <a:latin typeface="Times New Roman" panose="02020603050405020304" pitchFamily="18" charset="0"/>
              </a:rPr>
              <a:t> Suggestions for future work encompass areas such as optimization refinement, algorithmic innovation, toolchain integration, and exploration of emerging technologies.</a:t>
            </a:r>
            <a:br>
              <a:rPr lang="en-US" sz="2000" b="0" i="0" u="none" strike="noStrike" cap="none" dirty="0">
                <a:solidFill>
                  <a:schemeClr val="accent2">
                    <a:lumMod val="20000"/>
                    <a:lumOff val="80000"/>
                  </a:schemeClr>
                </a:solidFill>
                <a:effectLst/>
                <a:latin typeface="Times New Roman" panose="02020603050405020304" pitchFamily="18" charset="0"/>
              </a:rPr>
            </a:br>
            <a:br>
              <a:rPr lang="en-US" sz="2000" b="0" i="0" u="none" strike="noStrike" cap="none" dirty="0">
                <a:solidFill>
                  <a:schemeClr val="accent2">
                    <a:lumMod val="20000"/>
                    <a:lumOff val="80000"/>
                  </a:schemeClr>
                </a:solidFill>
                <a:effectLst/>
                <a:latin typeface="Times New Roman" panose="02020603050405020304" pitchFamily="18" charset="0"/>
              </a:rPr>
            </a:br>
            <a:r>
              <a:rPr lang="en-US" sz="2000" b="0" i="0" u="none" strike="noStrike" cap="none" dirty="0">
                <a:solidFill>
                  <a:schemeClr val="accent2">
                    <a:lumMod val="20000"/>
                    <a:lumOff val="80000"/>
                  </a:schemeClr>
                </a:solidFill>
                <a:effectLst/>
                <a:latin typeface="Arial" panose="020B0604020202020204" pitchFamily="34" charset="0"/>
              </a:rPr>
              <a:t> </a:t>
            </a:r>
            <a:r>
              <a:rPr lang="en-US" sz="2000" cap="none" dirty="0">
                <a:solidFill>
                  <a:schemeClr val="accent2">
                    <a:lumMod val="20000"/>
                    <a:lumOff val="80000"/>
                  </a:schemeClr>
                </a:solidFill>
                <a:latin typeface="Times New Roman" panose="02020603050405020304" pitchFamily="18" charset="0"/>
              </a:rPr>
              <a:t>B</a:t>
            </a:r>
            <a:r>
              <a:rPr lang="en-US" sz="2000" b="0" i="0" u="none" strike="noStrike" cap="none" dirty="0">
                <a:solidFill>
                  <a:schemeClr val="accent2">
                    <a:lumMod val="20000"/>
                    <a:lumOff val="80000"/>
                  </a:schemeClr>
                </a:solidFill>
                <a:effectLst/>
                <a:latin typeface="Times New Roman" panose="02020603050405020304" pitchFamily="18" charset="0"/>
              </a:rPr>
              <a:t>y identifying and addressing these challenges, the project aims to pave the way for continued innovation and advancement in compiler design and optimization.</a:t>
            </a:r>
            <a:br>
              <a:rPr lang="en-US" sz="2000" b="0" i="0" u="none" strike="noStrike" cap="none" dirty="0">
                <a:solidFill>
                  <a:schemeClr val="accent2">
                    <a:lumMod val="20000"/>
                    <a:lumOff val="80000"/>
                  </a:schemeClr>
                </a:solidFill>
                <a:effectLst/>
                <a:latin typeface="Times New Roman" panose="02020603050405020304" pitchFamily="18" charset="0"/>
              </a:rPr>
            </a:br>
            <a:endParaRPr lang="en-US" sz="2000" dirty="0">
              <a:solidFill>
                <a:schemeClr val="accent2">
                  <a:lumMod val="20000"/>
                  <a:lumOff val="80000"/>
                </a:schemeClr>
              </a:solidFill>
            </a:endParaRPr>
          </a:p>
        </p:txBody>
      </p:sp>
    </p:spTree>
    <p:extLst>
      <p:ext uri="{BB962C8B-B14F-4D97-AF65-F5344CB8AC3E}">
        <p14:creationId xmlns:p14="http://schemas.microsoft.com/office/powerpoint/2010/main" val="267978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B737-1A5E-1BD6-B9E9-11F769C48345}"/>
              </a:ext>
            </a:extLst>
          </p:cNvPr>
          <p:cNvSpPr>
            <a:spLocks noGrp="1"/>
          </p:cNvSpPr>
          <p:nvPr>
            <p:ph type="title"/>
          </p:nvPr>
        </p:nvSpPr>
        <p:spPr>
          <a:xfrm>
            <a:off x="1016000" y="618518"/>
            <a:ext cx="10031411" cy="5365722"/>
          </a:xfrm>
        </p:spPr>
        <p:txBody>
          <a:bodyPr/>
          <a:lstStyle/>
          <a:p>
            <a:r>
              <a:rPr lang="en-US" dirty="0">
                <a:solidFill>
                  <a:schemeClr val="bg1"/>
                </a:solidFill>
              </a:rPr>
              <a:t>Conclusion:</a:t>
            </a:r>
            <a:br>
              <a:rPr lang="en-US" dirty="0"/>
            </a:br>
            <a:r>
              <a:rPr lang="en-US" sz="2000" cap="none" dirty="0">
                <a:solidFill>
                  <a:schemeClr val="accent2">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S</a:t>
            </a:r>
            <a:r>
              <a:rPr lang="en-US" sz="2000" cap="none"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ummary of key findings regarding register allocation optimization. concluding remarks on the importance and implications of the research.</a:t>
            </a:r>
            <a:br>
              <a:rPr lang="en-US" sz="2000" cap="none"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0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2000" b="0" i="0" u="none" strike="noStrike" cap="none" dirty="0">
                <a:solidFill>
                  <a:schemeClr val="accent2">
                    <a:lumMod val="20000"/>
                    <a:lumOff val="80000"/>
                  </a:schemeClr>
                </a:solidFill>
                <a:effectLst/>
                <a:latin typeface="Times New Roman" panose="02020603050405020304" pitchFamily="18" charset="0"/>
              </a:rPr>
              <a:t>he findings of this research underscore the importance of compiler optimization in enabling high-performance computing solutions</a:t>
            </a:r>
            <a:br>
              <a:rPr lang="en-US" sz="2000" b="0" i="0" u="none" strike="noStrike" cap="none" dirty="0">
                <a:solidFill>
                  <a:schemeClr val="accent2">
                    <a:lumMod val="20000"/>
                    <a:lumOff val="80000"/>
                  </a:schemeClr>
                </a:solidFill>
                <a:effectLst/>
                <a:latin typeface="Times New Roman" panose="02020603050405020304" pitchFamily="18" charset="0"/>
              </a:rPr>
            </a:br>
            <a:br>
              <a:rPr lang="en-US" sz="2000" b="0" i="0" u="none" strike="noStrike" cap="none" dirty="0">
                <a:solidFill>
                  <a:schemeClr val="accent2">
                    <a:lumMod val="20000"/>
                    <a:lumOff val="80000"/>
                  </a:schemeClr>
                </a:solidFill>
                <a:effectLst/>
                <a:latin typeface="Times New Roman" panose="02020603050405020304" pitchFamily="18" charset="0"/>
              </a:rPr>
            </a:br>
            <a:r>
              <a:rPr lang="en-US" sz="2000" b="0" i="0" u="none" strike="noStrike" cap="none" dirty="0">
                <a:solidFill>
                  <a:schemeClr val="accent2">
                    <a:lumMod val="20000"/>
                    <a:lumOff val="80000"/>
                  </a:schemeClr>
                </a:solidFill>
                <a:effectLst/>
                <a:latin typeface="Times New Roman" panose="02020603050405020304" pitchFamily="18" charset="0"/>
              </a:rPr>
              <a:t>Highlight the potential impact of continued innovation in compiler design and optimization.</a:t>
            </a:r>
            <a:endParaRPr lang="en-US" sz="2000" dirty="0">
              <a:solidFill>
                <a:schemeClr val="accent2">
                  <a:lumMod val="20000"/>
                  <a:lumOff val="80000"/>
                </a:schemeClr>
              </a:solidFill>
            </a:endParaRPr>
          </a:p>
        </p:txBody>
      </p:sp>
    </p:spTree>
    <p:extLst>
      <p:ext uri="{BB962C8B-B14F-4D97-AF65-F5344CB8AC3E}">
        <p14:creationId xmlns:p14="http://schemas.microsoft.com/office/powerpoint/2010/main" val="2111858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5886-AA48-5FED-D91A-75424670D024}"/>
              </a:ext>
            </a:extLst>
          </p:cNvPr>
          <p:cNvSpPr>
            <a:spLocks noGrp="1"/>
          </p:cNvSpPr>
          <p:nvPr>
            <p:ph type="title"/>
          </p:nvPr>
        </p:nvSpPr>
        <p:spPr>
          <a:xfrm>
            <a:off x="1141413" y="618518"/>
            <a:ext cx="9905998" cy="5253962"/>
          </a:xfrm>
        </p:spPr>
        <p:txBody>
          <a:bodyPr/>
          <a:lstStyle/>
          <a:p>
            <a:pPr fontAlgn="base">
              <a:spcBef>
                <a:spcPts val="1200"/>
              </a:spcBef>
              <a:spcAft>
                <a:spcPts val="1200"/>
              </a:spcAft>
            </a:pPr>
            <a:r>
              <a:rPr lang="en-US" sz="1800" b="1" i="0" u="none" strike="noStrike" dirty="0">
                <a:solidFill>
                  <a:srgbClr val="000000"/>
                </a:solidFill>
                <a:effectLst/>
                <a:latin typeface="Times New Roman" panose="02020603050405020304" pitchFamily="18" charset="0"/>
              </a:rPr>
              <a:t>References:</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2000" cap="none" dirty="0">
                <a:solidFill>
                  <a:schemeClr val="tx2">
                    <a:lumMod val="20000"/>
                    <a:lumOff val="80000"/>
                  </a:schemeClr>
                </a:solidFill>
                <a:latin typeface="Times New Roman" panose="02020603050405020304" pitchFamily="18" charset="0"/>
              </a:rPr>
              <a:t>C</a:t>
            </a:r>
            <a:r>
              <a:rPr lang="en-US" sz="2000" b="0" i="0" u="none" strike="noStrike" cap="none" dirty="0">
                <a:solidFill>
                  <a:schemeClr val="tx2">
                    <a:lumMod val="20000"/>
                    <a:lumOff val="80000"/>
                  </a:schemeClr>
                </a:solidFill>
                <a:effectLst/>
                <a:latin typeface="Times New Roman" panose="02020603050405020304" pitchFamily="18" charset="0"/>
              </a:rPr>
              <a:t>omprehensive list of all references and sources cited in the project.</a:t>
            </a:r>
            <a:br>
              <a:rPr lang="en-US" sz="2000" b="0" i="0" u="none" strike="noStrike" cap="none" dirty="0">
                <a:solidFill>
                  <a:schemeClr val="tx2">
                    <a:lumMod val="20000"/>
                    <a:lumOff val="80000"/>
                  </a:schemeClr>
                </a:solidFill>
                <a:effectLst/>
                <a:latin typeface="Times New Roman" panose="02020603050405020304" pitchFamily="18" charset="0"/>
              </a:rPr>
            </a:br>
            <a:br>
              <a:rPr lang="en-US" sz="2000" b="0" i="0" u="none" strike="noStrike" cap="none" dirty="0">
                <a:solidFill>
                  <a:schemeClr val="tx2">
                    <a:lumMod val="20000"/>
                    <a:lumOff val="80000"/>
                  </a:schemeClr>
                </a:solidFill>
                <a:effectLst/>
                <a:latin typeface="Times New Roman" panose="02020603050405020304" pitchFamily="18" charset="0"/>
              </a:rPr>
            </a:br>
            <a:r>
              <a:rPr lang="en-US" sz="2000" b="0" i="0" u="none" strike="noStrike" cap="none" dirty="0">
                <a:solidFill>
                  <a:schemeClr val="tx2">
                    <a:lumMod val="20000"/>
                    <a:lumOff val="80000"/>
                  </a:schemeClr>
                </a:solidFill>
                <a:effectLst/>
                <a:latin typeface="Times New Roman" panose="02020603050405020304" pitchFamily="18" charset="0"/>
              </a:rPr>
              <a:t> The references section provides a comprehensive list of all sources cited throughout the project, including academic papers, textbooks, software documentation, and research articles.</a:t>
            </a:r>
            <a:br>
              <a:rPr lang="en-US" sz="2000" b="0" i="0" u="none" strike="noStrike" cap="none" dirty="0">
                <a:solidFill>
                  <a:schemeClr val="tx2">
                    <a:lumMod val="20000"/>
                    <a:lumOff val="80000"/>
                  </a:schemeClr>
                </a:solidFill>
                <a:effectLst/>
                <a:latin typeface="Times New Roman" panose="02020603050405020304" pitchFamily="18" charset="0"/>
              </a:rPr>
            </a:br>
            <a:r>
              <a:rPr lang="en-US" sz="1800" b="1" i="0" u="none" strike="noStrike" dirty="0">
                <a:solidFill>
                  <a:srgbClr val="000000"/>
                </a:solidFill>
                <a:effectLst/>
                <a:latin typeface="Times New Roman" panose="02020603050405020304" pitchFamily="18" charset="0"/>
              </a:rPr>
              <a:t>Appendices:</a:t>
            </a:r>
            <a:br>
              <a:rPr lang="en-US" sz="2000" cap="none" dirty="0">
                <a:solidFill>
                  <a:schemeClr val="tx2">
                    <a:lumMod val="20000"/>
                    <a:lumOff val="80000"/>
                  </a:schemeClr>
                </a:solidFill>
                <a:latin typeface="Times New Roman" panose="02020603050405020304" pitchFamily="18" charset="0"/>
              </a:rPr>
            </a:br>
            <a:br>
              <a:rPr lang="en-US" sz="2000" cap="none" dirty="0">
                <a:solidFill>
                  <a:schemeClr val="tx2">
                    <a:lumMod val="20000"/>
                    <a:lumOff val="80000"/>
                  </a:schemeClr>
                </a:solidFill>
                <a:latin typeface="Times New Roman" panose="02020603050405020304" pitchFamily="18" charset="0"/>
              </a:rPr>
            </a:br>
            <a:r>
              <a:rPr lang="en-US" sz="2000" cap="none" dirty="0">
                <a:solidFill>
                  <a:schemeClr val="tx2">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A</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dditional information, code snippets, or supplementary material related to register allocation implementation and experimentation . feel free to adjust or expand upon each section based on the specific requirements and focus of your project.</a:t>
            </a:r>
            <a:br>
              <a:rPr lang="en-US" sz="1800" cap="none" dirty="0">
                <a:effectLst/>
                <a:latin typeface="Calibri" panose="020F0502020204030204" pitchFamily="34" charset="0"/>
                <a:cs typeface="Times New Roman" panose="02020603050405020304" pitchFamily="18" charset="0"/>
              </a:rPr>
            </a:br>
            <a:endParaRPr lang="en-US" sz="2000" dirty="0">
              <a:solidFill>
                <a:schemeClr val="tx2">
                  <a:lumMod val="20000"/>
                  <a:lumOff val="80000"/>
                </a:schemeClr>
              </a:solidFill>
            </a:endParaRPr>
          </a:p>
        </p:txBody>
      </p:sp>
    </p:spTree>
    <p:extLst>
      <p:ext uri="{BB962C8B-B14F-4D97-AF65-F5344CB8AC3E}">
        <p14:creationId xmlns:p14="http://schemas.microsoft.com/office/powerpoint/2010/main" val="2515620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75AB-63CA-28E9-D6C9-F6ECCE33F17E}"/>
              </a:ext>
            </a:extLst>
          </p:cNvPr>
          <p:cNvSpPr>
            <a:spLocks noGrp="1"/>
          </p:cNvSpPr>
          <p:nvPr>
            <p:ph type="title"/>
          </p:nvPr>
        </p:nvSpPr>
        <p:spPr/>
        <p:txBody>
          <a:bodyPr>
            <a:normAutofit/>
          </a:bodyPr>
          <a:lstStyle/>
          <a:p>
            <a:pPr algn="ctr"/>
            <a:r>
              <a:rPr lang="en-US" sz="9600" cap="none" dirty="0">
                <a:latin typeface="Algerian" panose="04020705040A02060702" pitchFamily="82" charset="0"/>
              </a:rPr>
              <a:t>thank you…</a:t>
            </a:r>
          </a:p>
        </p:txBody>
      </p:sp>
      <p:sp>
        <p:nvSpPr>
          <p:cNvPr id="3" name="Text Placeholder 2">
            <a:extLst>
              <a:ext uri="{FF2B5EF4-FFF2-40B4-BE49-F238E27FC236}">
                <a16:creationId xmlns:a16="http://schemas.microsoft.com/office/drawing/2014/main" id="{35EF425E-CD7B-BEBA-78BC-759129A67579}"/>
              </a:ext>
            </a:extLst>
          </p:cNvPr>
          <p:cNvSpPr>
            <a:spLocks noGrp="1"/>
          </p:cNvSpPr>
          <p:nvPr>
            <p:ph type="body" idx="1"/>
          </p:nvPr>
        </p:nvSpPr>
        <p:spPr>
          <a:xfrm flipV="1">
            <a:off x="1141411" y="4378643"/>
            <a:ext cx="9906000"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82630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741E-CAB6-E71E-9B78-9F8176B4E6B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956AA9D-8A2C-1487-3E07-C31569E83829}"/>
              </a:ext>
            </a:extLst>
          </p:cNvPr>
          <p:cNvSpPr>
            <a:spLocks noGrp="1"/>
          </p:cNvSpPr>
          <p:nvPr>
            <p:ph idx="1"/>
          </p:nvPr>
        </p:nvSpPr>
        <p:spPr/>
        <p:txBody>
          <a:bodyPr>
            <a:normAutofit fontScale="92500"/>
          </a:bodyPr>
          <a:lstStyle/>
          <a:p>
            <a:r>
              <a:rPr lang="en-US" dirty="0"/>
              <a:t>Compiler design is foundational to software development, as it bridges the gap between human-readable code and machine-executable instructions.</a:t>
            </a:r>
          </a:p>
          <a:p>
            <a:r>
              <a:rPr lang="en-US" dirty="0"/>
              <a:t>It encompasses a series of complex processes, including lexical analysis, parsing, optimization, and code generation, with the ultimate goal of producing efficient and reliable executable programs.</a:t>
            </a:r>
          </a:p>
          <a:p>
            <a:r>
              <a:rPr lang="en-US" dirty="0"/>
              <a:t>This project seeks to address the challenge of register allocation optimization within compiler design, aiming to enhance the efficiency and effectiveness of compiled code in high-performance computing environments.</a:t>
            </a:r>
          </a:p>
        </p:txBody>
      </p:sp>
    </p:spTree>
    <p:extLst>
      <p:ext uri="{BB962C8B-B14F-4D97-AF65-F5344CB8AC3E}">
        <p14:creationId xmlns:p14="http://schemas.microsoft.com/office/powerpoint/2010/main" val="330461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50A0-C855-ED47-9FCE-C8CD23080CB5}"/>
              </a:ext>
            </a:extLst>
          </p:cNvPr>
          <p:cNvSpPr>
            <a:spLocks noGrp="1"/>
          </p:cNvSpPr>
          <p:nvPr>
            <p:ph type="title"/>
          </p:nvPr>
        </p:nvSpPr>
        <p:spPr>
          <a:xfrm>
            <a:off x="1141413" y="618518"/>
            <a:ext cx="9905998" cy="5862964"/>
          </a:xfrm>
        </p:spPr>
        <p:txBody>
          <a:bodyPr>
            <a:normAutofit/>
          </a:bodyPr>
          <a:lstStyle/>
          <a:p>
            <a:pPr marL="342900" indent="-342900">
              <a:buFont typeface="Wingdings" panose="05000000000000000000" pitchFamily="2" charset="2"/>
              <a:buChar char="Ø"/>
            </a:pPr>
            <a:r>
              <a:rPr lang="en-US" sz="2000" dirty="0"/>
              <a:t> </a:t>
            </a:r>
            <a:r>
              <a:rPr lang="en-US" sz="2000" cap="none" dirty="0"/>
              <a:t>it encompasses a series of complex processes, including lexical analysis, parsing, optimization, and code generation, with the ultimate goal of producing efficient and reliable executable programs. </a:t>
            </a:r>
            <a:br>
              <a:rPr lang="en-US" sz="2000" cap="none" dirty="0"/>
            </a:br>
            <a:br>
              <a:rPr lang="en-US" sz="2000" cap="none" dirty="0"/>
            </a:br>
            <a:r>
              <a:rPr lang="en-US" sz="2000" cap="none" dirty="0"/>
              <a:t>efficient register allocation, in particular, plays a critical role in optimizing program performance by minimizing memory accesses and maximizing the utilization of hardware resources. </a:t>
            </a:r>
            <a:br>
              <a:rPr lang="en-US" sz="2000" cap="none" dirty="0"/>
            </a:br>
            <a:br>
              <a:rPr lang="en-US" sz="2000" cap="none" dirty="0"/>
            </a:br>
            <a:r>
              <a:rPr lang="en-US" sz="2000" cap="none" dirty="0"/>
              <a:t>traditional optimization techniques, such as constant folding, loop unrolling, and dead code elimination, have been instrumental in enhancing program speed and reducing resource usage. </a:t>
            </a:r>
            <a:br>
              <a:rPr lang="en-US" sz="2000" cap="none" dirty="0"/>
            </a:br>
            <a:br>
              <a:rPr lang="en-US" sz="2000" cap="none" dirty="0"/>
            </a:br>
            <a:r>
              <a:rPr lang="en-US" sz="2000" cap="none" dirty="0"/>
              <a:t>identify key research gaps, and lay the groundwork for innovative solutions in register allocation optimization.</a:t>
            </a:r>
            <a:br>
              <a:rPr lang="en-US" sz="2000" cap="none" dirty="0"/>
            </a:br>
            <a:endParaRPr lang="en-US" sz="2000" dirty="0"/>
          </a:p>
        </p:txBody>
      </p:sp>
    </p:spTree>
    <p:extLst>
      <p:ext uri="{BB962C8B-B14F-4D97-AF65-F5344CB8AC3E}">
        <p14:creationId xmlns:p14="http://schemas.microsoft.com/office/powerpoint/2010/main" val="157169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FB4224-F17D-A16D-45A6-FE739B572BB0}"/>
              </a:ext>
            </a:extLst>
          </p:cNvPr>
          <p:cNvPicPr>
            <a:picLocks noChangeAspect="1"/>
          </p:cNvPicPr>
          <p:nvPr/>
        </p:nvPicPr>
        <p:blipFill>
          <a:blip r:embed="rId2"/>
          <a:stretch>
            <a:fillRect/>
          </a:stretch>
        </p:blipFill>
        <p:spPr>
          <a:xfrm>
            <a:off x="857250" y="180975"/>
            <a:ext cx="9075644" cy="5626899"/>
          </a:xfrm>
          <a:prstGeom prst="rect">
            <a:avLst/>
          </a:prstGeom>
        </p:spPr>
      </p:pic>
      <p:sp>
        <p:nvSpPr>
          <p:cNvPr id="2" name="Title 1">
            <a:extLst>
              <a:ext uri="{FF2B5EF4-FFF2-40B4-BE49-F238E27FC236}">
                <a16:creationId xmlns:a16="http://schemas.microsoft.com/office/drawing/2014/main" id="{7F1B7604-DD5B-9C65-7419-66A2E60478B5}"/>
              </a:ext>
            </a:extLst>
          </p:cNvPr>
          <p:cNvSpPr>
            <a:spLocks noGrp="1"/>
          </p:cNvSpPr>
          <p:nvPr>
            <p:ph type="title"/>
          </p:nvPr>
        </p:nvSpPr>
        <p:spPr>
          <a:xfrm>
            <a:off x="546847" y="1"/>
            <a:ext cx="10500564" cy="6131858"/>
          </a:xfrm>
        </p:spPr>
        <p:txBody>
          <a:bodyPr/>
          <a:lstStyle/>
          <a:p>
            <a:endParaRPr lang="en-US" dirty="0"/>
          </a:p>
        </p:txBody>
      </p:sp>
    </p:spTree>
    <p:extLst>
      <p:ext uri="{BB962C8B-B14F-4D97-AF65-F5344CB8AC3E}">
        <p14:creationId xmlns:p14="http://schemas.microsoft.com/office/powerpoint/2010/main" val="146382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8F0-8D67-460F-2C48-151E60CB9E00}"/>
              </a:ext>
            </a:extLst>
          </p:cNvPr>
          <p:cNvSpPr>
            <a:spLocks noGrp="1"/>
          </p:cNvSpPr>
          <p:nvPr>
            <p:ph type="title"/>
          </p:nvPr>
        </p:nvSpPr>
        <p:spPr>
          <a:xfrm>
            <a:off x="1141413" y="618518"/>
            <a:ext cx="9905998" cy="5477482"/>
          </a:xfrm>
        </p:spPr>
        <p:txBody>
          <a:bodyPr/>
          <a:lstStyle/>
          <a:p>
            <a:r>
              <a:rPr lang="en-US" sz="2800" b="1" i="1" u="none" strike="noStrike" dirty="0">
                <a:solidFill>
                  <a:srgbClr val="000000"/>
                </a:solidFill>
                <a:effectLst/>
                <a:latin typeface="Times New Roman" panose="02020603050405020304" pitchFamily="18" charset="0"/>
              </a:rPr>
              <a:t>Statement of the problem:</a:t>
            </a:r>
            <a:br>
              <a:rPr lang="en-US" sz="1800" b="1" i="0" u="none" strike="noStrike" dirty="0">
                <a:solidFill>
                  <a:srgbClr val="000000"/>
                </a:solidFill>
                <a:effectLst/>
                <a:latin typeface="Times New Roman" panose="02020603050405020304" pitchFamily="18" charset="0"/>
              </a:rPr>
            </a:br>
            <a:r>
              <a:rPr lang="en-US" sz="1800" b="1" i="0" u="none" strike="noStrike" dirty="0">
                <a:solidFill>
                  <a:srgbClr val="000000"/>
                </a:solidFill>
                <a:effectLst/>
                <a:latin typeface="Times New Roman" panose="02020603050405020304" pitchFamily="18" charset="0"/>
              </a:rPr>
              <a:t>		</a:t>
            </a:r>
            <a:br>
              <a:rPr lang="en-US" sz="1800" b="1" i="0" u="none" strike="noStrike" dirty="0">
                <a:solidFill>
                  <a:srgbClr val="000000"/>
                </a:solidFill>
                <a:effectLst/>
                <a:latin typeface="Times New Roman" panose="02020603050405020304" pitchFamily="18" charset="0"/>
              </a:rPr>
            </a:br>
            <a:r>
              <a:rPr lang="en-US" sz="1800" b="1" i="0" u="none" strike="noStrike" dirty="0">
                <a:solidFill>
                  <a:srgbClr val="000000"/>
                </a:solidFill>
                <a:effectLst/>
                <a:latin typeface="Times New Roman" panose="02020603050405020304" pitchFamily="18" charset="0"/>
              </a:rPr>
              <a:t>			</a:t>
            </a:r>
            <a:r>
              <a:rPr lang="en-US" sz="2400" b="0" i="0" u="none" strike="noStrike" dirty="0">
                <a:solidFill>
                  <a:schemeClr val="accent2">
                    <a:lumMod val="20000"/>
                    <a:lumOff val="80000"/>
                  </a:schemeClr>
                </a:solidFill>
                <a:effectLst/>
                <a:latin typeface="Times New Roman" panose="02020603050405020304" pitchFamily="18" charset="0"/>
              </a:rPr>
              <a:t>Need for efficient optimization techniques</a:t>
            </a:r>
            <a:r>
              <a:rPr lang="en-US" sz="1800" b="0" i="0" u="none" strike="noStrike" dirty="0">
                <a:solidFill>
                  <a:srgbClr val="000000"/>
                </a:solidFill>
                <a:effectLst/>
                <a:latin typeface="Times New Roman" panose="02020603050405020304" pitchFamily="18" charset="0"/>
              </a:rPr>
              <a:t>.</a:t>
            </a:r>
            <a:br>
              <a:rPr lang="en-US" sz="1800" b="1" i="0" u="none" strike="noStrike" dirty="0">
                <a:solidFill>
                  <a:srgbClr val="000000"/>
                </a:solidFill>
                <a:effectLst/>
                <a:latin typeface="Times New Roman" panose="02020603050405020304" pitchFamily="18" charset="0"/>
              </a:rPr>
            </a:br>
            <a:endParaRPr lang="en-US" dirty="0"/>
          </a:p>
        </p:txBody>
      </p:sp>
    </p:spTree>
    <p:extLst>
      <p:ext uri="{BB962C8B-B14F-4D97-AF65-F5344CB8AC3E}">
        <p14:creationId xmlns:p14="http://schemas.microsoft.com/office/powerpoint/2010/main" val="134814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26C5-775B-F1BA-51BE-16B210CFAC1E}"/>
              </a:ext>
            </a:extLst>
          </p:cNvPr>
          <p:cNvSpPr>
            <a:spLocks noGrp="1"/>
          </p:cNvSpPr>
          <p:nvPr>
            <p:ph type="title"/>
          </p:nvPr>
        </p:nvSpPr>
        <p:spPr>
          <a:xfrm>
            <a:off x="1141413" y="618518"/>
            <a:ext cx="9905998" cy="5416522"/>
          </a:xfrm>
        </p:spPr>
        <p:txBody>
          <a:bodyPr/>
          <a:lstStyle/>
          <a:p>
            <a:r>
              <a:rPr lang="en-US" sz="1800" b="1" i="0" u="none" strike="noStrike" dirty="0">
                <a:solidFill>
                  <a:srgbClr val="000000"/>
                </a:solidFill>
                <a:effectLst/>
                <a:latin typeface="Times New Roman" panose="02020603050405020304" pitchFamily="18" charset="0"/>
              </a:rPr>
              <a:t> Literature Review:</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2000" b="1" i="0" u="none" strike="noStrike" dirty="0">
                <a:solidFill>
                  <a:schemeClr val="accent1">
                    <a:lumMod val="20000"/>
                    <a:lumOff val="80000"/>
                  </a:schemeClr>
                </a:solidFill>
                <a:effectLst/>
                <a:latin typeface="Times New Roman" panose="02020603050405020304" pitchFamily="18" charset="0"/>
              </a:rPr>
              <a:t> </a:t>
            </a:r>
            <a:r>
              <a:rPr lang="en-US" sz="2000" cap="none" dirty="0">
                <a:solidFill>
                  <a:schemeClr val="accent1">
                    <a:lumMod val="20000"/>
                    <a:lumOff val="80000"/>
                  </a:schemeClr>
                </a:solidFill>
                <a:latin typeface="Times New Roman" panose="02020603050405020304" pitchFamily="18" charset="0"/>
              </a:rPr>
              <a:t>A </a:t>
            </a:r>
            <a:r>
              <a:rPr lang="en-US" sz="2000" b="0" i="0" u="none" strike="noStrike" cap="none" dirty="0">
                <a:solidFill>
                  <a:schemeClr val="accent1">
                    <a:lumMod val="20000"/>
                    <a:lumOff val="80000"/>
                  </a:schemeClr>
                </a:solidFill>
                <a:effectLst/>
                <a:latin typeface="Times New Roman" panose="02020603050405020304" pitchFamily="18" charset="0"/>
              </a:rPr>
              <a:t>literature review of optimization techniques in compiler design encompasses a wide range of research papers, books, and articles covering .</a:t>
            </a:r>
            <a:br>
              <a:rPr lang="en-US" sz="2000" b="0" i="0" u="none" strike="noStrike" cap="none" dirty="0">
                <a:solidFill>
                  <a:schemeClr val="accent1">
                    <a:lumMod val="20000"/>
                    <a:lumOff val="80000"/>
                  </a:schemeClr>
                </a:solidFill>
                <a:effectLst/>
                <a:latin typeface="Times New Roman" panose="02020603050405020304" pitchFamily="18" charset="0"/>
              </a:rPr>
            </a:br>
            <a:br>
              <a:rPr lang="en-US" sz="2000" b="0" i="0" u="none" strike="noStrike" cap="none" dirty="0">
                <a:solidFill>
                  <a:schemeClr val="accent1">
                    <a:lumMod val="20000"/>
                    <a:lumOff val="80000"/>
                  </a:schemeClr>
                </a:solidFill>
                <a:effectLst/>
                <a:latin typeface="Times New Roman" panose="02020603050405020304" pitchFamily="18" charset="0"/>
              </a:rPr>
            </a:br>
            <a:r>
              <a:rPr lang="en-US" sz="2000" b="0" i="0" u="none" strike="noStrike" cap="none" dirty="0">
                <a:solidFill>
                  <a:schemeClr val="accent1">
                    <a:lumMod val="20000"/>
                    <a:lumOff val="80000"/>
                  </a:schemeClr>
                </a:solidFill>
                <a:effectLst/>
                <a:latin typeface="Times New Roman" panose="02020603050405020304" pitchFamily="18" charset="0"/>
              </a:rPr>
              <a:t> </a:t>
            </a:r>
            <a:r>
              <a:rPr lang="en-US" sz="2000" cap="none" dirty="0">
                <a:solidFill>
                  <a:schemeClr val="accent2">
                    <a:lumMod val="20000"/>
                    <a:lumOff val="80000"/>
                  </a:schemeClr>
                </a:solidFill>
                <a:latin typeface="Times New Roman" panose="02020603050405020304" pitchFamily="18" charset="0"/>
              </a:rPr>
              <a:t>B</a:t>
            </a:r>
            <a:r>
              <a:rPr lang="en-US" sz="2000" b="0" i="0" u="none" strike="noStrike" cap="none" dirty="0">
                <a:solidFill>
                  <a:schemeClr val="accent2">
                    <a:lumMod val="20000"/>
                    <a:lumOff val="80000"/>
                  </a:schemeClr>
                </a:solidFill>
                <a:effectLst/>
                <a:latin typeface="Times New Roman" panose="02020603050405020304" pitchFamily="18" charset="0"/>
              </a:rPr>
              <a:t>y reviewing the literature in these areas, researchers and practitioners can gain a comprehensive understanding of optimization techniques in compiler design</a:t>
            </a:r>
            <a:r>
              <a:rPr lang="en-US" sz="1800" b="0" i="0" u="none" strike="noStrike" cap="none" dirty="0">
                <a:solidFill>
                  <a:srgbClr val="000000"/>
                </a:solidFill>
                <a:effectLst/>
                <a:latin typeface="Times New Roman" panose="02020603050405020304" pitchFamily="18" charset="0"/>
              </a:rPr>
              <a:t>.</a:t>
            </a:r>
            <a:br>
              <a:rPr lang="en-US" sz="1800" b="0" i="0" u="none" strike="noStrike" cap="none" dirty="0">
                <a:solidFill>
                  <a:srgbClr val="000000"/>
                </a:solidFill>
                <a:effectLst/>
                <a:latin typeface="Times New Roman" panose="02020603050405020304" pitchFamily="18" charset="0"/>
              </a:rPr>
            </a:br>
            <a:br>
              <a:rPr lang="en-US" sz="2000" b="0" i="0" u="none" strike="noStrike" cap="none" dirty="0">
                <a:solidFill>
                  <a:schemeClr val="accent1">
                    <a:lumMod val="20000"/>
                    <a:lumOff val="80000"/>
                  </a:schemeClr>
                </a:solidFill>
                <a:effectLst/>
                <a:latin typeface="Times New Roman" panose="02020603050405020304" pitchFamily="18" charset="0"/>
              </a:rPr>
            </a:br>
            <a:br>
              <a:rPr lang="en-US" sz="2000" b="0" i="0" u="none" strike="noStrike" dirty="0">
                <a:solidFill>
                  <a:schemeClr val="accent1">
                    <a:lumMod val="20000"/>
                    <a:lumOff val="80000"/>
                  </a:schemeClr>
                </a:solidFill>
                <a:effectLst/>
                <a:latin typeface="Times New Roman" panose="02020603050405020304" pitchFamily="18" charset="0"/>
              </a:rPr>
            </a:b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93860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FE75-604D-04A7-D208-C1694EFBFF07}"/>
              </a:ext>
            </a:extLst>
          </p:cNvPr>
          <p:cNvSpPr>
            <a:spLocks noGrp="1"/>
          </p:cNvSpPr>
          <p:nvPr>
            <p:ph type="title"/>
          </p:nvPr>
        </p:nvSpPr>
        <p:spPr>
          <a:xfrm>
            <a:off x="1141413" y="618518"/>
            <a:ext cx="9905998" cy="5396202"/>
          </a:xfrm>
        </p:spPr>
        <p:txBody>
          <a:bodyPr/>
          <a:lstStyle/>
          <a:p>
            <a:pPr fontAlgn="base">
              <a:spcBef>
                <a:spcPts val="1200"/>
              </a:spcBef>
            </a:pPr>
            <a:br>
              <a:rPr lang="en-US" sz="1800" b="1"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 Objectives: </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1800" b="1" i="0" u="none" strike="noStrike" cap="none" dirty="0">
                <a:solidFill>
                  <a:schemeClr val="tx2">
                    <a:lumMod val="20000"/>
                    <a:lumOff val="80000"/>
                  </a:schemeClr>
                </a:solidFill>
                <a:effectLst/>
                <a:latin typeface="Times New Roman" panose="02020603050405020304" pitchFamily="18" charset="0"/>
              </a:rPr>
              <a:t> </a:t>
            </a:r>
            <a:r>
              <a:rPr lang="en-US" sz="2000" cap="none" dirty="0">
                <a:solidFill>
                  <a:schemeClr val="tx2">
                    <a:lumMod val="20000"/>
                    <a:lumOff val="80000"/>
                  </a:schemeClr>
                </a:solidFill>
                <a:latin typeface="Times New Roman" panose="02020603050405020304" pitchFamily="18" charset="0"/>
              </a:rPr>
              <a:t>C</a:t>
            </a:r>
            <a:r>
              <a:rPr lang="en-US" sz="2000" b="0" i="0" u="none" strike="noStrike" cap="none" dirty="0">
                <a:solidFill>
                  <a:schemeClr val="tx2">
                    <a:lumMod val="20000"/>
                    <a:lumOff val="80000"/>
                  </a:schemeClr>
                </a:solidFill>
                <a:effectLst/>
                <a:latin typeface="Times New Roman" panose="02020603050405020304" pitchFamily="18" charset="0"/>
              </a:rPr>
              <a:t>learly define the goals and objectives of the project.</a:t>
            </a:r>
            <a:br>
              <a:rPr lang="en-US" sz="2000" b="0" i="0" u="none" strike="noStrike" cap="none" dirty="0">
                <a:solidFill>
                  <a:schemeClr val="tx2">
                    <a:lumMod val="20000"/>
                    <a:lumOff val="80000"/>
                  </a:schemeClr>
                </a:solidFill>
                <a:effectLst/>
                <a:latin typeface="Times New Roman" panose="02020603050405020304" pitchFamily="18" charset="0"/>
              </a:rPr>
            </a:br>
            <a:br>
              <a:rPr lang="en-US" sz="2000" b="0" i="0" u="none" strike="noStrike" cap="none" dirty="0">
                <a:solidFill>
                  <a:schemeClr val="tx2">
                    <a:lumMod val="20000"/>
                    <a:lumOff val="80000"/>
                  </a:schemeClr>
                </a:solidFill>
                <a:effectLst/>
                <a:latin typeface="Times New Roman" panose="02020603050405020304" pitchFamily="18" charset="0"/>
              </a:rPr>
            </a:br>
            <a:r>
              <a:rPr lang="en-US" sz="2000" b="0" i="0" u="none" strike="noStrike" cap="none" dirty="0">
                <a:solidFill>
                  <a:schemeClr val="tx2">
                    <a:lumMod val="20000"/>
                    <a:lumOff val="80000"/>
                  </a:schemeClr>
                </a:solidFill>
                <a:effectLst/>
                <a:latin typeface="Times New Roman" panose="02020603050405020304" pitchFamily="18" charset="0"/>
              </a:rPr>
              <a:t>Scope and limitations of the study regarding optimization techniques.</a:t>
            </a:r>
            <a:br>
              <a:rPr lang="en-US" sz="2000" b="0" i="0" u="none" strike="noStrike" cap="none" dirty="0">
                <a:solidFill>
                  <a:schemeClr val="tx2">
                    <a:lumMod val="20000"/>
                    <a:lumOff val="80000"/>
                  </a:schemeClr>
                </a:solidFill>
                <a:effectLst/>
                <a:latin typeface="Times New Roman" panose="02020603050405020304" pitchFamily="18" charset="0"/>
              </a:rPr>
            </a:br>
            <a:br>
              <a:rPr lang="en-US" sz="2000" b="0" i="0" u="none" strike="noStrike" cap="none" dirty="0">
                <a:solidFill>
                  <a:schemeClr val="tx2">
                    <a:lumMod val="20000"/>
                    <a:lumOff val="80000"/>
                  </a:schemeClr>
                </a:solidFill>
                <a:effectLst/>
                <a:latin typeface="Times New Roman" panose="02020603050405020304" pitchFamily="18" charset="0"/>
              </a:rPr>
            </a:br>
            <a:r>
              <a:rPr lang="en-US" sz="2000" b="0" i="0" u="none" strike="noStrike" cap="none" dirty="0">
                <a:solidFill>
                  <a:schemeClr val="tx2">
                    <a:lumMod val="20000"/>
                    <a:lumOff val="80000"/>
                  </a:schemeClr>
                </a:solidFill>
                <a:effectLst/>
                <a:latin typeface="Times New Roman" panose="02020603050405020304" pitchFamily="18" charset="0"/>
              </a:rPr>
              <a:t>Improvement in generated code, with a view towards advancing the state-of-the-art is in compiler design and optimization.</a:t>
            </a:r>
            <a:br>
              <a:rPr lang="en-US" sz="2000" b="0" i="0" u="none" strike="noStrike" cap="none" dirty="0">
                <a:solidFill>
                  <a:schemeClr val="tx2">
                    <a:lumMod val="20000"/>
                    <a:lumOff val="80000"/>
                  </a:schemeClr>
                </a:solidFill>
                <a:effectLst/>
                <a:latin typeface="Times New Roman" panose="02020603050405020304" pitchFamily="18" charset="0"/>
              </a:rPr>
            </a:br>
            <a:br>
              <a:rPr lang="en-US" sz="2000" b="0" i="0" u="none" strike="noStrike" dirty="0">
                <a:solidFill>
                  <a:schemeClr val="accent2">
                    <a:lumMod val="20000"/>
                    <a:lumOff val="80000"/>
                  </a:schemeClr>
                </a:solidFill>
                <a:effectLst/>
                <a:latin typeface="Times New Roman" panose="02020603050405020304" pitchFamily="18" charset="0"/>
              </a:rPr>
            </a:br>
            <a:br>
              <a:rPr lang="en-US" sz="2000" b="0" i="0" u="none" strike="noStrike" dirty="0">
                <a:solidFill>
                  <a:schemeClr val="accent2">
                    <a:lumMod val="20000"/>
                    <a:lumOff val="80000"/>
                  </a:schemeClr>
                </a:solidFill>
                <a:effectLst/>
                <a:latin typeface="Times New Roman" panose="02020603050405020304" pitchFamily="18" charset="0"/>
              </a:rPr>
            </a:br>
            <a:br>
              <a:rPr lang="en-US" sz="2000" b="0" i="0" u="none" strike="noStrike" dirty="0">
                <a:solidFill>
                  <a:schemeClr val="accent2">
                    <a:lumMod val="20000"/>
                    <a:lumOff val="80000"/>
                  </a:schemeClr>
                </a:solidFill>
                <a:effectLst/>
                <a:latin typeface="Times New Roman" panose="02020603050405020304" pitchFamily="18" charset="0"/>
              </a:rPr>
            </a:br>
            <a:br>
              <a:rPr lang="en-US" sz="2000" b="1" i="0" u="none" strike="noStrike" dirty="0">
                <a:solidFill>
                  <a:schemeClr val="accent2">
                    <a:lumMod val="20000"/>
                    <a:lumOff val="80000"/>
                  </a:schemeClr>
                </a:solidFill>
                <a:effectLst/>
                <a:latin typeface="Times New Roman" panose="02020603050405020304" pitchFamily="18" charset="0"/>
              </a:rPr>
            </a:br>
            <a:endParaRPr lang="en-US" sz="2000" dirty="0">
              <a:solidFill>
                <a:schemeClr val="accent2">
                  <a:lumMod val="20000"/>
                  <a:lumOff val="80000"/>
                </a:schemeClr>
              </a:solidFill>
            </a:endParaRPr>
          </a:p>
        </p:txBody>
      </p:sp>
    </p:spTree>
    <p:extLst>
      <p:ext uri="{BB962C8B-B14F-4D97-AF65-F5344CB8AC3E}">
        <p14:creationId xmlns:p14="http://schemas.microsoft.com/office/powerpoint/2010/main" val="211176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5E06-B88B-607B-88D7-CFCB08FB87FA}"/>
              </a:ext>
            </a:extLst>
          </p:cNvPr>
          <p:cNvSpPr>
            <a:spLocks noGrp="1"/>
          </p:cNvSpPr>
          <p:nvPr>
            <p:ph type="title"/>
          </p:nvPr>
        </p:nvSpPr>
        <p:spPr>
          <a:xfrm>
            <a:off x="928053" y="1085878"/>
            <a:ext cx="9905998" cy="3862042"/>
          </a:xfrm>
        </p:spPr>
        <p:txBody>
          <a:bodyPr>
            <a:normAutofit/>
          </a:bodyPr>
          <a:lstStyle/>
          <a:p>
            <a:r>
              <a:rPr lang="en-US" sz="1800" b="1" i="0" u="none" strike="noStrike" dirty="0">
                <a:solidFill>
                  <a:srgbClr val="000000"/>
                </a:solidFill>
                <a:effectLst/>
                <a:latin typeface="Times New Roman" panose="02020603050405020304" pitchFamily="18" charset="0"/>
              </a:rPr>
              <a:t>Methodology: </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2000" b="1" cap="none" dirty="0">
                <a:solidFill>
                  <a:schemeClr val="accent2">
                    <a:lumMod val="20000"/>
                    <a:lumOff val="80000"/>
                  </a:schemeClr>
                </a:solidFill>
                <a:latin typeface="Times New Roman" panose="02020603050405020304" pitchFamily="18" charset="0"/>
              </a:rPr>
              <a:t>F</a:t>
            </a:r>
            <a:r>
              <a:rPr lang="en-US" sz="2000" b="1" i="0" u="none" strike="noStrike" cap="none" dirty="0">
                <a:solidFill>
                  <a:schemeClr val="accent2">
                    <a:lumMod val="20000"/>
                    <a:lumOff val="80000"/>
                  </a:schemeClr>
                </a:solidFill>
                <a:effectLst/>
                <a:latin typeface="Times New Roman" panose="02020603050405020304" pitchFamily="18" charset="0"/>
              </a:rPr>
              <a:t>irstly </a:t>
            </a:r>
            <a:r>
              <a:rPr lang="en-US" sz="2000" b="1" i="0" u="none" strike="noStrike" cap="none" dirty="0" err="1">
                <a:solidFill>
                  <a:schemeClr val="accent2">
                    <a:lumMod val="20000"/>
                    <a:lumOff val="80000"/>
                  </a:schemeClr>
                </a:solidFill>
                <a:effectLst/>
                <a:latin typeface="Times New Roman" panose="02020603050405020304" pitchFamily="18" charset="0"/>
              </a:rPr>
              <a:t>i</a:t>
            </a:r>
            <a:r>
              <a:rPr lang="en-US" sz="2000" b="1" i="0" u="none" strike="noStrike" cap="none" dirty="0">
                <a:solidFill>
                  <a:schemeClr val="accent2">
                    <a:lumMod val="20000"/>
                    <a:lumOff val="80000"/>
                  </a:schemeClr>
                </a:solidFill>
                <a:effectLst/>
                <a:latin typeface="Times New Roman" panose="02020603050405020304" pitchFamily="18" charset="0"/>
              </a:rPr>
              <a:t> collected the information from articles , internet resource.</a:t>
            </a:r>
            <a:br>
              <a:rPr lang="en-US" sz="2000" b="1" i="0" u="none" strike="noStrike" cap="none" dirty="0">
                <a:solidFill>
                  <a:schemeClr val="accent2">
                    <a:lumMod val="20000"/>
                    <a:lumOff val="80000"/>
                  </a:schemeClr>
                </a:solidFill>
                <a:effectLst/>
                <a:latin typeface="Times New Roman" panose="02020603050405020304" pitchFamily="18" charset="0"/>
              </a:rPr>
            </a:br>
            <a:r>
              <a:rPr lang="en-US" sz="2000" b="1" i="0" u="none" strike="noStrike" cap="none" dirty="0">
                <a:solidFill>
                  <a:schemeClr val="accent2">
                    <a:lumMod val="20000"/>
                    <a:lumOff val="80000"/>
                  </a:schemeClr>
                </a:solidFill>
                <a:effectLst/>
                <a:latin typeface="Times New Roman" panose="02020603050405020304" pitchFamily="18" charset="0"/>
              </a:rPr>
              <a:t>and some ai tools like chat </a:t>
            </a:r>
            <a:r>
              <a:rPr lang="en-US" sz="2000" b="1" i="0" u="none" strike="noStrike" cap="none" dirty="0" err="1">
                <a:solidFill>
                  <a:schemeClr val="accent2">
                    <a:lumMod val="20000"/>
                    <a:lumOff val="80000"/>
                  </a:schemeClr>
                </a:solidFill>
                <a:effectLst/>
                <a:latin typeface="Times New Roman" panose="02020603050405020304" pitchFamily="18" charset="0"/>
              </a:rPr>
              <a:t>gpt</a:t>
            </a:r>
            <a:r>
              <a:rPr lang="en-US" sz="2000" b="1" i="0" u="none" strike="noStrike" cap="none" dirty="0">
                <a:solidFill>
                  <a:schemeClr val="accent2">
                    <a:lumMod val="20000"/>
                    <a:lumOff val="80000"/>
                  </a:schemeClr>
                </a:solidFill>
                <a:effectLst/>
                <a:latin typeface="Times New Roman" panose="02020603050405020304" pitchFamily="18" charset="0"/>
              </a:rPr>
              <a:t> etc..</a:t>
            </a:r>
            <a:br>
              <a:rPr lang="en-US" sz="2000" b="1" i="0" u="none" strike="noStrike" cap="none" dirty="0">
                <a:solidFill>
                  <a:schemeClr val="accent2">
                    <a:lumMod val="20000"/>
                    <a:lumOff val="80000"/>
                  </a:schemeClr>
                </a:solidFill>
                <a:effectLst/>
                <a:latin typeface="Times New Roman" panose="02020603050405020304" pitchFamily="18" charset="0"/>
              </a:rPr>
            </a:br>
            <a:br>
              <a:rPr lang="en-US" sz="2000" b="1" i="0" u="none" strike="noStrike" cap="none" dirty="0">
                <a:solidFill>
                  <a:schemeClr val="accent2">
                    <a:lumMod val="20000"/>
                    <a:lumOff val="80000"/>
                  </a:schemeClr>
                </a:solidFill>
                <a:effectLst/>
                <a:latin typeface="Times New Roman" panose="02020603050405020304" pitchFamily="18" charset="0"/>
              </a:rPr>
            </a:br>
            <a:r>
              <a:rPr lang="en-US" sz="2000" b="1" i="0" u="none" strike="noStrike" cap="none" dirty="0">
                <a:solidFill>
                  <a:schemeClr val="accent2">
                    <a:lumMod val="20000"/>
                    <a:lumOff val="80000"/>
                  </a:schemeClr>
                </a:solidFill>
                <a:effectLst/>
                <a:latin typeface="Times New Roman" panose="02020603050405020304" pitchFamily="18" charset="0"/>
              </a:rPr>
              <a:t>Then </a:t>
            </a:r>
            <a:r>
              <a:rPr lang="en-US" sz="2000" b="1" i="0" u="none" strike="noStrike" cap="none" dirty="0" err="1">
                <a:solidFill>
                  <a:schemeClr val="accent2">
                    <a:lumMod val="20000"/>
                    <a:lumOff val="80000"/>
                  </a:schemeClr>
                </a:solidFill>
                <a:effectLst/>
                <a:latin typeface="Times New Roman" panose="02020603050405020304" pitchFamily="18" charset="0"/>
              </a:rPr>
              <a:t>i</a:t>
            </a:r>
            <a:r>
              <a:rPr lang="en-US" sz="2000" b="1" i="0" u="none" strike="noStrike" cap="none" dirty="0">
                <a:solidFill>
                  <a:schemeClr val="accent2">
                    <a:lumMod val="20000"/>
                    <a:lumOff val="80000"/>
                  </a:schemeClr>
                </a:solidFill>
                <a:effectLst/>
                <a:latin typeface="Times New Roman" panose="02020603050405020304" pitchFamily="18" charset="0"/>
              </a:rPr>
              <a:t> collected code for my project from through internet and used google collab to get my outpu</a:t>
            </a:r>
            <a:r>
              <a:rPr lang="en-US" sz="2000" b="1" cap="none" dirty="0">
                <a:solidFill>
                  <a:schemeClr val="accent2">
                    <a:lumMod val="20000"/>
                    <a:lumOff val="80000"/>
                  </a:schemeClr>
                </a:solidFill>
                <a:latin typeface="Times New Roman" panose="02020603050405020304" pitchFamily="18" charset="0"/>
              </a:rPr>
              <a:t>t </a:t>
            </a:r>
            <a:r>
              <a:rPr lang="en-US" sz="2000" b="1" i="0" u="none" strike="noStrike" cap="none" dirty="0">
                <a:solidFill>
                  <a:schemeClr val="accent2">
                    <a:lumMod val="20000"/>
                    <a:lumOff val="80000"/>
                  </a:schemeClr>
                </a:solidFill>
                <a:effectLst/>
                <a:latin typeface="Times New Roman" panose="02020603050405020304" pitchFamily="18" charset="0"/>
              </a:rPr>
              <a:t>for my topic  </a:t>
            </a:r>
            <a:endParaRPr lang="en-US" sz="2000" dirty="0">
              <a:solidFill>
                <a:schemeClr val="accent2">
                  <a:lumMod val="20000"/>
                  <a:lumOff val="80000"/>
                </a:schemeClr>
              </a:solidFill>
            </a:endParaRPr>
          </a:p>
        </p:txBody>
      </p:sp>
    </p:spTree>
    <p:extLst>
      <p:ext uri="{BB962C8B-B14F-4D97-AF65-F5344CB8AC3E}">
        <p14:creationId xmlns:p14="http://schemas.microsoft.com/office/powerpoint/2010/main" val="173550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E70A-1C43-4A1A-77BF-C2FF380977A6}"/>
              </a:ext>
            </a:extLst>
          </p:cNvPr>
          <p:cNvSpPr>
            <a:spLocks noGrp="1"/>
          </p:cNvSpPr>
          <p:nvPr>
            <p:ph type="title"/>
          </p:nvPr>
        </p:nvSpPr>
        <p:spPr>
          <a:xfrm>
            <a:off x="1141413" y="618518"/>
            <a:ext cx="9905998" cy="5447002"/>
          </a:xfrm>
        </p:spPr>
        <p:txBody>
          <a:bodyPr/>
          <a:lstStyle/>
          <a:p>
            <a:r>
              <a:rPr lang="en-US" sz="1800" b="1" i="0" u="none" strike="noStrike" dirty="0">
                <a:solidFill>
                  <a:srgbClr val="000000"/>
                </a:solidFill>
                <a:effectLst/>
                <a:latin typeface="Times New Roman" panose="02020603050405020304" pitchFamily="18" charset="0"/>
              </a:rPr>
              <a:t>Code optimization techniques:</a:t>
            </a:r>
            <a:br>
              <a:rPr lang="en-US" sz="1800" b="1" i="0" u="none" strike="noStrike" dirty="0">
                <a:solidFill>
                  <a:srgbClr val="000000"/>
                </a:solidFill>
                <a:effectLst/>
                <a:latin typeface="Times New Roman" panose="02020603050405020304" pitchFamily="18" charset="0"/>
              </a:rPr>
            </a:br>
            <a:br>
              <a:rPr lang="en-US" sz="1800" b="1" i="0" u="none" strike="noStrike" dirty="0">
                <a:solidFill>
                  <a:srgbClr val="000000"/>
                </a:solidFill>
                <a:effectLst/>
                <a:latin typeface="Times New Roman" panose="02020603050405020304" pitchFamily="18" charset="0"/>
              </a:rPr>
            </a:br>
            <a:r>
              <a:rPr lang="en-US" sz="2000" cap="none" dirty="0">
                <a:solidFill>
                  <a:schemeClr val="accent2">
                    <a:lumMod val="20000"/>
                    <a:lumOff val="80000"/>
                  </a:schemeClr>
                </a:solidFill>
                <a:latin typeface="Arial" panose="020B0604020202020204" pitchFamily="34" charset="0"/>
              </a:rPr>
              <a:t>O</a:t>
            </a:r>
            <a:r>
              <a:rPr lang="en-US" sz="2000" b="0" i="0" u="none" strike="noStrike" cap="none" dirty="0">
                <a:solidFill>
                  <a:schemeClr val="accent2">
                    <a:lumMod val="20000"/>
                    <a:lumOff val="80000"/>
                  </a:schemeClr>
                </a:solidFill>
                <a:effectLst/>
                <a:latin typeface="Arial" panose="020B0604020202020204" pitchFamily="34" charset="0"/>
              </a:rPr>
              <a:t>verview of different register allocation algorithms (e.g., graph coloring, linear scan).</a:t>
            </a:r>
            <a:br>
              <a:rPr lang="en-US" sz="2000" b="0" i="0" u="none" strike="noStrike" cap="none" dirty="0">
                <a:solidFill>
                  <a:schemeClr val="accent2">
                    <a:lumMod val="20000"/>
                    <a:lumOff val="80000"/>
                  </a:schemeClr>
                </a:solidFill>
                <a:effectLst/>
                <a:latin typeface="Arial" panose="020B0604020202020204" pitchFamily="34" charset="0"/>
              </a:rPr>
            </a:br>
            <a:br>
              <a:rPr lang="en-US" sz="2000" b="0" i="0" u="none" strike="noStrike" cap="none" dirty="0">
                <a:solidFill>
                  <a:schemeClr val="accent2">
                    <a:lumMod val="20000"/>
                    <a:lumOff val="80000"/>
                  </a:schemeClr>
                </a:solidFill>
                <a:effectLst/>
                <a:latin typeface="Arial" panose="020B0604020202020204" pitchFamily="34" charset="0"/>
              </a:rPr>
            </a:br>
            <a:r>
              <a:rPr lang="en-US" sz="2000" b="0" i="0" u="none" strike="noStrike" cap="none" dirty="0">
                <a:solidFill>
                  <a:schemeClr val="accent2">
                    <a:lumMod val="20000"/>
                    <a:lumOff val="80000"/>
                  </a:schemeClr>
                </a:solidFill>
                <a:effectLst/>
                <a:latin typeface="Arial" panose="020B0604020202020204" pitchFamily="34" charset="0"/>
              </a:rPr>
              <a:t>Design choices for the front-end encompass considerations such as tokenization, syntax parsing, and semantic validation.</a:t>
            </a:r>
            <a:br>
              <a:rPr lang="en-US" sz="2000" b="0" i="0" u="none" strike="noStrike" cap="none" dirty="0">
                <a:solidFill>
                  <a:schemeClr val="accent2">
                    <a:lumMod val="20000"/>
                    <a:lumOff val="80000"/>
                  </a:schemeClr>
                </a:solidFill>
                <a:effectLst/>
                <a:latin typeface="Arial" panose="020B0604020202020204" pitchFamily="34" charset="0"/>
              </a:rPr>
            </a:br>
            <a:br>
              <a:rPr lang="en-US" sz="2000" b="0" i="0" u="none" strike="noStrike" cap="none" dirty="0">
                <a:solidFill>
                  <a:schemeClr val="accent2">
                    <a:lumMod val="20000"/>
                    <a:lumOff val="80000"/>
                  </a:schemeClr>
                </a:solidFill>
                <a:effectLst/>
                <a:latin typeface="Arial" panose="020B0604020202020204" pitchFamily="34" charset="0"/>
              </a:rPr>
            </a:br>
            <a:r>
              <a:rPr lang="en-US" sz="2000" b="0" i="0" u="none" strike="noStrike" cap="none" dirty="0">
                <a:solidFill>
                  <a:schemeClr val="accent2">
                    <a:lumMod val="20000"/>
                    <a:lumOff val="80000"/>
                  </a:schemeClr>
                </a:solidFill>
                <a:effectLst/>
                <a:latin typeface="Arial" panose="020B0604020202020204" pitchFamily="34" charset="0"/>
              </a:rPr>
              <a:t> The front-end of the compiler serves as the entry point for source code, responsible for lexical analysis, parsing, and semantic analysis. </a:t>
            </a:r>
            <a:br>
              <a:rPr lang="en-US" sz="2000" b="0" i="0" u="none" strike="noStrike" cap="none" dirty="0">
                <a:solidFill>
                  <a:schemeClr val="accent2">
                    <a:lumMod val="20000"/>
                    <a:lumOff val="80000"/>
                  </a:schemeClr>
                </a:solidFill>
                <a:effectLst/>
                <a:latin typeface="Arial" panose="020B0604020202020204" pitchFamily="34" charset="0"/>
              </a:rPr>
            </a:br>
            <a:br>
              <a:rPr lang="en-US" sz="2000" b="0" i="0" u="none" strike="noStrike" dirty="0">
                <a:solidFill>
                  <a:schemeClr val="accent2">
                    <a:lumMod val="20000"/>
                    <a:lumOff val="80000"/>
                  </a:schemeClr>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br>
              <a:rPr lang="en-US" sz="1800" b="1" i="0" u="none" strike="noStrike" dirty="0">
                <a:solidFill>
                  <a:srgbClr val="000000"/>
                </a:solidFill>
                <a:effectLst/>
                <a:latin typeface="Times New Roman" panose="02020603050405020304" pitchFamily="18" charset="0"/>
              </a:rPr>
            </a:br>
            <a:endParaRPr lang="en-US" dirty="0"/>
          </a:p>
        </p:txBody>
      </p:sp>
    </p:spTree>
    <p:extLst>
      <p:ext uri="{BB962C8B-B14F-4D97-AF65-F5344CB8AC3E}">
        <p14:creationId xmlns:p14="http://schemas.microsoft.com/office/powerpoint/2010/main" val="3128873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110</TotalTime>
  <Words>1109</Words>
  <Application>Microsoft Office PowerPoint</Application>
  <PresentationFormat>Widescreen</PresentationFormat>
  <Paragraphs>24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Times New Roman</vt:lpstr>
      <vt:lpstr>Tw Cen MT</vt:lpstr>
      <vt:lpstr>Wingdings</vt:lpstr>
      <vt:lpstr>Circuit</vt:lpstr>
      <vt:lpstr>Design And implementation of a Register Allocator</vt:lpstr>
      <vt:lpstr>Introduction:</vt:lpstr>
      <vt:lpstr> it encompasses a series of complex processes, including lexical analysis, parsing, optimization, and code generation, with the ultimate goal of producing efficient and reliable executable programs.   efficient register allocation, in particular, plays a critical role in optimizing program performance by minimizing memory accesses and maximizing the utilization of hardware resources.   traditional optimization techniques, such as constant folding, loop unrolling, and dead code elimination, have been instrumental in enhancing program speed and reducing resource usage.   identify key research gaps, and lay the groundwork for innovative solutions in register allocation optimization. </vt:lpstr>
      <vt:lpstr>PowerPoint Presentation</vt:lpstr>
      <vt:lpstr>Statement of the problem:       Need for efficient optimization techniques. </vt:lpstr>
      <vt:lpstr> Literature Review:   A literature review of optimization techniques in compiler design encompasses a wide range of research papers, books, and articles covering .   By reviewing the literature in these areas, researchers and practitioners can gain a comprehensive understanding of optimization techniques in compiler design.   </vt:lpstr>
      <vt:lpstr>   Objectives:    Clearly define the goals and objectives of the project.  Scope and limitations of the study regarding optimization techniques.  Improvement in generated code, with a view towards advancing the state-of-the-art is in compiler design and optimization.     </vt:lpstr>
      <vt:lpstr>Methodology:   Firstly i collected the information from articles , internet resource. and some ai tools like chat gpt etc..  Then i collected code for my project from through internet and used google collab to get my output for my topic  </vt:lpstr>
      <vt:lpstr>Code optimization techniques:  Overview of different register allocation algorithms (e.g., graph coloring, linear scan).  Design choices for the front-end encompass considerations such as tokenization, syntax parsing, and semantic validation.   The front-end of the compiler serves as the entry point for source code, responsible for lexical analysis, parsing, and semantic analysis.       </vt:lpstr>
      <vt:lpstr> Intermediate Representation:  Discussion on the intermediate representation utilized for register allocation.   Explanation of how the representation impacts register allocation decisions.  The chosen intermediate representation (ir) serves as a pivotal component in the optimization phase of the compiler. </vt:lpstr>
      <vt:lpstr> Implementation Details:   In addition to register allocation, the project explores a variety of advanced optimization techniques aimed at further improving program performance.  By leveraging these advanced techniques in conjunction with register allocation optimization, the project aims to unlock additional performance gains and enhance the overall efficiency of compiled code.  These techniques encompass a wide range of optimizations, including loop optimization, parallelization, vectorization, and memory hierarchy optimization.</vt:lpstr>
      <vt:lpstr> Experimental Setup:  The experimental setup encompasses the environment and methodology used to evaluate the effectiveness and efficiency of the implemented register allocation algorithm.  The test environment includes hardware specifications, such as processor architecture and memory configuration, as well as software dependencies, such as compiler versions and optimization settings.  Performance metrics, including execution time, memory usage, and cpu utilization, are measured to provide quantitative insights into the algorithm's efficacy.</vt:lpstr>
      <vt:lpstr>Results and Analysis:  Experimental results are presented in the form of performance metrics, comparative analysis against existing optimization techniques, and discussion of any observed trade-offs or limitations.  Through rigorous analysis and interpretation of experimental data, the project aims to elucidate the strengths and weaknesses of the implemented algorithm and inform future research directions in register allocation optimization.  The results and analysis section presents the findings of experimental evaluations, providing insights into the performance and effectiveness of the implemented register allocation  </vt:lpstr>
      <vt:lpstr>Integration of Machine Learning:  Exploring the integration of machine learning techniques for adaptive optimization represents a cutting-edge direction in compiler design and optimization.  This section explores the potential benefits of integrating machine learning into the compiler optimization pipeline, including improved performance, enhanced adaptability, and reduced development overhead.  This section explores the potential benefits of integrating machine learning into the compiler optimization pipeline, including improved performance, enhanced adaptability, and reduced development overhead  </vt:lpstr>
      <vt:lpstr>Challenges and Future Work:   Suggestions for future work encompass areas such as optimization refinement, algorithmic innovation, toolchain integration, and exploration of emerging technologies.   By identifying and addressing these challenges, the project aims to pave the way for continued innovation and advancement in compiler design and optimization. </vt:lpstr>
      <vt:lpstr>Conclusion: Summary of key findings regarding register allocation optimization. concluding remarks on the importance and implications of the research.  The findings of this research underscore the importance of compiler optimization in enabling high-performance computing solutions  Highlight the potential impact of continued innovation in compiler design and optimization.</vt:lpstr>
      <vt:lpstr>References:  Comprehensive list of all references and sources cited in the project.   The references section provides a comprehensive list of all sources cited throughout the project, including academic papers, textbooks, software documentation, and research articles. Appendices:  Additional information, code snippets, or supplementary material related to register allocation implementation and experimentation . feel free to adjust or expand upon each section based on the specific requirements and focus of your project.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Register Allocator</dc:title>
  <dc:creator>mahesh sirigiri</dc:creator>
  <cp:lastModifiedBy>mahesh sirigiri</cp:lastModifiedBy>
  <cp:revision>2</cp:revision>
  <dcterms:created xsi:type="dcterms:W3CDTF">2024-02-23T15:52:23Z</dcterms:created>
  <dcterms:modified xsi:type="dcterms:W3CDTF">2024-02-24T04:15:29Z</dcterms:modified>
</cp:coreProperties>
</file>