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4778" r:id="rId2"/>
    <p:sldId id="1010" r:id="rId3"/>
    <p:sldId id="4780" r:id="rId4"/>
    <p:sldId id="4779" r:id="rId5"/>
    <p:sldId id="4781" r:id="rId6"/>
    <p:sldId id="4782" r:id="rId7"/>
    <p:sldId id="4783" r:id="rId8"/>
    <p:sldId id="4784" r:id="rId9"/>
    <p:sldId id="4785" r:id="rId10"/>
    <p:sldId id="4786" r:id="rId11"/>
    <p:sldId id="4787" r:id="rId12"/>
    <p:sldId id="275" r:id="rId13"/>
  </p:sldIdLst>
  <p:sldSz cx="12192000" cy="6858000"/>
  <p:notesSz cx="6858000" cy="9144000"/>
  <p:embeddedFontLst>
    <p:embeddedFont>
      <p:font typeface="Roboto" panose="02000000000000000000" pitchFamily="2" charset="0"/>
      <p:regular r:id="rId15"/>
      <p:bold r:id="rId16"/>
      <p:italic r:id="rId17"/>
      <p:boldItalic r:id="rId18"/>
    </p:embeddedFont>
    <p:embeddedFont>
      <p:font typeface="Roboto Light" panose="02000000000000000000" pitchFamily="2" charset="0"/>
      <p:regular r:id="rId19"/>
      <p:italic r:id="rId20"/>
    </p:embeddedFont>
    <p:embeddedFont>
      <p:font typeface="Roboto Medium" panose="02000000000000000000" pitchFamily="2"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 id="4787"/>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78" d="100"/>
          <a:sy n="78" d="100"/>
        </p:scale>
        <p:origin x="1171" y="5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14/09/2024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12</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sz="1200" b="1" dirty="0"/>
              <a:t>September 2024</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67478" y="168235"/>
            <a:ext cx="10479600" cy="5908099"/>
          </a:xfrm>
        </p:spPr>
        <p:txBody>
          <a:bodyPr/>
          <a:lstStyle/>
          <a:p>
            <a:r>
              <a:rPr lang="en-AU" dirty="0"/>
              <a:t>Performance in the trial store, determining if it was successful</a:t>
            </a:r>
          </a:p>
          <a:p>
            <a:pPr algn="l"/>
            <a:r>
              <a:rPr lang="en-US" sz="1100" b="1" i="0" dirty="0">
                <a:solidFill>
                  <a:schemeClr val="tx1"/>
                </a:solidFill>
                <a:effectLst/>
                <a:latin typeface="Roboto" panose="02000000000000000000" pitchFamily="2" charset="0"/>
              </a:rPr>
              <a:t>The code analyzes the impact of a trial in selected stores (trial stores) compared to similar stores (control stores). It aims to determine whether the trial had a positive effect on sales and customer behavior.</a:t>
            </a:r>
          </a:p>
          <a:p>
            <a:pPr algn="l"/>
            <a:r>
              <a:rPr lang="en-US" sz="1100" b="1" i="0" dirty="0">
                <a:solidFill>
                  <a:schemeClr val="tx1"/>
                </a:solidFill>
                <a:effectLst/>
                <a:latin typeface="Roboto" panose="02000000000000000000" pitchFamily="2" charset="0"/>
              </a:rPr>
              <a:t>Here's a theoretical explanation of how this analysis can be successful:</a:t>
            </a:r>
          </a:p>
          <a:p>
            <a:pPr algn="l">
              <a:buFont typeface="+mj-lt"/>
              <a:buAutoNum type="arabicPeriod"/>
            </a:pPr>
            <a:r>
              <a:rPr lang="en-US" sz="1100" b="1" i="0" dirty="0">
                <a:solidFill>
                  <a:schemeClr val="tx1"/>
                </a:solidFill>
                <a:effectLst/>
                <a:latin typeface="Roboto" panose="02000000000000000000" pitchFamily="2" charset="0"/>
              </a:rPr>
              <a:t>Identify Trial and Control Stores:</a:t>
            </a:r>
          </a:p>
          <a:p>
            <a:pPr marL="742950" lvl="1" indent="-285750" algn="l">
              <a:buFont typeface="+mj-lt"/>
              <a:buAutoNum type="arabicPeriod"/>
            </a:pPr>
            <a:r>
              <a:rPr lang="en-US" sz="1100" b="1" i="0" dirty="0">
                <a:effectLst/>
                <a:latin typeface="Roboto" panose="02000000000000000000" pitchFamily="2" charset="0"/>
              </a:rPr>
              <a:t>The analysis starts by selecting trial stores where a specific intervention (e.g., a new product placement, a promotional campaign) is implemented.</a:t>
            </a:r>
          </a:p>
          <a:p>
            <a:pPr marL="742950" lvl="1" indent="-285750" algn="l">
              <a:buFont typeface="+mj-lt"/>
              <a:buAutoNum type="arabicPeriod"/>
            </a:pPr>
            <a:r>
              <a:rPr lang="en-US" sz="1100" b="1" i="0" dirty="0">
                <a:effectLst/>
                <a:latin typeface="Roboto" panose="02000000000000000000" pitchFamily="2" charset="0"/>
              </a:rPr>
              <a:t>Control stores are chosen to be similar to the trial stores in terms of pre-trial sales, customer demographics, and other relevant factors. This ensures that any observed differences in performance during the trial period can be attributed to the intervention and not other external factors.</a:t>
            </a:r>
          </a:p>
          <a:p>
            <a:pPr algn="l">
              <a:buFont typeface="+mj-lt"/>
              <a:buAutoNum type="arabicPeriod"/>
            </a:pPr>
            <a:r>
              <a:rPr lang="en-US" sz="1100" b="1" i="0" dirty="0">
                <a:solidFill>
                  <a:schemeClr val="tx1"/>
                </a:solidFill>
                <a:effectLst/>
                <a:latin typeface="Roboto" panose="02000000000000000000" pitchFamily="2" charset="0"/>
              </a:rPr>
              <a:t>Pre-Trial Analysis:</a:t>
            </a:r>
          </a:p>
          <a:p>
            <a:pPr marL="742950" lvl="1" indent="-285750" algn="l">
              <a:buFont typeface="+mj-lt"/>
              <a:buAutoNum type="arabicPeriod"/>
            </a:pPr>
            <a:r>
              <a:rPr lang="en-US" sz="1100" b="1" i="0" dirty="0">
                <a:effectLst/>
                <a:latin typeface="Roboto" panose="02000000000000000000" pitchFamily="2" charset="0"/>
              </a:rPr>
              <a:t>The code calculates average monthly metrics (e.g., total sales, customer count, transactions per customer) for both trial and control stores during a period before the trial.</a:t>
            </a:r>
          </a:p>
          <a:p>
            <a:pPr marL="742950" lvl="1" indent="-285750" algn="l">
              <a:buFont typeface="+mj-lt"/>
              <a:buAutoNum type="arabicPeriod"/>
            </a:pPr>
            <a:r>
              <a:rPr lang="en-US" sz="1100" b="1" i="0" dirty="0">
                <a:effectLst/>
                <a:latin typeface="Roboto" panose="02000000000000000000" pitchFamily="2" charset="0"/>
              </a:rPr>
              <a:t>This pre-trial analysis establishes a baseline performance for each store, allowing us to compare the impact of the trial against the expected behavior.</a:t>
            </a:r>
          </a:p>
          <a:p>
            <a:pPr algn="l">
              <a:buFont typeface="+mj-lt"/>
              <a:buAutoNum type="arabicPeriod"/>
            </a:pPr>
            <a:r>
              <a:rPr lang="en-US" sz="1100" b="1" i="0" dirty="0">
                <a:solidFill>
                  <a:schemeClr val="tx1"/>
                </a:solidFill>
                <a:effectLst/>
                <a:latin typeface="Roboto" panose="02000000000000000000" pitchFamily="2" charset="0"/>
              </a:rPr>
              <a:t>Trial Period Analysis:</a:t>
            </a:r>
          </a:p>
          <a:p>
            <a:pPr marL="742950" lvl="1" indent="-285750" algn="l">
              <a:buFont typeface="+mj-lt"/>
              <a:buAutoNum type="arabicPeriod"/>
            </a:pPr>
            <a:r>
              <a:rPr lang="en-US" sz="1100" b="1" i="0" dirty="0">
                <a:effectLst/>
                <a:latin typeface="Roboto" panose="02000000000000000000" pitchFamily="2" charset="0"/>
              </a:rPr>
              <a:t>During the trial period, the code tracks the performance of both trial and control stores.</a:t>
            </a:r>
          </a:p>
          <a:p>
            <a:pPr marL="742950" lvl="1" indent="-285750" algn="l">
              <a:buFont typeface="+mj-lt"/>
              <a:buAutoNum type="arabicPeriod"/>
            </a:pPr>
            <a:r>
              <a:rPr lang="en-US" sz="1100" b="1" i="0" dirty="0">
                <a:effectLst/>
                <a:latin typeface="Roboto" panose="02000000000000000000" pitchFamily="2" charset="0"/>
              </a:rPr>
              <a:t>It calculates the percentage change in sales for the trial store compared to the control store.</a:t>
            </a:r>
          </a:p>
          <a:p>
            <a:pPr algn="l">
              <a:buFont typeface="+mj-lt"/>
              <a:buAutoNum type="arabicPeriod"/>
            </a:pPr>
            <a:r>
              <a:rPr lang="en-US" sz="1100" b="1" i="0" dirty="0">
                <a:solidFill>
                  <a:schemeClr val="tx1"/>
                </a:solidFill>
                <a:effectLst/>
                <a:latin typeface="Roboto" panose="02000000000000000000" pitchFamily="2" charset="0"/>
              </a:rPr>
              <a:t>Compare Trial and Control Store Performance:</a:t>
            </a:r>
          </a:p>
          <a:p>
            <a:pPr marL="742950" lvl="1" indent="-285750" algn="l">
              <a:buFont typeface="+mj-lt"/>
              <a:buAutoNum type="arabicPeriod"/>
            </a:pPr>
            <a:r>
              <a:rPr lang="en-US" sz="1100" b="1" i="0" dirty="0">
                <a:effectLst/>
                <a:latin typeface="Roboto" panose="02000000000000000000" pitchFamily="2" charset="0"/>
              </a:rPr>
              <a:t>If the trial store shows a significantly higher percentage change in sales compared to the control store, it suggests that the intervention was successful.</a:t>
            </a:r>
          </a:p>
          <a:p>
            <a:pPr marL="742950" lvl="1" indent="-285750" algn="l">
              <a:buFont typeface="+mj-lt"/>
              <a:buAutoNum type="arabicPeriod"/>
            </a:pPr>
            <a:r>
              <a:rPr lang="en-US" sz="1100" b="1" i="0" dirty="0">
                <a:effectLst/>
                <a:latin typeface="Roboto" panose="02000000000000000000" pitchFamily="2" charset="0"/>
              </a:rPr>
              <a:t>This indicates that the trial intervention positively impacted sales and customer behavior in the trial stores.</a:t>
            </a:r>
          </a:p>
          <a:p>
            <a:pPr algn="l">
              <a:buFont typeface="+mj-lt"/>
              <a:buAutoNum type="arabicPeriod"/>
            </a:pPr>
            <a:r>
              <a:rPr lang="en-US" sz="1100" b="1" i="0" dirty="0">
                <a:solidFill>
                  <a:schemeClr val="tx1"/>
                </a:solidFill>
                <a:effectLst/>
                <a:latin typeface="Roboto" panose="02000000000000000000" pitchFamily="2" charset="0"/>
              </a:rPr>
              <a:t>Conclusion:</a:t>
            </a:r>
          </a:p>
          <a:p>
            <a:pPr marL="742950" lvl="1" indent="-285750" algn="l">
              <a:buFont typeface="+mj-lt"/>
              <a:buAutoNum type="arabicPeriod"/>
            </a:pPr>
            <a:r>
              <a:rPr lang="en-US" sz="1100" b="1" i="0" dirty="0">
                <a:effectLst/>
                <a:latin typeface="Roboto" panose="02000000000000000000" pitchFamily="2" charset="0"/>
              </a:rPr>
              <a:t>If the trial store's performance is better than the control store's performance, it suggests that the implemented intervention was successful.</a:t>
            </a:r>
          </a:p>
          <a:p>
            <a:pPr marL="742950" lvl="1" indent="-285750" algn="l">
              <a:buFont typeface="+mj-lt"/>
              <a:buAutoNum type="arabicPeriod"/>
            </a:pPr>
            <a:r>
              <a:rPr lang="en-US" sz="1100" b="1" i="0" dirty="0">
                <a:effectLst/>
                <a:latin typeface="Roboto" panose="02000000000000000000" pitchFamily="2" charset="0"/>
              </a:rPr>
              <a:t>This analysis provides valuable insights into the effectiveness of the trial and can inform future decisions about implementing similar interventions in other stores or markets.</a:t>
            </a:r>
          </a:p>
          <a:p>
            <a:pPr algn="l"/>
            <a:r>
              <a:rPr lang="en-US" sz="1100" b="1" i="0" dirty="0">
                <a:solidFill>
                  <a:schemeClr val="tx1"/>
                </a:solidFill>
                <a:effectLst/>
                <a:latin typeface="Roboto" panose="02000000000000000000" pitchFamily="2" charset="0"/>
              </a:rPr>
              <a:t>In essence, the code provides a framework for comparing the performance of stores with and without a specific intervention. By carefully selecting control stores and analyzing the pre-trial and trial period data, we can determine whether the intervention had a positive impact on sales and customer behavior.</a:t>
            </a:r>
          </a:p>
          <a:p>
            <a:br>
              <a:rPr lang="en-US" b="0" dirty="0">
                <a:solidFill>
                  <a:srgbClr val="D4D4D4"/>
                </a:solidFill>
                <a:effectLst/>
                <a:latin typeface="Courier New" panose="02070309020205020404" pitchFamily="49" charset="0"/>
              </a:rPr>
            </a:br>
            <a:endParaRPr lang="en-US" b="0" dirty="0">
              <a:solidFill>
                <a:srgbClr val="D4D4D4"/>
              </a:solidFill>
              <a:effectLst/>
              <a:latin typeface="Courier New" panose="02070309020205020404" pitchFamily="49" charset="0"/>
            </a:endParaRPr>
          </a:p>
          <a:p>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E206E4-AE03-AE24-A38E-A3858B6678A4}"/>
              </a:ext>
            </a:extLst>
          </p:cNvPr>
          <p:cNvSpPr>
            <a:spLocks noGrp="1"/>
          </p:cNvSpPr>
          <p:nvPr>
            <p:ph type="body" sz="quarter" idx="10"/>
          </p:nvPr>
        </p:nvSpPr>
        <p:spPr>
          <a:xfrm>
            <a:off x="1196975" y="176980"/>
            <a:ext cx="10479600" cy="5928851"/>
          </a:xfrm>
        </p:spPr>
        <p:txBody>
          <a:bodyPr/>
          <a:lstStyle/>
          <a:p>
            <a:pPr algn="ctr"/>
            <a:r>
              <a:rPr lang="en-US" dirty="0"/>
              <a:t>Summary &amp; Recommendation</a:t>
            </a:r>
          </a:p>
          <a:p>
            <a:pPr algn="l"/>
            <a:r>
              <a:rPr lang="en-US" sz="1100" b="1" i="0" dirty="0">
                <a:solidFill>
                  <a:schemeClr val="tx1"/>
                </a:solidFill>
                <a:effectLst/>
                <a:latin typeface="Roboto" panose="02000000000000000000" pitchFamily="2" charset="0"/>
              </a:rPr>
              <a:t>Based on the analysis of the QVI data, we have identified several key insights regarding customer segments and their chip purchasing behavior, as well as the selection of control stores for the trial period. Customer Segmentation:</a:t>
            </a:r>
          </a:p>
          <a:p>
            <a:pPr algn="l">
              <a:buFont typeface="Arial" panose="020B0604020202020204" pitchFamily="34" charset="0"/>
              <a:buChar char="•"/>
            </a:pPr>
            <a:r>
              <a:rPr lang="en-US" sz="1100" b="1" i="0" dirty="0" err="1">
                <a:solidFill>
                  <a:schemeClr val="tx1"/>
                </a:solidFill>
                <a:effectLst/>
                <a:latin typeface="Roboto" panose="02000000000000000000" pitchFamily="2" charset="0"/>
              </a:rPr>
              <a:t>Lifestage</a:t>
            </a:r>
            <a:r>
              <a:rPr lang="en-US" sz="1100" b="1" i="0" dirty="0">
                <a:solidFill>
                  <a:schemeClr val="tx1"/>
                </a:solidFill>
                <a:effectLst/>
                <a:latin typeface="Roboto" panose="02000000000000000000" pitchFamily="2" charset="0"/>
              </a:rPr>
              <a:t> and Premium Customer: The analysis reveals that the 'Older Singles/Couples' and 'Young Singles/Couples' segments contribute significantly to total sales. Additionally, premium customers are also a key driving force for sales.</a:t>
            </a:r>
          </a:p>
          <a:p>
            <a:pPr algn="l">
              <a:buFont typeface="Arial" panose="020B0604020202020204" pitchFamily="34" charset="0"/>
              <a:buChar char="•"/>
            </a:pPr>
            <a:r>
              <a:rPr lang="en-US" sz="1100" b="1" i="0" dirty="0">
                <a:solidFill>
                  <a:schemeClr val="tx1"/>
                </a:solidFill>
                <a:effectLst/>
                <a:latin typeface="Roboto" panose="02000000000000000000" pitchFamily="2" charset="0"/>
              </a:rPr>
              <a:t>Pack Size: The most popular pack sizes are 175g and 270g.</a:t>
            </a:r>
          </a:p>
          <a:p>
            <a:pPr algn="l">
              <a:buFont typeface="Arial" panose="020B0604020202020204" pitchFamily="34" charset="0"/>
              <a:buChar char="•"/>
            </a:pPr>
            <a:r>
              <a:rPr lang="en-US" sz="1100" b="1" i="0" dirty="0">
                <a:solidFill>
                  <a:schemeClr val="tx1"/>
                </a:solidFill>
                <a:effectLst/>
                <a:latin typeface="Roboto" panose="02000000000000000000" pitchFamily="2" charset="0"/>
              </a:rPr>
              <a:t>Brands: 'Red' and 'Smith's' are the most popular brands.</a:t>
            </a:r>
          </a:p>
          <a:p>
            <a:pPr algn="l"/>
            <a:r>
              <a:rPr lang="en-US" sz="1100" b="1" i="0" dirty="0">
                <a:solidFill>
                  <a:schemeClr val="tx1"/>
                </a:solidFill>
                <a:effectLst/>
                <a:latin typeface="Roboto" panose="02000000000000000000" pitchFamily="2" charset="0"/>
              </a:rPr>
              <a:t>Trial Store Analysis:</a:t>
            </a:r>
          </a:p>
          <a:p>
            <a:pPr algn="l">
              <a:buFont typeface="Arial" panose="020B0604020202020204" pitchFamily="34" charset="0"/>
              <a:buChar char="•"/>
            </a:pPr>
            <a:r>
              <a:rPr lang="en-US" sz="1100" b="1" i="0" dirty="0">
                <a:solidFill>
                  <a:schemeClr val="tx1"/>
                </a:solidFill>
                <a:effectLst/>
                <a:latin typeface="Roboto" panose="02000000000000000000" pitchFamily="2" charset="0"/>
              </a:rPr>
              <a:t>We have identified control stores for each trial store (77, 86, 88) based on pre-trial metrics such as total sales, customer count, and transactions per customer.</a:t>
            </a:r>
          </a:p>
          <a:p>
            <a:pPr algn="l">
              <a:buFont typeface="Arial" panose="020B0604020202020204" pitchFamily="34" charset="0"/>
              <a:buChar char="•"/>
            </a:pPr>
            <a:r>
              <a:rPr lang="en-US" sz="1100" b="1" i="0" dirty="0">
                <a:solidFill>
                  <a:schemeClr val="tx1"/>
                </a:solidFill>
                <a:effectLst/>
                <a:latin typeface="Roboto" panose="02000000000000000000" pitchFamily="2" charset="0"/>
              </a:rPr>
              <a:t>The control stores are similar to the trial stores in terms of these metrics, which will allow for a more accurate assessment of the impact of the trial.</a:t>
            </a:r>
          </a:p>
          <a:p>
            <a:pPr algn="l"/>
            <a:r>
              <a:rPr lang="en-US" sz="1100" b="1" i="0" dirty="0">
                <a:solidFill>
                  <a:schemeClr val="tx1"/>
                </a:solidFill>
                <a:effectLst/>
                <a:latin typeface="Roboto" panose="02000000000000000000" pitchFamily="2" charset="0"/>
              </a:rPr>
              <a:t>Recommendations:</a:t>
            </a:r>
          </a:p>
          <a:p>
            <a:pPr algn="l">
              <a:buFont typeface="Arial" panose="020B0604020202020204" pitchFamily="34" charset="0"/>
              <a:buChar char="•"/>
            </a:pPr>
            <a:r>
              <a:rPr lang="en-US" sz="1100" b="1" i="0" dirty="0">
                <a:solidFill>
                  <a:schemeClr val="tx1"/>
                </a:solidFill>
                <a:effectLst/>
                <a:latin typeface="Roboto" panose="02000000000000000000" pitchFamily="2" charset="0"/>
              </a:rPr>
              <a:t>Target Customer Segments: Focus marketing efforts on the 'Older Singles/Couples' and 'Young Singles/Couples' segments, as they represent the largest customer base and contribute significantly to sales.</a:t>
            </a:r>
          </a:p>
          <a:p>
            <a:pPr algn="l">
              <a:buFont typeface="Arial" panose="020B0604020202020204" pitchFamily="34" charset="0"/>
              <a:buChar char="•"/>
            </a:pPr>
            <a:r>
              <a:rPr lang="en-US" sz="1100" b="1" i="0" dirty="0">
                <a:solidFill>
                  <a:schemeClr val="tx1"/>
                </a:solidFill>
                <a:effectLst/>
                <a:latin typeface="Roboto" panose="02000000000000000000" pitchFamily="2" charset="0"/>
              </a:rPr>
              <a:t>Premium Customer Engagement: Develop strategies to retain and engage premium customers, as they are a valuable customer segment.</a:t>
            </a:r>
          </a:p>
          <a:p>
            <a:pPr algn="l">
              <a:buFont typeface="Arial" panose="020B0604020202020204" pitchFamily="34" charset="0"/>
              <a:buChar char="•"/>
            </a:pPr>
            <a:r>
              <a:rPr lang="en-US" sz="1100" b="1" i="0" dirty="0">
                <a:solidFill>
                  <a:schemeClr val="tx1"/>
                </a:solidFill>
                <a:effectLst/>
                <a:latin typeface="Roboto" panose="02000000000000000000" pitchFamily="2" charset="0"/>
              </a:rPr>
              <a:t>Product Optimization: Consider offering promotions or discounts on the most popular pack sizes (175g and 270g) and brands (Red and Smith's).</a:t>
            </a:r>
          </a:p>
          <a:p>
            <a:pPr algn="l">
              <a:buFont typeface="Arial" panose="020B0604020202020204" pitchFamily="34" charset="0"/>
              <a:buChar char="•"/>
            </a:pPr>
            <a:r>
              <a:rPr lang="en-US" sz="1100" b="1" i="0" dirty="0">
                <a:solidFill>
                  <a:schemeClr val="tx1"/>
                </a:solidFill>
                <a:effectLst/>
                <a:latin typeface="Roboto" panose="02000000000000000000" pitchFamily="2" charset="0"/>
              </a:rPr>
              <a:t>Trial Period Evaluation: Monitor sales and customer behavior during the trial period in the trial stores and compare them to the control stores to assess the impact of the trial.</a:t>
            </a:r>
          </a:p>
          <a:p>
            <a:pPr algn="l">
              <a:buFont typeface="Arial" panose="020B0604020202020204" pitchFamily="34" charset="0"/>
              <a:buChar char="•"/>
            </a:pPr>
            <a:r>
              <a:rPr lang="en-US" sz="1100" b="1" i="0" dirty="0">
                <a:solidFill>
                  <a:schemeClr val="tx1"/>
                </a:solidFill>
                <a:effectLst/>
                <a:latin typeface="Roboto" panose="02000000000000000000" pitchFamily="2" charset="0"/>
              </a:rPr>
              <a:t>Data-Driven Decisions: Continue to analyze data to identify new trends and insights that can inform business decisions.</a:t>
            </a:r>
          </a:p>
          <a:p>
            <a:pPr algn="l"/>
            <a:r>
              <a:rPr lang="en-US" sz="1100" b="1" i="0" dirty="0">
                <a:solidFill>
                  <a:schemeClr val="tx1"/>
                </a:solidFill>
                <a:effectLst/>
                <a:latin typeface="Roboto" panose="02000000000000000000" pitchFamily="2" charset="0"/>
              </a:rPr>
              <a:t>By implementing these recommendations, Julia and the client can gain a deeper understanding of customer behavior and optimize their retail strategy for increased sales and profitability.</a:t>
            </a:r>
          </a:p>
          <a:p>
            <a:endParaRPr lang="en-US" dirty="0"/>
          </a:p>
        </p:txBody>
      </p:sp>
    </p:spTree>
    <p:extLst>
      <p:ext uri="{BB962C8B-B14F-4D97-AF65-F5344CB8AC3E}">
        <p14:creationId xmlns:p14="http://schemas.microsoft.com/office/powerpoint/2010/main" val="3159077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26454"/>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3544978" y="1967886"/>
            <a:ext cx="8131597" cy="1718742"/>
          </a:xfrm>
          <a:prstGeom prst="rect">
            <a:avLst/>
          </a:prstGeom>
          <a:noFill/>
        </p:spPr>
        <p:txBody>
          <a:bodyPr wrap="square" lIns="0" tIns="0" rIns="0" bIns="0" rtlCol="0" anchor="t">
            <a:noAutofit/>
          </a:bodyPr>
          <a:lstStyle/>
          <a:p>
            <a:pPr algn="l"/>
            <a:r>
              <a:rPr lang="en-US" sz="1400" b="1" i="0" dirty="0">
                <a:effectLst/>
                <a:latin typeface="Roboto" panose="02000000000000000000" pitchFamily="2" charset="0"/>
              </a:rPr>
              <a:t>We need to present a strategic recommendation to Julia that is supported by data which she can then use for the upcoming category review. However, to do so, we need to </a:t>
            </a:r>
            <a:r>
              <a:rPr lang="en-US" sz="1400" b="1" i="0" dirty="0" err="1">
                <a:effectLst/>
                <a:latin typeface="Roboto" panose="02000000000000000000" pitchFamily="2" charset="0"/>
              </a:rPr>
              <a:t>analyse</a:t>
            </a:r>
            <a:r>
              <a:rPr lang="en-US" sz="1400" b="1" i="0" dirty="0">
                <a:effectLst/>
                <a:latin typeface="Roboto" panose="02000000000000000000" pitchFamily="2" charset="0"/>
              </a:rPr>
              <a:t> the data to understand the current purchasing trends and </a:t>
            </a:r>
            <a:r>
              <a:rPr lang="en-US" sz="1400" b="1" i="0" dirty="0" err="1">
                <a:effectLst/>
                <a:latin typeface="Roboto" panose="02000000000000000000" pitchFamily="2" charset="0"/>
              </a:rPr>
              <a:t>behaviours</a:t>
            </a:r>
            <a:r>
              <a:rPr lang="en-US" sz="1400" b="1" i="0" dirty="0">
                <a:effectLst/>
                <a:latin typeface="Roboto" panose="02000000000000000000" pitchFamily="2" charset="0"/>
              </a:rPr>
              <a:t>. The client is particularly interested in customer segments and their chip purchasing </a:t>
            </a:r>
            <a:r>
              <a:rPr lang="en-US" sz="1400" b="1" i="0" dirty="0" err="1">
                <a:effectLst/>
                <a:latin typeface="Roboto" panose="02000000000000000000" pitchFamily="2" charset="0"/>
              </a:rPr>
              <a:t>behaviour</a:t>
            </a:r>
            <a:r>
              <a:rPr lang="en-US" sz="1400" b="1" i="0" dirty="0">
                <a:effectLst/>
                <a:latin typeface="Roboto" panose="02000000000000000000" pitchFamily="2" charset="0"/>
              </a:rPr>
              <a:t>. Consider what metrics would help describe the customers’ purchasing </a:t>
            </a:r>
            <a:r>
              <a:rPr lang="en-US" sz="1400" b="1" i="0" dirty="0" err="1">
                <a:effectLst/>
                <a:latin typeface="Roboto" panose="02000000000000000000" pitchFamily="2" charset="0"/>
              </a:rPr>
              <a:t>behaviour</a:t>
            </a:r>
            <a:r>
              <a:rPr lang="en-US" sz="1400" b="1" i="0" dirty="0">
                <a:effectLst/>
                <a:latin typeface="Roboto" panose="02000000000000000000" pitchFamily="2" charset="0"/>
              </a:rPr>
              <a:t>.</a:t>
            </a:r>
            <a:endParaRPr lang="en-AU" sz="14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3544977" y="4082652"/>
            <a:ext cx="7840778" cy="1718742"/>
          </a:xfrm>
          <a:prstGeom prst="rect">
            <a:avLst/>
          </a:prstGeom>
          <a:noFill/>
        </p:spPr>
        <p:txBody>
          <a:bodyPr wrap="square" lIns="0" tIns="0" rIns="0" bIns="0" rtlCol="0" anchor="t">
            <a:noAutofit/>
          </a:bodyPr>
          <a:lstStyle/>
          <a:p>
            <a:pPr algn="l"/>
            <a:r>
              <a:rPr lang="en-US" sz="1200" b="1" i="0" dirty="0">
                <a:effectLst/>
                <a:latin typeface="Roboto" panose="02000000000000000000" pitchFamily="2" charset="0"/>
              </a:rPr>
              <a:t>The client has selected store numbers 77, 86 and 88 as trial stores and want control stores to be established stores that are operational for the entire observation period.</a:t>
            </a:r>
          </a:p>
          <a:p>
            <a:pPr algn="l"/>
            <a:r>
              <a:rPr lang="en-US" sz="1200" b="1" i="0" dirty="0">
                <a:effectLst/>
                <a:latin typeface="Roboto" panose="02000000000000000000" pitchFamily="2" charset="0"/>
              </a:rPr>
              <a:t>We would want to match trial stores to control stores that are similar to the trial store prior to the trial period of Feb 2019 in terms of :</a:t>
            </a:r>
          </a:p>
          <a:p>
            <a:pPr algn="l">
              <a:buFont typeface="Arial" panose="020B0604020202020204" pitchFamily="34" charset="0"/>
              <a:buChar char="•"/>
            </a:pPr>
            <a:r>
              <a:rPr lang="en-US" sz="1200" b="1" i="0" dirty="0">
                <a:effectLst/>
                <a:latin typeface="Roboto" panose="02000000000000000000" pitchFamily="2" charset="0"/>
              </a:rPr>
              <a:t>Monthly overall sales revenue</a:t>
            </a:r>
          </a:p>
          <a:p>
            <a:pPr algn="l">
              <a:buFont typeface="Arial" panose="020B0604020202020204" pitchFamily="34" charset="0"/>
              <a:buChar char="•"/>
            </a:pPr>
            <a:r>
              <a:rPr lang="en-US" sz="1200" b="1" i="0" dirty="0">
                <a:effectLst/>
                <a:latin typeface="Roboto" panose="02000000000000000000" pitchFamily="2" charset="0"/>
              </a:rPr>
              <a:t>Monthly number of customers</a:t>
            </a:r>
          </a:p>
          <a:p>
            <a:pPr algn="l">
              <a:buFont typeface="Arial" panose="020B0604020202020204" pitchFamily="34" charset="0"/>
              <a:buChar char="•"/>
            </a:pPr>
            <a:r>
              <a:rPr lang="en-US" sz="1200" b="1" i="0" dirty="0">
                <a:effectLst/>
                <a:latin typeface="Roboto" panose="02000000000000000000" pitchFamily="2" charset="0"/>
              </a:rPr>
              <a:t>Monthly number of transactions per customer Let's first create the metrics of interest and filter to stores that are present throughout the pre-trial period.</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pic>
        <p:nvPicPr>
          <p:cNvPr id="5" name="Picture 4">
            <a:extLst>
              <a:ext uri="{FF2B5EF4-FFF2-40B4-BE49-F238E27FC236}">
                <a16:creationId xmlns:a16="http://schemas.microsoft.com/office/drawing/2014/main" id="{B2BB5BE0-D495-CB7D-6C37-822B9FBB9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542" y="1219201"/>
            <a:ext cx="6475516" cy="4616803"/>
          </a:xfrm>
          <a:prstGeom prst="rect">
            <a:avLst/>
          </a:prstGeom>
        </p:spPr>
      </p:pic>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8B48AF2A-0D74-1E91-2B52-21D9EEFE5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851" y="865571"/>
            <a:ext cx="10978601" cy="4837139"/>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1297858"/>
            <a:ext cx="10479600" cy="4807973"/>
          </a:xfrm>
        </p:spPr>
        <p:txBody>
          <a:bodyPr/>
          <a:lstStyle/>
          <a:p>
            <a:r>
              <a:rPr lang="en-US" sz="2000" b="0" i="0" dirty="0">
                <a:effectLst/>
                <a:latin typeface="-apple-system"/>
              </a:rPr>
              <a:t>1) Main outliers in this data usually reflect unexpected buying from customers. </a:t>
            </a:r>
            <a:br>
              <a:rPr lang="en-US" sz="2000" b="0" i="0" dirty="0">
                <a:effectLst/>
                <a:latin typeface="-apple-system"/>
              </a:rPr>
            </a:br>
            <a:r>
              <a:rPr lang="en-US" sz="2000" b="0" i="0" dirty="0">
                <a:effectLst/>
                <a:latin typeface="-apple-system"/>
              </a:rPr>
              <a:t>2) Transactions of customers starkly increase in March and December month and August is likely just below them in the graph.</a:t>
            </a:r>
            <a:br>
              <a:rPr lang="en-US" sz="2000" b="0" i="0" dirty="0">
                <a:effectLst/>
                <a:latin typeface="-apple-system"/>
              </a:rPr>
            </a:br>
            <a:r>
              <a:rPr lang="en-US" sz="2000" b="0" i="0" dirty="0">
                <a:effectLst/>
                <a:latin typeface="-apple-system"/>
              </a:rPr>
              <a:t>3) I searched December month to see those dates that created this difference and it was around Christmas which is common sense but we noticed the initial hit around 17-18 December which describes our range of action. </a:t>
            </a:r>
            <a:br>
              <a:rPr lang="en-US" sz="2000" b="0" i="0" dirty="0">
                <a:effectLst/>
                <a:latin typeface="-apple-system"/>
              </a:rPr>
            </a:br>
            <a:r>
              <a:rPr lang="en-US" sz="2000" b="0" i="0" dirty="0">
                <a:effectLst/>
                <a:latin typeface="-apple-system"/>
              </a:rPr>
              <a:t>4) Maximum number of transactions by pack size is around 100k and its pack size is between 150-200.</a:t>
            </a:r>
            <a:br>
              <a:rPr lang="en-US" sz="2000" b="0" i="0" dirty="0">
                <a:effectLst/>
                <a:latin typeface="-apple-system"/>
              </a:rPr>
            </a:br>
            <a:r>
              <a:rPr lang="en-US" sz="2000" b="0" i="0" dirty="0">
                <a:effectLst/>
                <a:latin typeface="-apple-system"/>
              </a:rPr>
              <a:t>5) Data analysis on customer segment reflects that customers who are in the category of older singles/couples &amp; retirees with mainstream premium are likely to capture market dominance. </a:t>
            </a:r>
            <a:br>
              <a:rPr lang="en-US" sz="2000" b="0" i="0" dirty="0">
                <a:effectLst/>
                <a:latin typeface="-apple-system"/>
              </a:rPr>
            </a:br>
            <a:r>
              <a:rPr lang="en-US" sz="2000" b="0" i="0" dirty="0">
                <a:effectLst/>
                <a:latin typeface="-apple-system"/>
              </a:rPr>
              <a:t>6) Maximum number of customers are also from mainstream premium ranging around 25-30k.</a:t>
            </a:r>
            <a:br>
              <a:rPr lang="en-US" sz="2000" b="0" i="0" dirty="0">
                <a:effectLst/>
                <a:latin typeface="-apple-system"/>
              </a:rPr>
            </a:br>
            <a:r>
              <a:rPr lang="en-US" sz="2000" b="0" i="0" dirty="0">
                <a:effectLst/>
                <a:latin typeface="-apple-system"/>
              </a:rPr>
              <a:t>7) Older singles/couples and retirees are ranging maximum and numbered around 14k.</a:t>
            </a:r>
            <a:br>
              <a:rPr lang="en-US" sz="2000" b="0" i="0" dirty="0">
                <a:effectLst/>
                <a:latin typeface="-apple-system"/>
              </a:rPr>
            </a:br>
            <a:r>
              <a:rPr lang="en-US" sz="2000" b="0" i="0" dirty="0">
                <a:effectLst/>
                <a:latin typeface="-apple-system"/>
              </a:rPr>
              <a:t>8) Total sales are also led by older singles/couples, contributing a whopping more than 350k in all premium sales with mainstream topping again with 700k.</a:t>
            </a:r>
            <a:br>
              <a:rPr lang="en-US" sz="2000" b="0" i="0" dirty="0">
                <a:effectLst/>
                <a:latin typeface="-apple-system"/>
              </a:rPr>
            </a:br>
            <a:endParaRPr lang="en-AU" sz="2000"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3" name="TextBox 2">
            <a:extLst>
              <a:ext uri="{FF2B5EF4-FFF2-40B4-BE49-F238E27FC236}">
                <a16:creationId xmlns:a16="http://schemas.microsoft.com/office/drawing/2014/main" id="{FD3E0B76-E032-8A87-5837-F758A14AEF74}"/>
              </a:ext>
            </a:extLst>
          </p:cNvPr>
          <p:cNvSpPr txBox="1"/>
          <p:nvPr/>
        </p:nvSpPr>
        <p:spPr>
          <a:xfrm>
            <a:off x="3185651" y="314632"/>
            <a:ext cx="5820697" cy="648929"/>
          </a:xfrm>
          <a:prstGeom prst="rect">
            <a:avLst/>
          </a:prstGeom>
          <a:noFill/>
        </p:spPr>
        <p:txBody>
          <a:bodyPr wrap="square" lIns="0" tIns="0" rIns="0" bIns="0" rtlCol="0" anchor="t">
            <a:noAutofit/>
          </a:bodyPr>
          <a:lstStyle/>
          <a:p>
            <a:pPr algn="ctr"/>
            <a:r>
              <a:rPr lang="en-US" sz="3200" b="1" dirty="0">
                <a:latin typeface="Roboto Light" panose="02000000000000000000" pitchFamily="2" charset="0"/>
                <a:ea typeface="Roboto Light" panose="02000000000000000000" pitchFamily="2" charset="0"/>
              </a:rPr>
              <a:t>Observations</a:t>
            </a: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3D8B2282-8958-DDEC-F704-D91336B17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542" y="1071716"/>
            <a:ext cx="11010722" cy="5142271"/>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563971"/>
          </a:xfrm>
        </p:spPr>
        <p:txBody>
          <a:bodyPr/>
          <a:lstStyle/>
          <a:p>
            <a:r>
              <a:rPr lang="en-AU" dirty="0"/>
              <a:t>Control store vs other stores</a:t>
            </a:r>
          </a:p>
          <a:p>
            <a:pPr marL="342900" indent="-342900">
              <a:buFont typeface="Arial" panose="020B0604020202020204" pitchFamily="34" charset="0"/>
              <a:buChar char="•"/>
            </a:pPr>
            <a:r>
              <a:rPr lang="en-US" sz="1800" b="0" dirty="0">
                <a:solidFill>
                  <a:schemeClr val="tx1"/>
                </a:solidFill>
                <a:effectLst/>
                <a:latin typeface="-apple-system"/>
              </a:rPr>
              <a:t>Control stores are similar to the trial stores in terms of these metrics, which will allow for a more accurate assessment of the impact of the trial.</a:t>
            </a:r>
            <a:endParaRPr lang="en-US" sz="1800" dirty="0">
              <a:solidFill>
                <a:schemeClr val="tx1"/>
              </a:solidFill>
              <a:latin typeface="-apple-system"/>
            </a:endParaRPr>
          </a:p>
          <a:p>
            <a:pPr marL="342900" indent="-342900">
              <a:buFont typeface="Arial" panose="020B0604020202020204" pitchFamily="34" charset="0"/>
              <a:buChar char="•"/>
            </a:pPr>
            <a:r>
              <a:rPr lang="en-US" sz="1800" b="0" dirty="0">
                <a:solidFill>
                  <a:schemeClr val="tx1"/>
                </a:solidFill>
                <a:effectLst/>
                <a:latin typeface="-apple-system"/>
              </a:rPr>
              <a:t>Trial stores are the stores where the new initiative or strategy is being implemented.</a:t>
            </a:r>
          </a:p>
          <a:p>
            <a:pPr marL="342900" indent="-342900">
              <a:buFont typeface="Arial" panose="020B0604020202020204" pitchFamily="34" charset="0"/>
              <a:buChar char="•"/>
            </a:pPr>
            <a:r>
              <a:rPr lang="en-US" sz="1800" b="0" dirty="0">
                <a:solidFill>
                  <a:schemeClr val="tx1"/>
                </a:solidFill>
                <a:effectLst/>
                <a:latin typeface="-apple-system"/>
              </a:rPr>
              <a:t>Control stores are similar stores where the new initiative is not implemented.</a:t>
            </a:r>
          </a:p>
          <a:p>
            <a:pPr marL="342900" indent="-342900">
              <a:buFont typeface="Arial" panose="020B0604020202020204" pitchFamily="34" charset="0"/>
              <a:buChar char="•"/>
            </a:pPr>
            <a:r>
              <a:rPr lang="en-US" sz="1800" b="0" dirty="0">
                <a:solidFill>
                  <a:schemeClr val="tx1"/>
                </a:solidFill>
                <a:effectLst/>
                <a:latin typeface="-apple-system"/>
              </a:rPr>
              <a:t>By comparing the trial stores to the control stores, we can isolate the impact of the new initiative.</a:t>
            </a:r>
          </a:p>
          <a:p>
            <a:pPr marL="342900" indent="-342900">
              <a:buFont typeface="Arial" panose="020B0604020202020204" pitchFamily="34" charset="0"/>
              <a:buChar char="•"/>
            </a:pPr>
            <a:r>
              <a:rPr lang="en-US" sz="1800" b="0" dirty="0">
                <a:solidFill>
                  <a:schemeClr val="tx1"/>
                </a:solidFill>
                <a:effectLst/>
                <a:latin typeface="-apple-system"/>
              </a:rPr>
              <a:t>For example, if the trial stores show an increase in sales compared to the control stores, we can conclude that the new initiative is likely responsible for the increase.</a:t>
            </a:r>
          </a:p>
          <a:p>
            <a:pPr marL="342900" indent="-342900">
              <a:buFont typeface="Arial" panose="020B0604020202020204" pitchFamily="34" charset="0"/>
              <a:buChar char="•"/>
            </a:pPr>
            <a:r>
              <a:rPr lang="en-US" sz="1800" b="0" dirty="0">
                <a:solidFill>
                  <a:schemeClr val="tx1"/>
                </a:solidFill>
                <a:effectLst/>
                <a:latin typeface="-apple-system"/>
              </a:rPr>
              <a:t>If the trial stores show no significant difference in sales compared to the control stores, we can conclude that the new initiative is not having a significant impact.</a:t>
            </a:r>
          </a:p>
          <a:p>
            <a:pPr marL="342900" indent="-342900">
              <a:buFont typeface="Arial" panose="020B0604020202020204" pitchFamily="34" charset="0"/>
              <a:buChar char="•"/>
            </a:pPr>
            <a:r>
              <a:rPr lang="en-US" sz="1800" b="0" dirty="0">
                <a:solidFill>
                  <a:schemeClr val="tx1"/>
                </a:solidFill>
                <a:effectLst/>
                <a:latin typeface="-apple-system"/>
              </a:rPr>
              <a:t>In this case, the control stores are selected based on their similarity to the trial stores in terms of pre-trial metrics such as total sales, customer count, and transactions per customer.</a:t>
            </a:r>
          </a:p>
          <a:p>
            <a:pPr marL="342900" indent="-342900">
              <a:buFont typeface="Arial" panose="020B0604020202020204" pitchFamily="34" charset="0"/>
              <a:buChar char="•"/>
            </a:pPr>
            <a:r>
              <a:rPr lang="en-US" sz="1800" b="0" dirty="0">
                <a:solidFill>
                  <a:schemeClr val="tx1"/>
                </a:solidFill>
                <a:effectLst/>
                <a:latin typeface="-apple-system"/>
              </a:rPr>
              <a:t>This ensures that the control stores are as similar as possible to the trial stores so that any differences in sales or customer behavior during the trial period can be attributed to the new initiative.</a:t>
            </a:r>
          </a:p>
          <a:p>
            <a:br>
              <a:rPr lang="en-US" b="0" dirty="0">
                <a:solidFill>
                  <a:srgbClr val="D4D4D4"/>
                </a:solidFill>
                <a:effectLst/>
                <a:latin typeface="Courier New" panose="02070309020205020404" pitchFamily="49" charset="0"/>
              </a:rPr>
            </a:br>
            <a:endParaRPr lang="en-US" b="0" dirty="0">
              <a:solidFill>
                <a:srgbClr val="D4D4D4"/>
              </a:solidFill>
              <a:effectLst/>
              <a:latin typeface="Courier New" panose="02070309020205020404" pitchFamily="49" charset="0"/>
            </a:endParaRPr>
          </a:p>
          <a:p>
            <a:endParaRPr lang="en-AU" dirty="0"/>
          </a:p>
          <a:p>
            <a:endParaRPr lang="en-AU" dirty="0"/>
          </a:p>
          <a:p>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6491</TotalTime>
  <Words>1606</Words>
  <Application>Microsoft Office PowerPoint</Application>
  <PresentationFormat>Widescreen</PresentationFormat>
  <Paragraphs>85</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Roboto Medium</vt:lpstr>
      <vt:lpstr>Courier New</vt:lpstr>
      <vt:lpstr>Arial</vt:lpstr>
      <vt:lpstr>Roboto</vt:lpstr>
      <vt:lpstr>Calibri</vt:lpstr>
      <vt:lpstr>Roboto Light</vt:lpstr>
      <vt:lpstr>-apple-system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mahesh lm 10</cp:lastModifiedBy>
  <cp:revision>466</cp:revision>
  <dcterms:created xsi:type="dcterms:W3CDTF">2018-02-07T23:23:24Z</dcterms:created>
  <dcterms:modified xsi:type="dcterms:W3CDTF">2024-09-14T08:43:19Z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