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74" r:id="rId9"/>
    <p:sldId id="266" r:id="rId10"/>
    <p:sldId id="270" r:id="rId11"/>
    <p:sldId id="275" r:id="rId12"/>
    <p:sldId id="271" r:id="rId13"/>
    <p:sldId id="272" r:id="rId14"/>
    <p:sldId id="273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6834EC-8CDA-4655-A7DC-7D5AC05B5DBF}">
          <p14:sldIdLst>
            <p14:sldId id="256"/>
            <p14:sldId id="257"/>
            <p14:sldId id="258"/>
            <p14:sldId id="259"/>
            <p14:sldId id="260"/>
            <p14:sldId id="265"/>
            <p14:sldId id="269"/>
            <p14:sldId id="274"/>
            <p14:sldId id="266"/>
            <p14:sldId id="270"/>
            <p14:sldId id="275"/>
            <p14:sldId id="271"/>
            <p14:sldId id="272"/>
            <p14:sldId id="273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A503-EE12-4E3E-9349-FCA3403C738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4074-065F-44CE-A7C2-679FA5139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48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38A358E-D306-49B5-B030-200E6996E432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1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0613-8385-4D84-815F-7AB1B840A5A9}" type="datetime1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38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425-83A7-4E4E-93D7-FF43CB3BFEE3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7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5B3A-89F8-4EC3-9C5C-DA1205E0EC97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5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EB49-1566-4BE5-907D-7B671D66FD84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8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101A5-5E9D-486E-8C70-3D88BC5B4529}" type="datetime1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3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4E62-6781-4E52-8976-9D3BB30B4200}" type="datetime1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5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1266-ED1A-4595-BB48-CFFB3146B12E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17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A5E7-9A39-4627-96A9-837593FBDFD1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B87F-B732-47AB-852F-4B8DE7D6268B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8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664B-1EBB-4753-A3EF-60EAB47726B2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8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8A09-0590-4CD8-8ECA-2A65535E824D}" type="datetime1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7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AEE-A11B-4BDB-9849-42F496C85272}" type="datetime1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9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1850-47D6-4A38-91ED-8E45EAEE03AC}" type="datetime1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0E57-B7DC-4180-8E83-942861591D00}" type="datetime1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9695-5904-439A-97F8-8E9897D80FB6}" type="datetime1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2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E083-5D51-4280-A803-74AF4C27A7A7}" type="datetime1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09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D8E566-85B4-444F-A78A-00304A71F4EE}" type="datetime1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0AB7997-843F-423E-8F92-2ED0F375E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64032109002767?via%3Dihub#fig6" TargetMode="External"/><Relationship Id="rId2" Type="http://schemas.openxmlformats.org/officeDocument/2006/relationships/hyperlink" Target="https://www.sciencedirect.com/science/article/pii/S001793102101259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E69F07-D074-C507-BB4F-5B8F78145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" b="98046" l="717" r="98208">
                        <a14:foregroundMark x1="36201" y1="18893" x2="40502" y2="32248"/>
                        <a14:foregroundMark x1="35842" y1="33550" x2="30824" y2="29967"/>
                        <a14:foregroundMark x1="23297" y1="35831" x2="54839" y2="21173"/>
                        <a14:foregroundMark x1="54839" y1="21173" x2="27599" y2="38762"/>
                        <a14:foregroundMark x1="27599" y1="38762" x2="55556" y2="24104"/>
                        <a14:foregroundMark x1="55556" y1="24104" x2="69892" y2="51140"/>
                        <a14:foregroundMark x1="69892" y1="51140" x2="44444" y2="70033"/>
                        <a14:foregroundMark x1="44444" y1="70033" x2="43011" y2="39739"/>
                        <a14:foregroundMark x1="43011" y1="39739" x2="74910" y2="56026"/>
                        <a14:foregroundMark x1="74910" y1="56026" x2="43011" y2="51140"/>
                        <a14:foregroundMark x1="43011" y1="51140" x2="51613" y2="87622"/>
                        <a14:foregroundMark x1="51613" y1="87622" x2="33692" y2="56352"/>
                        <a14:foregroundMark x1="33692" y1="56352" x2="29032" y2="62866"/>
                        <a14:foregroundMark x1="27957" y1="70033" x2="24373" y2="63192"/>
                        <a14:foregroundMark x1="24731" y1="64169" x2="57348" y2="72638"/>
                        <a14:foregroundMark x1="57348" y1="72638" x2="75627" y2="62541"/>
                        <a14:foregroundMark x1="72760" y1="74267" x2="87097" y2="69707"/>
                        <a14:foregroundMark x1="78136" y1="69707" x2="81004" y2="37134"/>
                        <a14:foregroundMark x1="81004" y1="37134" x2="58065" y2="13681"/>
                        <a14:foregroundMark x1="58065" y1="13681" x2="25090" y2="21173"/>
                        <a14:foregroundMark x1="25090" y1="21173" x2="60932" y2="17264"/>
                        <a14:foregroundMark x1="60932" y1="17264" x2="27599" y2="19870"/>
                        <a14:foregroundMark x1="27599" y1="19870" x2="60215" y2="14658"/>
                        <a14:foregroundMark x1="60215" y1="14658" x2="24373" y2="22150"/>
                        <a14:foregroundMark x1="24373" y1="22150" x2="14337" y2="51792"/>
                        <a14:foregroundMark x1="14337" y1="51792" x2="21505" y2="32899"/>
                        <a14:foregroundMark x1="63441" y1="18567" x2="64875" y2="20521"/>
                        <a14:foregroundMark x1="75627" y1="22801" x2="81362" y2="31270"/>
                        <a14:foregroundMark x1="14337" y1="65798" x2="10394" y2="63844"/>
                        <a14:foregroundMark x1="6810" y1="61564" x2="7168" y2="58306"/>
                        <a14:foregroundMark x1="28408" y1="80515" x2="35125" y2="85993"/>
                        <a14:foregroundMark x1="7168" y1="63192" x2="25534" y2="78171"/>
                        <a14:foregroundMark x1="28532" y1="80389" x2="30824" y2="84365"/>
                        <a14:foregroundMark x1="22939" y1="70684" x2="26623" y2="77076"/>
                        <a14:foregroundMark x1="12903" y1="65798" x2="19713" y2="74919"/>
                        <a14:foregroundMark x1="13262" y1="42997" x2="25448" y2="13681"/>
                        <a14:foregroundMark x1="25448" y1="13681" x2="31183" y2="6840"/>
                        <a14:foregroundMark x1="39870" y1="6526" x2="70609" y2="12052"/>
                        <a14:foregroundMark x1="37993" y1="6189" x2="39725" y2="6500"/>
                        <a14:foregroundMark x1="70609" y1="12052" x2="68817" y2="13355"/>
                        <a14:foregroundMark x1="83871" y1="30945" x2="86738" y2="60912"/>
                        <a14:foregroundMark x1="86738" y1="60912" x2="87814" y2="62866"/>
                        <a14:foregroundMark x1="91039" y1="38111" x2="88889" y2="42997"/>
                        <a14:foregroundMark x1="3251" y1="55102" x2="3226" y2="55375"/>
                        <a14:foregroundMark x1="3377" y1="53746" x2="3324" y2="54316"/>
                        <a14:foregroundMark x1="5376" y1="32248" x2="3825" y2="48929"/>
                        <a14:foregroundMark x1="87455" y1="54723" x2="91039" y2="24756"/>
                        <a14:foregroundMark x1="91039" y1="24756" x2="94982" y2="38436"/>
                        <a14:foregroundMark x1="49942" y1="5387" x2="58065" y2="4886"/>
                        <a14:foregroundMark x1="37188" y1="6172" x2="40071" y2="5995"/>
                        <a14:foregroundMark x1="32258" y1="4886" x2="6093" y2="27036"/>
                        <a14:foregroundMark x1="6093" y1="27036" x2="2414" y2="49046"/>
                        <a14:foregroundMark x1="42652" y1="1629" x2="40319" y2="1466"/>
                        <a14:foregroundMark x1="59140" y1="2606" x2="87814" y2="17915"/>
                        <a14:foregroundMark x1="87814" y1="17915" x2="97133" y2="42345"/>
                        <a14:foregroundMark x1="95341" y1="48860" x2="87097" y2="69381"/>
                        <a14:foregroundMark x1="90681" y1="46906" x2="81004" y2="70033"/>
                        <a14:foregroundMark x1="75627" y1="33876" x2="38710" y2="30293"/>
                        <a14:foregroundMark x1="38710" y1="30293" x2="59857" y2="34853"/>
                        <a14:foregroundMark x1="33692" y1="31922" x2="35125" y2="24430"/>
                        <a14:foregroundMark x1="64516" y1="25081" x2="60573" y2="27362"/>
                        <a14:foregroundMark x1="34767" y1="14658" x2="42294" y2="10749"/>
                        <a14:foregroundMark x1="37993" y1="10423" x2="34050" y2="12052"/>
                        <a14:foregroundMark x1="25448" y1="20195" x2="15054" y2="49511"/>
                        <a14:foregroundMark x1="15054" y1="49511" x2="40143" y2="56026"/>
                        <a14:foregroundMark x1="17921" y1="26059" x2="11828" y2="32248"/>
                        <a14:foregroundMark x1="15771" y1="24104" x2="17563" y2="23453"/>
                        <a14:foregroundMark x1="70968" y1="15635" x2="70968" y2="15961"/>
                        <a14:foregroundMark x1="74552" y1="14658" x2="68100" y2="13681"/>
                        <a14:foregroundMark x1="82796" y1="20847" x2="89606" y2="31596"/>
                        <a14:foregroundMark x1="82796" y1="21824" x2="77778" y2="23127"/>
                        <a14:foregroundMark x1="72401" y1="38436" x2="70609" y2="42020"/>
                        <a14:foregroundMark x1="69892" y1="38111" x2="78136" y2="43322"/>
                        <a14:foregroundMark x1="75627" y1="49186" x2="73477" y2="51140"/>
                        <a14:foregroundMark x1="27957" y1="46254" x2="23656" y2="46580"/>
                        <a14:foregroundMark x1="22581" y1="41694" x2="22581" y2="41694"/>
                        <a14:foregroundMark x1="30466" y1="47883" x2="30466" y2="47883"/>
                        <a14:foregroundMark x1="30466" y1="47883" x2="33333" y2="45928"/>
                        <a14:foregroundMark x1="33333" y1="45928" x2="33333" y2="45928"/>
                        <a14:foregroundMark x1="33333" y1="45928" x2="33333" y2="45928"/>
                        <a14:foregroundMark x1="35125" y1="45277" x2="35125" y2="45277"/>
                        <a14:foregroundMark x1="35125" y1="45277" x2="35125" y2="45277"/>
                        <a14:foregroundMark x1="37276" y1="43648" x2="26165" y2="48860"/>
                        <a14:foregroundMark x1="37634" y1="47557" x2="41219" y2="46906"/>
                        <a14:foregroundMark x1="23656" y1="49837" x2="34409" y2="52117"/>
                        <a14:foregroundMark x1="8602" y1="46906" x2="8244" y2="47231"/>
                        <a14:foregroundMark x1="8602" y1="46254" x2="13620" y2="45603"/>
                        <a14:foregroundMark x1="12545" y1="52443" x2="10753" y2="44300"/>
                        <a14:foregroundMark x1="8602" y1="42671" x2="8961" y2="42997"/>
                        <a14:foregroundMark x1="12545" y1="53094" x2="13262" y2="56026"/>
                        <a14:foregroundMark x1="13620" y1="58632" x2="12903" y2="57003"/>
                        <a14:foregroundMark x1="26165" y1="62866" x2="35125" y2="72313"/>
                        <a14:foregroundMark x1="23297" y1="63844" x2="18996" y2="61889"/>
                        <a14:foregroundMark x1="18280" y1="69381" x2="20072" y2="69381"/>
                        <a14:foregroundMark x1="51254" y1="58632" x2="56631" y2="58306"/>
                        <a14:foregroundMark x1="59857" y1="64821" x2="63082" y2="59609"/>
                        <a14:foregroundMark x1="59857" y1="75244" x2="71685" y2="71987"/>
                        <a14:foregroundMark x1="44803" y1="74267" x2="46237" y2="83388"/>
                        <a14:foregroundMark x1="43369" y1="81433" x2="40860" y2="83062"/>
                        <a14:foregroundMark x1="37634" y1="80456" x2="37276" y2="83062"/>
                        <a14:foregroundMark x1="67025" y1="79805" x2="68459" y2="79805"/>
                        <a14:foregroundMark x1="33692" y1="76873" x2="30755" y2="76873"/>
                        <a14:foregroundMark x1="62724" y1="78827" x2="56631" y2="83062"/>
                        <a14:foregroundMark x1="70251" y1="75570" x2="66667" y2="76873"/>
                        <a14:foregroundMark x1="40860" y1="90554" x2="48746" y2="95440"/>
                        <a14:foregroundMark x1="39068" y1="91857" x2="21505" y2="91857"/>
                        <a14:foregroundMark x1="23761" y1="86680" x2="25090" y2="86645"/>
                        <a14:foregroundMark x1="22242" y1="86719" x2="23031" y2="86699"/>
                        <a14:foregroundMark x1="12545" y1="86971" x2="19731" y2="86784"/>
                        <a14:foregroundMark x1="13262" y1="85668" x2="4697" y2="83177"/>
                        <a14:foregroundMark x1="25081" y1="84794" x2="27240" y2="84691"/>
                        <a14:foregroundMark x1="24108" y1="84841" x2="24340" y2="84830"/>
                        <a14:foregroundMark x1="6810" y1="85668" x2="18645" y2="85102"/>
                        <a14:foregroundMark x1="1480" y1="80901" x2="717" y2="80782"/>
                        <a14:foregroundMark x1="19953" y1="83787" x2="4973" y2="81447"/>
                        <a14:foregroundMark x1="11111" y1="89251" x2="7885" y2="86971"/>
                        <a14:foregroundMark x1="64875" y1="91857" x2="54480" y2="94137"/>
                        <a14:foregroundMark x1="53763" y1="92834" x2="39785" y2="90879"/>
                        <a14:foregroundMark x1="50896" y1="89251" x2="40860" y2="89902"/>
                        <a14:foregroundMark x1="54122" y1="89577" x2="59140" y2="90879"/>
                        <a14:foregroundMark x1="72760" y1="89251" x2="72400" y2="88831"/>
                        <a14:foregroundMark x1="68077" y1="89555" x2="70968" y2="92182"/>
                        <a14:foregroundMark x1="83513" y1="89251" x2="91039" y2="85016"/>
                        <a14:foregroundMark x1="75878" y1="83867" x2="97133" y2="82085"/>
                        <a14:foregroundMark x1="90681" y1="85016" x2="96057" y2="83713"/>
                        <a14:foregroundMark x1="89247" y1="88599" x2="95699" y2="84365"/>
                        <a14:foregroundMark x1="91039" y1="88599" x2="95562" y2="91259"/>
                        <a14:foregroundMark x1="96100" y1="93036" x2="98566" y2="93160"/>
                        <a14:foregroundMark x1="94896" y1="92975" x2="95339" y2="92997"/>
                        <a14:foregroundMark x1="92115" y1="92834" x2="92571" y2="92857"/>
                        <a14:foregroundMark x1="77778" y1="93811" x2="38710" y2="92834"/>
                        <a14:foregroundMark x1="38710" y1="92834" x2="35842" y2="89577"/>
                        <a14:foregroundMark x1="26523" y1="91531" x2="27957" y2="91857"/>
                        <a14:foregroundMark x1="23656" y1="89251" x2="24014" y2="91857"/>
                        <a14:foregroundMark x1="29032" y1="88925" x2="30824" y2="91205"/>
                        <a14:foregroundMark x1="25090" y1="89902" x2="21505" y2="89902"/>
                        <a14:foregroundMark x1="72691" y1="88416" x2="77061" y2="90554"/>
                        <a14:foregroundMark x1="7617" y1="94849" x2="18638" y2="98046"/>
                        <a14:foregroundMark x1="19713" y1="92182" x2="20789" y2="96417"/>
                        <a14:foregroundMark x1="24731" y1="94463" x2="48746" y2="94137"/>
                        <a14:foregroundMark x1="22939" y1="96743" x2="43011" y2="96743"/>
                        <a14:foregroundMark x1="37276" y1="97394" x2="69176" y2="97068"/>
                        <a14:foregroundMark x1="69176" y1="97068" x2="72401" y2="97068"/>
                        <a14:foregroundMark x1="79570" y1="94788" x2="79570" y2="89251"/>
                        <a14:foregroundMark x1="27599" y1="56026" x2="29032" y2="55375"/>
                        <a14:foregroundMark x1="8961" y1="51140" x2="12545" y2="56678"/>
                        <a14:foregroundMark x1="69250" y1="78265" x2="69534" y2="80456"/>
                        <a14:foregroundMark x1="68817" y1="74919" x2="69154" y2="77523"/>
                        <a14:foregroundMark x1="72043" y1="77199" x2="84946" y2="71661"/>
                        <a14:foregroundMark x1="75415" y1="77872" x2="85305" y2="71336"/>
                        <a14:foregroundMark x1="3943" y1="52532" x2="3943" y2="54072"/>
                        <a14:foregroundMark x1="3226" y1="52591" x2="3226" y2="53094"/>
                        <a14:foregroundMark x1="28268" y1="80244" x2="28315" y2="80456"/>
                        <a14:foregroundMark x1="26882" y1="73941" x2="28097" y2="79466"/>
                        <a14:foregroundMark x1="27414" y1="81464" x2="27599" y2="81759"/>
                        <a14:foregroundMark x1="26165" y1="79479" x2="27075" y2="80926"/>
                        <a14:foregroundMark x1="82796" y1="89902" x2="82437" y2="94788"/>
                        <a14:foregroundMark x1="25090" y1="78827" x2="27325" y2="80568"/>
                        <a14:foregroundMark x1="24731" y1="79805" x2="27240" y2="80782"/>
                        <a14:foregroundMark x1="25806" y1="80456" x2="26523" y2="81433"/>
                        <a14:foregroundMark x1="25090" y1="80456" x2="26882" y2="81107"/>
                        <a14:foregroundMark x1="26371" y1="81930" x2="25806" y2="81759"/>
                        <a14:foregroundMark x1="67384" y1="82736" x2="72401" y2="81107"/>
                        <a14:foregroundMark x1="65591" y1="82736" x2="71685" y2="80782"/>
                        <a14:foregroundMark x1="69176" y1="83062" x2="71685" y2="82410"/>
                        <a14:foregroundMark x1="64516" y1="83713" x2="72043" y2="81759"/>
                        <a14:foregroundMark x1="72043" y1="81759" x2="72337" y2="81759"/>
                        <a14:foregroundMark x1="69892" y1="82410" x2="72043" y2="82085"/>
                        <a14:foregroundMark x1="72566" y1="81433" x2="70968" y2="81433"/>
                        <a14:foregroundMark x1="76703" y1="85993" x2="73563" y2="85637"/>
                        <a14:foregroundMark x1="79211" y1="84365" x2="74289" y2="84601"/>
                        <a14:foregroundMark x1="70251" y1="87622" x2="72760" y2="85668"/>
                        <a14:foregroundMark x1="73118" y1="86319" x2="72401" y2="85668"/>
                        <a14:foregroundMark x1="74552" y1="85668" x2="70968" y2="85342"/>
                        <a14:foregroundMark x1="8244" y1="26059" x2="7885" y2="26710"/>
                        <a14:foregroundMark x1="7168" y1="25733" x2="17204" y2="14658"/>
                        <a14:foregroundMark x1="6810" y1="25081" x2="17921" y2="14007"/>
                        <a14:foregroundMark x1="10036" y1="20847" x2="17204" y2="14007"/>
                        <a14:foregroundMark x1="84229" y1="14332" x2="66667" y2="4886"/>
                        <a14:foregroundMark x1="81362" y1="11726" x2="63441" y2="2932"/>
                        <a14:foregroundMark x1="44086" y1="1954" x2="61290" y2="1954"/>
                        <a14:foregroundMark x1="43011" y1="977" x2="45878" y2="651"/>
                        <a14:backgroundMark x1="6093" y1="4235" x2="3584" y2="6515"/>
                        <a14:backgroundMark x1="2151" y1="7492" x2="2151" y2="7492"/>
                        <a14:backgroundMark x1="2151" y1="7492" x2="2151" y2="7492"/>
                        <a14:backgroundMark x1="717" y1="49186" x2="1075" y2="52769"/>
                        <a14:backgroundMark x1="1075" y1="79805" x2="717" y2="80456"/>
                        <a14:backgroundMark x1="3226" y1="80456" x2="2509" y2="80130"/>
                        <a14:backgroundMark x1="2509" y1="80130" x2="2509" y2="80130"/>
                        <a14:backgroundMark x1="2509" y1="80130" x2="1792" y2="79805"/>
                        <a14:backgroundMark x1="1792" y1="90554" x2="1075" y2="92182"/>
                        <a14:backgroundMark x1="1075" y1="92508" x2="1075" y2="92834"/>
                        <a14:backgroundMark x1="25806" y1="82736" x2="26523" y2="82736"/>
                        <a14:backgroundMark x1="1792" y1="80456" x2="2509" y2="80456"/>
                        <a14:backgroundMark x1="97491" y1="90228" x2="98208" y2="91205"/>
                        <a14:backgroundMark x1="97849" y1="91205" x2="98208" y2="91531"/>
                        <a14:backgroundMark x1="73703" y1="83713" x2="74910" y2="83713"/>
                        <a14:backgroundMark x1="36559" y1="977" x2="40860" y2="651"/>
                        <a14:backgroundMark x1="9677" y1="98371" x2="717" y2="95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44" y="956495"/>
            <a:ext cx="1491930" cy="1600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14BB0-7C64-D1D6-DD58-E52675E642BE}"/>
              </a:ext>
            </a:extLst>
          </p:cNvPr>
          <p:cNvSpPr txBox="1"/>
          <p:nvPr/>
        </p:nvSpPr>
        <p:spPr>
          <a:xfrm>
            <a:off x="2550160" y="1002660"/>
            <a:ext cx="7792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0000"/>
                </a:solidFill>
                <a:latin typeface="Arial Black" panose="020B0A04020102020204" pitchFamily="34" charset="0"/>
              </a:rPr>
              <a:t>CAPSTONE PROJECT CP-302</a:t>
            </a:r>
          </a:p>
          <a:p>
            <a:pPr algn="ctr"/>
            <a:endParaRPr lang="en-I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200" b="1" i="0" u="sng" dirty="0">
                <a:solidFill>
                  <a:schemeClr val="bg1"/>
                </a:solidFill>
                <a:effectLst/>
                <a:latin typeface="Söhne"/>
              </a:rPr>
              <a:t>DESIGN OF AN HDH SYSTEM FOR WATER DESALINATION USING SOLAR ENERGY</a:t>
            </a:r>
            <a:endParaRPr lang="en-IN" sz="32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B7613-43FB-5610-2672-DD7120FD238F}"/>
              </a:ext>
            </a:extLst>
          </p:cNvPr>
          <p:cNvSpPr txBox="1"/>
          <p:nvPr/>
        </p:nvSpPr>
        <p:spPr>
          <a:xfrm>
            <a:off x="919480" y="5134868"/>
            <a:ext cx="293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Under The Guidance of</a:t>
            </a:r>
          </a:p>
          <a:p>
            <a:r>
              <a:rPr lang="en-IN" b="1" dirty="0">
                <a:solidFill>
                  <a:srgbClr val="FFFF00"/>
                </a:solidFill>
              </a:rPr>
              <a:t>Dr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b="1" dirty="0">
                <a:solidFill>
                  <a:srgbClr val="FFFF00"/>
                </a:solidFill>
              </a:rPr>
              <a:t>Navin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b="1" dirty="0">
                <a:solidFill>
                  <a:srgbClr val="FFFF00"/>
                </a:solidFill>
              </a:rPr>
              <a:t>Gopinathan</a:t>
            </a:r>
            <a:r>
              <a:rPr lang="en-IN" dirty="0">
                <a:solidFill>
                  <a:srgbClr val="FFFF00"/>
                </a:solidFill>
              </a:rPr>
              <a:t> 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F83D9-9955-DBD8-B80B-57AE71F31E1D}"/>
              </a:ext>
            </a:extLst>
          </p:cNvPr>
          <p:cNvSpPr txBox="1"/>
          <p:nvPr/>
        </p:nvSpPr>
        <p:spPr>
          <a:xfrm>
            <a:off x="8595360" y="5063748"/>
            <a:ext cx="319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Maheshwar Pratap Singh</a:t>
            </a:r>
          </a:p>
          <a:p>
            <a:r>
              <a:rPr lang="en-IN" dirty="0">
                <a:solidFill>
                  <a:srgbClr val="FFFF00"/>
                </a:solidFill>
              </a:rPr>
              <a:t>2020CHB1044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F2FF83-02D1-EA79-E275-0AA5E56A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2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6862-6AEB-25D3-6E83-74DAD680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Discussions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49424-1F08-F28F-EEC1-919BDF172F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2397760"/>
            <a:ext cx="4632960" cy="32918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21B0AF-1979-3C43-5434-986CA4F642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2603500"/>
                <a:ext cx="5516880" cy="34163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000" b="1" dirty="0">
                    <a:latin typeface="Century Schoolbook" panose="02040604050505020304" pitchFamily="18" charset="0"/>
                  </a:rPr>
                  <a:t>Mass and Energy balance on the dehumidifier</a:t>
                </a:r>
              </a:p>
              <a:p>
                <a:pPr marL="0" indent="0">
                  <a:buNone/>
                </a:pPr>
                <a:endParaRPr lang="en-IN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entury Schoolbook" panose="02040604050505020304" pitchFamily="18" charset="0"/>
                  </a:rPr>
                  <a:t>(h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w2</a:t>
                </a:r>
                <a:r>
                  <a:rPr lang="en-IN" dirty="0">
                    <a:latin typeface="Century Schoolbook" panose="02040604050505020304" pitchFamily="18" charset="0"/>
                  </a:rPr>
                  <a:t> − h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w1</a:t>
                </a:r>
                <a:r>
                  <a:rPr lang="en-IN" dirty="0">
                    <a:latin typeface="Century Schoolbook" panose="02040604050505020304" pitchFamily="18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baseline="-2500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baseline="-25000" dirty="0">
                    <a:latin typeface="Century Schoolbook" panose="02040604050505020304" pitchFamily="18" charset="0"/>
                  </a:rPr>
                  <a:t>*</a:t>
                </a:r>
                <a:r>
                  <a:rPr lang="en-IN" dirty="0">
                    <a:latin typeface="Century Schoolbook" panose="02040604050505020304" pitchFamily="18" charset="0"/>
                  </a:rPr>
                  <a:t>h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d</a:t>
                </a:r>
                <a:r>
                  <a:rPr lang="en-IN" dirty="0">
                    <a:latin typeface="Century Schoolbook" panose="02040604050505020304" pitchFamily="18" charset="0"/>
                  </a:rPr>
                  <a:t> = m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da*</a:t>
                </a:r>
                <a:r>
                  <a:rPr lang="en-IN" dirty="0">
                    <a:latin typeface="Century Schoolbook" panose="02040604050505020304" pitchFamily="18" charset="0"/>
                  </a:rPr>
                  <a:t>(h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ma2</a:t>
                </a:r>
                <a:r>
                  <a:rPr lang="en-IN" dirty="0">
                    <a:latin typeface="Century Schoolbook" panose="02040604050505020304" pitchFamily="18" charset="0"/>
                  </a:rPr>
                  <a:t> − h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ma1</a:t>
                </a:r>
                <a:r>
                  <a:rPr lang="en-IN" dirty="0">
                    <a:latin typeface="Century Schoolbook" panose="020406040505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Century Schoolbook" panose="02040604050505020304" pitchFamily="18" charset="0"/>
                  </a:rPr>
                  <a:t>m</a:t>
                </a:r>
                <a:r>
                  <a:rPr lang="pl-PL" baseline="-25000" dirty="0">
                    <a:latin typeface="Century Schoolbook" panose="02040604050505020304" pitchFamily="18" charset="0"/>
                  </a:rPr>
                  <a:t>d</a:t>
                </a:r>
                <a:r>
                  <a:rPr lang="pl-PL" dirty="0">
                    <a:latin typeface="Century Schoolbook" panose="02040604050505020304" pitchFamily="18" charset="0"/>
                  </a:rPr>
                  <a:t> = m</a:t>
                </a:r>
                <a:r>
                  <a:rPr lang="pl-PL" baseline="-25000" dirty="0">
                    <a:latin typeface="Century Schoolbook" panose="02040604050505020304" pitchFamily="18" charset="0"/>
                  </a:rPr>
                  <a:t>da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*</a:t>
                </a:r>
                <a:r>
                  <a:rPr lang="pl-PL" dirty="0">
                    <a:latin typeface="Century Schoolbook" panose="02040604050505020304" pitchFamily="18" charset="0"/>
                  </a:rPr>
                  <a:t>(W</a:t>
                </a:r>
                <a:r>
                  <a:rPr lang="pl-PL" baseline="-25000" dirty="0">
                    <a:latin typeface="Century Schoolbook" panose="02040604050505020304" pitchFamily="18" charset="0"/>
                  </a:rPr>
                  <a:t>2 </a:t>
                </a:r>
                <a:r>
                  <a:rPr lang="pl-PL" dirty="0">
                    <a:latin typeface="Century Schoolbook" panose="02040604050505020304" pitchFamily="18" charset="0"/>
                  </a:rPr>
                  <a:t>− W</a:t>
                </a:r>
                <a:r>
                  <a:rPr lang="pl-PL" baseline="-25000" dirty="0">
                    <a:latin typeface="Century Schoolbook" panose="02040604050505020304" pitchFamily="18" charset="0"/>
                  </a:rPr>
                  <a:t>1</a:t>
                </a:r>
                <a:r>
                  <a:rPr lang="pl-PL" dirty="0">
                    <a:latin typeface="Century Schoolbook" panose="02040604050505020304" pitchFamily="18" charset="0"/>
                  </a:rPr>
                  <a:t>)</a:t>
                </a:r>
                <a:endParaRPr lang="en-IN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entury Schoolbook" panose="02040604050505020304" pitchFamily="18" charset="0"/>
                  </a:rPr>
                  <a:t>h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w</a:t>
                </a:r>
                <a:r>
                  <a:rPr lang="en-IN" dirty="0">
                    <a:latin typeface="Century Schoolbook" panose="02040604050505020304" pitchFamily="18" charset="0"/>
                  </a:rPr>
                  <a:t> – specific enthalpy of water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entury Schoolbook" panose="02040604050505020304" pitchFamily="18" charset="0"/>
                  </a:rPr>
                  <a:t>W - Humidity ratio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entury Schoolbook" panose="02040604050505020304" pitchFamily="18" charset="0"/>
                  </a:rPr>
                  <a:t>h</a:t>
                </a:r>
                <a:r>
                  <a:rPr lang="en-IN" baseline="-25000" dirty="0">
                    <a:latin typeface="Century Schoolbook" panose="02040604050505020304" pitchFamily="18" charset="0"/>
                  </a:rPr>
                  <a:t>ma</a:t>
                </a:r>
                <a:r>
                  <a:rPr lang="en-IN" dirty="0">
                    <a:latin typeface="Century Schoolbook" panose="02040604050505020304" pitchFamily="18" charset="0"/>
                  </a:rPr>
                  <a:t> – specific enthalpy of the air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21B0AF-1979-3C43-5434-986CA4F64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2603500"/>
                <a:ext cx="5516880" cy="3416300"/>
              </a:xfrm>
              <a:blipFill>
                <a:blip r:embed="rId3"/>
                <a:stretch>
                  <a:fillRect l="-1105" t="-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C29B5-DF54-3BDF-2BFE-F44C4EB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10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490BA-69A5-B88F-1E43-49E97FC239EE}"/>
              </a:ext>
            </a:extLst>
          </p:cNvPr>
          <p:cNvSpPr txBox="1"/>
          <p:nvPr/>
        </p:nvSpPr>
        <p:spPr>
          <a:xfrm flipH="1">
            <a:off x="1056640" y="5657671"/>
            <a:ext cx="4632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E2E2E"/>
                </a:solidFill>
                <a:effectLst/>
                <a:latin typeface="ElsevierGulliver"/>
              </a:rPr>
              <a:t>Fig. 5. Schematic of the plate fin and tube dehumidifier (finned-tube heat exchanger) used in CAOW and water-heated HDH desalination cycle.[1]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198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186E-C765-F58A-10F3-114C5F9F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Discussion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B3043-369B-D4CD-2365-0DB8E5FD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Our main aim is to calculate RR(Recovery Rate) and GOR(Gain output ratio).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Absolute humidity or humidity ratio can be calculated by using the formula at a given temperature.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Specific enthalpy of water (hw) can be calculated by using the formula at a certain temperature.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Specific enthalpy of air (ha) can be calculated by using the formula at a certain temperature.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By using the formula We can calculate Qin which further can be used to calculate the GOR.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FF372-E876-1696-E48B-7A7C288B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0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9D958B-7242-5CAE-8AFB-A5061FC9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00F929-0597-3774-E3DA-93313DC4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On the basis of the mass and energy balance calculation RR= 0.051, </a:t>
            </a:r>
          </a:p>
          <a:p>
            <a:pPr marL="0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     GOR = 1.21 and Q</a:t>
            </a:r>
            <a:r>
              <a:rPr lang="en-IN" baseline="-25000" dirty="0">
                <a:latin typeface="Century Schoolbook" panose="02040604050505020304" pitchFamily="18" charset="0"/>
              </a:rPr>
              <a:t>in</a:t>
            </a:r>
            <a:r>
              <a:rPr lang="en-IN" dirty="0">
                <a:latin typeface="Century Schoolbook" panose="02040604050505020304" pitchFamily="18" charset="0"/>
              </a:rPr>
              <a:t> = 95.94 kJ/s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latin typeface="Century Schoolbook" panose="02040604050505020304" pitchFamily="18" charset="0"/>
              </a:rPr>
              <a:t>Here if we use a mass flow ratio greater than 1 and then if the top brine temperature increases then we will see the increase in GOR and also the recovery ratio will increase till a particular point. So by using MATLAB simulation, we can calculate the maximum RR and GOR by using suitable parameters.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C6F2E-01BC-7604-DBFD-66836594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3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21D1-B809-A599-05EB-53ADDA4B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2303-72E5-EFF3-0545-FD7E7D83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29380"/>
          </a:xfrm>
        </p:spPr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HDH desalination systems are a promising solution to address the growing issue of water scarcity.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The use of renewable energy sources in HDH desalination systems, such as solar or waste heat, can make them more energy-efficient and sustainable.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The GOR and RR parameters are important factors to consider when designing an HDH desalination system, after my calculation I got GOR is  1.21 and RR is 0.051.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Overall, HDH desalination systems have the potential to provide a sustainable and affordable source of clean water in areas where traditional water sources are limited or contaminated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D725-D609-EEA1-24D3-B739C355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4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C7E0-8B03-FFF2-552C-073A59FD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6C75-DAA5-5351-DD38-AE31CBA8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 Schoolbook" panose="02040604050505020304" pitchFamily="18" charset="0"/>
              </a:rPr>
              <a:t>We can use Multi-effect closed air open water–water heated system to increase the higher heat recovery from the dehumidifier.</a:t>
            </a:r>
          </a:p>
          <a:p>
            <a:endParaRPr lang="en-IN" dirty="0">
              <a:latin typeface="Century Schoolbook" panose="02040604050505020304" pitchFamily="18" charset="0"/>
            </a:endParaRPr>
          </a:p>
          <a:p>
            <a:r>
              <a:rPr lang="en-IN" dirty="0">
                <a:latin typeface="Century Schoolbook" panose="02040604050505020304" pitchFamily="18" charset="0"/>
              </a:rPr>
              <a:t>I can use MATLAB simulation to enhance the Recovery rate and also to enhance the GOR.</a:t>
            </a:r>
          </a:p>
          <a:p>
            <a:endParaRPr lang="en-IN" dirty="0">
              <a:latin typeface="Century Schoolbook" panose="02040604050505020304" pitchFamily="18" charset="0"/>
            </a:endParaRPr>
          </a:p>
          <a:p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D22B-1021-46B7-199F-F8EF1BAF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8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5E1B-E61B-248B-9A7B-49580DF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147D-A7FC-3D91-C8CF-E1601044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>
                <a:latin typeface="Century Schoolbook" panose="02040604050505020304" pitchFamily="18" charset="0"/>
              </a:rPr>
              <a:t>Kapil Garg, Sarit K. Das, Himanshu Tyagi, </a:t>
            </a:r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Thermal design of a humidification-dehumidification desalination cycle consisting of packed-bed humidifier and finned-tube dehumidifier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NexusSans"/>
              </a:rPr>
              <a:t>Volume 183, Part B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, February 2022,122153 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  <a:hlinkClick r:id="rId2"/>
              </a:rPr>
              <a:t>https://www.sciencedirect.com/science/article/pii/S001793102101259X</a:t>
            </a:r>
            <a:endParaRPr lang="en-US" b="0" i="0" dirty="0">
              <a:solidFill>
                <a:srgbClr val="2E2E2E"/>
              </a:solidFill>
              <a:effectLst/>
              <a:latin typeface="NexusSans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G.</a:t>
            </a:r>
            <a:r>
              <a:rPr lang="en-US" b="0" i="0" dirty="0">
                <a:solidFill>
                  <a:srgbClr val="2E2E2E"/>
                </a:solidFill>
                <a:effectLst/>
                <a:latin typeface="Century Schoolbook" panose="02040604050505020304" pitchFamily="18" charset="0"/>
              </a:rPr>
              <a:t>Prakash</a:t>
            </a:r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 Narayan, Mostafa H. Sharqawy, Edward k. summers, John H.Lienhard, Syed M. Zubair, M.A. Antar, The potential of solar-driven humidification–dehumidification desalination for small-scale decentralized water production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NexusSans"/>
              </a:rPr>
              <a:t>Volume 14, Issue 4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, May 2010 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  <a:hlinkClick r:id="rId3"/>
              </a:rPr>
              <a:t>https://www.sciencedirect.com/science/article/pii/S1364032109002767?via%3Dihub#fig6</a:t>
            </a:r>
            <a:endParaRPr lang="en-US" b="0" i="0" dirty="0">
              <a:solidFill>
                <a:srgbClr val="2E2E2E"/>
              </a:solidFill>
              <a:effectLst/>
              <a:latin typeface="NexusSans"/>
            </a:endParaRPr>
          </a:p>
          <a:p>
            <a:endParaRPr lang="en-US" b="0" i="0" dirty="0">
              <a:solidFill>
                <a:srgbClr val="2E2E2E"/>
              </a:solidFill>
              <a:effectLst/>
              <a:latin typeface="ElsevierGulliver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B723-9583-D4E1-DF14-43AEA69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4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165172-4620-B353-D7AC-61FF68775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281" y="2936240"/>
            <a:ext cx="5293360" cy="1209040"/>
          </a:xfrm>
        </p:spPr>
        <p:txBody>
          <a:bodyPr/>
          <a:lstStyle/>
          <a:p>
            <a:r>
              <a:rPr lang="en-IN" dirty="0"/>
              <a:t>    </a:t>
            </a:r>
            <a:r>
              <a:rPr lang="en-IN" b="1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6D9F106-897F-B404-AB11-92BAD8648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316480" y="6293030"/>
            <a:ext cx="7618310" cy="199210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218C40-8E73-EBAC-C978-FE036E51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76241-B549-4041-6CE2-5851A7DB28C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sz="4000" b="1" dirty="0"/>
              <a:t>PROBLEM STATEMENT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39202-9BFA-482F-45E6-DB1B1E4D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Access to clean drinking water is a concern due to the high cost and non-renewable energy usage in conventional desalination techniques.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 A sustainable and affordable technology is needed for desalinating saltwater using solar energy.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The project's objective is to create a system that effectively produces potable water using solar energy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4DF9CC-100C-A879-9E17-C1B12523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8524-8C3B-DBE9-456E-093F3264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13F6-1B35-128A-81DE-ECA28D31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550160"/>
            <a:ext cx="9045893" cy="2438400"/>
          </a:xfrm>
        </p:spPr>
        <p:txBody>
          <a:bodyPr/>
          <a:lstStyle/>
          <a:p>
            <a:endParaRPr lang="en-US" dirty="0">
              <a:solidFill>
                <a:srgbClr val="444444"/>
              </a:solidFill>
              <a:latin typeface="ElsevierGulliver"/>
            </a:endParaRPr>
          </a:p>
          <a:p>
            <a:pPr marL="0" indent="0">
              <a:buNone/>
            </a:pPr>
            <a:endParaRPr lang="en-US" dirty="0">
              <a:solidFill>
                <a:srgbClr val="444444"/>
              </a:solidFill>
              <a:latin typeface="ElsevierGullive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DC26F-04AD-1876-5875-DB24BCC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3</a:t>
            </a:fld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F8E6EB-58BF-B08B-39D1-CC94A3CC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09" y="2550160"/>
            <a:ext cx="7200899" cy="32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C938F-2489-5519-8D0C-31AD336C0266}"/>
              </a:ext>
            </a:extLst>
          </p:cNvPr>
          <p:cNvSpPr txBox="1"/>
          <p:nvPr/>
        </p:nvSpPr>
        <p:spPr>
          <a:xfrm flipH="1">
            <a:off x="2599418" y="5884332"/>
            <a:ext cx="751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Fig1.</a:t>
            </a:r>
            <a:r>
              <a:rPr lang="en-US" sz="1400" b="0" i="0" dirty="0">
                <a:solidFill>
                  <a:srgbClr val="2E2E2E"/>
                </a:solidFill>
                <a:effectLst/>
                <a:latin typeface="ElsevierGulliver"/>
              </a:rPr>
              <a:t>  Classification of typical HDH processes (based on cycle configuration)[2].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2971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08540-DC26-1E27-5235-42B7CB886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0" y="2603500"/>
            <a:ext cx="6146800" cy="32808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F84DC-1238-F3E3-338B-97D98981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4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149B4-376E-F165-4F68-5AF6D024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CAOW –WATER HEATED SYSTEM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5B7BC-8942-05AD-B344-C88F58F66683}"/>
              </a:ext>
            </a:extLst>
          </p:cNvPr>
          <p:cNvSpPr txBox="1"/>
          <p:nvPr/>
        </p:nvSpPr>
        <p:spPr>
          <a:xfrm flipH="1">
            <a:off x="2461259" y="5884332"/>
            <a:ext cx="638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E2E2E"/>
                </a:solidFill>
                <a:effectLst/>
                <a:latin typeface="ElsevierGulliver"/>
              </a:rPr>
              <a:t>Fig. 2. Schematic of the closed-air open-water (CAOW) and water-heated HDH desalination cycle.[1]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4541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4075-7E80-5F6C-DF9B-0DF37C6B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GOR DATA FOR VARIOUS WORK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FA07B-60F2-DC94-174C-A0B2454CD7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479040"/>
            <a:ext cx="5059680" cy="340529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624724-54A0-550D-6895-AA0BA861A6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The low value of GOR achieved by Ben-Bacha et al. was because they did not recover the latent heat of condensation</a:t>
            </a:r>
          </a:p>
          <a:p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The higher value of GOR achieved by Müller-Holst et al. was because of high heat recovery.</a:t>
            </a:r>
            <a:endParaRPr lang="en-US" dirty="0">
              <a:solidFill>
                <a:srgbClr val="2E2E2E"/>
              </a:solidFill>
              <a:latin typeface="ElsevierGulliver"/>
            </a:endParaRPr>
          </a:p>
          <a:p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These results tell us the importance of enhanced latent heat recovery to minimize the energy consumption and the cost of CAOW water-heated system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1B435-C0E0-59C5-6E9C-A73C19B3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61860-14AB-243A-6947-BE074DEE1DCA}"/>
              </a:ext>
            </a:extLst>
          </p:cNvPr>
          <p:cNvSpPr txBox="1"/>
          <p:nvPr/>
        </p:nvSpPr>
        <p:spPr>
          <a:xfrm>
            <a:off x="842329" y="5884331"/>
            <a:ext cx="51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E2E2E"/>
                </a:solidFill>
                <a:effectLst/>
                <a:latin typeface="ElsevierGulliver"/>
              </a:rPr>
              <a:t>Fig.3. Performance parameters for various works on water-heated CAOW HDH cycle [2].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4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BAEB-A902-3AD0-4458-DCDEA88E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of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4802-946B-D6A7-5EDB-446305A7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 Schoolbook" panose="02040604050505020304" pitchFamily="18" charset="0"/>
              </a:rPr>
              <a:t>HDH desalination systems aim to address the issue of water scarcity caused by the growing population and climate change.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entury Schoolbook" panose="02040604050505020304" pitchFamily="18" charset="0"/>
              </a:rPr>
              <a:t>HDH desalination systems can help provide clean water in areas where traditional water sources are not sufficient or have become contaminated due to pollution or climate change.</a:t>
            </a:r>
          </a:p>
          <a:p>
            <a:endParaRPr lang="en-US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entury Schoolbook" panose="02040604050505020304" pitchFamily="18" charset="0"/>
              </a:rPr>
              <a:t>Traditional desalination methods require a significant amount of energy, which can be costly and may not be sustainable in the long run.</a:t>
            </a:r>
          </a:p>
          <a:p>
            <a:pPr>
              <a:buFont typeface="+mj-lt"/>
              <a:buAutoNum type="alphaLcParenR"/>
            </a:pPr>
            <a:endParaRPr lang="en-US" b="1" dirty="0">
              <a:solidFill>
                <a:schemeClr val="accent3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992E-1CD0-352C-7E52-7815B22B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C100-029D-8973-28FB-F925858C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3A34-FE40-6AAE-ED43-426960E9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The use of renewable energy sources in HDH desalination systems helps to reduce energy consumption and costs, making it a more sustainable and affordable solution.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The environmental impact of the HDH desalination system should be carefully considered, including waste disposal and potential impact on local ecosystems.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D09C-79C8-8929-4684-082C7F9F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6D53-27F0-D537-6A9B-040A71F5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9D01-D87F-0613-33E7-B83B3735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603500"/>
            <a:ext cx="8880047" cy="409194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Given feed conditions -  Tw1(inlet feed Temperature) = 25</a:t>
            </a:r>
            <a:r>
              <a:rPr lang="en-IN" i="0" dirty="0">
                <a:solidFill>
                  <a:srgbClr val="040C28"/>
                </a:solidFill>
                <a:effectLst/>
                <a:latin typeface="Century Schoolbook" panose="02040604050505020304" pitchFamily="18" charset="0"/>
              </a:rPr>
              <a:t>°C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 Effectiveness for both humidifier and dehumidifier = 0.85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Saline water salinity = 45000 ppm or 45g/kg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Feed flow rate(m</a:t>
            </a:r>
            <a:r>
              <a:rPr lang="en-IN" baseline="-25000" dirty="0">
                <a:solidFill>
                  <a:srgbClr val="040C28"/>
                </a:solidFill>
                <a:latin typeface="Century Schoolbook" panose="02040604050505020304" pitchFamily="18" charset="0"/>
              </a:rPr>
              <a:t>f</a:t>
            </a: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) = 1 kg/s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Mass flow rate ratio =1 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Area of Humidifier = 12 m</a:t>
            </a:r>
            <a:r>
              <a:rPr lang="en-IN" baseline="30000" dirty="0">
                <a:solidFill>
                  <a:srgbClr val="040C28"/>
                </a:solidFill>
                <a:latin typeface="Century Schoolbook" panose="02040604050505020304" pitchFamily="18" charset="0"/>
              </a:rPr>
              <a:t>2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Height of packing = 1 m 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Dry bulb temperature (T</a:t>
            </a:r>
            <a:r>
              <a:rPr lang="en-IN" baseline="-25000" dirty="0">
                <a:solidFill>
                  <a:srgbClr val="040C28"/>
                </a:solidFill>
                <a:latin typeface="Century Schoolbook" panose="02040604050505020304" pitchFamily="18" charset="0"/>
              </a:rPr>
              <a:t>adb1</a:t>
            </a: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)= 30</a:t>
            </a:r>
            <a:r>
              <a:rPr lang="en-IN" i="0" dirty="0">
                <a:solidFill>
                  <a:srgbClr val="040C28"/>
                </a:solidFill>
                <a:effectLst/>
                <a:latin typeface="Century Schoolbook" panose="02040604050505020304" pitchFamily="18" charset="0"/>
              </a:rPr>
              <a:t> °C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Wet bulb Temperature (T</a:t>
            </a:r>
            <a:r>
              <a:rPr lang="en-IN" baseline="-25000" dirty="0">
                <a:solidFill>
                  <a:srgbClr val="040C28"/>
                </a:solidFill>
                <a:latin typeface="Century Schoolbook" panose="02040604050505020304" pitchFamily="18" charset="0"/>
              </a:rPr>
              <a:t>awb1</a:t>
            </a: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)= 25°C</a:t>
            </a:r>
          </a:p>
          <a:p>
            <a:pPr marL="0" indent="0">
              <a:buNone/>
            </a:pP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Top Brine temperature (T</a:t>
            </a:r>
            <a:r>
              <a:rPr lang="en-IN" baseline="-25000" dirty="0">
                <a:solidFill>
                  <a:srgbClr val="040C28"/>
                </a:solidFill>
                <a:latin typeface="Century Schoolbook" panose="02040604050505020304" pitchFamily="18" charset="0"/>
              </a:rPr>
              <a:t>w3</a:t>
            </a:r>
            <a:r>
              <a:rPr lang="en-IN" dirty="0">
                <a:solidFill>
                  <a:srgbClr val="040C28"/>
                </a:solidFill>
                <a:latin typeface="Century Schoolbook" panose="02040604050505020304" pitchFamily="18" charset="0"/>
              </a:rPr>
              <a:t>)= 50</a:t>
            </a:r>
            <a:r>
              <a:rPr lang="en-IN" i="0" dirty="0">
                <a:solidFill>
                  <a:srgbClr val="040C28"/>
                </a:solidFill>
                <a:effectLst/>
                <a:latin typeface="Century Schoolbook" panose="02040604050505020304" pitchFamily="18" charset="0"/>
              </a:rPr>
              <a:t> °C</a:t>
            </a:r>
            <a:endParaRPr lang="en-IN" dirty="0">
              <a:solidFill>
                <a:srgbClr val="040C28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40C28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40C28"/>
              </a:solidFill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i="0" dirty="0">
              <a:solidFill>
                <a:srgbClr val="040C28"/>
              </a:solidFill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CCC01-285E-0ECB-85C2-0AB717B9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D545-06A3-D142-D384-3BB129E6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Discussions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D3491A-5E6C-8846-38D1-23483FF48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357120"/>
            <a:ext cx="4561841" cy="35272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BC302-105D-6510-ED96-A34C0AFC4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4720" y="2603500"/>
            <a:ext cx="582168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entury Schoolbook" panose="02040604050505020304" pitchFamily="18" charset="0"/>
              </a:rPr>
              <a:t>Mass and Energy balance on the humidifier</a:t>
            </a:r>
          </a:p>
          <a:p>
            <a:pPr marL="0" indent="0">
              <a:buNone/>
            </a:pPr>
            <a:endParaRPr lang="en-IN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m</a:t>
            </a:r>
            <a:r>
              <a:rPr lang="en-IN" baseline="-25000" dirty="0">
                <a:latin typeface="Century Schoolbook" panose="02040604050505020304" pitchFamily="18" charset="0"/>
              </a:rPr>
              <a:t>f *</a:t>
            </a:r>
            <a:r>
              <a:rPr lang="en-IN" dirty="0">
                <a:latin typeface="Century Schoolbook" panose="02040604050505020304" pitchFamily="18" charset="0"/>
              </a:rPr>
              <a:t>h</a:t>
            </a:r>
            <a:r>
              <a:rPr lang="en-IN" baseline="-25000" dirty="0">
                <a:latin typeface="Century Schoolbook" panose="02040604050505020304" pitchFamily="18" charset="0"/>
              </a:rPr>
              <a:t>w3</a:t>
            </a:r>
            <a:r>
              <a:rPr lang="en-IN" dirty="0">
                <a:latin typeface="Century Schoolbook" panose="02040604050505020304" pitchFamily="18" charset="0"/>
              </a:rPr>
              <a:t> − m</a:t>
            </a:r>
            <a:r>
              <a:rPr lang="en-IN" baseline="-25000" dirty="0">
                <a:latin typeface="Century Schoolbook" panose="02040604050505020304" pitchFamily="18" charset="0"/>
              </a:rPr>
              <a:t>b*</a:t>
            </a:r>
            <a:r>
              <a:rPr lang="en-IN" dirty="0">
                <a:latin typeface="Century Schoolbook" panose="02040604050505020304" pitchFamily="18" charset="0"/>
              </a:rPr>
              <a:t>h</a:t>
            </a:r>
            <a:r>
              <a:rPr lang="en-IN" baseline="-25000" dirty="0">
                <a:latin typeface="Century Schoolbook" panose="02040604050505020304" pitchFamily="18" charset="0"/>
              </a:rPr>
              <a:t>w4</a:t>
            </a:r>
            <a:r>
              <a:rPr lang="en-IN" dirty="0">
                <a:latin typeface="Century Schoolbook" panose="02040604050505020304" pitchFamily="18" charset="0"/>
              </a:rPr>
              <a:t> = m</a:t>
            </a:r>
            <a:r>
              <a:rPr lang="en-IN" baseline="-25000" dirty="0">
                <a:latin typeface="Century Schoolbook" panose="02040604050505020304" pitchFamily="18" charset="0"/>
              </a:rPr>
              <a:t>da*</a:t>
            </a:r>
            <a:r>
              <a:rPr lang="en-IN" dirty="0">
                <a:latin typeface="Century Schoolbook" panose="02040604050505020304" pitchFamily="18" charset="0"/>
              </a:rPr>
              <a:t>(h</a:t>
            </a:r>
            <a:r>
              <a:rPr lang="en-IN" baseline="-25000" dirty="0">
                <a:latin typeface="Century Schoolbook" panose="02040604050505020304" pitchFamily="18" charset="0"/>
              </a:rPr>
              <a:t>ma2</a:t>
            </a:r>
            <a:r>
              <a:rPr lang="en-IN" dirty="0">
                <a:latin typeface="Century Schoolbook" panose="02040604050505020304" pitchFamily="18" charset="0"/>
              </a:rPr>
              <a:t> −h</a:t>
            </a:r>
            <a:r>
              <a:rPr lang="en-IN" baseline="-25000" dirty="0">
                <a:latin typeface="Century Schoolbook" panose="02040604050505020304" pitchFamily="18" charset="0"/>
              </a:rPr>
              <a:t>ma1</a:t>
            </a:r>
            <a:r>
              <a:rPr lang="en-IN" dirty="0">
                <a:latin typeface="Century Schoolbook" panose="02040604050505020304" pitchFamily="18" charset="0"/>
              </a:rPr>
              <a:t>)  </a:t>
            </a:r>
          </a:p>
          <a:p>
            <a:pPr marL="0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m</a:t>
            </a:r>
            <a:r>
              <a:rPr lang="en-IN" baseline="-25000" dirty="0">
                <a:latin typeface="Century Schoolbook" panose="02040604050505020304" pitchFamily="18" charset="0"/>
              </a:rPr>
              <a:t>b</a:t>
            </a:r>
            <a:r>
              <a:rPr lang="en-IN" dirty="0">
                <a:latin typeface="Century Schoolbook" panose="02040604050505020304" pitchFamily="18" charset="0"/>
              </a:rPr>
              <a:t> = m</a:t>
            </a:r>
            <a:r>
              <a:rPr lang="en-IN" baseline="-25000" dirty="0">
                <a:latin typeface="Century Schoolbook" panose="02040604050505020304" pitchFamily="18" charset="0"/>
              </a:rPr>
              <a:t>f </a:t>
            </a:r>
            <a:r>
              <a:rPr lang="en-IN" dirty="0">
                <a:latin typeface="Century Schoolbook" panose="02040604050505020304" pitchFamily="18" charset="0"/>
              </a:rPr>
              <a:t>− m</a:t>
            </a:r>
            <a:r>
              <a:rPr lang="en-IN" baseline="-25000" dirty="0">
                <a:latin typeface="Century Schoolbook" panose="02040604050505020304" pitchFamily="18" charset="0"/>
              </a:rPr>
              <a:t>da*</a:t>
            </a:r>
            <a:r>
              <a:rPr lang="en-IN" dirty="0">
                <a:latin typeface="Century Schoolbook" panose="02040604050505020304" pitchFamily="18" charset="0"/>
              </a:rPr>
              <a:t>(W</a:t>
            </a:r>
            <a:r>
              <a:rPr lang="en-IN" baseline="-25000" dirty="0">
                <a:latin typeface="Century Schoolbook" panose="02040604050505020304" pitchFamily="18" charset="0"/>
              </a:rPr>
              <a:t>2</a:t>
            </a:r>
            <a:r>
              <a:rPr lang="en-IN" dirty="0">
                <a:latin typeface="Century Schoolbook" panose="02040604050505020304" pitchFamily="18" charset="0"/>
              </a:rPr>
              <a:t> − W</a:t>
            </a:r>
            <a:r>
              <a:rPr lang="en-IN" baseline="-25000" dirty="0">
                <a:latin typeface="Century Schoolbook" panose="02040604050505020304" pitchFamily="18" charset="0"/>
              </a:rPr>
              <a:t>1</a:t>
            </a:r>
            <a:r>
              <a:rPr lang="en-IN" dirty="0">
                <a:latin typeface="Century Schoolbook" panose="020406040505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h</a:t>
            </a:r>
            <a:r>
              <a:rPr lang="en-IN" baseline="-25000" dirty="0">
                <a:latin typeface="Century Schoolbook" panose="02040604050505020304" pitchFamily="18" charset="0"/>
              </a:rPr>
              <a:t>w</a:t>
            </a:r>
            <a:r>
              <a:rPr lang="en-IN" dirty="0">
                <a:latin typeface="Century Schoolbook" panose="02040604050505020304" pitchFamily="18" charset="0"/>
              </a:rPr>
              <a:t> – specific enthalpy of water </a:t>
            </a:r>
          </a:p>
          <a:p>
            <a:pPr marL="0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W - Humidity ratio </a:t>
            </a:r>
          </a:p>
          <a:p>
            <a:pPr marL="0" indent="0">
              <a:buNone/>
            </a:pPr>
            <a:r>
              <a:rPr lang="en-IN" dirty="0">
                <a:latin typeface="Century Schoolbook" panose="02040604050505020304" pitchFamily="18" charset="0"/>
              </a:rPr>
              <a:t>h</a:t>
            </a:r>
            <a:r>
              <a:rPr lang="en-IN" baseline="-25000" dirty="0">
                <a:latin typeface="Century Schoolbook" panose="02040604050505020304" pitchFamily="18" charset="0"/>
              </a:rPr>
              <a:t>ma</a:t>
            </a:r>
            <a:r>
              <a:rPr lang="en-IN" dirty="0">
                <a:latin typeface="Century Schoolbook" panose="02040604050505020304" pitchFamily="18" charset="0"/>
              </a:rPr>
              <a:t> – specific enthalpy of the air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7F35B-7B39-86ED-7DF4-6C4B5FAA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997-843F-423E-8F92-2ED0F375E037}" type="slidenum">
              <a:rPr lang="en-IN" smtClean="0"/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18C82-5A99-978D-A1C7-37BCB3A5A0FF}"/>
              </a:ext>
            </a:extLst>
          </p:cNvPr>
          <p:cNvSpPr txBox="1"/>
          <p:nvPr/>
        </p:nvSpPr>
        <p:spPr>
          <a:xfrm flipH="1">
            <a:off x="822960" y="5884332"/>
            <a:ext cx="492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E2E2E"/>
                </a:solidFill>
                <a:effectLst/>
                <a:latin typeface="ElsevierGulliver"/>
              </a:rPr>
              <a:t>Fig. 4. Schematic of the packed-bed humidifier used for CAOW and water-heated HDH desalination cycle.[1]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877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3930</TotalTime>
  <Words>1046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Century Gothic</vt:lpstr>
      <vt:lpstr>Century Schoolbook</vt:lpstr>
      <vt:lpstr>ElsevierGulliver</vt:lpstr>
      <vt:lpstr>NexusSans</vt:lpstr>
      <vt:lpstr>Söhne</vt:lpstr>
      <vt:lpstr>Wingdings 3</vt:lpstr>
      <vt:lpstr>Ion Boardroom</vt:lpstr>
      <vt:lpstr>PowerPoint Presentation</vt:lpstr>
      <vt:lpstr>PROBLEM STATEMENT</vt:lpstr>
      <vt:lpstr>LITERATURE SURVEY</vt:lpstr>
      <vt:lpstr> CAOW –WATER HEATED SYSTEM </vt:lpstr>
      <vt:lpstr>GOR DATA FOR VARIOUS WORK </vt:lpstr>
      <vt:lpstr>Scope of the Problem </vt:lpstr>
      <vt:lpstr>Scope of the Problem</vt:lpstr>
      <vt:lpstr>Results and Discussion</vt:lpstr>
      <vt:lpstr>Results and Discussions</vt:lpstr>
      <vt:lpstr>Results and Discussions</vt:lpstr>
      <vt:lpstr>Results and Discussion </vt:lpstr>
      <vt:lpstr>Results and Discussion</vt:lpstr>
      <vt:lpstr>Conclusions</vt:lpstr>
      <vt:lpstr>Future Scope</vt:lpstr>
      <vt:lpstr>Resources used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Maheshwar Pratap Singh</dc:creator>
  <cp:lastModifiedBy>Maheshwar Pratap Singh</cp:lastModifiedBy>
  <cp:revision>4</cp:revision>
  <dcterms:created xsi:type="dcterms:W3CDTF">2023-03-10T08:18:00Z</dcterms:created>
  <dcterms:modified xsi:type="dcterms:W3CDTF">2023-10-04T18:12:47Z</dcterms:modified>
</cp:coreProperties>
</file>