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1902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716451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302901"/>
            <a:ext cx="7477601" cy="2874645"/>
          </a:xfrm>
          <a:prstGeom prst="rect">
            <a:avLst/>
          </a:prstGeom>
          <a:noFill/>
          <a:ln/>
        </p:spPr>
        <p:txBody>
          <a:bodyPr wrap="square" rtlCol="0" anchor="t"/>
          <a:lstStyle/>
          <a:p>
            <a:pPr marL="0" indent="0">
              <a:lnSpc>
                <a:spcPts val="7545"/>
              </a:lnSpc>
              <a:buNone/>
            </a:pPr>
            <a:r>
              <a:rPr lang="en-US" sz="6036" b="1" dirty="0">
                <a:solidFill>
                  <a:srgbClr val="333F70"/>
                </a:solidFill>
                <a:latin typeface="Unbounded" pitchFamily="34" charset="0"/>
                <a:ea typeface="Unbounded" pitchFamily="34" charset="-122"/>
                <a:cs typeface="Unbounded" pitchFamily="34" charset="-120"/>
              </a:rPr>
              <a:t>Keyloggers: The Hidden Trackers</a:t>
            </a:r>
            <a:endParaRPr lang="en-US" sz="6036" dirty="0"/>
          </a:p>
        </p:txBody>
      </p:sp>
      <p:sp>
        <p:nvSpPr>
          <p:cNvPr id="6" name="Text 3"/>
          <p:cNvSpPr/>
          <p:nvPr/>
        </p:nvSpPr>
        <p:spPr>
          <a:xfrm>
            <a:off x="833199" y="4510802"/>
            <a:ext cx="7477601" cy="1777008"/>
          </a:xfrm>
          <a:prstGeom prst="rect">
            <a:avLst/>
          </a:prstGeom>
          <a:noFill/>
          <a:ln/>
        </p:spPr>
        <p:txBody>
          <a:bodyPr wrap="square" rtlCol="0" anchor="t"/>
          <a:lstStyle/>
          <a:p>
            <a:pPr marL="0" indent="0">
              <a:lnSpc>
                <a:spcPts val="2799"/>
              </a:lnSpc>
              <a:buNone/>
            </a:pPr>
            <a:r>
              <a:rPr lang="en-US" sz="1750" dirty="0">
                <a:solidFill>
                  <a:srgbClr val="333F70"/>
                </a:solidFill>
                <a:latin typeface="Open Sans" pitchFamily="34" charset="0"/>
                <a:ea typeface="Open Sans" pitchFamily="34" charset="-122"/>
                <a:cs typeface="Open Sans" pitchFamily="34" charset="-120"/>
              </a:rPr>
              <a:t> Keyloggers are software programs or hardware devices that surreptitiously record every keystroke made on a computer, including passwords, credit card numbers, and other sensitive information. They provide a way for cybercriminals to steal data and compromise user privacy.</a:t>
            </a:r>
            <a:endParaRPr lang="en-US" sz="1750" dirty="0"/>
          </a:p>
        </p:txBody>
      </p:sp>
      <p:sp>
        <p:nvSpPr>
          <p:cNvPr id="7" name="Shape 4"/>
          <p:cNvSpPr/>
          <p:nvPr/>
        </p:nvSpPr>
        <p:spPr>
          <a:xfrm>
            <a:off x="833199" y="6554391"/>
            <a:ext cx="355402" cy="355402"/>
          </a:xfrm>
          <a:prstGeom prst="roundRect">
            <a:avLst>
              <a:gd name="adj" fmla="val 25726039"/>
            </a:avLst>
          </a:prstGeom>
          <a:noFill/>
          <a:ln w="7620">
            <a:solidFill>
              <a:srgbClr val="FFFFFF"/>
            </a:solidFill>
            <a:prstDash val="solid"/>
          </a:ln>
        </p:spPr>
      </p:sp>
      <p:sp>
        <p:nvSpPr>
          <p:cNvPr id="9" name="Text 5"/>
          <p:cNvSpPr/>
          <p:nvPr/>
        </p:nvSpPr>
        <p:spPr>
          <a:xfrm>
            <a:off x="1299686" y="6537721"/>
            <a:ext cx="2957274" cy="1502307"/>
          </a:xfrm>
          <a:prstGeom prst="rect">
            <a:avLst/>
          </a:prstGeom>
          <a:noFill/>
          <a:ln/>
        </p:spPr>
        <p:txBody>
          <a:bodyPr wrap="none" rtlCol="0" anchor="t"/>
          <a:lstStyle/>
          <a:p>
            <a:pPr marL="0" indent="0" algn="l">
              <a:lnSpc>
                <a:spcPts val="3062"/>
              </a:lnSpc>
              <a:buNone/>
            </a:pPr>
            <a:r>
              <a:rPr lang="en-US" sz="2187" b="1" dirty="0">
                <a:solidFill>
                  <a:srgbClr val="333F70"/>
                </a:solidFill>
                <a:latin typeface="Open Sans" pitchFamily="34" charset="0"/>
                <a:ea typeface="Open Sans" pitchFamily="34" charset="-122"/>
                <a:cs typeface="Open Sans" pitchFamily="34" charset="-120"/>
              </a:rPr>
              <a:t> </a:t>
            </a:r>
            <a:r>
              <a:rPr lang="en-US" sz="2187" b="1" dirty="0" err="1">
                <a:solidFill>
                  <a:srgbClr val="333F70"/>
                </a:solidFill>
                <a:latin typeface="Open Sans" pitchFamily="34" charset="0"/>
                <a:ea typeface="Open Sans" pitchFamily="34" charset="-122"/>
                <a:cs typeface="Open Sans" pitchFamily="34" charset="-120"/>
              </a:rPr>
              <a:t>Maheshwaran</a:t>
            </a:r>
            <a:r>
              <a:rPr lang="en-US" sz="2187" b="1" dirty="0">
                <a:solidFill>
                  <a:srgbClr val="333F70"/>
                </a:solidFill>
                <a:latin typeface="Open Sans" pitchFamily="34" charset="0"/>
                <a:ea typeface="Open Sans" pitchFamily="34" charset="-122"/>
                <a:cs typeface="Open Sans" pitchFamily="34" charset="-120"/>
              </a:rPr>
              <a:t>. S</a:t>
            </a:r>
          </a:p>
          <a:p>
            <a:pPr marL="0" indent="0" algn="l">
              <a:lnSpc>
                <a:spcPts val="3062"/>
              </a:lnSpc>
              <a:buNone/>
            </a:pPr>
            <a:r>
              <a:rPr lang="en-US" sz="2187" b="1" dirty="0">
                <a:solidFill>
                  <a:srgbClr val="333F70"/>
                </a:solidFill>
                <a:latin typeface="Open Sans" pitchFamily="34" charset="0"/>
                <a:ea typeface="Open Sans" pitchFamily="34" charset="-122"/>
                <a:cs typeface="Open Sans" pitchFamily="34" charset="-120"/>
              </a:rPr>
              <a:t> au820421104041</a:t>
            </a:r>
          </a:p>
          <a:p>
            <a:pPr marL="0" indent="0" algn="l">
              <a:lnSpc>
                <a:spcPts val="3062"/>
              </a:lnSpc>
              <a:buNone/>
            </a:pPr>
            <a:r>
              <a:rPr lang="en-US" sz="2187" b="1" dirty="0">
                <a:solidFill>
                  <a:srgbClr val="333F70"/>
                </a:solidFill>
                <a:latin typeface="Open Sans" pitchFamily="34" charset="0"/>
                <a:ea typeface="Open Sans" pitchFamily="34" charset="-122"/>
                <a:cs typeface="Open Sans" pitchFamily="34" charset="-120"/>
              </a:rPr>
              <a:t> </a:t>
            </a:r>
            <a:r>
              <a:rPr lang="en-US" sz="2187" b="1" dirty="0" err="1">
                <a:solidFill>
                  <a:srgbClr val="333F70"/>
                </a:solidFill>
                <a:latin typeface="Open Sans" pitchFamily="34" charset="0"/>
                <a:ea typeface="Open Sans" pitchFamily="34" charset="-122"/>
                <a:cs typeface="Open Sans" pitchFamily="34" charset="-120"/>
              </a:rPr>
              <a:t>Anjalai</a:t>
            </a:r>
            <a:r>
              <a:rPr lang="en-US" sz="2187" b="1" dirty="0">
                <a:solidFill>
                  <a:srgbClr val="333F70"/>
                </a:solidFill>
                <a:latin typeface="Open Sans" pitchFamily="34" charset="0"/>
                <a:ea typeface="Open Sans" pitchFamily="34" charset="-122"/>
                <a:cs typeface="Open Sans" pitchFamily="34" charset="-120"/>
              </a:rPr>
              <a:t> Ammal Mahalingam Engineering College</a:t>
            </a:r>
          </a:p>
          <a:p>
            <a:pPr marL="0" indent="0" algn="l">
              <a:lnSpc>
                <a:spcPts val="3062"/>
              </a:lnSpc>
              <a:buNone/>
            </a:pPr>
            <a:r>
              <a:rPr lang="en-US" sz="2187" b="1" dirty="0">
                <a:solidFill>
                  <a:srgbClr val="333F70"/>
                </a:solidFill>
                <a:latin typeface="Open Sans" pitchFamily="34" charset="0"/>
                <a:ea typeface="Open Sans" pitchFamily="34" charset="-122"/>
                <a:cs typeface="Open Sans" pitchFamily="34" charset="-120"/>
              </a:rPr>
              <a:t> Kovilvenni-3</a:t>
            </a:r>
          </a:p>
          <a:p>
            <a:pPr marL="0" indent="0" algn="l">
              <a:lnSpc>
                <a:spcPts val="3062"/>
              </a:lnSpc>
              <a:buNone/>
            </a:pPr>
            <a:endParaRPr lang="en-US" sz="2187" b="1" dirty="0">
              <a:solidFill>
                <a:srgbClr val="333F70"/>
              </a:solidFill>
              <a:latin typeface="Open Sans" pitchFamily="34" charset="0"/>
              <a:ea typeface="Open Sans" pitchFamily="34" charset="-122"/>
              <a:cs typeface="Open Sans" pitchFamily="34" charset="-12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1319093"/>
            <a:ext cx="7619881" cy="694373"/>
          </a:xfrm>
          <a:prstGeom prst="rect">
            <a:avLst/>
          </a:prstGeom>
          <a:noFill/>
          <a:ln/>
        </p:spPr>
        <p:txBody>
          <a:bodyPr wrap="none" rtlCol="0" anchor="t"/>
          <a:lstStyle/>
          <a:p>
            <a:pPr marL="0" indent="0">
              <a:lnSpc>
                <a:spcPts val="5468"/>
              </a:lnSpc>
              <a:buNone/>
            </a:pPr>
            <a:r>
              <a:rPr lang="en-US" sz="4374" b="1" dirty="0">
                <a:solidFill>
                  <a:srgbClr val="333F70"/>
                </a:solidFill>
                <a:latin typeface="Unbounded" pitchFamily="34" charset="0"/>
                <a:ea typeface="Unbounded" pitchFamily="34" charset="-122"/>
                <a:cs typeface="Unbounded" pitchFamily="34" charset="-120"/>
              </a:rPr>
              <a:t>How Keyloggers Work</a:t>
            </a:r>
            <a:endParaRPr lang="en-US" sz="4374" dirty="0"/>
          </a:p>
        </p:txBody>
      </p:sp>
      <p:sp>
        <p:nvSpPr>
          <p:cNvPr id="7" name="Shape 4"/>
          <p:cNvSpPr/>
          <p:nvPr/>
        </p:nvSpPr>
        <p:spPr>
          <a:xfrm>
            <a:off x="7293054" y="2346722"/>
            <a:ext cx="44410" cy="4563785"/>
          </a:xfrm>
          <a:prstGeom prst="roundRect">
            <a:avLst>
              <a:gd name="adj" fmla="val 225151"/>
            </a:avLst>
          </a:prstGeom>
          <a:solidFill>
            <a:srgbClr val="BCDBD4"/>
          </a:solidFill>
          <a:ln/>
        </p:spPr>
      </p:sp>
      <p:sp>
        <p:nvSpPr>
          <p:cNvPr id="8" name="Shape 5"/>
          <p:cNvSpPr/>
          <p:nvPr/>
        </p:nvSpPr>
        <p:spPr>
          <a:xfrm>
            <a:off x="6287631" y="2748022"/>
            <a:ext cx="777597" cy="44410"/>
          </a:xfrm>
          <a:prstGeom prst="roundRect">
            <a:avLst>
              <a:gd name="adj" fmla="val 225151"/>
            </a:avLst>
          </a:prstGeom>
          <a:solidFill>
            <a:srgbClr val="BCDBD4"/>
          </a:solidFill>
          <a:ln/>
        </p:spPr>
      </p:sp>
      <p:sp>
        <p:nvSpPr>
          <p:cNvPr id="9" name="Shape 6"/>
          <p:cNvSpPr/>
          <p:nvPr/>
        </p:nvSpPr>
        <p:spPr>
          <a:xfrm>
            <a:off x="7065228" y="2520315"/>
            <a:ext cx="499943" cy="499943"/>
          </a:xfrm>
          <a:prstGeom prst="roundRect">
            <a:avLst>
              <a:gd name="adj" fmla="val 20000"/>
            </a:avLst>
          </a:prstGeom>
          <a:solidFill>
            <a:srgbClr val="D6F5EE"/>
          </a:solidFill>
          <a:ln w="7620">
            <a:solidFill>
              <a:srgbClr val="BCDBD4"/>
            </a:solidFill>
            <a:prstDash val="solid"/>
          </a:ln>
        </p:spPr>
      </p:sp>
      <p:sp>
        <p:nvSpPr>
          <p:cNvPr id="10" name="Text 7"/>
          <p:cNvSpPr/>
          <p:nvPr/>
        </p:nvSpPr>
        <p:spPr>
          <a:xfrm>
            <a:off x="7228463" y="2561987"/>
            <a:ext cx="173355" cy="416481"/>
          </a:xfrm>
          <a:prstGeom prst="rect">
            <a:avLst/>
          </a:prstGeom>
          <a:noFill/>
          <a:ln/>
        </p:spPr>
        <p:txBody>
          <a:bodyPr wrap="none" rtlCol="0" anchor="t"/>
          <a:lstStyle/>
          <a:p>
            <a:pPr marL="0" indent="0" algn="ctr">
              <a:lnSpc>
                <a:spcPts val="3281"/>
              </a:lnSpc>
              <a:buNone/>
            </a:pPr>
            <a:r>
              <a:rPr lang="en-US" sz="2624" b="1" dirty="0">
                <a:solidFill>
                  <a:srgbClr val="333F70"/>
                </a:solidFill>
                <a:latin typeface="Unbounded" pitchFamily="34" charset="0"/>
                <a:ea typeface="Unbounded" pitchFamily="34" charset="-122"/>
                <a:cs typeface="Unbounded" pitchFamily="34" charset="-120"/>
              </a:rPr>
              <a:t>1</a:t>
            </a:r>
            <a:endParaRPr lang="en-US" sz="2624" dirty="0"/>
          </a:p>
        </p:txBody>
      </p:sp>
      <p:sp>
        <p:nvSpPr>
          <p:cNvPr id="11" name="Text 8"/>
          <p:cNvSpPr/>
          <p:nvPr/>
        </p:nvSpPr>
        <p:spPr>
          <a:xfrm>
            <a:off x="2596634" y="2568893"/>
            <a:ext cx="3496508" cy="347186"/>
          </a:xfrm>
          <a:prstGeom prst="rect">
            <a:avLst/>
          </a:prstGeom>
          <a:noFill/>
          <a:ln/>
        </p:spPr>
        <p:txBody>
          <a:bodyPr wrap="none" rtlCol="0" anchor="t"/>
          <a:lstStyle/>
          <a:p>
            <a:pPr marL="0" indent="0" algn="r">
              <a:lnSpc>
                <a:spcPts val="2734"/>
              </a:lnSpc>
              <a:buNone/>
            </a:pPr>
            <a:r>
              <a:rPr lang="en-US" sz="2187" b="1" dirty="0">
                <a:solidFill>
                  <a:srgbClr val="333F70"/>
                </a:solidFill>
                <a:latin typeface="Unbounded" pitchFamily="34" charset="0"/>
                <a:ea typeface="Unbounded" pitchFamily="34" charset="-122"/>
                <a:cs typeface="Unbounded" pitchFamily="34" charset="-120"/>
              </a:rPr>
              <a:t>Capture Keystrokes</a:t>
            </a:r>
            <a:endParaRPr lang="en-US" sz="2187" dirty="0"/>
          </a:p>
        </p:txBody>
      </p:sp>
      <p:sp>
        <p:nvSpPr>
          <p:cNvPr id="12" name="Text 9"/>
          <p:cNvSpPr/>
          <p:nvPr/>
        </p:nvSpPr>
        <p:spPr>
          <a:xfrm>
            <a:off x="2037993" y="3049310"/>
            <a:ext cx="4055150" cy="1066205"/>
          </a:xfrm>
          <a:prstGeom prst="rect">
            <a:avLst/>
          </a:prstGeom>
          <a:noFill/>
          <a:ln/>
        </p:spPr>
        <p:txBody>
          <a:bodyPr wrap="square" rtlCol="0" anchor="t"/>
          <a:lstStyle/>
          <a:p>
            <a:pPr marL="0" indent="0" algn="r">
              <a:lnSpc>
                <a:spcPts val="2799"/>
              </a:lnSpc>
              <a:buNone/>
            </a:pPr>
            <a:r>
              <a:rPr lang="en-US" sz="1750" dirty="0">
                <a:solidFill>
                  <a:srgbClr val="333F70"/>
                </a:solidFill>
                <a:latin typeface="Open Sans" pitchFamily="34" charset="0"/>
                <a:ea typeface="Open Sans" pitchFamily="34" charset="-122"/>
                <a:cs typeface="Open Sans" pitchFamily="34" charset="-120"/>
              </a:rPr>
              <a:t>Keyloggers monitor and record every key pressed on the target computer's keyboard.</a:t>
            </a:r>
            <a:endParaRPr lang="en-US" sz="1750" dirty="0"/>
          </a:p>
        </p:txBody>
      </p:sp>
      <p:sp>
        <p:nvSpPr>
          <p:cNvPr id="13" name="Shape 10"/>
          <p:cNvSpPr/>
          <p:nvPr/>
        </p:nvSpPr>
        <p:spPr>
          <a:xfrm>
            <a:off x="7565172" y="3858875"/>
            <a:ext cx="777597" cy="44410"/>
          </a:xfrm>
          <a:prstGeom prst="roundRect">
            <a:avLst>
              <a:gd name="adj" fmla="val 225151"/>
            </a:avLst>
          </a:prstGeom>
          <a:solidFill>
            <a:srgbClr val="BCDBD4"/>
          </a:solidFill>
          <a:ln/>
        </p:spPr>
      </p:sp>
      <p:sp>
        <p:nvSpPr>
          <p:cNvPr id="14" name="Shape 11"/>
          <p:cNvSpPr/>
          <p:nvPr/>
        </p:nvSpPr>
        <p:spPr>
          <a:xfrm>
            <a:off x="7065228" y="3631168"/>
            <a:ext cx="499943" cy="499943"/>
          </a:xfrm>
          <a:prstGeom prst="roundRect">
            <a:avLst>
              <a:gd name="adj" fmla="val 20000"/>
            </a:avLst>
          </a:prstGeom>
          <a:solidFill>
            <a:srgbClr val="D6F5EE"/>
          </a:solidFill>
          <a:ln w="7620">
            <a:solidFill>
              <a:srgbClr val="BCDBD4"/>
            </a:solidFill>
            <a:prstDash val="solid"/>
          </a:ln>
        </p:spPr>
      </p:sp>
      <p:sp>
        <p:nvSpPr>
          <p:cNvPr id="15" name="Text 12"/>
          <p:cNvSpPr/>
          <p:nvPr/>
        </p:nvSpPr>
        <p:spPr>
          <a:xfrm>
            <a:off x="7175956" y="3672840"/>
            <a:ext cx="278368" cy="416481"/>
          </a:xfrm>
          <a:prstGeom prst="rect">
            <a:avLst/>
          </a:prstGeom>
          <a:noFill/>
          <a:ln/>
        </p:spPr>
        <p:txBody>
          <a:bodyPr wrap="none" rtlCol="0" anchor="t"/>
          <a:lstStyle/>
          <a:p>
            <a:pPr marL="0" indent="0" algn="ctr">
              <a:lnSpc>
                <a:spcPts val="3281"/>
              </a:lnSpc>
              <a:buNone/>
            </a:pPr>
            <a:r>
              <a:rPr lang="en-US" sz="2624" b="1" dirty="0">
                <a:solidFill>
                  <a:srgbClr val="333F70"/>
                </a:solidFill>
                <a:latin typeface="Unbounded" pitchFamily="34" charset="0"/>
                <a:ea typeface="Unbounded" pitchFamily="34" charset="-122"/>
                <a:cs typeface="Unbounded" pitchFamily="34" charset="-120"/>
              </a:rPr>
              <a:t>2</a:t>
            </a:r>
            <a:endParaRPr lang="en-US" sz="2624" dirty="0"/>
          </a:p>
        </p:txBody>
      </p:sp>
      <p:sp>
        <p:nvSpPr>
          <p:cNvPr id="16" name="Text 13"/>
          <p:cNvSpPr/>
          <p:nvPr/>
        </p:nvSpPr>
        <p:spPr>
          <a:xfrm>
            <a:off x="8537258" y="3679746"/>
            <a:ext cx="2777490" cy="347186"/>
          </a:xfrm>
          <a:prstGeom prst="rect">
            <a:avLst/>
          </a:prstGeom>
          <a:noFill/>
          <a:ln/>
        </p:spPr>
        <p:txBody>
          <a:bodyPr wrap="none" rtlCol="0" anchor="t"/>
          <a:lstStyle/>
          <a:p>
            <a:pPr marL="0" indent="0" algn="l">
              <a:lnSpc>
                <a:spcPts val="2734"/>
              </a:lnSpc>
              <a:buNone/>
            </a:pPr>
            <a:r>
              <a:rPr lang="en-US" sz="2187" b="1" dirty="0">
                <a:solidFill>
                  <a:srgbClr val="333F70"/>
                </a:solidFill>
                <a:latin typeface="Unbounded" pitchFamily="34" charset="0"/>
                <a:ea typeface="Unbounded" pitchFamily="34" charset="-122"/>
                <a:cs typeface="Unbounded" pitchFamily="34" charset="-120"/>
              </a:rPr>
              <a:t>Store Data</a:t>
            </a:r>
            <a:endParaRPr lang="en-US" sz="2187" dirty="0"/>
          </a:p>
        </p:txBody>
      </p:sp>
      <p:sp>
        <p:nvSpPr>
          <p:cNvPr id="17" name="Text 14"/>
          <p:cNvSpPr/>
          <p:nvPr/>
        </p:nvSpPr>
        <p:spPr>
          <a:xfrm>
            <a:off x="8537258" y="4160163"/>
            <a:ext cx="4055150" cy="1066205"/>
          </a:xfrm>
          <a:prstGeom prst="rect">
            <a:avLst/>
          </a:prstGeom>
          <a:noFill/>
          <a:ln/>
        </p:spPr>
        <p:txBody>
          <a:bodyPr wrap="square" rtlCol="0" anchor="t"/>
          <a:lstStyle/>
          <a:p>
            <a:pPr marL="0" indent="0" algn="l">
              <a:lnSpc>
                <a:spcPts val="2799"/>
              </a:lnSpc>
              <a:buNone/>
            </a:pPr>
            <a:r>
              <a:rPr lang="en-US" sz="1750" dirty="0">
                <a:solidFill>
                  <a:srgbClr val="333F70"/>
                </a:solidFill>
                <a:latin typeface="Open Sans" pitchFamily="34" charset="0"/>
                <a:ea typeface="Open Sans" pitchFamily="34" charset="-122"/>
                <a:cs typeface="Open Sans" pitchFamily="34" charset="-120"/>
              </a:rPr>
              <a:t>The captured data is then stored locally or transmitted to the attacker remotely.</a:t>
            </a:r>
            <a:endParaRPr lang="en-US" sz="1750" dirty="0"/>
          </a:p>
        </p:txBody>
      </p:sp>
      <p:sp>
        <p:nvSpPr>
          <p:cNvPr id="18" name="Shape 15"/>
          <p:cNvSpPr/>
          <p:nvPr/>
        </p:nvSpPr>
        <p:spPr>
          <a:xfrm>
            <a:off x="6287631" y="4965442"/>
            <a:ext cx="777597" cy="44410"/>
          </a:xfrm>
          <a:prstGeom prst="roundRect">
            <a:avLst>
              <a:gd name="adj" fmla="val 225151"/>
            </a:avLst>
          </a:prstGeom>
          <a:solidFill>
            <a:srgbClr val="BCDBD4"/>
          </a:solidFill>
          <a:ln/>
        </p:spPr>
      </p:sp>
      <p:sp>
        <p:nvSpPr>
          <p:cNvPr id="19" name="Shape 16"/>
          <p:cNvSpPr/>
          <p:nvPr/>
        </p:nvSpPr>
        <p:spPr>
          <a:xfrm>
            <a:off x="7065228" y="4737735"/>
            <a:ext cx="499943" cy="499943"/>
          </a:xfrm>
          <a:prstGeom prst="roundRect">
            <a:avLst>
              <a:gd name="adj" fmla="val 20000"/>
            </a:avLst>
          </a:prstGeom>
          <a:solidFill>
            <a:srgbClr val="D6F5EE"/>
          </a:solidFill>
          <a:ln w="7620">
            <a:solidFill>
              <a:srgbClr val="BCDBD4"/>
            </a:solidFill>
            <a:prstDash val="solid"/>
          </a:ln>
        </p:spPr>
      </p:sp>
      <p:sp>
        <p:nvSpPr>
          <p:cNvPr id="20" name="Text 17"/>
          <p:cNvSpPr/>
          <p:nvPr/>
        </p:nvSpPr>
        <p:spPr>
          <a:xfrm>
            <a:off x="7175361" y="4779407"/>
            <a:ext cx="279678" cy="416481"/>
          </a:xfrm>
          <a:prstGeom prst="rect">
            <a:avLst/>
          </a:prstGeom>
          <a:noFill/>
          <a:ln/>
        </p:spPr>
        <p:txBody>
          <a:bodyPr wrap="none" rtlCol="0" anchor="t"/>
          <a:lstStyle/>
          <a:p>
            <a:pPr marL="0" indent="0" algn="ctr">
              <a:lnSpc>
                <a:spcPts val="3281"/>
              </a:lnSpc>
              <a:buNone/>
            </a:pPr>
            <a:r>
              <a:rPr lang="en-US" sz="2624" b="1" dirty="0">
                <a:solidFill>
                  <a:srgbClr val="333F70"/>
                </a:solidFill>
                <a:latin typeface="Unbounded" pitchFamily="34" charset="0"/>
                <a:ea typeface="Unbounded" pitchFamily="34" charset="-122"/>
                <a:cs typeface="Unbounded" pitchFamily="34" charset="-120"/>
              </a:rPr>
              <a:t>3</a:t>
            </a:r>
            <a:endParaRPr lang="en-US" sz="2624" dirty="0"/>
          </a:p>
        </p:txBody>
      </p:sp>
      <p:sp>
        <p:nvSpPr>
          <p:cNvPr id="21" name="Text 18"/>
          <p:cNvSpPr/>
          <p:nvPr/>
        </p:nvSpPr>
        <p:spPr>
          <a:xfrm>
            <a:off x="2352556" y="4786313"/>
            <a:ext cx="3740587" cy="347186"/>
          </a:xfrm>
          <a:prstGeom prst="rect">
            <a:avLst/>
          </a:prstGeom>
          <a:noFill/>
          <a:ln/>
        </p:spPr>
        <p:txBody>
          <a:bodyPr wrap="none" rtlCol="0" anchor="t"/>
          <a:lstStyle/>
          <a:p>
            <a:pPr marL="0" indent="0" algn="r">
              <a:lnSpc>
                <a:spcPts val="2734"/>
              </a:lnSpc>
              <a:buNone/>
            </a:pPr>
            <a:r>
              <a:rPr lang="en-US" sz="2187" b="1" dirty="0">
                <a:solidFill>
                  <a:srgbClr val="333F70"/>
                </a:solidFill>
                <a:latin typeface="Unbounded" pitchFamily="34" charset="0"/>
                <a:ea typeface="Unbounded" pitchFamily="34" charset="-122"/>
                <a:cs typeface="Unbounded" pitchFamily="34" charset="-120"/>
              </a:rPr>
              <a:t>Access Sensitive Info</a:t>
            </a:r>
            <a:endParaRPr lang="en-US" sz="2187" dirty="0"/>
          </a:p>
        </p:txBody>
      </p:sp>
      <p:sp>
        <p:nvSpPr>
          <p:cNvPr id="22" name="Text 19"/>
          <p:cNvSpPr/>
          <p:nvPr/>
        </p:nvSpPr>
        <p:spPr>
          <a:xfrm>
            <a:off x="2037993" y="5266730"/>
            <a:ext cx="4055150" cy="1421606"/>
          </a:xfrm>
          <a:prstGeom prst="rect">
            <a:avLst/>
          </a:prstGeom>
          <a:noFill/>
          <a:ln/>
        </p:spPr>
        <p:txBody>
          <a:bodyPr wrap="square" rtlCol="0" anchor="t"/>
          <a:lstStyle/>
          <a:p>
            <a:pPr marL="0" indent="0" algn="r">
              <a:lnSpc>
                <a:spcPts val="2799"/>
              </a:lnSpc>
              <a:buNone/>
            </a:pPr>
            <a:r>
              <a:rPr lang="en-US" sz="1750" dirty="0">
                <a:solidFill>
                  <a:srgbClr val="333F70"/>
                </a:solidFill>
                <a:latin typeface="Open Sans" pitchFamily="34" charset="0"/>
                <a:ea typeface="Open Sans" pitchFamily="34" charset="-122"/>
                <a:cs typeface="Open Sans" pitchFamily="34" charset="-120"/>
              </a:rPr>
              <a:t>The attacker can later access the recorded data, exposing passwords, financial details, and other private information.</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2220873"/>
            <a:ext cx="7070050" cy="694373"/>
          </a:xfrm>
          <a:prstGeom prst="rect">
            <a:avLst/>
          </a:prstGeom>
          <a:noFill/>
          <a:ln/>
        </p:spPr>
        <p:txBody>
          <a:bodyPr wrap="none" rtlCol="0" anchor="t"/>
          <a:lstStyle/>
          <a:p>
            <a:pPr marL="0" indent="0">
              <a:lnSpc>
                <a:spcPts val="5468"/>
              </a:lnSpc>
              <a:buNone/>
            </a:pPr>
            <a:r>
              <a:rPr lang="en-US" sz="4374" b="1" dirty="0">
                <a:solidFill>
                  <a:srgbClr val="333F70"/>
                </a:solidFill>
                <a:latin typeface="Unbounded" pitchFamily="34" charset="0"/>
                <a:ea typeface="Unbounded" pitchFamily="34" charset="-122"/>
                <a:cs typeface="Unbounded" pitchFamily="34" charset="-120"/>
              </a:rPr>
              <a:t>Types of Keyloggers</a:t>
            </a:r>
            <a:endParaRPr lang="en-US" sz="4374" dirty="0"/>
          </a:p>
        </p:txBody>
      </p:sp>
      <p:sp>
        <p:nvSpPr>
          <p:cNvPr id="5" name="Text 3"/>
          <p:cNvSpPr/>
          <p:nvPr/>
        </p:nvSpPr>
        <p:spPr>
          <a:xfrm>
            <a:off x="2037993" y="3470672"/>
            <a:ext cx="3156347" cy="694373"/>
          </a:xfrm>
          <a:prstGeom prst="rect">
            <a:avLst/>
          </a:prstGeom>
          <a:noFill/>
          <a:ln/>
        </p:spPr>
        <p:txBody>
          <a:bodyPr wrap="square" rtlCol="0" anchor="t"/>
          <a:lstStyle/>
          <a:p>
            <a:pPr marL="0" indent="0">
              <a:lnSpc>
                <a:spcPts val="2734"/>
              </a:lnSpc>
              <a:buNone/>
            </a:pPr>
            <a:r>
              <a:rPr lang="en-US" sz="2187" b="1" dirty="0">
                <a:solidFill>
                  <a:srgbClr val="333F70"/>
                </a:solidFill>
                <a:latin typeface="Unbounded" pitchFamily="34" charset="0"/>
                <a:ea typeface="Unbounded" pitchFamily="34" charset="-122"/>
                <a:cs typeface="Unbounded" pitchFamily="34" charset="-120"/>
              </a:rPr>
              <a:t>Software Keyloggers</a:t>
            </a:r>
            <a:endParaRPr lang="en-US" sz="2187" dirty="0"/>
          </a:p>
        </p:txBody>
      </p:sp>
      <p:sp>
        <p:nvSpPr>
          <p:cNvPr id="6" name="Text 4"/>
          <p:cNvSpPr/>
          <p:nvPr/>
        </p:nvSpPr>
        <p:spPr>
          <a:xfrm>
            <a:off x="2037993" y="4387215"/>
            <a:ext cx="3156347" cy="1421606"/>
          </a:xfrm>
          <a:prstGeom prst="rect">
            <a:avLst/>
          </a:prstGeom>
          <a:noFill/>
          <a:ln/>
        </p:spPr>
        <p:txBody>
          <a:bodyPr wrap="square" rtlCol="0" anchor="t"/>
          <a:lstStyle/>
          <a:p>
            <a:pPr marL="0" indent="0">
              <a:lnSpc>
                <a:spcPts val="2799"/>
              </a:lnSpc>
              <a:buNone/>
            </a:pPr>
            <a:r>
              <a:rPr lang="en-US" sz="1750" dirty="0">
                <a:solidFill>
                  <a:srgbClr val="333F70"/>
                </a:solidFill>
                <a:latin typeface="Open Sans" pitchFamily="34" charset="0"/>
                <a:ea typeface="Open Sans" pitchFamily="34" charset="-122"/>
                <a:cs typeface="Open Sans" pitchFamily="34" charset="-120"/>
              </a:rPr>
              <a:t>These are programs that are installed on the target computer, often disguised as legitimate applications.</a:t>
            </a:r>
            <a:endParaRPr lang="en-US" sz="1750" dirty="0"/>
          </a:p>
        </p:txBody>
      </p:sp>
      <p:sp>
        <p:nvSpPr>
          <p:cNvPr id="7" name="Text 5"/>
          <p:cNvSpPr/>
          <p:nvPr/>
        </p:nvSpPr>
        <p:spPr>
          <a:xfrm>
            <a:off x="5743932" y="3470672"/>
            <a:ext cx="3156347" cy="694373"/>
          </a:xfrm>
          <a:prstGeom prst="rect">
            <a:avLst/>
          </a:prstGeom>
          <a:noFill/>
          <a:ln/>
        </p:spPr>
        <p:txBody>
          <a:bodyPr wrap="square" rtlCol="0" anchor="t"/>
          <a:lstStyle/>
          <a:p>
            <a:pPr marL="0" indent="0">
              <a:lnSpc>
                <a:spcPts val="2734"/>
              </a:lnSpc>
              <a:buNone/>
            </a:pPr>
            <a:r>
              <a:rPr lang="en-US" sz="2187" b="1" dirty="0">
                <a:solidFill>
                  <a:srgbClr val="333F70"/>
                </a:solidFill>
                <a:latin typeface="Unbounded" pitchFamily="34" charset="0"/>
                <a:ea typeface="Unbounded" pitchFamily="34" charset="-122"/>
                <a:cs typeface="Unbounded" pitchFamily="34" charset="-120"/>
              </a:rPr>
              <a:t>Hardware Keyloggers</a:t>
            </a:r>
            <a:endParaRPr lang="en-US" sz="2187" dirty="0"/>
          </a:p>
        </p:txBody>
      </p:sp>
      <p:sp>
        <p:nvSpPr>
          <p:cNvPr id="8" name="Text 6"/>
          <p:cNvSpPr/>
          <p:nvPr/>
        </p:nvSpPr>
        <p:spPr>
          <a:xfrm>
            <a:off x="5743932" y="4387215"/>
            <a:ext cx="3156347" cy="1421606"/>
          </a:xfrm>
          <a:prstGeom prst="rect">
            <a:avLst/>
          </a:prstGeom>
          <a:noFill/>
          <a:ln/>
        </p:spPr>
        <p:txBody>
          <a:bodyPr wrap="square" rtlCol="0" anchor="t"/>
          <a:lstStyle/>
          <a:p>
            <a:pPr marL="0" indent="0">
              <a:lnSpc>
                <a:spcPts val="2799"/>
              </a:lnSpc>
              <a:buNone/>
            </a:pPr>
            <a:r>
              <a:rPr lang="en-US" sz="1750" dirty="0">
                <a:solidFill>
                  <a:srgbClr val="333F70"/>
                </a:solidFill>
                <a:latin typeface="Open Sans" pitchFamily="34" charset="0"/>
                <a:ea typeface="Open Sans" pitchFamily="34" charset="-122"/>
                <a:cs typeface="Open Sans" pitchFamily="34" charset="-120"/>
              </a:rPr>
              <a:t>Physical devices that are connected between the keyboard and the computer, capturing keystrokes invisibly.</a:t>
            </a:r>
            <a:endParaRPr lang="en-US" sz="1750" dirty="0"/>
          </a:p>
        </p:txBody>
      </p:sp>
      <p:sp>
        <p:nvSpPr>
          <p:cNvPr id="9" name="Text 7"/>
          <p:cNvSpPr/>
          <p:nvPr/>
        </p:nvSpPr>
        <p:spPr>
          <a:xfrm>
            <a:off x="9449872" y="3470672"/>
            <a:ext cx="3156347" cy="694373"/>
          </a:xfrm>
          <a:prstGeom prst="rect">
            <a:avLst/>
          </a:prstGeom>
          <a:noFill/>
          <a:ln/>
        </p:spPr>
        <p:txBody>
          <a:bodyPr wrap="square" rtlCol="0" anchor="t"/>
          <a:lstStyle/>
          <a:p>
            <a:pPr marL="0" indent="0">
              <a:lnSpc>
                <a:spcPts val="2734"/>
              </a:lnSpc>
              <a:buNone/>
            </a:pPr>
            <a:r>
              <a:rPr lang="en-US" sz="2187" b="1" dirty="0">
                <a:solidFill>
                  <a:srgbClr val="333F70"/>
                </a:solidFill>
                <a:latin typeface="Unbounded" pitchFamily="34" charset="0"/>
                <a:ea typeface="Unbounded" pitchFamily="34" charset="-122"/>
                <a:cs typeface="Unbounded" pitchFamily="34" charset="-120"/>
              </a:rPr>
              <a:t>Wireless Keyloggers</a:t>
            </a:r>
            <a:endParaRPr lang="en-US" sz="2187" dirty="0"/>
          </a:p>
        </p:txBody>
      </p:sp>
      <p:sp>
        <p:nvSpPr>
          <p:cNvPr id="10" name="Text 8"/>
          <p:cNvSpPr/>
          <p:nvPr/>
        </p:nvSpPr>
        <p:spPr>
          <a:xfrm>
            <a:off x="9449872" y="4387215"/>
            <a:ext cx="3156347" cy="1066205"/>
          </a:xfrm>
          <a:prstGeom prst="rect">
            <a:avLst/>
          </a:prstGeom>
          <a:noFill/>
          <a:ln/>
        </p:spPr>
        <p:txBody>
          <a:bodyPr wrap="square" rtlCol="0" anchor="t"/>
          <a:lstStyle/>
          <a:p>
            <a:pPr marL="0" indent="0">
              <a:lnSpc>
                <a:spcPts val="2799"/>
              </a:lnSpc>
              <a:buNone/>
            </a:pPr>
            <a:r>
              <a:rPr lang="en-US" sz="1750" dirty="0">
                <a:solidFill>
                  <a:srgbClr val="333F70"/>
                </a:solidFill>
                <a:latin typeface="Open Sans" pitchFamily="34" charset="0"/>
                <a:ea typeface="Open Sans" pitchFamily="34" charset="-122"/>
                <a:cs typeface="Open Sans" pitchFamily="34" charset="-120"/>
              </a:rPr>
              <a:t>Transmit recorded data wirelessly, making them harder to detect and remove.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993225"/>
            <a:ext cx="9989939" cy="694373"/>
          </a:xfrm>
          <a:prstGeom prst="rect">
            <a:avLst/>
          </a:prstGeom>
          <a:noFill/>
          <a:ln/>
        </p:spPr>
        <p:txBody>
          <a:bodyPr wrap="none" rtlCol="0" anchor="t"/>
          <a:lstStyle/>
          <a:p>
            <a:pPr marL="0" indent="0">
              <a:lnSpc>
                <a:spcPts val="5468"/>
              </a:lnSpc>
              <a:buNone/>
            </a:pPr>
            <a:r>
              <a:rPr lang="en-US" sz="4374" b="1" dirty="0">
                <a:solidFill>
                  <a:srgbClr val="333F70"/>
                </a:solidFill>
                <a:latin typeface="Unbounded" pitchFamily="34" charset="0"/>
                <a:ea typeface="Unbounded" pitchFamily="34" charset="-122"/>
                <a:cs typeface="Unbounded" pitchFamily="34" charset="-120"/>
              </a:rPr>
              <a:t>Potential Uses of Keyloggers</a:t>
            </a:r>
            <a:endParaRPr lang="en-US" sz="4374" dirty="0"/>
          </a:p>
        </p:txBody>
      </p:sp>
      <p:sp>
        <p:nvSpPr>
          <p:cNvPr id="5" name="Shape 3"/>
          <p:cNvSpPr/>
          <p:nvPr/>
        </p:nvSpPr>
        <p:spPr>
          <a:xfrm>
            <a:off x="2037993" y="3305532"/>
            <a:ext cx="499943" cy="499943"/>
          </a:xfrm>
          <a:prstGeom prst="roundRect">
            <a:avLst>
              <a:gd name="adj" fmla="val 20000"/>
            </a:avLst>
          </a:prstGeom>
          <a:solidFill>
            <a:srgbClr val="D6F5EE"/>
          </a:solidFill>
          <a:ln w="7620">
            <a:solidFill>
              <a:srgbClr val="BCDBD4"/>
            </a:solidFill>
            <a:prstDash val="solid"/>
          </a:ln>
        </p:spPr>
      </p:sp>
      <p:sp>
        <p:nvSpPr>
          <p:cNvPr id="6" name="Text 4"/>
          <p:cNvSpPr/>
          <p:nvPr/>
        </p:nvSpPr>
        <p:spPr>
          <a:xfrm>
            <a:off x="2201228" y="3347204"/>
            <a:ext cx="173355" cy="416481"/>
          </a:xfrm>
          <a:prstGeom prst="rect">
            <a:avLst/>
          </a:prstGeom>
          <a:noFill/>
          <a:ln/>
        </p:spPr>
        <p:txBody>
          <a:bodyPr wrap="none" rtlCol="0" anchor="t"/>
          <a:lstStyle/>
          <a:p>
            <a:pPr marL="0" indent="0" algn="ctr">
              <a:lnSpc>
                <a:spcPts val="3281"/>
              </a:lnSpc>
              <a:buNone/>
            </a:pPr>
            <a:r>
              <a:rPr lang="en-US" sz="2624" b="1" dirty="0">
                <a:solidFill>
                  <a:srgbClr val="333F70"/>
                </a:solidFill>
                <a:latin typeface="Unbounded" pitchFamily="34" charset="0"/>
                <a:ea typeface="Unbounded" pitchFamily="34" charset="-122"/>
                <a:cs typeface="Unbounded" pitchFamily="34" charset="-120"/>
              </a:rPr>
              <a:t>1</a:t>
            </a:r>
            <a:endParaRPr lang="en-US" sz="2624" dirty="0"/>
          </a:p>
        </p:txBody>
      </p:sp>
      <p:sp>
        <p:nvSpPr>
          <p:cNvPr id="7" name="Text 5"/>
          <p:cNvSpPr/>
          <p:nvPr/>
        </p:nvSpPr>
        <p:spPr>
          <a:xfrm>
            <a:off x="2760107" y="3381851"/>
            <a:ext cx="3725585" cy="347186"/>
          </a:xfrm>
          <a:prstGeom prst="rect">
            <a:avLst/>
          </a:prstGeom>
          <a:noFill/>
          <a:ln/>
        </p:spPr>
        <p:txBody>
          <a:bodyPr wrap="none" rtlCol="0" anchor="t"/>
          <a:lstStyle/>
          <a:p>
            <a:pPr marL="0" indent="0">
              <a:lnSpc>
                <a:spcPts val="2734"/>
              </a:lnSpc>
              <a:buNone/>
            </a:pPr>
            <a:r>
              <a:rPr lang="en-US" sz="2187" b="1" dirty="0">
                <a:solidFill>
                  <a:srgbClr val="333F70"/>
                </a:solidFill>
                <a:latin typeface="Unbounded" pitchFamily="34" charset="0"/>
                <a:ea typeface="Unbounded" pitchFamily="34" charset="-122"/>
                <a:cs typeface="Unbounded" pitchFamily="34" charset="-120"/>
              </a:rPr>
              <a:t>Corporate Espionage</a:t>
            </a:r>
            <a:endParaRPr lang="en-US" sz="2187" dirty="0"/>
          </a:p>
        </p:txBody>
      </p:sp>
      <p:sp>
        <p:nvSpPr>
          <p:cNvPr id="8" name="Text 6"/>
          <p:cNvSpPr/>
          <p:nvPr/>
        </p:nvSpPr>
        <p:spPr>
          <a:xfrm>
            <a:off x="2760107" y="3862268"/>
            <a:ext cx="4444008" cy="710803"/>
          </a:xfrm>
          <a:prstGeom prst="rect">
            <a:avLst/>
          </a:prstGeom>
          <a:noFill/>
          <a:ln/>
        </p:spPr>
        <p:txBody>
          <a:bodyPr wrap="square" rtlCol="0" anchor="t"/>
          <a:lstStyle/>
          <a:p>
            <a:pPr marL="0" indent="0">
              <a:lnSpc>
                <a:spcPts val="2799"/>
              </a:lnSpc>
              <a:buNone/>
            </a:pPr>
            <a:r>
              <a:rPr lang="en-US" sz="1750" dirty="0">
                <a:solidFill>
                  <a:srgbClr val="333F70"/>
                </a:solidFill>
                <a:latin typeface="Open Sans" pitchFamily="34" charset="0"/>
                <a:ea typeface="Open Sans" pitchFamily="34" charset="-122"/>
                <a:cs typeface="Open Sans" pitchFamily="34" charset="-120"/>
              </a:rPr>
              <a:t>Stealing trade secrets and sensitive business information.</a:t>
            </a:r>
            <a:endParaRPr lang="en-US" sz="1750" dirty="0"/>
          </a:p>
        </p:txBody>
      </p:sp>
      <p:sp>
        <p:nvSpPr>
          <p:cNvPr id="9" name="Shape 7"/>
          <p:cNvSpPr/>
          <p:nvPr/>
        </p:nvSpPr>
        <p:spPr>
          <a:xfrm>
            <a:off x="7426285" y="3305532"/>
            <a:ext cx="499943" cy="499943"/>
          </a:xfrm>
          <a:prstGeom prst="roundRect">
            <a:avLst>
              <a:gd name="adj" fmla="val 20000"/>
            </a:avLst>
          </a:prstGeom>
          <a:solidFill>
            <a:srgbClr val="D6F5EE"/>
          </a:solidFill>
          <a:ln w="7620">
            <a:solidFill>
              <a:srgbClr val="BCDBD4"/>
            </a:solidFill>
            <a:prstDash val="solid"/>
          </a:ln>
        </p:spPr>
      </p:sp>
      <p:sp>
        <p:nvSpPr>
          <p:cNvPr id="10" name="Text 8"/>
          <p:cNvSpPr/>
          <p:nvPr/>
        </p:nvSpPr>
        <p:spPr>
          <a:xfrm>
            <a:off x="7537013" y="3347204"/>
            <a:ext cx="278368" cy="416481"/>
          </a:xfrm>
          <a:prstGeom prst="rect">
            <a:avLst/>
          </a:prstGeom>
          <a:noFill/>
          <a:ln/>
        </p:spPr>
        <p:txBody>
          <a:bodyPr wrap="none" rtlCol="0" anchor="t"/>
          <a:lstStyle/>
          <a:p>
            <a:pPr marL="0" indent="0" algn="ctr">
              <a:lnSpc>
                <a:spcPts val="3281"/>
              </a:lnSpc>
              <a:buNone/>
            </a:pPr>
            <a:r>
              <a:rPr lang="en-US" sz="2624" b="1" dirty="0">
                <a:solidFill>
                  <a:srgbClr val="333F70"/>
                </a:solidFill>
                <a:latin typeface="Unbounded" pitchFamily="34" charset="0"/>
                <a:ea typeface="Unbounded" pitchFamily="34" charset="-122"/>
                <a:cs typeface="Unbounded" pitchFamily="34" charset="-120"/>
              </a:rPr>
              <a:t>2</a:t>
            </a:r>
            <a:endParaRPr lang="en-US" sz="2624" dirty="0"/>
          </a:p>
        </p:txBody>
      </p:sp>
      <p:sp>
        <p:nvSpPr>
          <p:cNvPr id="11" name="Text 9"/>
          <p:cNvSpPr/>
          <p:nvPr/>
        </p:nvSpPr>
        <p:spPr>
          <a:xfrm>
            <a:off x="8148399" y="3381851"/>
            <a:ext cx="2777490" cy="347186"/>
          </a:xfrm>
          <a:prstGeom prst="rect">
            <a:avLst/>
          </a:prstGeom>
          <a:noFill/>
          <a:ln/>
        </p:spPr>
        <p:txBody>
          <a:bodyPr wrap="none" rtlCol="0" anchor="t"/>
          <a:lstStyle/>
          <a:p>
            <a:pPr marL="0" indent="0">
              <a:lnSpc>
                <a:spcPts val="2734"/>
              </a:lnSpc>
              <a:buNone/>
            </a:pPr>
            <a:r>
              <a:rPr lang="en-US" sz="2187" b="1" dirty="0">
                <a:solidFill>
                  <a:srgbClr val="333F70"/>
                </a:solidFill>
                <a:latin typeface="Unbounded" pitchFamily="34" charset="0"/>
                <a:ea typeface="Unbounded" pitchFamily="34" charset="-122"/>
                <a:cs typeface="Unbounded" pitchFamily="34" charset="-120"/>
              </a:rPr>
              <a:t>Identity Theft</a:t>
            </a:r>
            <a:endParaRPr lang="en-US" sz="2187" dirty="0"/>
          </a:p>
        </p:txBody>
      </p:sp>
      <p:sp>
        <p:nvSpPr>
          <p:cNvPr id="12" name="Text 10"/>
          <p:cNvSpPr/>
          <p:nvPr/>
        </p:nvSpPr>
        <p:spPr>
          <a:xfrm>
            <a:off x="8148399" y="3862268"/>
            <a:ext cx="4444008" cy="710803"/>
          </a:xfrm>
          <a:prstGeom prst="rect">
            <a:avLst/>
          </a:prstGeom>
          <a:noFill/>
          <a:ln/>
        </p:spPr>
        <p:txBody>
          <a:bodyPr wrap="square" rtlCol="0" anchor="t"/>
          <a:lstStyle/>
          <a:p>
            <a:pPr marL="0" indent="0">
              <a:lnSpc>
                <a:spcPts val="2799"/>
              </a:lnSpc>
              <a:buNone/>
            </a:pPr>
            <a:r>
              <a:rPr lang="en-US" sz="1750" dirty="0">
                <a:solidFill>
                  <a:srgbClr val="333F70"/>
                </a:solidFill>
                <a:latin typeface="Open Sans" pitchFamily="34" charset="0"/>
                <a:ea typeface="Open Sans" pitchFamily="34" charset="-122"/>
                <a:cs typeface="Open Sans" pitchFamily="34" charset="-120"/>
              </a:rPr>
              <a:t>Capturing login credentials, credit card numbers, and other personal data.</a:t>
            </a:r>
            <a:endParaRPr lang="en-US" sz="1750" dirty="0"/>
          </a:p>
        </p:txBody>
      </p:sp>
      <p:sp>
        <p:nvSpPr>
          <p:cNvPr id="13" name="Shape 11"/>
          <p:cNvSpPr/>
          <p:nvPr/>
        </p:nvSpPr>
        <p:spPr>
          <a:xfrm>
            <a:off x="2037993" y="4968835"/>
            <a:ext cx="499943" cy="499943"/>
          </a:xfrm>
          <a:prstGeom prst="roundRect">
            <a:avLst>
              <a:gd name="adj" fmla="val 20000"/>
            </a:avLst>
          </a:prstGeom>
          <a:solidFill>
            <a:srgbClr val="D6F5EE"/>
          </a:solidFill>
          <a:ln w="7620">
            <a:solidFill>
              <a:srgbClr val="BCDBD4"/>
            </a:solidFill>
            <a:prstDash val="solid"/>
          </a:ln>
        </p:spPr>
      </p:sp>
      <p:sp>
        <p:nvSpPr>
          <p:cNvPr id="14" name="Text 12"/>
          <p:cNvSpPr/>
          <p:nvPr/>
        </p:nvSpPr>
        <p:spPr>
          <a:xfrm>
            <a:off x="2148126" y="5010507"/>
            <a:ext cx="279678" cy="416481"/>
          </a:xfrm>
          <a:prstGeom prst="rect">
            <a:avLst/>
          </a:prstGeom>
          <a:noFill/>
          <a:ln/>
        </p:spPr>
        <p:txBody>
          <a:bodyPr wrap="none" rtlCol="0" anchor="t"/>
          <a:lstStyle/>
          <a:p>
            <a:pPr marL="0" indent="0" algn="ctr">
              <a:lnSpc>
                <a:spcPts val="3281"/>
              </a:lnSpc>
              <a:buNone/>
            </a:pPr>
            <a:r>
              <a:rPr lang="en-US" sz="2624" b="1" dirty="0">
                <a:solidFill>
                  <a:srgbClr val="333F70"/>
                </a:solidFill>
                <a:latin typeface="Unbounded" pitchFamily="34" charset="0"/>
                <a:ea typeface="Unbounded" pitchFamily="34" charset="-122"/>
                <a:cs typeface="Unbounded" pitchFamily="34" charset="-120"/>
              </a:rPr>
              <a:t>3</a:t>
            </a:r>
            <a:endParaRPr lang="en-US" sz="2624" dirty="0"/>
          </a:p>
        </p:txBody>
      </p:sp>
      <p:sp>
        <p:nvSpPr>
          <p:cNvPr id="15" name="Text 13"/>
          <p:cNvSpPr/>
          <p:nvPr/>
        </p:nvSpPr>
        <p:spPr>
          <a:xfrm>
            <a:off x="2760107" y="5045154"/>
            <a:ext cx="3504605" cy="347186"/>
          </a:xfrm>
          <a:prstGeom prst="rect">
            <a:avLst/>
          </a:prstGeom>
          <a:noFill/>
          <a:ln/>
        </p:spPr>
        <p:txBody>
          <a:bodyPr wrap="none" rtlCol="0" anchor="t"/>
          <a:lstStyle/>
          <a:p>
            <a:pPr marL="0" indent="0">
              <a:lnSpc>
                <a:spcPts val="2734"/>
              </a:lnSpc>
              <a:buNone/>
            </a:pPr>
            <a:r>
              <a:rPr lang="en-US" sz="2187" b="1" dirty="0">
                <a:solidFill>
                  <a:srgbClr val="333F70"/>
                </a:solidFill>
                <a:latin typeface="Unbounded" pitchFamily="34" charset="0"/>
                <a:ea typeface="Unbounded" pitchFamily="34" charset="-122"/>
                <a:cs typeface="Unbounded" pitchFamily="34" charset="-120"/>
              </a:rPr>
              <a:t>Parental Monitoring</a:t>
            </a:r>
            <a:endParaRPr lang="en-US" sz="2187" dirty="0"/>
          </a:p>
        </p:txBody>
      </p:sp>
      <p:sp>
        <p:nvSpPr>
          <p:cNvPr id="16" name="Text 14"/>
          <p:cNvSpPr/>
          <p:nvPr/>
        </p:nvSpPr>
        <p:spPr>
          <a:xfrm>
            <a:off x="2760107" y="5525572"/>
            <a:ext cx="4444008" cy="710803"/>
          </a:xfrm>
          <a:prstGeom prst="rect">
            <a:avLst/>
          </a:prstGeom>
          <a:noFill/>
          <a:ln/>
        </p:spPr>
        <p:txBody>
          <a:bodyPr wrap="square" rtlCol="0" anchor="t"/>
          <a:lstStyle/>
          <a:p>
            <a:pPr marL="0" indent="0">
              <a:lnSpc>
                <a:spcPts val="2799"/>
              </a:lnSpc>
              <a:buNone/>
            </a:pPr>
            <a:r>
              <a:rPr lang="en-US" sz="1750" dirty="0">
                <a:solidFill>
                  <a:srgbClr val="333F70"/>
                </a:solidFill>
                <a:latin typeface="Open Sans" pitchFamily="34" charset="0"/>
                <a:ea typeface="Open Sans" pitchFamily="34" charset="-122"/>
                <a:cs typeface="Open Sans" pitchFamily="34" charset="-120"/>
              </a:rPr>
              <a:t>Tracking children's online activities and computer use.</a:t>
            </a:r>
            <a:endParaRPr lang="en-US" sz="1750" dirty="0"/>
          </a:p>
        </p:txBody>
      </p:sp>
      <p:sp>
        <p:nvSpPr>
          <p:cNvPr id="17" name="Shape 15"/>
          <p:cNvSpPr/>
          <p:nvPr/>
        </p:nvSpPr>
        <p:spPr>
          <a:xfrm>
            <a:off x="7426285" y="4968835"/>
            <a:ext cx="499943" cy="499943"/>
          </a:xfrm>
          <a:prstGeom prst="roundRect">
            <a:avLst>
              <a:gd name="adj" fmla="val 20000"/>
            </a:avLst>
          </a:prstGeom>
          <a:solidFill>
            <a:srgbClr val="D6F5EE"/>
          </a:solidFill>
          <a:ln w="7620">
            <a:solidFill>
              <a:srgbClr val="BCDBD4"/>
            </a:solidFill>
            <a:prstDash val="solid"/>
          </a:ln>
        </p:spPr>
      </p:sp>
      <p:sp>
        <p:nvSpPr>
          <p:cNvPr id="18" name="Text 16"/>
          <p:cNvSpPr/>
          <p:nvPr/>
        </p:nvSpPr>
        <p:spPr>
          <a:xfrm>
            <a:off x="7532727" y="5010507"/>
            <a:ext cx="286941" cy="416481"/>
          </a:xfrm>
          <a:prstGeom prst="rect">
            <a:avLst/>
          </a:prstGeom>
          <a:noFill/>
          <a:ln/>
        </p:spPr>
        <p:txBody>
          <a:bodyPr wrap="none" rtlCol="0" anchor="t"/>
          <a:lstStyle/>
          <a:p>
            <a:pPr marL="0" indent="0" algn="ctr">
              <a:lnSpc>
                <a:spcPts val="3281"/>
              </a:lnSpc>
              <a:buNone/>
            </a:pPr>
            <a:r>
              <a:rPr lang="en-US" sz="2624" b="1" dirty="0">
                <a:solidFill>
                  <a:srgbClr val="333F70"/>
                </a:solidFill>
                <a:latin typeface="Unbounded" pitchFamily="34" charset="0"/>
                <a:ea typeface="Unbounded" pitchFamily="34" charset="-122"/>
                <a:cs typeface="Unbounded" pitchFamily="34" charset="-120"/>
              </a:rPr>
              <a:t>4</a:t>
            </a:r>
            <a:endParaRPr lang="en-US" sz="2624" dirty="0"/>
          </a:p>
        </p:txBody>
      </p:sp>
      <p:sp>
        <p:nvSpPr>
          <p:cNvPr id="19" name="Text 17"/>
          <p:cNvSpPr/>
          <p:nvPr/>
        </p:nvSpPr>
        <p:spPr>
          <a:xfrm>
            <a:off x="8148399" y="5045154"/>
            <a:ext cx="3694748" cy="347186"/>
          </a:xfrm>
          <a:prstGeom prst="rect">
            <a:avLst/>
          </a:prstGeom>
          <a:noFill/>
          <a:ln/>
        </p:spPr>
        <p:txBody>
          <a:bodyPr wrap="none" rtlCol="0" anchor="t"/>
          <a:lstStyle/>
          <a:p>
            <a:pPr marL="0" indent="0">
              <a:lnSpc>
                <a:spcPts val="2734"/>
              </a:lnSpc>
              <a:buNone/>
            </a:pPr>
            <a:r>
              <a:rPr lang="en-US" sz="2187" b="1" dirty="0">
                <a:solidFill>
                  <a:srgbClr val="333F70"/>
                </a:solidFill>
                <a:latin typeface="Unbounded" pitchFamily="34" charset="0"/>
                <a:ea typeface="Unbounded" pitchFamily="34" charset="-122"/>
                <a:cs typeface="Unbounded" pitchFamily="34" charset="-120"/>
              </a:rPr>
              <a:t>Employee Monitoring</a:t>
            </a:r>
            <a:endParaRPr lang="en-US" sz="2187" dirty="0"/>
          </a:p>
        </p:txBody>
      </p:sp>
      <p:sp>
        <p:nvSpPr>
          <p:cNvPr id="20" name="Text 18"/>
          <p:cNvSpPr/>
          <p:nvPr/>
        </p:nvSpPr>
        <p:spPr>
          <a:xfrm>
            <a:off x="8148399" y="5525572"/>
            <a:ext cx="4444008" cy="710803"/>
          </a:xfrm>
          <a:prstGeom prst="rect">
            <a:avLst/>
          </a:prstGeom>
          <a:noFill/>
          <a:ln/>
        </p:spPr>
        <p:txBody>
          <a:bodyPr wrap="square" rtlCol="0" anchor="t"/>
          <a:lstStyle/>
          <a:p>
            <a:pPr marL="0" indent="0">
              <a:lnSpc>
                <a:spcPts val="2799"/>
              </a:lnSpc>
              <a:buNone/>
            </a:pPr>
            <a:r>
              <a:rPr lang="en-US" sz="1750" dirty="0">
                <a:solidFill>
                  <a:srgbClr val="333F70"/>
                </a:solidFill>
                <a:latin typeface="Open Sans" pitchFamily="34" charset="0"/>
                <a:ea typeface="Open Sans" pitchFamily="34" charset="-122"/>
                <a:cs typeface="Open Sans" pitchFamily="34" charset="-120"/>
              </a:rPr>
              <a:t>Monitoring employee productivity and computer usage.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080968"/>
            <a:ext cx="10554414" cy="1388745"/>
          </a:xfrm>
          <a:prstGeom prst="rect">
            <a:avLst/>
          </a:prstGeom>
          <a:noFill/>
          <a:ln/>
        </p:spPr>
        <p:txBody>
          <a:bodyPr wrap="square" rtlCol="0" anchor="t"/>
          <a:lstStyle/>
          <a:p>
            <a:pPr marL="0" indent="0">
              <a:lnSpc>
                <a:spcPts val="5468"/>
              </a:lnSpc>
              <a:buNone/>
            </a:pPr>
            <a:r>
              <a:rPr lang="en-US" sz="4374" b="1" dirty="0">
                <a:solidFill>
                  <a:srgbClr val="333F70"/>
                </a:solidFill>
                <a:latin typeface="Unbounded" pitchFamily="34" charset="0"/>
                <a:ea typeface="Unbounded" pitchFamily="34" charset="-122"/>
                <a:cs typeface="Unbounded" pitchFamily="34" charset="-120"/>
              </a:rPr>
              <a:t>Risks and Dangers of Keyloggers</a:t>
            </a:r>
            <a:endParaRPr lang="en-US" sz="4374" dirty="0"/>
          </a:p>
        </p:txBody>
      </p:sp>
      <p:sp>
        <p:nvSpPr>
          <p:cNvPr id="5" name="Shape 3"/>
          <p:cNvSpPr/>
          <p:nvPr/>
        </p:nvSpPr>
        <p:spPr>
          <a:xfrm>
            <a:off x="2037993" y="2914055"/>
            <a:ext cx="5166122" cy="2006203"/>
          </a:xfrm>
          <a:prstGeom prst="roundRect">
            <a:avLst>
              <a:gd name="adj" fmla="val 4984"/>
            </a:avLst>
          </a:prstGeom>
          <a:solidFill>
            <a:srgbClr val="D6F5EE"/>
          </a:solidFill>
          <a:ln w="7620">
            <a:solidFill>
              <a:srgbClr val="BCDBD4"/>
            </a:solidFill>
            <a:prstDash val="solid"/>
          </a:ln>
        </p:spPr>
      </p:sp>
      <p:sp>
        <p:nvSpPr>
          <p:cNvPr id="6" name="Text 4"/>
          <p:cNvSpPr/>
          <p:nvPr/>
        </p:nvSpPr>
        <p:spPr>
          <a:xfrm>
            <a:off x="2267783" y="3143845"/>
            <a:ext cx="2947868" cy="347186"/>
          </a:xfrm>
          <a:prstGeom prst="rect">
            <a:avLst/>
          </a:prstGeom>
          <a:noFill/>
          <a:ln/>
        </p:spPr>
        <p:txBody>
          <a:bodyPr wrap="none" rtlCol="0" anchor="t"/>
          <a:lstStyle/>
          <a:p>
            <a:pPr marL="0" indent="0">
              <a:lnSpc>
                <a:spcPts val="2734"/>
              </a:lnSpc>
              <a:buNone/>
            </a:pPr>
            <a:r>
              <a:rPr lang="en-US" sz="2187" b="1" dirty="0">
                <a:solidFill>
                  <a:srgbClr val="333F70"/>
                </a:solidFill>
                <a:latin typeface="Unbounded" pitchFamily="34" charset="0"/>
                <a:ea typeface="Unbounded" pitchFamily="34" charset="-122"/>
                <a:cs typeface="Unbounded" pitchFamily="34" charset="-120"/>
              </a:rPr>
              <a:t>Privacy Violation</a:t>
            </a:r>
            <a:endParaRPr lang="en-US" sz="2187" dirty="0"/>
          </a:p>
        </p:txBody>
      </p:sp>
      <p:sp>
        <p:nvSpPr>
          <p:cNvPr id="7" name="Text 5"/>
          <p:cNvSpPr/>
          <p:nvPr/>
        </p:nvSpPr>
        <p:spPr>
          <a:xfrm>
            <a:off x="2267783" y="3624263"/>
            <a:ext cx="4706541" cy="1066205"/>
          </a:xfrm>
          <a:prstGeom prst="rect">
            <a:avLst/>
          </a:prstGeom>
          <a:noFill/>
          <a:ln/>
        </p:spPr>
        <p:txBody>
          <a:bodyPr wrap="square" rtlCol="0" anchor="t"/>
          <a:lstStyle/>
          <a:p>
            <a:pPr marL="0" indent="0">
              <a:lnSpc>
                <a:spcPts val="2799"/>
              </a:lnSpc>
              <a:buNone/>
            </a:pPr>
            <a:r>
              <a:rPr lang="en-US" sz="1750" dirty="0">
                <a:solidFill>
                  <a:srgbClr val="333F70"/>
                </a:solidFill>
                <a:latin typeface="Open Sans" pitchFamily="34" charset="0"/>
                <a:ea typeface="Open Sans" pitchFamily="34" charset="-122"/>
                <a:cs typeface="Open Sans" pitchFamily="34" charset="-120"/>
              </a:rPr>
              <a:t>Keyloggers infringe on personal privacy by capturing sensitive information without consent.</a:t>
            </a:r>
            <a:endParaRPr lang="en-US" sz="1750" dirty="0"/>
          </a:p>
        </p:txBody>
      </p:sp>
      <p:sp>
        <p:nvSpPr>
          <p:cNvPr id="8" name="Shape 6"/>
          <p:cNvSpPr/>
          <p:nvPr/>
        </p:nvSpPr>
        <p:spPr>
          <a:xfrm>
            <a:off x="7426285" y="2914055"/>
            <a:ext cx="5166122" cy="2006203"/>
          </a:xfrm>
          <a:prstGeom prst="roundRect">
            <a:avLst>
              <a:gd name="adj" fmla="val 4984"/>
            </a:avLst>
          </a:prstGeom>
          <a:solidFill>
            <a:srgbClr val="D6F5EE"/>
          </a:solidFill>
          <a:ln w="7620">
            <a:solidFill>
              <a:srgbClr val="BCDBD4"/>
            </a:solidFill>
            <a:prstDash val="solid"/>
          </a:ln>
        </p:spPr>
      </p:sp>
      <p:sp>
        <p:nvSpPr>
          <p:cNvPr id="9" name="Text 7"/>
          <p:cNvSpPr/>
          <p:nvPr/>
        </p:nvSpPr>
        <p:spPr>
          <a:xfrm>
            <a:off x="7656076" y="3143845"/>
            <a:ext cx="2777490" cy="347186"/>
          </a:xfrm>
          <a:prstGeom prst="rect">
            <a:avLst/>
          </a:prstGeom>
          <a:noFill/>
          <a:ln/>
        </p:spPr>
        <p:txBody>
          <a:bodyPr wrap="none" rtlCol="0" anchor="t"/>
          <a:lstStyle/>
          <a:p>
            <a:pPr marL="0" indent="0">
              <a:lnSpc>
                <a:spcPts val="2734"/>
              </a:lnSpc>
              <a:buNone/>
            </a:pPr>
            <a:r>
              <a:rPr lang="en-US" sz="2187" b="1" dirty="0">
                <a:solidFill>
                  <a:srgbClr val="333F70"/>
                </a:solidFill>
                <a:latin typeface="Unbounded" pitchFamily="34" charset="0"/>
                <a:ea typeface="Unbounded" pitchFamily="34" charset="-122"/>
                <a:cs typeface="Unbounded" pitchFamily="34" charset="-120"/>
              </a:rPr>
              <a:t>Financial Loss</a:t>
            </a:r>
            <a:endParaRPr lang="en-US" sz="2187" dirty="0"/>
          </a:p>
        </p:txBody>
      </p:sp>
      <p:sp>
        <p:nvSpPr>
          <p:cNvPr id="10" name="Text 8"/>
          <p:cNvSpPr/>
          <p:nvPr/>
        </p:nvSpPr>
        <p:spPr>
          <a:xfrm>
            <a:off x="7656076" y="3624263"/>
            <a:ext cx="4706541" cy="710803"/>
          </a:xfrm>
          <a:prstGeom prst="rect">
            <a:avLst/>
          </a:prstGeom>
          <a:noFill/>
          <a:ln/>
        </p:spPr>
        <p:txBody>
          <a:bodyPr wrap="square" rtlCol="0" anchor="t"/>
          <a:lstStyle/>
          <a:p>
            <a:pPr marL="0" indent="0">
              <a:lnSpc>
                <a:spcPts val="2799"/>
              </a:lnSpc>
              <a:buNone/>
            </a:pPr>
            <a:r>
              <a:rPr lang="en-US" sz="1750" dirty="0">
                <a:solidFill>
                  <a:srgbClr val="333F70"/>
                </a:solidFill>
                <a:latin typeface="Open Sans" pitchFamily="34" charset="0"/>
                <a:ea typeface="Open Sans" pitchFamily="34" charset="-122"/>
                <a:cs typeface="Open Sans" pitchFamily="34" charset="-120"/>
              </a:rPr>
              <a:t>Stolen login credentials and payment details can lead to financial fraud and identity theft.</a:t>
            </a:r>
            <a:endParaRPr lang="en-US" sz="1750" dirty="0"/>
          </a:p>
        </p:txBody>
      </p:sp>
      <p:sp>
        <p:nvSpPr>
          <p:cNvPr id="11" name="Shape 9"/>
          <p:cNvSpPr/>
          <p:nvPr/>
        </p:nvSpPr>
        <p:spPr>
          <a:xfrm>
            <a:off x="2037993" y="5142428"/>
            <a:ext cx="5166122" cy="2006203"/>
          </a:xfrm>
          <a:prstGeom prst="roundRect">
            <a:avLst>
              <a:gd name="adj" fmla="val 4984"/>
            </a:avLst>
          </a:prstGeom>
          <a:solidFill>
            <a:srgbClr val="D6F5EE"/>
          </a:solidFill>
          <a:ln w="7620">
            <a:solidFill>
              <a:srgbClr val="BCDBD4"/>
            </a:solidFill>
            <a:prstDash val="solid"/>
          </a:ln>
        </p:spPr>
      </p:sp>
      <p:sp>
        <p:nvSpPr>
          <p:cNvPr id="12" name="Text 10"/>
          <p:cNvSpPr/>
          <p:nvPr/>
        </p:nvSpPr>
        <p:spPr>
          <a:xfrm>
            <a:off x="2267783" y="5372219"/>
            <a:ext cx="2777490" cy="347186"/>
          </a:xfrm>
          <a:prstGeom prst="rect">
            <a:avLst/>
          </a:prstGeom>
          <a:noFill/>
          <a:ln/>
        </p:spPr>
        <p:txBody>
          <a:bodyPr wrap="none" rtlCol="0" anchor="t"/>
          <a:lstStyle/>
          <a:p>
            <a:pPr marL="0" indent="0">
              <a:lnSpc>
                <a:spcPts val="2734"/>
              </a:lnSpc>
              <a:buNone/>
            </a:pPr>
            <a:r>
              <a:rPr lang="en-US" sz="2187" b="1" dirty="0">
                <a:solidFill>
                  <a:srgbClr val="333F70"/>
                </a:solidFill>
                <a:latin typeface="Unbounded" pitchFamily="34" charset="0"/>
                <a:ea typeface="Unbounded" pitchFamily="34" charset="-122"/>
                <a:cs typeface="Unbounded" pitchFamily="34" charset="-120"/>
              </a:rPr>
              <a:t>Data Breaches</a:t>
            </a:r>
            <a:endParaRPr lang="en-US" sz="2187" dirty="0"/>
          </a:p>
        </p:txBody>
      </p:sp>
      <p:sp>
        <p:nvSpPr>
          <p:cNvPr id="13" name="Text 11"/>
          <p:cNvSpPr/>
          <p:nvPr/>
        </p:nvSpPr>
        <p:spPr>
          <a:xfrm>
            <a:off x="2267783" y="5852636"/>
            <a:ext cx="4706541" cy="1066205"/>
          </a:xfrm>
          <a:prstGeom prst="rect">
            <a:avLst/>
          </a:prstGeom>
          <a:noFill/>
          <a:ln/>
        </p:spPr>
        <p:txBody>
          <a:bodyPr wrap="square" rtlCol="0" anchor="t"/>
          <a:lstStyle/>
          <a:p>
            <a:pPr marL="0" indent="0">
              <a:lnSpc>
                <a:spcPts val="2799"/>
              </a:lnSpc>
              <a:buNone/>
            </a:pPr>
            <a:r>
              <a:rPr lang="en-US" sz="1750" dirty="0">
                <a:solidFill>
                  <a:srgbClr val="333F70"/>
                </a:solidFill>
                <a:latin typeface="Open Sans" pitchFamily="34" charset="0"/>
                <a:ea typeface="Open Sans" pitchFamily="34" charset="-122"/>
                <a:cs typeface="Open Sans" pitchFamily="34" charset="-120"/>
              </a:rPr>
              <a:t>Sensitive corporate or personal data can be compromised and exploited by cybercriminals.</a:t>
            </a:r>
            <a:endParaRPr lang="en-US" sz="1750" dirty="0"/>
          </a:p>
        </p:txBody>
      </p:sp>
      <p:sp>
        <p:nvSpPr>
          <p:cNvPr id="14" name="Shape 12"/>
          <p:cNvSpPr/>
          <p:nvPr/>
        </p:nvSpPr>
        <p:spPr>
          <a:xfrm>
            <a:off x="7426285" y="5142428"/>
            <a:ext cx="5166122" cy="2006203"/>
          </a:xfrm>
          <a:prstGeom prst="roundRect">
            <a:avLst>
              <a:gd name="adj" fmla="val 4984"/>
            </a:avLst>
          </a:prstGeom>
          <a:solidFill>
            <a:srgbClr val="D6F5EE"/>
          </a:solidFill>
          <a:ln w="7620">
            <a:solidFill>
              <a:srgbClr val="BCDBD4"/>
            </a:solidFill>
            <a:prstDash val="solid"/>
          </a:ln>
        </p:spPr>
      </p:sp>
      <p:sp>
        <p:nvSpPr>
          <p:cNvPr id="15" name="Text 13"/>
          <p:cNvSpPr/>
          <p:nvPr/>
        </p:nvSpPr>
        <p:spPr>
          <a:xfrm>
            <a:off x="7656076" y="5372219"/>
            <a:ext cx="3472339" cy="347186"/>
          </a:xfrm>
          <a:prstGeom prst="rect">
            <a:avLst/>
          </a:prstGeom>
          <a:noFill/>
          <a:ln/>
        </p:spPr>
        <p:txBody>
          <a:bodyPr wrap="none" rtlCol="0" anchor="t"/>
          <a:lstStyle/>
          <a:p>
            <a:pPr marL="0" indent="0">
              <a:lnSpc>
                <a:spcPts val="2734"/>
              </a:lnSpc>
              <a:buNone/>
            </a:pPr>
            <a:r>
              <a:rPr lang="en-US" sz="2187" b="1" dirty="0">
                <a:solidFill>
                  <a:srgbClr val="333F70"/>
                </a:solidFill>
                <a:latin typeface="Unbounded" pitchFamily="34" charset="0"/>
                <a:ea typeface="Unbounded" pitchFamily="34" charset="-122"/>
                <a:cs typeface="Unbounded" pitchFamily="34" charset="-120"/>
              </a:rPr>
              <a:t>Psychological Harm</a:t>
            </a:r>
            <a:endParaRPr lang="en-US" sz="2187" dirty="0"/>
          </a:p>
        </p:txBody>
      </p:sp>
      <p:sp>
        <p:nvSpPr>
          <p:cNvPr id="16" name="Text 14"/>
          <p:cNvSpPr/>
          <p:nvPr/>
        </p:nvSpPr>
        <p:spPr>
          <a:xfrm>
            <a:off x="7656076" y="5852636"/>
            <a:ext cx="4706541" cy="710803"/>
          </a:xfrm>
          <a:prstGeom prst="rect">
            <a:avLst/>
          </a:prstGeom>
          <a:noFill/>
          <a:ln/>
        </p:spPr>
        <p:txBody>
          <a:bodyPr wrap="square" rtlCol="0" anchor="t"/>
          <a:lstStyle/>
          <a:p>
            <a:pPr marL="0" indent="0">
              <a:lnSpc>
                <a:spcPts val="2799"/>
              </a:lnSpc>
              <a:buNone/>
            </a:pPr>
            <a:r>
              <a:rPr lang="en-US" sz="1750" dirty="0">
                <a:solidFill>
                  <a:srgbClr val="333F70"/>
                </a:solidFill>
                <a:latin typeface="Open Sans" pitchFamily="34" charset="0"/>
                <a:ea typeface="Open Sans" pitchFamily="34" charset="-122"/>
                <a:cs typeface="Open Sans" pitchFamily="34" charset="-120"/>
              </a:rPr>
              <a:t>Victims of keylogger attacks may experience anxiety, distress, and a loss of trust.</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562695"/>
            <a:ext cx="10554414" cy="1388745"/>
          </a:xfrm>
          <a:prstGeom prst="rect">
            <a:avLst/>
          </a:prstGeom>
          <a:noFill/>
          <a:ln/>
        </p:spPr>
        <p:txBody>
          <a:bodyPr wrap="square" rtlCol="0" anchor="t"/>
          <a:lstStyle/>
          <a:p>
            <a:pPr marL="0" indent="0">
              <a:lnSpc>
                <a:spcPts val="5468"/>
              </a:lnSpc>
              <a:buNone/>
            </a:pPr>
            <a:r>
              <a:rPr lang="en-US" sz="4374" b="1" dirty="0">
                <a:solidFill>
                  <a:srgbClr val="333F70"/>
                </a:solidFill>
                <a:latin typeface="Unbounded" pitchFamily="34" charset="0"/>
                <a:ea typeface="Unbounded" pitchFamily="34" charset="-122"/>
                <a:cs typeface="Unbounded" pitchFamily="34" charset="-120"/>
              </a:rPr>
              <a:t>Protecting Against Keyloggers</a:t>
            </a:r>
            <a:endParaRPr lang="en-US" sz="4374" dirty="0"/>
          </a:p>
        </p:txBody>
      </p:sp>
      <p:pic>
        <p:nvPicPr>
          <p:cNvPr id="5" name="Image 0" descr="preencoded.png"/>
          <p:cNvPicPr>
            <a:picLocks noChangeAspect="1"/>
          </p:cNvPicPr>
          <p:nvPr/>
        </p:nvPicPr>
        <p:blipFill>
          <a:blip r:embed="rId3"/>
          <a:stretch>
            <a:fillRect/>
          </a:stretch>
        </p:blipFill>
        <p:spPr>
          <a:xfrm>
            <a:off x="2037993" y="3395782"/>
            <a:ext cx="444341" cy="444341"/>
          </a:xfrm>
          <a:prstGeom prst="rect">
            <a:avLst/>
          </a:prstGeom>
        </p:spPr>
      </p:pic>
      <p:sp>
        <p:nvSpPr>
          <p:cNvPr id="6" name="Text 3"/>
          <p:cNvSpPr/>
          <p:nvPr/>
        </p:nvSpPr>
        <p:spPr>
          <a:xfrm>
            <a:off x="2037993" y="4062293"/>
            <a:ext cx="2388632" cy="694373"/>
          </a:xfrm>
          <a:prstGeom prst="rect">
            <a:avLst/>
          </a:prstGeom>
          <a:noFill/>
          <a:ln/>
        </p:spPr>
        <p:txBody>
          <a:bodyPr wrap="square" rtlCol="0" anchor="t"/>
          <a:lstStyle/>
          <a:p>
            <a:pPr marL="0" indent="0" algn="l">
              <a:lnSpc>
                <a:spcPts val="2734"/>
              </a:lnSpc>
              <a:buNone/>
            </a:pPr>
            <a:r>
              <a:rPr lang="en-US" sz="2187" b="1" dirty="0">
                <a:solidFill>
                  <a:srgbClr val="333F70"/>
                </a:solidFill>
                <a:latin typeface="Unbounded" pitchFamily="34" charset="0"/>
                <a:ea typeface="Unbounded" pitchFamily="34" charset="-122"/>
                <a:cs typeface="Unbounded" pitchFamily="34" charset="-120"/>
              </a:rPr>
              <a:t>Antivirus Software</a:t>
            </a:r>
            <a:endParaRPr lang="en-US" sz="2187" dirty="0"/>
          </a:p>
        </p:txBody>
      </p:sp>
      <p:sp>
        <p:nvSpPr>
          <p:cNvPr id="7" name="Text 4"/>
          <p:cNvSpPr/>
          <p:nvPr/>
        </p:nvSpPr>
        <p:spPr>
          <a:xfrm>
            <a:off x="2037993" y="4889897"/>
            <a:ext cx="2388632" cy="1777008"/>
          </a:xfrm>
          <a:prstGeom prst="rect">
            <a:avLst/>
          </a:prstGeom>
          <a:noFill/>
          <a:ln/>
        </p:spPr>
        <p:txBody>
          <a:bodyPr wrap="square" rtlCol="0" anchor="t"/>
          <a:lstStyle/>
          <a:p>
            <a:pPr marL="0" indent="0" algn="l">
              <a:lnSpc>
                <a:spcPts val="2799"/>
              </a:lnSpc>
              <a:buNone/>
            </a:pPr>
            <a:r>
              <a:rPr lang="en-US" sz="1750" dirty="0">
                <a:solidFill>
                  <a:srgbClr val="333F70"/>
                </a:solidFill>
                <a:latin typeface="Open Sans" pitchFamily="34" charset="0"/>
                <a:ea typeface="Open Sans" pitchFamily="34" charset="-122"/>
                <a:cs typeface="Open Sans" pitchFamily="34" charset="-120"/>
              </a:rPr>
              <a:t>Install reliable antivirus and anti-malware programs to detect and remove keyloggers.</a:t>
            </a:r>
            <a:endParaRPr lang="en-US" sz="1750" dirty="0"/>
          </a:p>
        </p:txBody>
      </p:sp>
      <p:pic>
        <p:nvPicPr>
          <p:cNvPr id="8" name="Image 1" descr="preencoded.png"/>
          <p:cNvPicPr>
            <a:picLocks noChangeAspect="1"/>
          </p:cNvPicPr>
          <p:nvPr/>
        </p:nvPicPr>
        <p:blipFill>
          <a:blip r:embed="rId4"/>
          <a:stretch>
            <a:fillRect/>
          </a:stretch>
        </p:blipFill>
        <p:spPr>
          <a:xfrm>
            <a:off x="4759881" y="3395782"/>
            <a:ext cx="444341" cy="444341"/>
          </a:xfrm>
          <a:prstGeom prst="rect">
            <a:avLst/>
          </a:prstGeom>
        </p:spPr>
      </p:pic>
      <p:sp>
        <p:nvSpPr>
          <p:cNvPr id="9" name="Text 5"/>
          <p:cNvSpPr/>
          <p:nvPr/>
        </p:nvSpPr>
        <p:spPr>
          <a:xfrm>
            <a:off x="4759881" y="4062293"/>
            <a:ext cx="2388632" cy="694373"/>
          </a:xfrm>
          <a:prstGeom prst="rect">
            <a:avLst/>
          </a:prstGeom>
          <a:noFill/>
          <a:ln/>
        </p:spPr>
        <p:txBody>
          <a:bodyPr wrap="square" rtlCol="0" anchor="t"/>
          <a:lstStyle/>
          <a:p>
            <a:pPr marL="0" indent="0" algn="l">
              <a:lnSpc>
                <a:spcPts val="2734"/>
              </a:lnSpc>
              <a:buNone/>
            </a:pPr>
            <a:r>
              <a:rPr lang="en-US" sz="2187" b="1" dirty="0">
                <a:solidFill>
                  <a:srgbClr val="333F70"/>
                </a:solidFill>
                <a:latin typeface="Unbounded" pitchFamily="34" charset="0"/>
                <a:ea typeface="Unbounded" pitchFamily="34" charset="-122"/>
                <a:cs typeface="Unbounded" pitchFamily="34" charset="-120"/>
              </a:rPr>
              <a:t>Firewall Protection</a:t>
            </a:r>
            <a:endParaRPr lang="en-US" sz="2187" dirty="0"/>
          </a:p>
        </p:txBody>
      </p:sp>
      <p:sp>
        <p:nvSpPr>
          <p:cNvPr id="10" name="Text 6"/>
          <p:cNvSpPr/>
          <p:nvPr/>
        </p:nvSpPr>
        <p:spPr>
          <a:xfrm>
            <a:off x="4759881" y="4889897"/>
            <a:ext cx="2388632" cy="1777008"/>
          </a:xfrm>
          <a:prstGeom prst="rect">
            <a:avLst/>
          </a:prstGeom>
          <a:noFill/>
          <a:ln/>
        </p:spPr>
        <p:txBody>
          <a:bodyPr wrap="square" rtlCol="0" anchor="t"/>
          <a:lstStyle/>
          <a:p>
            <a:pPr marL="0" indent="0" algn="l">
              <a:lnSpc>
                <a:spcPts val="2799"/>
              </a:lnSpc>
              <a:buNone/>
            </a:pPr>
            <a:r>
              <a:rPr lang="en-US" sz="1750" dirty="0">
                <a:solidFill>
                  <a:srgbClr val="333F70"/>
                </a:solidFill>
                <a:latin typeface="Open Sans" pitchFamily="34" charset="0"/>
                <a:ea typeface="Open Sans" pitchFamily="34" charset="-122"/>
                <a:cs typeface="Open Sans" pitchFamily="34" charset="-120"/>
              </a:rPr>
              <a:t>Implement strong firewall settings to block unauthorized access and data transmission.</a:t>
            </a:r>
            <a:endParaRPr lang="en-US" sz="1750" dirty="0"/>
          </a:p>
        </p:txBody>
      </p:sp>
      <p:pic>
        <p:nvPicPr>
          <p:cNvPr id="11" name="Image 2" descr="preencoded.png"/>
          <p:cNvPicPr>
            <a:picLocks noChangeAspect="1"/>
          </p:cNvPicPr>
          <p:nvPr/>
        </p:nvPicPr>
        <p:blipFill>
          <a:blip r:embed="rId5"/>
          <a:stretch>
            <a:fillRect/>
          </a:stretch>
        </p:blipFill>
        <p:spPr>
          <a:xfrm>
            <a:off x="7481768" y="3395782"/>
            <a:ext cx="444341" cy="444341"/>
          </a:xfrm>
          <a:prstGeom prst="rect">
            <a:avLst/>
          </a:prstGeom>
        </p:spPr>
      </p:pic>
      <p:sp>
        <p:nvSpPr>
          <p:cNvPr id="12" name="Text 7"/>
          <p:cNvSpPr/>
          <p:nvPr/>
        </p:nvSpPr>
        <p:spPr>
          <a:xfrm>
            <a:off x="7481768" y="4062293"/>
            <a:ext cx="2388632" cy="694373"/>
          </a:xfrm>
          <a:prstGeom prst="rect">
            <a:avLst/>
          </a:prstGeom>
          <a:noFill/>
          <a:ln/>
        </p:spPr>
        <p:txBody>
          <a:bodyPr wrap="square" rtlCol="0" anchor="t"/>
          <a:lstStyle/>
          <a:p>
            <a:pPr marL="0" indent="0" algn="l">
              <a:lnSpc>
                <a:spcPts val="2734"/>
              </a:lnSpc>
              <a:buNone/>
            </a:pPr>
            <a:r>
              <a:rPr lang="en-US" sz="2187" b="1" dirty="0">
                <a:solidFill>
                  <a:srgbClr val="333F70"/>
                </a:solidFill>
                <a:latin typeface="Unbounded" pitchFamily="34" charset="0"/>
                <a:ea typeface="Unbounded" pitchFamily="34" charset="-122"/>
                <a:cs typeface="Unbounded" pitchFamily="34" charset="-120"/>
              </a:rPr>
              <a:t>Data Encryption</a:t>
            </a:r>
            <a:endParaRPr lang="en-US" sz="2187" dirty="0"/>
          </a:p>
        </p:txBody>
      </p:sp>
      <p:sp>
        <p:nvSpPr>
          <p:cNvPr id="13" name="Text 8"/>
          <p:cNvSpPr/>
          <p:nvPr/>
        </p:nvSpPr>
        <p:spPr>
          <a:xfrm>
            <a:off x="7481768" y="4889897"/>
            <a:ext cx="2388632" cy="1777008"/>
          </a:xfrm>
          <a:prstGeom prst="rect">
            <a:avLst/>
          </a:prstGeom>
          <a:noFill/>
          <a:ln/>
        </p:spPr>
        <p:txBody>
          <a:bodyPr wrap="square" rtlCol="0" anchor="t"/>
          <a:lstStyle/>
          <a:p>
            <a:pPr marL="0" indent="0" algn="l">
              <a:lnSpc>
                <a:spcPts val="2799"/>
              </a:lnSpc>
              <a:buNone/>
            </a:pPr>
            <a:r>
              <a:rPr lang="en-US" sz="1750" dirty="0">
                <a:solidFill>
                  <a:srgbClr val="333F70"/>
                </a:solidFill>
                <a:latin typeface="Open Sans" pitchFamily="34" charset="0"/>
                <a:ea typeface="Open Sans" pitchFamily="34" charset="-122"/>
                <a:cs typeface="Open Sans" pitchFamily="34" charset="-120"/>
              </a:rPr>
              <a:t>Use encryption software to protect sensitive information and prevent keylogger capture.</a:t>
            </a:r>
            <a:endParaRPr lang="en-US" sz="1750" dirty="0"/>
          </a:p>
        </p:txBody>
      </p:sp>
      <p:pic>
        <p:nvPicPr>
          <p:cNvPr id="14" name="Image 3" descr="preencoded.png"/>
          <p:cNvPicPr>
            <a:picLocks noChangeAspect="1"/>
          </p:cNvPicPr>
          <p:nvPr/>
        </p:nvPicPr>
        <p:blipFill>
          <a:blip r:embed="rId6"/>
          <a:stretch>
            <a:fillRect/>
          </a:stretch>
        </p:blipFill>
        <p:spPr>
          <a:xfrm>
            <a:off x="10203656" y="3395782"/>
            <a:ext cx="444341" cy="444341"/>
          </a:xfrm>
          <a:prstGeom prst="rect">
            <a:avLst/>
          </a:prstGeom>
        </p:spPr>
      </p:pic>
      <p:sp>
        <p:nvSpPr>
          <p:cNvPr id="15" name="Text 9"/>
          <p:cNvSpPr/>
          <p:nvPr/>
        </p:nvSpPr>
        <p:spPr>
          <a:xfrm>
            <a:off x="10203656" y="4062293"/>
            <a:ext cx="2388751" cy="694373"/>
          </a:xfrm>
          <a:prstGeom prst="rect">
            <a:avLst/>
          </a:prstGeom>
          <a:noFill/>
          <a:ln/>
        </p:spPr>
        <p:txBody>
          <a:bodyPr wrap="square" rtlCol="0" anchor="t"/>
          <a:lstStyle/>
          <a:p>
            <a:pPr marL="0" indent="0" algn="l">
              <a:lnSpc>
                <a:spcPts val="2734"/>
              </a:lnSpc>
              <a:buNone/>
            </a:pPr>
            <a:r>
              <a:rPr lang="en-US" sz="2187" b="1" dirty="0">
                <a:solidFill>
                  <a:srgbClr val="333F70"/>
                </a:solidFill>
                <a:latin typeface="Unbounded" pitchFamily="34" charset="0"/>
                <a:ea typeface="Unbounded" pitchFamily="34" charset="-122"/>
                <a:cs typeface="Unbounded" pitchFamily="34" charset="-120"/>
              </a:rPr>
              <a:t>Physical Inspection</a:t>
            </a:r>
            <a:endParaRPr lang="en-US" sz="2187" dirty="0"/>
          </a:p>
        </p:txBody>
      </p:sp>
      <p:sp>
        <p:nvSpPr>
          <p:cNvPr id="16" name="Text 10"/>
          <p:cNvSpPr/>
          <p:nvPr/>
        </p:nvSpPr>
        <p:spPr>
          <a:xfrm>
            <a:off x="10203656" y="4889897"/>
            <a:ext cx="2388751" cy="1777008"/>
          </a:xfrm>
          <a:prstGeom prst="rect">
            <a:avLst/>
          </a:prstGeom>
          <a:noFill/>
          <a:ln/>
        </p:spPr>
        <p:txBody>
          <a:bodyPr wrap="square" rtlCol="0" anchor="t"/>
          <a:lstStyle/>
          <a:p>
            <a:pPr marL="0" indent="0" algn="l">
              <a:lnSpc>
                <a:spcPts val="2799"/>
              </a:lnSpc>
              <a:buNone/>
            </a:pPr>
            <a:r>
              <a:rPr lang="en-US" sz="1750" dirty="0">
                <a:solidFill>
                  <a:srgbClr val="333F70"/>
                </a:solidFill>
                <a:latin typeface="Open Sans" pitchFamily="34" charset="0"/>
                <a:ea typeface="Open Sans" pitchFamily="34" charset="-122"/>
                <a:cs typeface="Open Sans" pitchFamily="34" charset="-120"/>
              </a:rPr>
              <a:t>Regularly check for any suspicious hardware devices connected to the computer.</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30791"/>
          </a:xfrm>
          <a:prstGeom prst="rect">
            <a:avLst/>
          </a:prstGeom>
          <a:solidFill>
            <a:srgbClr val="FFFFFF"/>
          </a:solidFill>
          <a:ln/>
        </p:spPr>
      </p:sp>
      <p:sp>
        <p:nvSpPr>
          <p:cNvPr id="5" name="Text 2"/>
          <p:cNvSpPr/>
          <p:nvPr/>
        </p:nvSpPr>
        <p:spPr>
          <a:xfrm>
            <a:off x="828556" y="607576"/>
            <a:ext cx="9315688" cy="1381125"/>
          </a:xfrm>
          <a:prstGeom prst="rect">
            <a:avLst/>
          </a:prstGeom>
          <a:noFill/>
          <a:ln/>
        </p:spPr>
        <p:txBody>
          <a:bodyPr wrap="square" rtlCol="0" anchor="t"/>
          <a:lstStyle/>
          <a:p>
            <a:pPr marL="0" indent="0">
              <a:lnSpc>
                <a:spcPts val="5437"/>
              </a:lnSpc>
              <a:buNone/>
            </a:pPr>
            <a:r>
              <a:rPr lang="en-US" sz="4350" b="1" dirty="0">
                <a:solidFill>
                  <a:srgbClr val="333F70"/>
                </a:solidFill>
                <a:latin typeface="Unbounded" pitchFamily="34" charset="0"/>
                <a:ea typeface="Unbounded" pitchFamily="34" charset="-122"/>
                <a:cs typeface="Unbounded" pitchFamily="34" charset="-120"/>
              </a:rPr>
              <a:t>Legal Considerations with Keyloggers</a:t>
            </a:r>
            <a:endParaRPr lang="en-US" sz="4350" dirty="0"/>
          </a:p>
        </p:txBody>
      </p:sp>
      <p:pic>
        <p:nvPicPr>
          <p:cNvPr id="6" name="Image 1" descr="preencoded.png"/>
          <p:cNvPicPr>
            <a:picLocks noChangeAspect="1"/>
          </p:cNvPicPr>
          <p:nvPr/>
        </p:nvPicPr>
        <p:blipFill>
          <a:blip r:embed="rId3"/>
          <a:stretch>
            <a:fillRect/>
          </a:stretch>
        </p:blipFill>
        <p:spPr>
          <a:xfrm>
            <a:off x="828556" y="2320052"/>
            <a:ext cx="1104781" cy="1767721"/>
          </a:xfrm>
          <a:prstGeom prst="rect">
            <a:avLst/>
          </a:prstGeom>
        </p:spPr>
      </p:pic>
      <p:sp>
        <p:nvSpPr>
          <p:cNvPr id="7" name="Text 3"/>
          <p:cNvSpPr/>
          <p:nvPr/>
        </p:nvSpPr>
        <p:spPr>
          <a:xfrm>
            <a:off x="2264688" y="2540913"/>
            <a:ext cx="3877747" cy="345281"/>
          </a:xfrm>
          <a:prstGeom prst="rect">
            <a:avLst/>
          </a:prstGeom>
          <a:noFill/>
          <a:ln/>
        </p:spPr>
        <p:txBody>
          <a:bodyPr wrap="none" rtlCol="0" anchor="t"/>
          <a:lstStyle/>
          <a:p>
            <a:pPr marL="0" indent="0" algn="l">
              <a:lnSpc>
                <a:spcPts val="2719"/>
              </a:lnSpc>
              <a:buNone/>
            </a:pPr>
            <a:r>
              <a:rPr lang="en-US" sz="2175" b="1" dirty="0">
                <a:solidFill>
                  <a:srgbClr val="333F70"/>
                </a:solidFill>
                <a:latin typeface="Unbounded" pitchFamily="34" charset="0"/>
                <a:ea typeface="Unbounded" pitchFamily="34" charset="-122"/>
                <a:cs typeface="Unbounded" pitchFamily="34" charset="-120"/>
              </a:rPr>
              <a:t>Workplace Monitoring</a:t>
            </a:r>
            <a:endParaRPr lang="en-US" sz="2175" dirty="0"/>
          </a:p>
        </p:txBody>
      </p:sp>
      <p:sp>
        <p:nvSpPr>
          <p:cNvPr id="8" name="Text 4"/>
          <p:cNvSpPr/>
          <p:nvPr/>
        </p:nvSpPr>
        <p:spPr>
          <a:xfrm>
            <a:off x="2264688" y="3018711"/>
            <a:ext cx="7879556" cy="706993"/>
          </a:xfrm>
          <a:prstGeom prst="rect">
            <a:avLst/>
          </a:prstGeom>
          <a:noFill/>
          <a:ln/>
        </p:spPr>
        <p:txBody>
          <a:bodyPr wrap="square" rtlCol="0" anchor="t"/>
          <a:lstStyle/>
          <a:p>
            <a:pPr marL="0" indent="0" algn="l">
              <a:lnSpc>
                <a:spcPts val="2784"/>
              </a:lnSpc>
              <a:buNone/>
            </a:pPr>
            <a:r>
              <a:rPr lang="en-US" sz="1740" dirty="0">
                <a:solidFill>
                  <a:srgbClr val="333F70"/>
                </a:solidFill>
                <a:latin typeface="Open Sans" pitchFamily="34" charset="0"/>
                <a:ea typeface="Open Sans" pitchFamily="34" charset="-122"/>
                <a:cs typeface="Open Sans" pitchFamily="34" charset="-120"/>
              </a:rPr>
              <a:t>Employers may use keyloggers to monitor employee productivity, but must follow local laws and regulations.</a:t>
            </a:r>
            <a:endParaRPr lang="en-US" sz="1740" dirty="0"/>
          </a:p>
        </p:txBody>
      </p:sp>
      <p:pic>
        <p:nvPicPr>
          <p:cNvPr id="9" name="Image 2" descr="preencoded.png"/>
          <p:cNvPicPr>
            <a:picLocks noChangeAspect="1"/>
          </p:cNvPicPr>
          <p:nvPr/>
        </p:nvPicPr>
        <p:blipFill>
          <a:blip r:embed="rId4"/>
          <a:stretch>
            <a:fillRect/>
          </a:stretch>
        </p:blipFill>
        <p:spPr>
          <a:xfrm>
            <a:off x="828556" y="4087773"/>
            <a:ext cx="1104781" cy="1767721"/>
          </a:xfrm>
          <a:prstGeom prst="rect">
            <a:avLst/>
          </a:prstGeom>
        </p:spPr>
      </p:pic>
      <p:sp>
        <p:nvSpPr>
          <p:cNvPr id="10" name="Text 5"/>
          <p:cNvSpPr/>
          <p:nvPr/>
        </p:nvSpPr>
        <p:spPr>
          <a:xfrm>
            <a:off x="2264688" y="4308634"/>
            <a:ext cx="3617357" cy="345281"/>
          </a:xfrm>
          <a:prstGeom prst="rect">
            <a:avLst/>
          </a:prstGeom>
          <a:noFill/>
          <a:ln/>
        </p:spPr>
        <p:txBody>
          <a:bodyPr wrap="none" rtlCol="0" anchor="t"/>
          <a:lstStyle/>
          <a:p>
            <a:pPr marL="0" indent="0" algn="l">
              <a:lnSpc>
                <a:spcPts val="2719"/>
              </a:lnSpc>
              <a:buNone/>
            </a:pPr>
            <a:r>
              <a:rPr lang="en-US" sz="2175" b="1" dirty="0">
                <a:solidFill>
                  <a:srgbClr val="333F70"/>
                </a:solidFill>
                <a:latin typeface="Unbounded" pitchFamily="34" charset="0"/>
                <a:ea typeface="Unbounded" pitchFamily="34" charset="-122"/>
                <a:cs typeface="Unbounded" pitchFamily="34" charset="-120"/>
              </a:rPr>
              <a:t>Parental Supervision</a:t>
            </a:r>
            <a:endParaRPr lang="en-US" sz="2175" dirty="0"/>
          </a:p>
        </p:txBody>
      </p:sp>
      <p:sp>
        <p:nvSpPr>
          <p:cNvPr id="11" name="Text 6"/>
          <p:cNvSpPr/>
          <p:nvPr/>
        </p:nvSpPr>
        <p:spPr>
          <a:xfrm>
            <a:off x="2264688" y="4786432"/>
            <a:ext cx="7879556" cy="706993"/>
          </a:xfrm>
          <a:prstGeom prst="rect">
            <a:avLst/>
          </a:prstGeom>
          <a:noFill/>
          <a:ln/>
        </p:spPr>
        <p:txBody>
          <a:bodyPr wrap="square" rtlCol="0" anchor="t"/>
          <a:lstStyle/>
          <a:p>
            <a:pPr marL="0" indent="0" algn="l">
              <a:lnSpc>
                <a:spcPts val="2784"/>
              </a:lnSpc>
              <a:buNone/>
            </a:pPr>
            <a:r>
              <a:rPr lang="en-US" sz="1740" dirty="0">
                <a:solidFill>
                  <a:srgbClr val="333F70"/>
                </a:solidFill>
                <a:latin typeface="Open Sans" pitchFamily="34" charset="0"/>
                <a:ea typeface="Open Sans" pitchFamily="34" charset="-122"/>
                <a:cs typeface="Open Sans" pitchFamily="34" charset="-120"/>
              </a:rPr>
              <a:t>Parents can use keyloggers to track their children's online activities, but should balance privacy concerns.</a:t>
            </a:r>
            <a:endParaRPr lang="en-US" sz="1740" dirty="0"/>
          </a:p>
        </p:txBody>
      </p:sp>
      <p:pic>
        <p:nvPicPr>
          <p:cNvPr id="12" name="Image 3" descr="preencoded.png"/>
          <p:cNvPicPr>
            <a:picLocks noChangeAspect="1"/>
          </p:cNvPicPr>
          <p:nvPr/>
        </p:nvPicPr>
        <p:blipFill>
          <a:blip r:embed="rId5"/>
          <a:stretch>
            <a:fillRect/>
          </a:stretch>
        </p:blipFill>
        <p:spPr>
          <a:xfrm>
            <a:off x="828556" y="5855494"/>
            <a:ext cx="1104781" cy="1767721"/>
          </a:xfrm>
          <a:prstGeom prst="rect">
            <a:avLst/>
          </a:prstGeom>
        </p:spPr>
      </p:pic>
      <p:sp>
        <p:nvSpPr>
          <p:cNvPr id="13" name="Text 7"/>
          <p:cNvSpPr/>
          <p:nvPr/>
        </p:nvSpPr>
        <p:spPr>
          <a:xfrm>
            <a:off x="2264688" y="6076355"/>
            <a:ext cx="5682020" cy="345281"/>
          </a:xfrm>
          <a:prstGeom prst="rect">
            <a:avLst/>
          </a:prstGeom>
          <a:noFill/>
          <a:ln/>
        </p:spPr>
        <p:txBody>
          <a:bodyPr wrap="none" rtlCol="0" anchor="t"/>
          <a:lstStyle/>
          <a:p>
            <a:pPr marL="0" indent="0" algn="l">
              <a:lnSpc>
                <a:spcPts val="2719"/>
              </a:lnSpc>
              <a:buNone/>
            </a:pPr>
            <a:r>
              <a:rPr lang="en-US" sz="2175" b="1" dirty="0">
                <a:solidFill>
                  <a:srgbClr val="333F70"/>
                </a:solidFill>
                <a:latin typeface="Unbounded" pitchFamily="34" charset="0"/>
                <a:ea typeface="Unbounded" pitchFamily="34" charset="-122"/>
                <a:cs typeface="Unbounded" pitchFamily="34" charset="-120"/>
              </a:rPr>
              <a:t>Law Enforcement Investigations</a:t>
            </a:r>
            <a:endParaRPr lang="en-US" sz="2175" dirty="0"/>
          </a:p>
        </p:txBody>
      </p:sp>
      <p:sp>
        <p:nvSpPr>
          <p:cNvPr id="14" name="Text 8"/>
          <p:cNvSpPr/>
          <p:nvPr/>
        </p:nvSpPr>
        <p:spPr>
          <a:xfrm>
            <a:off x="2264688" y="6554153"/>
            <a:ext cx="7879556" cy="706993"/>
          </a:xfrm>
          <a:prstGeom prst="rect">
            <a:avLst/>
          </a:prstGeom>
          <a:noFill/>
          <a:ln/>
        </p:spPr>
        <p:txBody>
          <a:bodyPr wrap="square" rtlCol="0" anchor="t"/>
          <a:lstStyle/>
          <a:p>
            <a:pPr marL="0" indent="0" algn="l">
              <a:lnSpc>
                <a:spcPts val="2784"/>
              </a:lnSpc>
              <a:buNone/>
            </a:pPr>
            <a:r>
              <a:rPr lang="en-US" sz="1740" dirty="0">
                <a:solidFill>
                  <a:srgbClr val="333F70"/>
                </a:solidFill>
                <a:latin typeface="Open Sans" pitchFamily="34" charset="0"/>
                <a:ea typeface="Open Sans" pitchFamily="34" charset="-122"/>
                <a:cs typeface="Open Sans" pitchFamily="34" charset="-120"/>
              </a:rPr>
              <a:t>Law enforcement agencies may use keyloggers to gather evidence, but must have proper legal authorization.</a:t>
            </a:r>
            <a:endParaRPr lang="en-US" sz="174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5" name="Text 2"/>
          <p:cNvSpPr/>
          <p:nvPr/>
        </p:nvSpPr>
        <p:spPr>
          <a:xfrm>
            <a:off x="2037992" y="836342"/>
            <a:ext cx="10473675" cy="6612674"/>
          </a:xfrm>
          <a:prstGeom prst="rect">
            <a:avLst/>
          </a:prstGeom>
          <a:noFill/>
          <a:ln/>
        </p:spPr>
        <p:txBody>
          <a:bodyPr wrap="none" rtlCol="0" anchor="t"/>
          <a:lstStyle/>
          <a:p>
            <a:pPr marL="0" indent="0">
              <a:lnSpc>
                <a:spcPts val="5468"/>
              </a:lnSpc>
              <a:buNone/>
            </a:pPr>
            <a:r>
              <a:rPr lang="en-US" sz="4374" b="1" dirty="0">
                <a:solidFill>
                  <a:srgbClr val="333F70"/>
                </a:solidFill>
                <a:latin typeface="Unbounded" pitchFamily="34" charset="0"/>
                <a:ea typeface="Unbounded" pitchFamily="34" charset="-122"/>
                <a:cs typeface="Unbounded" pitchFamily="34" charset="-120"/>
              </a:rPr>
              <a:t>Conclusion:</a:t>
            </a:r>
            <a:endParaRPr lang="en-US" sz="4374" dirty="0"/>
          </a:p>
        </p:txBody>
      </p:sp>
      <p:sp>
        <p:nvSpPr>
          <p:cNvPr id="6" name="Text 3"/>
          <p:cNvSpPr/>
          <p:nvPr/>
        </p:nvSpPr>
        <p:spPr>
          <a:xfrm>
            <a:off x="2037993" y="1806499"/>
            <a:ext cx="10554414" cy="4743964"/>
          </a:xfrm>
          <a:prstGeom prst="rect">
            <a:avLst/>
          </a:prstGeom>
          <a:noFill/>
          <a:ln/>
        </p:spPr>
        <p:txBody>
          <a:bodyPr wrap="square" rtlCol="0" anchor="t"/>
          <a:lstStyle/>
          <a:p>
            <a:pPr marL="0" indent="0">
              <a:lnSpc>
                <a:spcPts val="2799"/>
              </a:lnSpc>
              <a:buNone/>
            </a:pPr>
            <a:r>
              <a:rPr lang="en-US" sz="1750" dirty="0">
                <a:solidFill>
                  <a:srgbClr val="333F70"/>
                </a:solidFill>
                <a:latin typeface="Open Sans" pitchFamily="34" charset="0"/>
                <a:ea typeface="Open Sans" pitchFamily="34" charset="-122"/>
                <a:cs typeface="Open Sans" pitchFamily="34" charset="-120"/>
              </a:rPr>
              <a:t>Keyloggers pose a serious threat to personal and corporate security. While they have legitimate uses, they can also be misused to violate privacy and enable criminal activities. Educating users and implementing robust security measures are crucial to mitigating the risks of keyloggers.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7" name="Picture 6">
            <a:extLst>
              <a:ext uri="{FF2B5EF4-FFF2-40B4-BE49-F238E27FC236}">
                <a16:creationId xmlns:a16="http://schemas.microsoft.com/office/drawing/2014/main" id="{0BE92FBE-DD2F-E395-A407-45C3497B0EBD}"/>
              </a:ext>
            </a:extLst>
          </p:cNvPr>
          <p:cNvPicPr>
            <a:picLocks noChangeAspect="1"/>
          </p:cNvPicPr>
          <p:nvPr/>
        </p:nvPicPr>
        <p:blipFill>
          <a:blip r:embed="rId3"/>
          <a:stretch>
            <a:fillRect/>
          </a:stretch>
        </p:blipFill>
        <p:spPr>
          <a:xfrm>
            <a:off x="2475571" y="434898"/>
            <a:ext cx="9519190" cy="74856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88764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477</Words>
  <Application>Microsoft Office PowerPoint</Application>
  <PresentationFormat>Custom</PresentationFormat>
  <Paragraphs>72</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Open Sans</vt:lpstr>
      <vt:lpstr>Unbounded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mahi mahi</cp:lastModifiedBy>
  <cp:revision>3</cp:revision>
  <dcterms:created xsi:type="dcterms:W3CDTF">2024-04-05T08:49:40Z</dcterms:created>
  <dcterms:modified xsi:type="dcterms:W3CDTF">2024-04-05T08:54:40Z</dcterms:modified>
</cp:coreProperties>
</file>