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6" r:id="rId4"/>
    <p:sldId id="267" r:id="rId5"/>
    <p:sldId id="260" r:id="rId6"/>
    <p:sldId id="268" r:id="rId7"/>
    <p:sldId id="261" r:id="rId8"/>
    <p:sldId id="269"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6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31T18:37:05.630" idx="1">
    <p:pos x="5134" y="1349"/>
    <p:text>There might have been sumber of situation where it is necessary to recognize face or simply detect face. The traditional methods of lock unlock are very inefficient. There may be possible of losing keys or breaching of codes/pawwords. So, we propose a face recognition system which can be able to recognize face with maximum accuracy as possible.</p:text>
    <p:extLst>
      <p:ext uri="{C676402C-5697-4E1C-873F-D02D1690AC5C}">
        <p15:threadingInfo xmlns:p15="http://schemas.microsoft.com/office/powerpoint/2012/main" xmlns=""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numpy.org/" TargetMode="External"/><Relationship Id="rId2" Type="http://schemas.openxmlformats.org/officeDocument/2006/relationships/hyperlink" Target="https://python.org/" TargetMode="External"/><Relationship Id="rId1" Type="http://schemas.openxmlformats.org/officeDocument/2006/relationships/slideLayout" Target="../slideLayouts/slideLayout4.xml"/><Relationship Id="rId6" Type="http://schemas.openxmlformats.org/officeDocument/2006/relationships/hyperlink" Target="https://projectworlds.in/artificial-intelligence-project-handwritten-digits-recognition/" TargetMode="External"/><Relationship Id="rId5" Type="http://schemas.openxmlformats.org/officeDocument/2006/relationships/hyperlink" Target="https://flask.palletsprojects.com/en/3.0.x/" TargetMode="External"/><Relationship Id="rId4" Type="http://schemas.openxmlformats.org/officeDocument/2006/relationships/hyperlink" Target="https://pytorch.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985985" y="51339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3708762" y="1104900"/>
            <a:ext cx="4730635" cy="566822"/>
          </a:xfrm>
          <a:prstGeom prst="rect">
            <a:avLst/>
          </a:prstGeom>
        </p:spPr>
        <p:txBody>
          <a:bodyPr vert="horz" wrap="square" lIns="0" tIns="12700" rIns="0" bIns="0" rtlCol="0">
            <a:spAutoFit/>
          </a:bodyPr>
          <a:lstStyle/>
          <a:p>
            <a:pPr marL="12700">
              <a:lnSpc>
                <a:spcPct val="100000"/>
              </a:lnSpc>
              <a:spcBef>
                <a:spcPts val="100"/>
              </a:spcBef>
            </a:pPr>
            <a:r>
              <a:rPr lang="en-IN" sz="3600" b="1" spc="10" dirty="0">
                <a:latin typeface="Trebuchet MS"/>
                <a:cs typeface="Trebuchet MS"/>
              </a:rPr>
              <a:t>TNSDC-Generative AI</a:t>
            </a:r>
            <a:endParaRPr lang="en-IN" sz="3600" b="1"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TextBox 14">
            <a:extLst>
              <a:ext uri="{FF2B5EF4-FFF2-40B4-BE49-F238E27FC236}">
                <a16:creationId xmlns:a16="http://schemas.microsoft.com/office/drawing/2014/main" xmlns="" id="{9DF8DCDD-2BEA-BCB7-483D-3C0264E6B711}"/>
              </a:ext>
            </a:extLst>
          </p:cNvPr>
          <p:cNvSpPr txBox="1"/>
          <p:nvPr/>
        </p:nvSpPr>
        <p:spPr>
          <a:xfrm>
            <a:off x="1219200" y="2209800"/>
            <a:ext cx="10526014" cy="1213153"/>
          </a:xfrm>
          <a:prstGeom prst="rect">
            <a:avLst/>
          </a:prstGeom>
          <a:noFill/>
        </p:spPr>
        <p:txBody>
          <a:bodyPr wrap="square">
            <a:spAutoFit/>
          </a:bodyPr>
          <a:lstStyle/>
          <a:p>
            <a:pPr marL="9144" rtl="0" eaLnBrk="1" latinLnBrk="0" hangingPunct="1">
              <a:spcBef>
                <a:spcPts val="100"/>
              </a:spcBef>
              <a:spcAft>
                <a:spcPts val="0"/>
              </a:spcAft>
            </a:pPr>
            <a:r>
              <a:rPr lang="en-US" sz="3600" b="1" spc="10" dirty="0" smtClean="0">
                <a:latin typeface="Trebuchet MS" panose="020B0603020202020204" pitchFamily="34" charset="0"/>
              </a:rPr>
              <a:t>Stock Analysis(</a:t>
            </a:r>
            <a:r>
              <a:rPr lang="en-US" sz="3600" b="1" spc="10" dirty="0" err="1" smtClean="0">
                <a:latin typeface="Trebuchet MS" panose="020B0603020202020204" pitchFamily="34" charset="0"/>
              </a:rPr>
              <a:t>Google,Microsoft,Apple</a:t>
            </a:r>
            <a:r>
              <a:rPr lang="en-US" sz="3600" b="1" spc="10" dirty="0" smtClean="0">
                <a:latin typeface="Trebuchet MS" panose="020B0603020202020204" pitchFamily="34" charset="0"/>
              </a:rPr>
              <a:t>,</a:t>
            </a:r>
          </a:p>
          <a:p>
            <a:pPr marL="9144" rtl="0" eaLnBrk="1" latinLnBrk="0" hangingPunct="1">
              <a:spcBef>
                <a:spcPts val="100"/>
              </a:spcBef>
              <a:spcAft>
                <a:spcPts val="0"/>
              </a:spcAft>
            </a:pPr>
            <a:r>
              <a:rPr lang="en-US" sz="3600" b="1" spc="10" dirty="0" err="1" smtClean="0">
                <a:latin typeface="Trebuchet MS" panose="020B0603020202020204" pitchFamily="34" charset="0"/>
              </a:rPr>
              <a:t>Amazon,Tesla</a:t>
            </a:r>
            <a:r>
              <a:rPr lang="en-US" sz="3600" b="1" spc="10" dirty="0" smtClean="0">
                <a:latin typeface="Trebuchet MS" panose="020B0603020202020204" pitchFamily="34" charset="0"/>
              </a:rPr>
              <a:t>)</a:t>
            </a:r>
            <a:r>
              <a:rPr lang="en-US" sz="3600" b="1" spc="10" dirty="0" smtClean="0">
                <a:effectLst/>
                <a:latin typeface="Trebuchet MS" panose="020B0603020202020204" pitchFamily="34" charset="0"/>
              </a:rPr>
              <a:t>Using LSTM</a:t>
            </a:r>
            <a:endParaRPr lang="en-IN" sz="3600" dirty="0">
              <a:effectLst/>
            </a:endParaRPr>
          </a:p>
        </p:txBody>
      </p:sp>
      <p:sp>
        <p:nvSpPr>
          <p:cNvPr id="21" name="TextBox 20">
            <a:extLst>
              <a:ext uri="{FF2B5EF4-FFF2-40B4-BE49-F238E27FC236}">
                <a16:creationId xmlns:a16="http://schemas.microsoft.com/office/drawing/2014/main" xmlns="" id="{91FF2107-8BF1-4AA0-7BA7-AEAD474B0B33}"/>
              </a:ext>
            </a:extLst>
          </p:cNvPr>
          <p:cNvSpPr txBox="1"/>
          <p:nvPr/>
        </p:nvSpPr>
        <p:spPr>
          <a:xfrm>
            <a:off x="4419600" y="3885768"/>
            <a:ext cx="6402371" cy="1682512"/>
          </a:xfrm>
          <a:prstGeom prst="rect">
            <a:avLst/>
          </a:prstGeom>
          <a:noFill/>
        </p:spPr>
        <p:txBody>
          <a:bodyPr wrap="square">
            <a:spAutoFit/>
          </a:bodyPr>
          <a:lstStyle/>
          <a:p>
            <a:pPr marL="9144" algn="l" rtl="0" eaLnBrk="1" latinLnBrk="0" hangingPunct="1">
              <a:spcBef>
                <a:spcPts val="100"/>
              </a:spcBef>
              <a:spcAft>
                <a:spcPts val="0"/>
              </a:spcAft>
            </a:pP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Presented by </a:t>
            </a:r>
            <a:r>
              <a:rPr lang="en-IN" sz="2000" b="1" kern="1200" spc="10" dirty="0" smtClean="0">
                <a:solidFill>
                  <a:schemeClr val="tx1">
                    <a:lumMod val="85000"/>
                    <a:lumOff val="15000"/>
                  </a:schemeClr>
                </a:solidFill>
                <a:effectLst/>
                <a:latin typeface="Trebuchet MS" panose="020B0603020202020204" pitchFamily="34" charset="0"/>
                <a:ea typeface="+mn-ea"/>
                <a:cs typeface="Trebuchet MS" panose="020B0603020202020204" pitchFamily="34" charset="0"/>
              </a:rPr>
              <a:t>:</a:t>
            </a:r>
            <a:r>
              <a:rPr lang="en-IN" sz="2000" b="1" spc="10" dirty="0" err="1" smtClean="0">
                <a:solidFill>
                  <a:schemeClr val="tx1">
                    <a:lumMod val="85000"/>
                    <a:lumOff val="15000"/>
                  </a:schemeClr>
                </a:solidFill>
                <a:latin typeface="Trebuchet MS" panose="020B0603020202020204" pitchFamily="34" charset="0"/>
                <a:cs typeface="Trebuchet MS" panose="020B0603020202020204" pitchFamily="34" charset="0"/>
              </a:rPr>
              <a:t>Maheshwaran</a:t>
            </a:r>
            <a:r>
              <a:rPr lang="en-IN" sz="2000" b="1" spc="10" dirty="0" smtClean="0">
                <a:solidFill>
                  <a:schemeClr val="tx1">
                    <a:lumMod val="85000"/>
                    <a:lumOff val="15000"/>
                  </a:schemeClr>
                </a:solidFill>
                <a:latin typeface="Trebuchet MS" panose="020B0603020202020204" pitchFamily="34" charset="0"/>
                <a:cs typeface="Trebuchet MS" panose="020B0603020202020204" pitchFamily="34" charset="0"/>
              </a:rPr>
              <a:t>. N</a:t>
            </a:r>
            <a:r>
              <a:rPr lang="en-IN" sz="2000" b="1" kern="1200" spc="10" dirty="0" smtClean="0">
                <a:solidFill>
                  <a:schemeClr val="tx1">
                    <a:lumMod val="85000"/>
                    <a:lumOff val="15000"/>
                  </a:schemeClr>
                </a:solidFill>
                <a:effectLst/>
                <a:latin typeface="Trebuchet MS" panose="020B0603020202020204" pitchFamily="34" charset="0"/>
                <a:ea typeface="+mn-ea"/>
                <a:cs typeface="Trebuchet MS" panose="020B0603020202020204" pitchFamily="34" charset="0"/>
              </a:rPr>
              <a:t>,</a:t>
            </a:r>
            <a:endPar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endParaRPr>
          </a:p>
          <a:p>
            <a:pPr marL="9144"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a:t>
            </a:r>
            <a:r>
              <a:rPr lang="en-IN" sz="2000" b="1" spc="10" dirty="0" smtClean="0">
                <a:solidFill>
                  <a:schemeClr val="tx1">
                    <a:lumMod val="85000"/>
                    <a:lumOff val="15000"/>
                  </a:schemeClr>
                </a:solidFill>
                <a:latin typeface="Trebuchet MS" panose="020B0603020202020204" pitchFamily="34" charset="0"/>
                <a:cs typeface="Trebuchet MS" panose="020B0603020202020204" pitchFamily="34" charset="0"/>
              </a:rPr>
              <a:t>au211521104084,</a:t>
            </a:r>
            <a:endPar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endParaRPr>
          </a:p>
          <a:p>
            <a:pPr marL="9144"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Pre-Final Student,</a:t>
            </a:r>
          </a:p>
          <a:p>
            <a:pPr marL="9144"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Computer Science and Engineering,</a:t>
            </a:r>
          </a:p>
          <a:p>
            <a:pPr marL="9144" algn="l" rtl="0" eaLnBrk="1" latinLnBrk="0" hangingPunct="1">
              <a:spcBef>
                <a:spcPts val="100"/>
              </a:spcBef>
              <a:spcAft>
                <a:spcPts val="0"/>
              </a:spcAft>
            </a:pP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a:t>
            </a:r>
            <a:r>
              <a:rPr lang="en-IN" sz="2000" b="1" kern="1200" spc="10" dirty="0" err="1">
                <a:solidFill>
                  <a:schemeClr val="tx1">
                    <a:lumMod val="85000"/>
                    <a:lumOff val="15000"/>
                  </a:schemeClr>
                </a:solidFill>
                <a:effectLst/>
                <a:latin typeface="Trebuchet MS" panose="020B0603020202020204" pitchFamily="34" charset="0"/>
                <a:ea typeface="+mn-ea"/>
                <a:cs typeface="Trebuchet MS" panose="020B0603020202020204" pitchFamily="34" charset="0"/>
              </a:rPr>
              <a:t>Panimalar</a:t>
            </a: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Institute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06037"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457200" y="2012940"/>
            <a:ext cx="8613775" cy="3349635"/>
          </a:xfrm>
          <a:prstGeom prst="rect">
            <a:avLst/>
          </a:prstGeom>
        </p:spPr>
        <p:txBody>
          <a:bodyPr vert="horz" wrap="square" lIns="0" tIns="12700" rIns="0" bIns="0" rtlCol="0">
            <a:spAutoFit/>
          </a:bodyPr>
          <a:lstStyle/>
          <a:p>
            <a:r>
              <a:rPr lang="en-IN" dirty="0">
                <a:latin typeface="Trebuchet MS" pitchFamily="34" charset="0"/>
              </a:rPr>
              <a:t>In conclusion, stock price analysis plays a crucial role in guiding investment decisions and navigating the complexities of financial markets. Through the utilization of sophisticated techniques, such as statistical models, machine learning algorithms, and sentiment analysis, investors can gain valuable insights into the dynamics of stock prices, identify trends, and assess market sentiment.</a:t>
            </a:r>
          </a:p>
          <a:p>
            <a:r>
              <a:rPr lang="en-IN" dirty="0">
                <a:latin typeface="Trebuchet MS" pitchFamily="34" charset="0"/>
              </a:rPr>
              <a:t>The journey of stock price analysis begins with data collection, </a:t>
            </a:r>
            <a:r>
              <a:rPr lang="en-IN" dirty="0" err="1">
                <a:latin typeface="Trebuchet MS" pitchFamily="34" charset="0"/>
              </a:rPr>
              <a:t>preprocessing</a:t>
            </a:r>
            <a:r>
              <a:rPr lang="en-IN" dirty="0">
                <a:latin typeface="Trebuchet MS" pitchFamily="34" charset="0"/>
              </a:rPr>
              <a:t>, and feature engineering, where historical stock price data is cleansed, transformed, and enriched with relevant features. Subsequently, various analytical methods, such as time series forecasting models like ARIMA, machine learning algorithms, and sentiment analysis techniques, are employed to extract meaningful patterns and relationships from the data.</a:t>
            </a:r>
          </a:p>
          <a:p>
            <a:pPr marL="12700" algn="just">
              <a:lnSpc>
                <a:spcPct val="100000"/>
              </a:lnSpc>
              <a:spcBef>
                <a:spcPts val="100"/>
              </a:spcBef>
            </a:pPr>
            <a:endParaRPr lang="en-US" sz="1800" spc="-45" dirty="0">
              <a:latin typeface="Trebuchet MS" pitchFamily="34" charset="0"/>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887412"/>
            <a:ext cx="3303904" cy="752129"/>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a:cs typeface="Trebuchet MS"/>
              </a:rPr>
              <a:t>Conclusion</a:t>
            </a:r>
            <a:endParaRPr lang="en-IN" sz="48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162800" y="11436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1366146"/>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REFERENCES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xmlns="" id="{39ACDD66-E5C8-E62E-26F9-64A4557CB287}"/>
              </a:ext>
            </a:extLst>
          </p:cNvPr>
          <p:cNvSpPr txBox="1"/>
          <p:nvPr/>
        </p:nvSpPr>
        <p:spPr>
          <a:xfrm>
            <a:off x="755332" y="2551837"/>
            <a:ext cx="6099142" cy="2031325"/>
          </a:xfrm>
          <a:prstGeom prst="rect">
            <a:avLst/>
          </a:prstGeom>
          <a:noFill/>
        </p:spPr>
        <p:txBody>
          <a:bodyPr wrap="square">
            <a:spAutoFit/>
          </a:bodyPr>
          <a:lstStyle/>
          <a:p>
            <a:pPr marL="285750" indent="-285750">
              <a:buClr>
                <a:srgbClr val="92D050"/>
              </a:buClr>
              <a:buFont typeface="Arial" panose="020B0604020202020204" pitchFamily="34" charset="0"/>
              <a:buChar char="•"/>
            </a:pPr>
            <a:r>
              <a:rPr lang="en-IN" b="1" dirty="0"/>
              <a:t>Python: </a:t>
            </a:r>
            <a:r>
              <a:rPr lang="en-IN" b="1" dirty="0">
                <a:hlinkClick r:id="rId2"/>
              </a:rPr>
              <a:t>https://python.org/</a:t>
            </a:r>
            <a:endParaRPr lang="en-IN" dirty="0"/>
          </a:p>
          <a:p>
            <a:pPr marL="285750" indent="-285750">
              <a:buClr>
                <a:srgbClr val="92D050"/>
              </a:buClr>
              <a:buFont typeface="Arial" panose="020B0604020202020204" pitchFamily="34" charset="0"/>
              <a:buChar char="•"/>
            </a:pPr>
            <a:r>
              <a:rPr lang="en-IN" b="1" dirty="0" err="1"/>
              <a:t>Numpy</a:t>
            </a:r>
            <a:r>
              <a:rPr lang="en-IN" dirty="0"/>
              <a:t>: </a:t>
            </a:r>
            <a:r>
              <a:rPr lang="en-IN" dirty="0">
                <a:hlinkClick r:id="rId3"/>
              </a:rPr>
              <a:t>https://numpy.org/</a:t>
            </a:r>
            <a:endParaRPr lang="en-IN" dirty="0"/>
          </a:p>
          <a:p>
            <a:pPr marL="285750" indent="-285750">
              <a:buClr>
                <a:srgbClr val="92D050"/>
              </a:buClr>
              <a:buFont typeface="Arial" panose="020B0604020202020204" pitchFamily="34" charset="0"/>
              <a:buChar char="•"/>
            </a:pPr>
            <a:r>
              <a:rPr lang="en-IN" b="1" dirty="0" err="1"/>
              <a:t>PyTorch</a:t>
            </a:r>
            <a:r>
              <a:rPr lang="en-IN" b="1" dirty="0"/>
              <a:t>: </a:t>
            </a:r>
            <a:r>
              <a:rPr lang="en-IN" dirty="0">
                <a:hlinkClick r:id="rId4"/>
              </a:rPr>
              <a:t>https://pytorch.org/</a:t>
            </a:r>
            <a:endParaRPr lang="en-IN" dirty="0"/>
          </a:p>
          <a:p>
            <a:pPr marL="285750" indent="-285750">
              <a:buClr>
                <a:srgbClr val="92D050"/>
              </a:buClr>
              <a:buFont typeface="Arial" panose="020B0604020202020204" pitchFamily="34" charset="0"/>
              <a:buChar char="•"/>
            </a:pPr>
            <a:r>
              <a:rPr lang="en-IN" b="1" dirty="0"/>
              <a:t>Flask</a:t>
            </a:r>
            <a:r>
              <a:rPr lang="en-IN" dirty="0"/>
              <a:t>: </a:t>
            </a:r>
            <a:r>
              <a:rPr lang="en-IN" dirty="0">
                <a:hlinkClick r:id="rId5"/>
              </a:rPr>
              <a:t>https://flask.palletsprojects.com/en/3.0.x/</a:t>
            </a:r>
            <a:endParaRPr lang="en-IN" dirty="0"/>
          </a:p>
          <a:p>
            <a:pPr marL="285750" indent="-285750">
              <a:buClr>
                <a:srgbClr val="92D050"/>
              </a:buClr>
              <a:buFont typeface="Arial" panose="020B0604020202020204" pitchFamily="34" charset="0"/>
              <a:buChar char="•"/>
            </a:pPr>
            <a:r>
              <a:rPr lang="en-IN" b="1" dirty="0"/>
              <a:t>Inspiration:</a:t>
            </a:r>
            <a:r>
              <a:rPr lang="en-IN" dirty="0"/>
              <a:t> </a:t>
            </a:r>
            <a:r>
              <a:rPr lang="en-IN" dirty="0">
                <a:hlinkClick r:id="rId6"/>
              </a:rPr>
              <a:t>https://projectworlds.in/artificial-intelligence-project-handwritten-digits-recognition/</a:t>
            </a:r>
            <a:endParaRPr lang="en-IN" dirty="0"/>
          </a:p>
          <a:p>
            <a:pPr marL="285750" indent="-285750">
              <a:buClr>
                <a:srgbClr val="92D050"/>
              </a:buClr>
              <a:buFont typeface="Arial" panose="020B0604020202020204" pitchFamily="34" charset="0"/>
              <a:buChar char="•"/>
            </a:pPr>
            <a:endParaRPr lang="en-I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Space Grotesk" pitchFamily="2" charset="0"/>
              <a:cs typeface="Space Grotesk" pitchFamily="2"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4" y="445388"/>
            <a:ext cx="2536825" cy="752129"/>
          </a:xfrm>
          <a:prstGeom prst="rect">
            <a:avLst/>
          </a:prstGeom>
        </p:spPr>
        <p:txBody>
          <a:bodyPr vert="horz" wrap="square" lIns="0" tIns="13335" rIns="0" bIns="0" rtlCol="0">
            <a:spAutoFit/>
          </a:bodyPr>
          <a:lstStyle/>
          <a:p>
            <a:pPr marL="12700">
              <a:lnSpc>
                <a:spcPct val="100000"/>
              </a:lnSpc>
              <a:spcBef>
                <a:spcPts val="105"/>
              </a:spcBef>
            </a:pPr>
            <a:r>
              <a:rPr lang="en-IN" spc="25" dirty="0"/>
              <a:t>OUTLINE</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xmlns="" id="{39AC8581-575E-A564-780A-44AB26171D9B}"/>
              </a:ext>
            </a:extLst>
          </p:cNvPr>
          <p:cNvSpPr txBox="1"/>
          <p:nvPr/>
        </p:nvSpPr>
        <p:spPr>
          <a:xfrm>
            <a:off x="2396195" y="1241933"/>
            <a:ext cx="6099142" cy="5159554"/>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IN" sz="2400" dirty="0">
                <a:latin typeface="Trebuchet MS" panose="020B0603020202020204" pitchFamily="34" charset="0"/>
              </a:rPr>
              <a:t>Problem Statement</a:t>
            </a:r>
          </a:p>
          <a:p>
            <a:pPr marL="285750" indent="-285750">
              <a:lnSpc>
                <a:spcPct val="200000"/>
              </a:lnSpc>
              <a:buFont typeface="Arial" panose="020B0604020202020204" pitchFamily="34" charset="0"/>
              <a:buChar char="•"/>
            </a:pPr>
            <a:r>
              <a:rPr lang="en-IN" sz="2400" dirty="0">
                <a:latin typeface="Trebuchet MS" panose="020B0603020202020204" pitchFamily="34" charset="0"/>
              </a:rPr>
              <a:t>Proposed Solution</a:t>
            </a:r>
          </a:p>
          <a:p>
            <a:pPr marL="285750" indent="-285750">
              <a:lnSpc>
                <a:spcPct val="200000"/>
              </a:lnSpc>
              <a:buFont typeface="Arial" panose="020B0604020202020204" pitchFamily="34" charset="0"/>
              <a:buChar char="•"/>
            </a:pPr>
            <a:r>
              <a:rPr lang="en-IN" sz="2400" dirty="0">
                <a:latin typeface="Trebuchet MS" panose="020B0603020202020204" pitchFamily="34" charset="0"/>
              </a:rPr>
              <a:t>System Approach</a:t>
            </a:r>
          </a:p>
          <a:p>
            <a:pPr marL="285750" indent="-285750">
              <a:lnSpc>
                <a:spcPct val="200000"/>
              </a:lnSpc>
              <a:buFont typeface="Arial" panose="020B0604020202020204" pitchFamily="34" charset="0"/>
              <a:buChar char="•"/>
            </a:pPr>
            <a:r>
              <a:rPr lang="en-IN" sz="2400" dirty="0">
                <a:latin typeface="Trebuchet MS" panose="020B0603020202020204" pitchFamily="34" charset="0"/>
              </a:rPr>
              <a:t>Algorithm</a:t>
            </a:r>
          </a:p>
          <a:p>
            <a:pPr marL="285750" indent="-285750">
              <a:lnSpc>
                <a:spcPct val="200000"/>
              </a:lnSpc>
              <a:buFont typeface="Arial" panose="020B0604020202020204" pitchFamily="34" charset="0"/>
              <a:buChar char="•"/>
            </a:pPr>
            <a:r>
              <a:rPr lang="en-IN" sz="2400" dirty="0">
                <a:latin typeface="Trebuchet MS" panose="020B0603020202020204" pitchFamily="34" charset="0"/>
              </a:rPr>
              <a:t>Result</a:t>
            </a:r>
          </a:p>
          <a:p>
            <a:pPr marL="285750" indent="-285750">
              <a:lnSpc>
                <a:spcPct val="200000"/>
              </a:lnSpc>
              <a:buFont typeface="Arial" panose="020B0604020202020204" pitchFamily="34" charset="0"/>
              <a:buChar char="•"/>
            </a:pPr>
            <a:r>
              <a:rPr lang="en-IN" sz="2400" dirty="0">
                <a:latin typeface="Trebuchet MS" panose="020B0603020202020204" pitchFamily="34" charset="0"/>
              </a:rPr>
              <a:t>Conclusion</a:t>
            </a:r>
          </a:p>
          <a:p>
            <a:pPr marL="285750" indent="-285750">
              <a:lnSpc>
                <a:spcPct val="200000"/>
              </a:lnSpc>
              <a:buFont typeface="Arial" panose="020B0604020202020204" pitchFamily="34" charset="0"/>
              <a:buChar char="•"/>
            </a:pPr>
            <a:r>
              <a:rPr lang="en-IN" sz="2400" dirty="0">
                <a:latin typeface="Trebuchet MS" panose="020B0603020202020204" pitchFamily="34"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0119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1447800"/>
            <a:ext cx="61001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400" spc="-20" dirty="0"/>
              <a:t>PROBLEM STATEMENT</a:t>
            </a:r>
            <a:endParaRPr sz="4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2" name="TextBox 11">
            <a:extLst>
              <a:ext uri="{FF2B5EF4-FFF2-40B4-BE49-F238E27FC236}">
                <a16:creationId xmlns:a16="http://schemas.microsoft.com/office/drawing/2014/main" xmlns="" id="{A2BE4CF3-772F-EB5C-B211-0223CAB42F60}"/>
              </a:ext>
            </a:extLst>
          </p:cNvPr>
          <p:cNvSpPr txBox="1"/>
          <p:nvPr/>
        </p:nvSpPr>
        <p:spPr>
          <a:xfrm>
            <a:off x="834072" y="2324949"/>
            <a:ext cx="7316771" cy="3416320"/>
          </a:xfrm>
          <a:prstGeom prst="rect">
            <a:avLst/>
          </a:prstGeom>
          <a:noFill/>
        </p:spPr>
        <p:txBody>
          <a:bodyPr wrap="square">
            <a:spAutoFit/>
          </a:bodyPr>
          <a:lstStyle/>
          <a:p>
            <a:r>
              <a:rPr lang="en-IN" dirty="0">
                <a:latin typeface="Trebuchet MS" pitchFamily="34" charset="0"/>
              </a:rPr>
              <a:t>In today's dynamic financial markets, investors and traders are constantly seeking tools and strategies to make informed decisions about buying, selling, or holding stocks. Stock price analysis plays a pivotal role in this decision-making process by providing insights into past performance, current trends, and potential future movements of stock prices. The challenge lies in accurately predicting these movements amidst the complex interplay of various factors such as market sentiment, economic indicators, company performance, and geopolitical events.</a:t>
            </a:r>
          </a:p>
          <a:p>
            <a:r>
              <a:rPr lang="en-IN" dirty="0">
                <a:latin typeface="Trebuchet MS" pitchFamily="34" charset="0"/>
              </a:rPr>
              <a:t/>
            </a:r>
            <a:br>
              <a:rPr lang="en-IN" dirty="0">
                <a:latin typeface="Trebuchet MS" pitchFamily="34" charset="0"/>
              </a:rPr>
            </a:br>
            <a:r>
              <a:rPr lang="en-IN" dirty="0"/>
              <a:t/>
            </a:r>
            <a:br>
              <a:rPr lang="en-IN" dirty="0"/>
            </a:br>
            <a:endParaRPr lang="en-IN" dirty="0">
              <a:latin typeface="Trebuchet MS" panose="020B0603020202020204" pitchFamily="34" charset="0"/>
            </a:endParaRPr>
          </a:p>
        </p:txBody>
      </p:sp>
    </p:spTree>
    <p:extLst>
      <p:ext uri="{BB962C8B-B14F-4D97-AF65-F5344CB8AC3E}">
        <p14:creationId xmlns:p14="http://schemas.microsoft.com/office/powerpoint/2010/main" val="111904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0119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33400"/>
            <a:ext cx="5636895"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400" spc="-20" dirty="0"/>
              <a:t>PROPOSED</a:t>
            </a:r>
            <a:r>
              <a:rPr lang="en-IN" sz="4250" spc="-20" dirty="0"/>
              <a:t> SOLUTION</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xmlns="" id="{A2BE4CF3-772F-EB5C-B211-0223CAB42F60}"/>
              </a:ext>
            </a:extLst>
          </p:cNvPr>
          <p:cNvSpPr txBox="1"/>
          <p:nvPr/>
        </p:nvSpPr>
        <p:spPr>
          <a:xfrm>
            <a:off x="834072" y="1518658"/>
            <a:ext cx="7316771" cy="4970591"/>
          </a:xfrm>
          <a:prstGeom prst="rect">
            <a:avLst/>
          </a:prstGeom>
          <a:noFill/>
        </p:spPr>
        <p:txBody>
          <a:bodyPr wrap="square">
            <a:spAutoFit/>
          </a:bodyPr>
          <a:lstStyle/>
          <a:p>
            <a:r>
              <a:rPr lang="en-IN" sz="1600" dirty="0"/>
              <a:t/>
            </a:r>
            <a:br>
              <a:rPr lang="en-IN" sz="1600" dirty="0"/>
            </a:br>
            <a:r>
              <a:rPr lang="en-IN" sz="1600" b="1" dirty="0" smtClean="0">
                <a:latin typeface="Trebuchet MS" pitchFamily="34" charset="0"/>
              </a:rPr>
              <a:t>The </a:t>
            </a:r>
            <a:r>
              <a:rPr lang="en-IN" sz="1600" b="1" dirty="0">
                <a:latin typeface="Trebuchet MS" pitchFamily="34" charset="0"/>
              </a:rPr>
              <a:t>proposed system aims to develop an intelligent stock price analysis platform that leverages advanced technologies such as machine learning, natural language processing, and big data analytics to provide actionable insights to investors, traders, and financial analysts. The system will collect, process, and </a:t>
            </a:r>
            <a:r>
              <a:rPr lang="en-IN" sz="1600" b="1" dirty="0" err="1">
                <a:latin typeface="Trebuchet MS" pitchFamily="34" charset="0"/>
              </a:rPr>
              <a:t>analyze</a:t>
            </a:r>
            <a:r>
              <a:rPr lang="en-IN" sz="1600" b="1" dirty="0">
                <a:latin typeface="Trebuchet MS" pitchFamily="34" charset="0"/>
              </a:rPr>
              <a:t> vast amounts of historical and real-time financial data to predict stock price movements, identify trends, and assess market sentiment. By combining quantitative models with qualitative analysis, the system will offer a comprehensive approach to stock price analysis, enabling users to make informed investment decisions in dynamic market conditions.</a:t>
            </a:r>
          </a:p>
          <a:p>
            <a:pPr algn="just"/>
            <a:r>
              <a:rPr lang="en-US" sz="1500" b="1" dirty="0" smtClean="0">
                <a:latin typeface="Trebuchet MS" panose="020B0603020202020204" pitchFamily="34" charset="0"/>
              </a:rPr>
              <a:t> </a:t>
            </a:r>
            <a:endParaRPr lang="en-US" sz="1500" b="1" dirty="0">
              <a:latin typeface="Trebuchet MS" panose="020B0603020202020204" pitchFamily="34" charset="0"/>
            </a:endParaRPr>
          </a:p>
          <a:p>
            <a:pPr algn="just"/>
            <a:endParaRPr lang="en-US" sz="1500" b="1" dirty="0">
              <a:latin typeface="Trebuchet MS" panose="020B0603020202020204" pitchFamily="34" charset="0"/>
            </a:endParaRPr>
          </a:p>
          <a:p>
            <a:r>
              <a:rPr lang="en-IN" sz="1600" b="1" dirty="0">
                <a:latin typeface="Trebuchet MS" pitchFamily="34" charset="0"/>
              </a:rPr>
              <a:t>Data Collection and Integration:</a:t>
            </a:r>
          </a:p>
          <a:p>
            <a:r>
              <a:rPr lang="en-IN" sz="1600" b="1" dirty="0">
                <a:latin typeface="Trebuchet MS" pitchFamily="34" charset="0"/>
              </a:rPr>
              <a:t>Gather diverse sources of financial data, including historical stock prices, company financial reports, news articles, social media feeds, and macroeconomic indicators.</a:t>
            </a:r>
          </a:p>
          <a:p>
            <a:r>
              <a:rPr lang="en-IN" sz="1600" b="1" dirty="0">
                <a:latin typeface="Trebuchet MS" pitchFamily="34" charset="0"/>
              </a:rPr>
              <a:t>Integrate structured and unstructured data using data pipelines and APIs to create a unified dataset for analysis.</a:t>
            </a:r>
          </a:p>
          <a:p>
            <a:pPr algn="just"/>
            <a:endParaRPr lang="en-IN" sz="1500" dirty="0">
              <a:latin typeface="Trebuchet MS" panose="020B0603020202020204" pitchFamily="34" charset="0"/>
            </a:endParaRPr>
          </a:p>
        </p:txBody>
      </p:sp>
    </p:spTree>
    <p:extLst>
      <p:ext uri="{BB962C8B-B14F-4D97-AF65-F5344CB8AC3E}">
        <p14:creationId xmlns:p14="http://schemas.microsoft.com/office/powerpoint/2010/main" val="81143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8013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400" kern="1200" dirty="0">
                <a:solidFill>
                  <a:srgbClr val="000000"/>
                </a:solidFill>
                <a:effectLst/>
                <a:latin typeface="Trebuchet MS" panose="020B0603020202020204" pitchFamily="34" charset="0"/>
                <a:ea typeface="+mn-ea"/>
                <a:cs typeface="+mn-cs"/>
              </a:rPr>
              <a:t>SYSTEM APPROACH</a:t>
            </a:r>
            <a:endParaRPr lang="en-IN" sz="4250"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xmlns="" id="{8C4698E7-C863-B72A-B570-963686D56FE6}"/>
              </a:ext>
            </a:extLst>
          </p:cNvPr>
          <p:cNvSpPr txBox="1"/>
          <p:nvPr/>
        </p:nvSpPr>
        <p:spPr>
          <a:xfrm>
            <a:off x="668418" y="2105728"/>
            <a:ext cx="7561181" cy="4016484"/>
          </a:xfrm>
          <a:prstGeom prst="rect">
            <a:avLst/>
          </a:prstGeom>
          <a:noFill/>
        </p:spPr>
        <p:txBody>
          <a:bodyPr wrap="square">
            <a:spAutoFit/>
          </a:bodyPr>
          <a:lstStyle/>
          <a:p>
            <a:pPr algn="just"/>
            <a:r>
              <a:rPr lang="en-IN" sz="1700" b="1" dirty="0">
                <a:latin typeface="Trebuchet MS" panose="020B0603020202020204" pitchFamily="34" charset="0"/>
              </a:rPr>
              <a:t>Hardware</a:t>
            </a:r>
            <a:r>
              <a:rPr lang="en-IN" sz="1700" dirty="0">
                <a:latin typeface="Trebuchet MS" panose="020B0603020202020204" pitchFamily="34" charset="0"/>
              </a:rPr>
              <a:t>:</a:t>
            </a:r>
          </a:p>
          <a:p>
            <a:pPr algn="just"/>
            <a:r>
              <a:rPr lang="en-IN" sz="1700" b="1" dirty="0">
                <a:latin typeface="Trebuchet MS" panose="020B0603020202020204" pitchFamily="34" charset="0"/>
              </a:rPr>
              <a:t>CPU</a:t>
            </a:r>
            <a:r>
              <a:rPr lang="en-IN" sz="1700" dirty="0">
                <a:latin typeface="Trebuchet MS" panose="020B0603020202020204" pitchFamily="34" charset="0"/>
              </a:rPr>
              <a:t>: The system requires a CPU with sufficient processing power to handle the computational demands of Convolutional Neural Network (CNN) training and inference. A multi-core processor, preferably with a clock speed of at least 2 GHz or higher, is recommended.</a:t>
            </a:r>
          </a:p>
          <a:p>
            <a:pPr algn="just"/>
            <a:endParaRPr lang="en-IN" sz="1700" dirty="0">
              <a:latin typeface="Trebuchet MS" panose="020B0603020202020204" pitchFamily="34" charset="0"/>
            </a:endParaRPr>
          </a:p>
          <a:p>
            <a:pPr algn="just"/>
            <a:r>
              <a:rPr lang="en-IN" sz="1700" b="1" dirty="0">
                <a:latin typeface="Trebuchet MS" panose="020B0603020202020204" pitchFamily="34" charset="0"/>
              </a:rPr>
              <a:t>Memory</a:t>
            </a:r>
            <a:r>
              <a:rPr lang="en-IN" sz="1700" dirty="0">
                <a:latin typeface="Trebuchet MS" panose="020B0603020202020204" pitchFamily="34" charset="0"/>
              </a:rPr>
              <a:t>: A minimum of 8 GB RAM is recommended for smooth operation, especially during model training, where large datasets are processed. More RAM may be required for handling larger datasets or concurrent user requests.</a:t>
            </a:r>
          </a:p>
          <a:p>
            <a:pPr algn="just"/>
            <a:endParaRPr lang="en-IN" sz="1700" dirty="0">
              <a:latin typeface="Trebuchet MS" panose="020B0603020202020204" pitchFamily="34" charset="0"/>
            </a:endParaRPr>
          </a:p>
          <a:p>
            <a:pPr algn="just"/>
            <a:r>
              <a:rPr lang="en-IN" sz="1700" b="1" dirty="0">
                <a:latin typeface="Trebuchet MS" panose="020B0603020202020204" pitchFamily="34" charset="0"/>
              </a:rPr>
              <a:t>Internet Speed</a:t>
            </a:r>
            <a:r>
              <a:rPr lang="en-IN" sz="1700" dirty="0">
                <a:latin typeface="Trebuchet MS" panose="020B0603020202020204" pitchFamily="34" charset="0"/>
              </a:rPr>
              <a:t>: A stable internet connection is necessary for downloading and updating Python packages, model weights, and serving the web application. A broadband connection with a minimum download speed of 5 Mbps and upload speed of 1 Mbps is sufficient for most purposes.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8013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478620"/>
            <a:ext cx="718502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400" kern="1200" dirty="0">
                <a:solidFill>
                  <a:srgbClr val="000000"/>
                </a:solidFill>
                <a:effectLst/>
                <a:latin typeface="Trebuchet MS" panose="020B0603020202020204" pitchFamily="34" charset="0"/>
                <a:ea typeface="+mn-ea"/>
                <a:cs typeface="+mn-cs"/>
              </a:rPr>
              <a:t>SYSTEM APPROACH – CONT.</a:t>
            </a:r>
            <a:endParaRPr lang="en-IN" sz="4250"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xmlns="" id="{8C4698E7-C863-B72A-B570-963686D56FE6}"/>
              </a:ext>
            </a:extLst>
          </p:cNvPr>
          <p:cNvSpPr txBox="1"/>
          <p:nvPr/>
        </p:nvSpPr>
        <p:spPr>
          <a:xfrm>
            <a:off x="668418" y="1423405"/>
            <a:ext cx="7561181" cy="4801314"/>
          </a:xfrm>
          <a:prstGeom prst="rect">
            <a:avLst/>
          </a:prstGeom>
          <a:noFill/>
        </p:spPr>
        <p:txBody>
          <a:bodyPr wrap="square">
            <a:spAutoFit/>
          </a:bodyPr>
          <a:lstStyle/>
          <a:p>
            <a:r>
              <a:rPr lang="en-IN" sz="1700" b="1" dirty="0">
                <a:latin typeface="Trebuchet MS" panose="020B0603020202020204" pitchFamily="34" charset="0"/>
              </a:rPr>
              <a:t>Software</a:t>
            </a:r>
            <a:r>
              <a:rPr lang="en-IN" sz="1700" dirty="0">
                <a:latin typeface="Trebuchet MS" panose="020B0603020202020204" pitchFamily="34" charset="0"/>
              </a:rPr>
              <a:t>:</a:t>
            </a:r>
          </a:p>
          <a:p>
            <a:r>
              <a:rPr lang="en-IN" sz="1700" b="1" dirty="0">
                <a:latin typeface="Trebuchet MS" panose="020B0603020202020204" pitchFamily="34" charset="0"/>
              </a:rPr>
              <a:t>Python</a:t>
            </a:r>
            <a:r>
              <a:rPr lang="en-IN" sz="1700" dirty="0">
                <a:latin typeface="Trebuchet MS" panose="020B0603020202020204" pitchFamily="34" charset="0"/>
              </a:rPr>
              <a:t>: The system is built using Python programming language</a:t>
            </a:r>
          </a:p>
          <a:p>
            <a:endParaRPr lang="en-IN" sz="1700" dirty="0">
              <a:latin typeface="Trebuchet MS" panose="020B0603020202020204" pitchFamily="34" charset="0"/>
            </a:endParaRPr>
          </a:p>
          <a:p>
            <a:r>
              <a:rPr lang="en-IN" sz="1700" b="1" dirty="0" err="1">
                <a:latin typeface="Trebuchet MS" panose="020B0603020202020204" pitchFamily="34" charset="0"/>
              </a:rPr>
              <a:t>PyTorch</a:t>
            </a:r>
            <a:r>
              <a:rPr lang="en-IN" sz="1700" dirty="0">
                <a:latin typeface="Trebuchet MS" panose="020B0603020202020204" pitchFamily="34" charset="0"/>
              </a:rPr>
              <a:t>: </a:t>
            </a:r>
            <a:r>
              <a:rPr lang="en-IN" sz="1700" dirty="0" err="1">
                <a:latin typeface="Trebuchet MS" panose="020B0603020202020204" pitchFamily="34" charset="0"/>
              </a:rPr>
              <a:t>PyTorch</a:t>
            </a:r>
            <a:r>
              <a:rPr lang="en-IN" sz="1700" dirty="0">
                <a:latin typeface="Trebuchet MS" panose="020B0603020202020204" pitchFamily="34" charset="0"/>
              </a:rPr>
              <a:t>, a machine learning library, is utilized for implementing the Convolutional Neural Network (CNN) architecture. </a:t>
            </a:r>
            <a:r>
              <a:rPr lang="en-IN" sz="1700" dirty="0" err="1">
                <a:latin typeface="Trebuchet MS" panose="020B0603020202020204" pitchFamily="34" charset="0"/>
              </a:rPr>
              <a:t>PyTorch</a:t>
            </a:r>
            <a:r>
              <a:rPr lang="en-IN" sz="1700" dirty="0">
                <a:latin typeface="Trebuchet MS" panose="020B0603020202020204" pitchFamily="34" charset="0"/>
              </a:rPr>
              <a:t> provides efficient tensor computation with GPU acceleration, facilitating faster model training and inference.</a:t>
            </a:r>
          </a:p>
          <a:p>
            <a:r>
              <a:rPr lang="en-IN" sz="1700" dirty="0">
                <a:latin typeface="Trebuchet MS" panose="020B0603020202020204" pitchFamily="34" charset="0"/>
              </a:rPr>
              <a:t>Python-</a:t>
            </a:r>
            <a:r>
              <a:rPr lang="en-IN" sz="1700" dirty="0" err="1">
                <a:latin typeface="Trebuchet MS" panose="020B0603020202020204" pitchFamily="34" charset="0"/>
              </a:rPr>
              <a:t>facepp</a:t>
            </a:r>
            <a:r>
              <a:rPr lang="en-IN" sz="1700" dirty="0">
                <a:latin typeface="Trebuchet MS" panose="020B0603020202020204" pitchFamily="34" charset="0"/>
              </a:rPr>
              <a:t> – To install this module type the below command in the terminal.
Pip install python-</a:t>
            </a:r>
            <a:r>
              <a:rPr lang="en-IN" sz="1700" dirty="0" err="1">
                <a:latin typeface="Trebuchet MS" panose="020B0603020202020204" pitchFamily="34" charset="0"/>
              </a:rPr>
              <a:t>facepp</a:t>
            </a:r>
            <a:r>
              <a:rPr lang="en-IN" sz="1700" dirty="0">
                <a:latin typeface="Trebuchet MS" panose="020B0603020202020204" pitchFamily="34" charset="0"/>
              </a:rPr>
              <a:t>
emoji – To install this module type the below command in the terminal.
Pip install emoji.</a:t>
            </a:r>
          </a:p>
          <a:p>
            <a:r>
              <a:rPr lang="en-IN" sz="1700" dirty="0">
                <a:latin typeface="Trebuchet MS" panose="020B0603020202020204" pitchFamily="34" charset="0"/>
              </a:rPr>
              <a:t>This app compares two photographs of the same person or two different persons against his/her face features like face landmarks, beauty score, face emotion, etc. If both photographs are matching with each other, the app result is “Both photographs are of same person ” otherwise app result is “Both photographs are of two different persons”.</a:t>
            </a:r>
          </a:p>
          <a:p>
            <a:endParaRPr lang="en-IN" sz="1700" dirty="0">
              <a:latin typeface="Trebuchet MS" panose="020B0603020202020204" pitchFamily="34" charset="0"/>
            </a:endParaRPr>
          </a:p>
        </p:txBody>
      </p:sp>
    </p:spTree>
    <p:extLst>
      <p:ext uri="{BB962C8B-B14F-4D97-AF65-F5344CB8AC3E}">
        <p14:creationId xmlns:p14="http://schemas.microsoft.com/office/powerpoint/2010/main" val="2444000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86800" y="466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281662"/>
            <a:ext cx="5014595" cy="693780"/>
          </a:xfrm>
          <a:prstGeom prst="rect">
            <a:avLst/>
          </a:prstGeom>
        </p:spPr>
        <p:txBody>
          <a:bodyPr vert="horz" wrap="square" lIns="0" tIns="16510" rIns="0" bIns="0" rtlCol="0">
            <a:spAutoFit/>
          </a:bodyPr>
          <a:lstStyle/>
          <a:p>
            <a:pPr marL="12700">
              <a:lnSpc>
                <a:spcPct val="100000"/>
              </a:lnSpc>
              <a:spcBef>
                <a:spcPts val="130"/>
              </a:spcBef>
            </a:pPr>
            <a:r>
              <a:rPr lang="en-IN" sz="4400" spc="25" dirty="0"/>
              <a:t>ALGORITHM</a:t>
            </a:r>
            <a:endParaRPr sz="4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xmlns="" id="{28FD5EB9-75B9-63BF-A5CF-D7E2F3872D01}"/>
              </a:ext>
            </a:extLst>
          </p:cNvPr>
          <p:cNvSpPr txBox="1"/>
          <p:nvPr/>
        </p:nvSpPr>
        <p:spPr>
          <a:xfrm>
            <a:off x="723900" y="1072473"/>
            <a:ext cx="7770829" cy="5601533"/>
          </a:xfrm>
          <a:prstGeom prst="rect">
            <a:avLst/>
          </a:prstGeom>
          <a:noFill/>
        </p:spPr>
        <p:txBody>
          <a:bodyPr wrap="square">
            <a:spAutoFit/>
          </a:bodyPr>
          <a:lstStyle/>
          <a:p>
            <a:r>
              <a:rPr lang="en-IN" dirty="0">
                <a:latin typeface="Trebuchet MS" pitchFamily="34" charset="0"/>
              </a:rPr>
              <a:t>One common algorithm for stock price analysis is the Autoregressive Integrated Moving Average (ARIMA) model. ARIMA is a popular time series forecasting method that is widely used in finance for predicting future stock prices based on historical data. Here's an overview of the ARIMA algorithm:</a:t>
            </a:r>
          </a:p>
          <a:p>
            <a:r>
              <a:rPr lang="en-IN" b="1" dirty="0" smtClean="0">
                <a:latin typeface="Trebuchet MS" pitchFamily="34" charset="0"/>
              </a:rPr>
              <a:t>1.Data </a:t>
            </a:r>
            <a:r>
              <a:rPr lang="en-IN" b="1" dirty="0" err="1">
                <a:latin typeface="Trebuchet MS" pitchFamily="34" charset="0"/>
              </a:rPr>
              <a:t>Preprocessing</a:t>
            </a:r>
            <a:r>
              <a:rPr lang="en-IN" dirty="0">
                <a:latin typeface="Trebuchet MS" pitchFamily="34" charset="0"/>
              </a:rPr>
              <a:t>:</a:t>
            </a:r>
          </a:p>
          <a:p>
            <a:pPr lvl="1"/>
            <a:r>
              <a:rPr lang="en-IN" dirty="0">
                <a:latin typeface="Trebuchet MS" pitchFamily="34" charset="0"/>
              </a:rPr>
              <a:t>Collect historical stock price data, typically daily or hourly prices, along with any relevant features such as trading volume.</a:t>
            </a:r>
          </a:p>
          <a:p>
            <a:pPr lvl="1"/>
            <a:r>
              <a:rPr lang="en-IN" dirty="0">
                <a:latin typeface="Trebuchet MS" pitchFamily="34" charset="0"/>
              </a:rPr>
              <a:t>Check for missing values and outliers in the data and handle them appropriately (e.g., interpolation, removal</a:t>
            </a:r>
            <a:r>
              <a:rPr lang="en-IN" dirty="0" smtClean="0">
                <a:latin typeface="Trebuchet MS" pitchFamily="34" charset="0"/>
              </a:rPr>
              <a:t>).</a:t>
            </a:r>
          </a:p>
          <a:p>
            <a:r>
              <a:rPr lang="en-IN" b="1" dirty="0" smtClean="0"/>
              <a:t>2. Model </a:t>
            </a:r>
            <a:r>
              <a:rPr lang="en-IN" b="1" dirty="0"/>
              <a:t>Identification</a:t>
            </a:r>
            <a:r>
              <a:rPr lang="en-IN" dirty="0"/>
              <a:t>:</a:t>
            </a:r>
          </a:p>
          <a:p>
            <a:r>
              <a:rPr lang="en-IN" dirty="0" smtClean="0">
                <a:latin typeface="Trebuchet MS" pitchFamily="34" charset="0"/>
              </a:rPr>
              <a:t>     Determine the appropriate order of differencing (d), autoregressive (p), and   moving average (q) terms for the ARIMA model.</a:t>
            </a:r>
          </a:p>
          <a:p>
            <a:r>
              <a:rPr lang="en-IN" dirty="0" smtClean="0">
                <a:latin typeface="Trebuchet MS" pitchFamily="34" charset="0"/>
              </a:rPr>
              <a:t>Use techniques such as autocorrelation function (ACF) and partial autocorrelation function (PACF) plots to identify potential values for p and </a:t>
            </a:r>
            <a:r>
              <a:rPr lang="en-IN" dirty="0" err="1" smtClean="0">
                <a:latin typeface="Trebuchet MS" pitchFamily="34" charset="0"/>
              </a:rPr>
              <a:t>q.Conduct</a:t>
            </a:r>
            <a:r>
              <a:rPr lang="en-IN" dirty="0" smtClean="0">
                <a:latin typeface="Trebuchet MS" pitchFamily="34" charset="0"/>
              </a:rPr>
              <a:t> unit root tests such as the Augmented Dickey-Fuller (ADF) test to determine the order of differencing (d) required to achieve </a:t>
            </a:r>
            <a:r>
              <a:rPr lang="en-IN" dirty="0" err="1" smtClean="0">
                <a:latin typeface="Trebuchet MS" pitchFamily="34" charset="0"/>
              </a:rPr>
              <a:t>stationarity</a:t>
            </a:r>
            <a:r>
              <a:rPr lang="en-IN" dirty="0" smtClean="0">
                <a:latin typeface="Trebuchet MS" pitchFamily="34" charset="0"/>
              </a:rPr>
              <a:t>.</a:t>
            </a:r>
          </a:p>
          <a:p>
            <a:pPr lvl="1"/>
            <a:endParaRPr lang="en-IN" dirty="0">
              <a:latin typeface="Trebuchet MS" pitchFamily="34" charset="0"/>
            </a:endParaRPr>
          </a:p>
          <a:p>
            <a:pPr algn="just"/>
            <a:endParaRPr lang="en-IN" sz="1600"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86800" y="466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281662"/>
            <a:ext cx="5753100" cy="693780"/>
          </a:xfrm>
          <a:prstGeom prst="rect">
            <a:avLst/>
          </a:prstGeom>
        </p:spPr>
        <p:txBody>
          <a:bodyPr vert="horz" wrap="square" lIns="0" tIns="16510" rIns="0" bIns="0" rtlCol="0">
            <a:spAutoFit/>
          </a:bodyPr>
          <a:lstStyle/>
          <a:p>
            <a:pPr marL="12700">
              <a:lnSpc>
                <a:spcPct val="100000"/>
              </a:lnSpc>
              <a:spcBef>
                <a:spcPts val="130"/>
              </a:spcBef>
            </a:pPr>
            <a:r>
              <a:rPr lang="en-IN" sz="4400" spc="25" dirty="0"/>
              <a:t>ALGORITHM - CONT.</a:t>
            </a:r>
            <a:endParaRPr sz="4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xmlns="" id="{28FD5EB9-75B9-63BF-A5CF-D7E2F3872D01}"/>
              </a:ext>
            </a:extLst>
          </p:cNvPr>
          <p:cNvSpPr txBox="1"/>
          <p:nvPr/>
        </p:nvSpPr>
        <p:spPr>
          <a:xfrm>
            <a:off x="723900" y="1227175"/>
            <a:ext cx="7770829" cy="338554"/>
          </a:xfrm>
          <a:prstGeom prst="rect">
            <a:avLst/>
          </a:prstGeom>
          <a:noFill/>
        </p:spPr>
        <p:txBody>
          <a:bodyPr wrap="square">
            <a:spAutoFit/>
          </a:bodyPr>
          <a:lstStyle/>
          <a:p>
            <a:pPr algn="just"/>
            <a:endParaRPr lang="en-IN" sz="1600" dirty="0">
              <a:latin typeface="Trebuchet MS" panose="020B0603020202020204" pitchFamily="34" charset="0"/>
            </a:endParaRPr>
          </a:p>
        </p:txBody>
      </p:sp>
      <p:sp>
        <p:nvSpPr>
          <p:cNvPr id="12" name="TextBox 11">
            <a:extLst>
              <a:ext uri="{FF2B5EF4-FFF2-40B4-BE49-F238E27FC236}">
                <a16:creationId xmlns:a16="http://schemas.microsoft.com/office/drawing/2014/main" xmlns="" id="{048B6682-AE27-0D6A-56CA-BD0B8D80A3BA}"/>
              </a:ext>
            </a:extLst>
          </p:cNvPr>
          <p:cNvSpPr txBox="1"/>
          <p:nvPr/>
        </p:nvSpPr>
        <p:spPr>
          <a:xfrm>
            <a:off x="425885" y="1146513"/>
            <a:ext cx="7770829" cy="5693866"/>
          </a:xfrm>
          <a:prstGeom prst="rect">
            <a:avLst/>
          </a:prstGeom>
          <a:noFill/>
        </p:spPr>
        <p:txBody>
          <a:bodyPr wrap="square">
            <a:spAutoFit/>
          </a:bodyPr>
          <a:lstStyle/>
          <a:p>
            <a:r>
              <a:rPr lang="en-IN" sz="1600" b="1" dirty="0" smtClean="0">
                <a:latin typeface="Trebuchet MS" pitchFamily="34" charset="0"/>
              </a:rPr>
              <a:t>3.Model </a:t>
            </a:r>
            <a:r>
              <a:rPr lang="en-IN" sz="1600" b="1" dirty="0">
                <a:latin typeface="Trebuchet MS" pitchFamily="34" charset="0"/>
              </a:rPr>
              <a:t>Estimation:</a:t>
            </a:r>
          </a:p>
          <a:p>
            <a:r>
              <a:rPr lang="en-IN" sz="1600" b="1" dirty="0" smtClean="0">
                <a:latin typeface="Trebuchet MS" pitchFamily="34" charset="0"/>
              </a:rPr>
              <a:t>      Fit </a:t>
            </a:r>
            <a:r>
              <a:rPr lang="en-IN" sz="1600" b="1" dirty="0">
                <a:latin typeface="Trebuchet MS" pitchFamily="34" charset="0"/>
              </a:rPr>
              <a:t>the ARIMA model to the </a:t>
            </a:r>
            <a:r>
              <a:rPr lang="en-IN" sz="1600" b="1" dirty="0" smtClean="0">
                <a:latin typeface="Trebuchet MS" pitchFamily="34" charset="0"/>
              </a:rPr>
              <a:t>pre processed </a:t>
            </a:r>
            <a:r>
              <a:rPr lang="en-IN" sz="1600" b="1" dirty="0">
                <a:latin typeface="Trebuchet MS" pitchFamily="34" charset="0"/>
              </a:rPr>
              <a:t>data using the identified values for p, d, and q.</a:t>
            </a:r>
          </a:p>
          <a:p>
            <a:r>
              <a:rPr lang="en-IN" sz="1600" b="1" dirty="0">
                <a:latin typeface="Trebuchet MS" pitchFamily="34" charset="0"/>
              </a:rPr>
              <a:t>Estimate the model parameters using maximum likelihood estimation or other optimization techniques.</a:t>
            </a:r>
          </a:p>
          <a:p>
            <a:r>
              <a:rPr lang="en-IN" sz="1600" b="1" dirty="0">
                <a:latin typeface="Trebuchet MS" pitchFamily="34" charset="0"/>
              </a:rPr>
              <a:t>Validate the model fit using diagnostic tests such as residual analysis to ensure that the model adequately captures the underlying patterns in the data</a:t>
            </a:r>
            <a:r>
              <a:rPr lang="en-IN" sz="1600" b="1" dirty="0" smtClean="0">
                <a:latin typeface="Trebuchet MS" pitchFamily="34" charset="0"/>
              </a:rPr>
              <a:t>.</a:t>
            </a:r>
          </a:p>
          <a:p>
            <a:endParaRPr lang="en-IN" sz="1600" b="1" dirty="0" smtClean="0">
              <a:latin typeface="Trebuchet MS" pitchFamily="34" charset="0"/>
            </a:endParaRPr>
          </a:p>
          <a:p>
            <a:r>
              <a:rPr lang="en-IN" sz="1600" b="1" dirty="0" smtClean="0">
                <a:latin typeface="Trebuchet MS" pitchFamily="34" charset="0"/>
              </a:rPr>
              <a:t>4.Model </a:t>
            </a:r>
            <a:r>
              <a:rPr lang="en-IN" sz="1600" b="1" dirty="0">
                <a:latin typeface="Trebuchet MS" pitchFamily="34" charset="0"/>
              </a:rPr>
              <a:t>Forecasting:</a:t>
            </a:r>
          </a:p>
          <a:p>
            <a:r>
              <a:rPr lang="en-IN" sz="1600" b="1" dirty="0">
                <a:latin typeface="Trebuchet MS" pitchFamily="34" charset="0"/>
              </a:rPr>
              <a:t>Use the fitted ARIMA model to generate forecasts of future stock prices.</a:t>
            </a:r>
          </a:p>
          <a:p>
            <a:r>
              <a:rPr lang="en-IN" sz="1600" b="1" dirty="0">
                <a:latin typeface="Trebuchet MS" pitchFamily="34" charset="0"/>
              </a:rPr>
              <a:t>Forecast multiple time steps ahead to capture longer-term trends and patterns in the data.</a:t>
            </a:r>
          </a:p>
          <a:p>
            <a:r>
              <a:rPr lang="en-IN" sz="1600" b="1" dirty="0">
                <a:latin typeface="Trebuchet MS" pitchFamily="34" charset="0"/>
              </a:rPr>
              <a:t>Calculate prediction intervals to quantify the uncertainty associated with the forecasts.</a:t>
            </a:r>
          </a:p>
          <a:p>
            <a:endParaRPr lang="en-IN" sz="1600" b="1" dirty="0">
              <a:latin typeface="Trebuchet MS" pitchFamily="34" charset="0"/>
            </a:endParaRPr>
          </a:p>
          <a:p>
            <a:r>
              <a:rPr lang="en-US" sz="1600" b="1" dirty="0" smtClean="0">
                <a:latin typeface="Trebuchet MS" panose="020B0603020202020204" pitchFamily="34" charset="0"/>
              </a:rPr>
              <a:t>5.</a:t>
            </a:r>
            <a:r>
              <a:rPr lang="en-IN" b="1" dirty="0"/>
              <a:t> Model </a:t>
            </a:r>
            <a:r>
              <a:rPr lang="en-IN" b="1" dirty="0" smtClean="0"/>
              <a:t>Evaluation</a:t>
            </a:r>
            <a:r>
              <a:rPr lang="en-IN" dirty="0" smtClean="0"/>
              <a:t>:</a:t>
            </a:r>
          </a:p>
          <a:p>
            <a:r>
              <a:rPr lang="en-IN" dirty="0" smtClean="0">
                <a:latin typeface="Trebuchet MS" pitchFamily="34" charset="0"/>
              </a:rPr>
              <a:t>    Evaluate </a:t>
            </a:r>
            <a:r>
              <a:rPr lang="en-IN" dirty="0">
                <a:latin typeface="Trebuchet MS" pitchFamily="34" charset="0"/>
              </a:rPr>
              <a:t>the accuracy of the ARIMA forecasts using appropriate performance metrics such as Mean Absolute Error (MAE), Mean Squared Error (MSE), or Root Mean Squared Error (RMSE</a:t>
            </a:r>
            <a:r>
              <a:rPr lang="en-IN" dirty="0" smtClean="0">
                <a:latin typeface="Trebuchet MS" pitchFamily="34" charset="0"/>
              </a:rPr>
              <a:t>).Compare </a:t>
            </a:r>
            <a:r>
              <a:rPr lang="en-IN" dirty="0">
                <a:latin typeface="Trebuchet MS" pitchFamily="34" charset="0"/>
              </a:rPr>
              <a:t>the forecasted values to the actual stock prices to assess the model's predictive power</a:t>
            </a:r>
            <a:r>
              <a:rPr lang="en-IN" dirty="0"/>
              <a:t>.</a:t>
            </a:r>
          </a:p>
          <a:p>
            <a:r>
              <a:rPr lang="en-IN" dirty="0"/>
              <a:t/>
            </a:r>
            <a:br>
              <a:rPr lang="en-IN" dirty="0"/>
            </a:br>
            <a:endParaRPr lang="en-IN" sz="1600" b="1" dirty="0">
              <a:latin typeface="Trebuchet MS" panose="020B0603020202020204" pitchFamily="34" charset="0"/>
            </a:endParaRPr>
          </a:p>
        </p:txBody>
      </p:sp>
    </p:spTree>
    <p:extLst>
      <p:ext uri="{BB962C8B-B14F-4D97-AF65-F5344CB8AC3E}">
        <p14:creationId xmlns:p14="http://schemas.microsoft.com/office/powerpoint/2010/main" val="1831252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125075" y="562132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10750" y="4930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790079" y="642202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445461"/>
            <a:ext cx="7543165" cy="678180"/>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22" name="TextBox 21">
            <a:extLst>
              <a:ext uri="{FF2B5EF4-FFF2-40B4-BE49-F238E27FC236}">
                <a16:creationId xmlns:a16="http://schemas.microsoft.com/office/drawing/2014/main" xmlns="" id="{717DDF85-EA5F-6F1D-8F36-40B85EE23947}"/>
              </a:ext>
            </a:extLst>
          </p:cNvPr>
          <p:cNvSpPr txBox="1"/>
          <p:nvPr/>
        </p:nvSpPr>
        <p:spPr>
          <a:xfrm>
            <a:off x="5029200" y="5486400"/>
            <a:ext cx="1295400" cy="461665"/>
          </a:xfrm>
          <a:prstGeom prst="rect">
            <a:avLst/>
          </a:prstGeom>
          <a:noFill/>
        </p:spPr>
        <p:txBody>
          <a:bodyPr wrap="square">
            <a:spAutoFit/>
          </a:bodyPr>
          <a:lstStyle/>
          <a:p>
            <a:r>
              <a:rPr lang="en-IN" sz="2400" kern="1200" dirty="0">
                <a:solidFill>
                  <a:srgbClr val="000000"/>
                </a:solidFill>
                <a:effectLst/>
                <a:latin typeface="Trebuchet MS" panose="020B0603020202020204" pitchFamily="34" charset="0"/>
              </a:rPr>
              <a:t>Figure 1</a:t>
            </a:r>
            <a:endParaRPr lang="en-IN" sz="2400" dirty="0">
              <a:latin typeface="Trebuchet MS" panose="020B0603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441" y="1278817"/>
            <a:ext cx="8817518" cy="428001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TotalTime>
  <Words>862</Words>
  <Application>Microsoft Office PowerPoint</Application>
  <PresentationFormat>Custom</PresentationFormat>
  <Paragraphs>84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OUTLINE</vt:lpstr>
      <vt:lpstr>PROBLEM STATEMENT</vt:lpstr>
      <vt:lpstr>PROPOSED SOLUTION</vt:lpstr>
      <vt:lpstr>SYSTEM APPROACH</vt:lpstr>
      <vt:lpstr>SYSTEM APPROACH – CONT.</vt:lpstr>
      <vt:lpstr>ALGORITHM</vt:lpstr>
      <vt:lpstr>ALGORITHM - CONT.</vt:lpstr>
      <vt:lpstr>RESULT</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Konduru Narasimha</dc:creator>
  <cp:lastModifiedBy>2021PITCS167</cp:lastModifiedBy>
  <cp:revision>16</cp:revision>
  <dcterms:created xsi:type="dcterms:W3CDTF">2024-03-31T04:10:31Z</dcterms:created>
  <dcterms:modified xsi:type="dcterms:W3CDTF">2024-04-02T09:01:03Z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