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Arial Black"/>
      <p:regular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jp3wGsiix8CZznowL049eeFXSI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32C38C-B9F3-484B-93AC-033EE09A16B2}">
  <a:tblStyle styleId="{7632C38C-B9F3-484B-93AC-033EE09A16B2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6"/>
          </a:solidFill>
        </a:fill>
      </a:tcStyle>
    </a:wholeTbl>
    <a:band1H>
      <a:tcTxStyle/>
      <a:tcStyle>
        <a:fill>
          <a:solidFill>
            <a:srgbClr val="F9D7CA"/>
          </a:solidFill>
        </a:fill>
      </a:tcStyle>
    </a:band1H>
    <a:band2H>
      <a:tcTxStyle/>
    </a:band2H>
    <a:band1V>
      <a:tcTxStyle/>
      <a:tcStyle>
        <a:fill>
          <a:solidFill>
            <a:srgbClr val="F9D7CA"/>
          </a:solidFill>
        </a:fill>
      </a:tcStyle>
    </a:band1V>
    <a:band2V>
      <a:tcTxStyle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ArialBlack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0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/>
              <a:t>)  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d4ab9ce6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d4ab9c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9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fmla="val 4578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 txBox="1"/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500"/>
              <a:buFont typeface="Verdana"/>
              <a:buNone/>
              <a:defRPr b="1" sz="4500">
                <a:solidFill>
                  <a:srgbClr val="FF8C3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subTitle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8766F"/>
                </a:solidFill>
              </a:defRPr>
            </a:lvl1pPr>
            <a:lvl2pPr lvl="1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30"/>
              </a:spcBef>
              <a:spcAft>
                <a:spcPts val="0"/>
              </a:spcAft>
              <a:buSzPts val="2016"/>
              <a:buNone/>
              <a:defRPr/>
            </a:lvl4pPr>
            <a:lvl5pPr lvl="4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57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8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1" type="body"/>
          </p:nvPr>
        </p:nvSpPr>
        <p:spPr>
          <a:xfrm>
            <a:off x="607224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792"/>
              <a:buNone/>
              <a:defRPr b="1" sz="16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58"/>
          <p:cNvSpPr txBox="1"/>
          <p:nvPr>
            <p:ph idx="2" type="body"/>
          </p:nvPr>
        </p:nvSpPr>
        <p:spPr>
          <a:xfrm>
            <a:off x="4652169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91425" wrap="square" tIns="91425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792"/>
              <a:buNone/>
              <a:defRPr b="1" sz="16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58"/>
          <p:cNvSpPr txBox="1"/>
          <p:nvPr>
            <p:ph idx="3" type="body"/>
          </p:nvPr>
        </p:nvSpPr>
        <p:spPr>
          <a:xfrm>
            <a:off x="607224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50520" lvl="0" marL="45720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392" lvl="3" marL="1828800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indent="-330200" lvl="4" marL="22860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8" name="Google Shape;68;p58"/>
          <p:cNvSpPr txBox="1"/>
          <p:nvPr>
            <p:ph idx="4" type="body"/>
          </p:nvPr>
        </p:nvSpPr>
        <p:spPr>
          <a:xfrm>
            <a:off x="4652169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50520" lvl="0" marL="45720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392" lvl="3" marL="1828800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indent="-330200" lvl="4" marL="22860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5538784" y="5334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1" sz="2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" type="body"/>
          </p:nvPr>
        </p:nvSpPr>
        <p:spPr>
          <a:xfrm>
            <a:off x="5538847" y="1447802"/>
            <a:ext cx="2971800" cy="420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marR="18288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1"/>
                </a:solidFill>
              </a:defRPr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008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2" type="body"/>
          </p:nvPr>
        </p:nvSpPr>
        <p:spPr>
          <a:xfrm>
            <a:off x="761372" y="930144"/>
            <a:ext cx="4626159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70840" lvl="0" marL="457200" algn="l">
              <a:spcBef>
                <a:spcPts val="250"/>
              </a:spcBef>
              <a:spcAft>
                <a:spcPts val="0"/>
              </a:spcAft>
              <a:buSzPts val="2240"/>
              <a:buChar char="⚫"/>
              <a:defRPr sz="2800">
                <a:solidFill>
                  <a:schemeClr val="dk1"/>
                </a:solidFill>
              </a:defRPr>
            </a:lvl1pPr>
            <a:lvl2pPr indent="-393700" lvl="1" marL="914400" algn="l">
              <a:spcBef>
                <a:spcPts val="250"/>
              </a:spcBef>
              <a:spcAft>
                <a:spcPts val="0"/>
              </a:spcAft>
              <a:buSzPts val="2600"/>
              <a:buChar char="◦"/>
              <a:defRPr sz="2600"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25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indent="-370839" lvl="3" marL="1828800" algn="l">
              <a:spcBef>
                <a:spcPts val="230"/>
              </a:spcBef>
              <a:spcAft>
                <a:spcPts val="0"/>
              </a:spcAft>
              <a:buSzPts val="2240"/>
              <a:buChar char="◦"/>
              <a:defRPr sz="2000"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dk1"/>
                </a:solidFill>
              </a:defRPr>
            </a:lvl5pPr>
            <a:lvl6pPr indent="-228600" lvl="5" marL="2743200" algn="l">
              <a:spcBef>
                <a:spcPts val="250"/>
              </a:spcBef>
              <a:spcAft>
                <a:spcPts val="0"/>
              </a:spcAft>
              <a:buSzPts val="1700"/>
              <a:buNone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fmla="val 2748" name="adj"/>
            </a:avLst>
          </a:prstGeom>
          <a:solidFill>
            <a:srgbClr val="1C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0"/>
          <p:cNvSpPr txBox="1"/>
          <p:nvPr>
            <p:ph type="title"/>
          </p:nvPr>
        </p:nvSpPr>
        <p:spPr>
          <a:xfrm>
            <a:off x="457200" y="5012056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b="0" sz="3600">
                <a:solidFill>
                  <a:srgbClr val="7876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" type="body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spcBef>
                <a:spcPts val="250"/>
              </a:spcBef>
              <a:spcAft>
                <a:spcPts val="0"/>
              </a:spcAft>
              <a:buSzPts val="1200"/>
              <a:buChar char="◦"/>
              <a:defRPr sz="1200">
                <a:solidFill>
                  <a:srgbClr val="FFFFFF"/>
                </a:solidFill>
              </a:defRPr>
            </a:lvl2pPr>
            <a:lvl3pPr indent="-292100" lvl="2" marL="1371600" algn="l">
              <a:spcBef>
                <a:spcPts val="250"/>
              </a:spcBef>
              <a:spcAft>
                <a:spcPts val="0"/>
              </a:spcAft>
              <a:buSzPts val="1000"/>
              <a:buChar char="●"/>
              <a:defRPr sz="1000">
                <a:solidFill>
                  <a:srgbClr val="FFFFFF"/>
                </a:solidFill>
              </a:defRPr>
            </a:lvl3pPr>
            <a:lvl4pPr indent="-292608" lvl="3" marL="1828800" algn="l">
              <a:spcBef>
                <a:spcPts val="230"/>
              </a:spcBef>
              <a:spcAft>
                <a:spcPts val="0"/>
              </a:spcAft>
              <a:buSzPts val="1008"/>
              <a:buChar char="◦"/>
              <a:defRPr sz="900">
                <a:solidFill>
                  <a:srgbClr val="FFFFFF"/>
                </a:solidFill>
              </a:defRPr>
            </a:lvl4pPr>
            <a:lvl5pPr indent="-285750" lvl="4" marL="2286000" algn="l">
              <a:spcBef>
                <a:spcPts val="250"/>
              </a:spcBef>
              <a:spcAft>
                <a:spcPts val="0"/>
              </a:spcAft>
              <a:buSzPts val="900"/>
              <a:buChar char="●"/>
              <a:defRPr sz="9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60"/>
          <p:cNvSpPr/>
          <p:nvPr>
            <p:ph idx="2" type="pic"/>
          </p:nvPr>
        </p:nvSpPr>
        <p:spPr>
          <a:xfrm>
            <a:off x="421480" y="435768"/>
            <a:ext cx="5925312" cy="4343400"/>
          </a:xfrm>
          <a:prstGeom prst="snipRoundRect">
            <a:avLst>
              <a:gd fmla="val 1040" name="adj1"/>
              <a:gd fmla="val 0" name="adj2"/>
            </a:avLst>
          </a:prstGeom>
          <a:solidFill>
            <a:srgbClr val="4F4D49"/>
          </a:solidFill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lvl="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250"/>
              </a:spcBef>
              <a:spcAft>
                <a:spcPts val="0"/>
              </a:spcAft>
              <a:buClr>
                <a:srgbClr val="EF323E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230"/>
              </a:spcBef>
              <a:spcAft>
                <a:spcPts val="0"/>
              </a:spcAft>
              <a:buClr>
                <a:srgbClr val="EF323E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1"/>
          <p:cNvSpPr txBox="1"/>
          <p:nvPr>
            <p:ph idx="1" type="body"/>
          </p:nvPr>
        </p:nvSpPr>
        <p:spPr>
          <a:xfrm rot="5400000">
            <a:off x="2500884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61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/>
          <p:nvPr>
            <p:ph type="title"/>
          </p:nvPr>
        </p:nvSpPr>
        <p:spPr>
          <a:xfrm rot="5400000">
            <a:off x="4991100" y="2171704"/>
            <a:ext cx="525779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1" type="body"/>
          </p:nvPr>
        </p:nvSpPr>
        <p:spPr>
          <a:xfrm rot="5400000">
            <a:off x="876300" y="190503"/>
            <a:ext cx="52578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62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2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idx="1" type="body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000"/>
              <a:buFont typeface="Verdana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51"/>
          <p:cNvSpPr txBox="1"/>
          <p:nvPr>
            <p:ph idx="1" type="body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000"/>
              <a:buFont typeface="Verdana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3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" type="body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6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6"/>
          <p:cNvSpPr txBox="1"/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b="0" sz="3600" cap="none">
                <a:solidFill>
                  <a:srgbClr val="7876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" type="body"/>
          </p:nvPr>
        </p:nvSpPr>
        <p:spPr>
          <a:xfrm>
            <a:off x="468344" y="5624484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18850" spcFirstLastPara="1" rIns="91425" wrap="square" tIns="0">
            <a:normAutofit/>
          </a:bodyPr>
          <a:lstStyle>
            <a:lvl1pPr indent="-228600" lvl="0" marL="457200" marR="36576" algn="l">
              <a:spcBef>
                <a:spcPts val="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B75C00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56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6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6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7"/>
          <p:cNvSpPr txBox="1"/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1" type="body"/>
          </p:nvPr>
        </p:nvSpPr>
        <p:spPr>
          <a:xfrm>
            <a:off x="514352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60680" lvl="0" marL="45720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indent="-368300" lvl="1" marL="9144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55600" lvl="2" marL="1371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2" type="body"/>
          </p:nvPr>
        </p:nvSpPr>
        <p:spPr>
          <a:xfrm>
            <a:off x="4755360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60680" lvl="0" marL="45720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indent="-368300" lvl="1" marL="9144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55600" lvl="2" marL="1371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7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8"/>
          <p:cNvSpPr txBox="1"/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8"/>
          <p:cNvSpPr txBox="1"/>
          <p:nvPr>
            <p:ph idx="1" type="body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F323E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EF323E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48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685800" y="1012275"/>
            <a:ext cx="7772400" cy="1470000"/>
          </a:xfrm>
          <a:prstGeom prst="rect">
            <a:avLst/>
          </a:prstGeom>
          <a:solidFill>
            <a:srgbClr val="2226D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A3D8"/>
              </a:buClr>
              <a:buSzPts val="3800"/>
              <a:buFont typeface="Calibri"/>
              <a:buNone/>
            </a:pPr>
            <a:r>
              <a:rPr lang="en-US" sz="4600">
                <a:solidFill>
                  <a:srgbClr val="4DA3D8"/>
                </a:solidFill>
                <a:latin typeface="Calibri"/>
                <a:ea typeface="Calibri"/>
                <a:cs typeface="Calibri"/>
                <a:sym typeface="Calibri"/>
              </a:rPr>
              <a:t>Fraud Analytics</a:t>
            </a:r>
            <a:endParaRPr sz="4600">
              <a:solidFill>
                <a:srgbClr val="4DA3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2064450" y="3200400"/>
            <a:ext cx="47895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b="1" sz="2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b="1" sz="2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Abhijeet</a:t>
            </a:r>
            <a:endParaRPr b="1" sz="2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Priyanka</a:t>
            </a:r>
            <a:endParaRPr b="1" sz="2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Tejaswini</a:t>
            </a:r>
            <a:endParaRPr b="1" sz="2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Kumar Sanu</a:t>
            </a:r>
            <a:endParaRPr b="1" sz="2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Maheshwari</a:t>
            </a:r>
            <a:endParaRPr b="1" sz="2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Adil</a:t>
            </a:r>
            <a:endParaRPr b="1" sz="2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2064450" y="2628900"/>
            <a:ext cx="501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21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100">
                <a:solidFill>
                  <a:srgbClr val="FF8C3C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Mentor:</a:t>
            </a:r>
            <a:r>
              <a:rPr lang="en-US" sz="21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1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Vinod</a:t>
            </a:r>
            <a:endParaRPr sz="2100">
              <a:solidFill>
                <a:srgbClr val="CC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57200" y="533400"/>
            <a:ext cx="37528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000"/>
              <a:buFont typeface="Verdana"/>
              <a:buNone/>
            </a:pPr>
            <a:r>
              <a:rPr b="1" lang="en-US" sz="2800"/>
              <a:t>Data Validation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457200" y="1676400"/>
            <a:ext cx="844783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Char char="❖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Rename columns: </a:t>
            </a:r>
            <a:endParaRPr/>
          </a:p>
          <a:p>
            <a:pPr indent="-2774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8750"/>
              <a:buChar char="➢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Rename Variable names as below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Mortality risk: mortalityrisk 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	ratio_of_total_costs_to_total_charges:  ratio_ofcost_to_charge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	Home or self care : home_or_selfcare 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	Emergency dept_yes/No : emergency_dept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250"/>
              <a:buChar char="❖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Null values in columns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 Total NA values present in the below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74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8750"/>
              <a:buChar char="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Hospital Id=  2455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997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Hospital County= 2455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997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Area Service= 2455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74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8750"/>
              <a:buChar char="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Mortality Risk=  39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t/>
            </a:r>
            <a:endParaRPr b="1"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</a:pPr>
            <a:r>
              <a:t/>
            </a:r>
            <a:endParaRPr b="1"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40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40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000"/>
              <a:buNone/>
            </a:pPr>
            <a:r>
              <a:t/>
            </a:r>
            <a:endParaRPr sz="10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000"/>
              <a:buNone/>
            </a:pPr>
            <a:r>
              <a:t/>
            </a:r>
            <a:endParaRPr sz="1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6428"/>
              <a:buNone/>
            </a:pPr>
            <a:r>
              <a:t/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573668" y="457200"/>
            <a:ext cx="2102893" cy="14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19150" y="1127467"/>
            <a:ext cx="48958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9047"/>
              <a:buFont typeface="Verdana"/>
              <a:buNone/>
            </a:pPr>
            <a:r>
              <a:rPr b="1" lang="en-US" sz="2800"/>
              <a:t>Data Preparation and </a:t>
            </a:r>
            <a:r>
              <a:rPr lang="en-US" sz="2800"/>
              <a:t>E</a:t>
            </a:r>
            <a:r>
              <a:rPr b="1" lang="en-US" sz="2800"/>
              <a:t>DA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838200" y="2286000"/>
            <a:ext cx="806683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 preparation is a self-service activity that converts disparate, raw, messy data into a clean and consistent view. The process includes cleaning, transforming, organizing and collecting data. 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Data Cleaning and Inspection</a:t>
            </a:r>
            <a:endParaRPr/>
          </a:p>
          <a:p>
            <a:pPr indent="-25400" lvl="1" marL="1143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1028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Removed Duplicate Record.</a:t>
            </a:r>
            <a:endParaRPr/>
          </a:p>
          <a:p>
            <a:pPr indent="0" lvl="2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				</a:t>
            </a:r>
            <a:endParaRPr/>
          </a:p>
          <a:p>
            <a:pPr indent="-114300" lvl="3" marL="1028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Removed Null values which are categorical in nature</a:t>
            </a:r>
            <a:endParaRPr/>
          </a:p>
          <a:p>
            <a:pPr indent="-25400" lvl="2" marL="5715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1028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For numerical data compute missing values by using median imputer.</a:t>
            </a:r>
            <a:endParaRPr/>
          </a:p>
          <a:p>
            <a:pPr indent="-25400" lvl="2" marL="5715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1028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Drop the below columns which are not required for prediction as per domain knowledge.</a:t>
            </a:r>
            <a:endParaRPr/>
          </a:p>
          <a:p>
            <a:pPr indent="-25400" lvl="2" marL="5715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Area_Service, Hospital Id, Cultural_group, Ethnicity, Abortion, Tot_cost, Weight_baby</a:t>
            </a: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" lvl="3" marL="1028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1028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Datatype of Mortality risk converted into integer .</a:t>
            </a:r>
            <a:endParaRPr/>
          </a:p>
          <a:p>
            <a:pPr indent="0" lvl="2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5400" lvl="1" marL="1143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" lvl="1" marL="1143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" lvl="1" marL="1143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1" y="457200"/>
            <a:ext cx="22098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819150" y="1127467"/>
            <a:ext cx="50482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9047"/>
              <a:buFont typeface="Verdana"/>
              <a:buNone/>
            </a:pPr>
            <a:r>
              <a:rPr b="1" lang="en-US" sz="2800"/>
              <a:t>Data Preparation and EDA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457200" y="2133600"/>
            <a:ext cx="844948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4300" lvl="1" marL="1143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en-US" sz="1600">
                <a:solidFill>
                  <a:srgbClr val="2226D8"/>
                </a:solidFill>
                <a:latin typeface="Arial"/>
                <a:ea typeface="Arial"/>
                <a:cs typeface="Arial"/>
                <a:sym typeface="Arial"/>
              </a:rPr>
              <a:t>EDA (</a:t>
            </a:r>
            <a:r>
              <a:rPr b="1" lang="en-US" sz="1600">
                <a:solidFill>
                  <a:srgbClr val="2226D8"/>
                </a:solidFill>
                <a:latin typeface="Calibri"/>
                <a:ea typeface="Calibri"/>
                <a:cs typeface="Calibri"/>
                <a:sym typeface="Calibri"/>
              </a:rPr>
              <a:t>Exploratory Data Analysis)</a:t>
            </a:r>
            <a:r>
              <a:rPr b="1" lang="en-US" sz="1600">
                <a:solidFill>
                  <a:srgbClr val="2226D8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1" marL="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b="1" sz="1600">
              <a:solidFill>
                <a:srgbClr val="E97FD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Exploratory Data Analysis (EDA) is the philosophy of analyzing datasets to do summarize </a:t>
            </a:r>
            <a:endParaRPr/>
          </a:p>
          <a:p>
            <a:pPr indent="0" lvl="1" marL="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their main characteristics, usually employing graphs and data visualization techniques.</a:t>
            </a:r>
            <a:endParaRPr/>
          </a:p>
          <a:p>
            <a:pPr indent="0" lvl="1" marL="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74295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:-  Focus on column Result which gives prediction  25% claims are genuine and 75% claims are fraud</a:t>
            </a: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200"/>
              <a:t>Result</a:t>
            </a:r>
            <a:r>
              <a:rPr lang="en-US" sz="1200"/>
              <a:t> </a:t>
            </a:r>
            <a:endParaRPr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           Fraud Claims(0)  </a:t>
            </a:r>
            <a:r>
              <a:rPr b="1" lang="en-US" sz="1200"/>
              <a:t>  :  257640</a:t>
            </a:r>
            <a:endParaRPr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	      Genuine Claims(1) </a:t>
            </a:r>
            <a:r>
              <a:rPr b="1" lang="en-US" sz="1200"/>
              <a:t>: 766794</a:t>
            </a:r>
            <a:r>
              <a:rPr lang="en-US" sz="1200"/>
              <a:t> </a:t>
            </a:r>
            <a:endParaRPr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Data Type conversion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Float data type variables converted to integer data type. (Mortality Risk, Hospital Id, Total charge, Ratio of cost to change)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28575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2" marL="4572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66299"/>
            <a:ext cx="2325049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000"/>
              <a:buFont typeface="Verdana"/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We visualize data by using Tableau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350838"/>
            <a:ext cx="2566987" cy="20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762000" y="869577"/>
            <a:ext cx="50482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9047"/>
              <a:buFont typeface="Verdana"/>
              <a:buNone/>
            </a:pPr>
            <a:r>
              <a:rPr b="1" lang="en-US" sz="2800"/>
              <a:t>Data Preparation and EDA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685800" y="1974189"/>
            <a:ext cx="806683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800"/>
              <a:t>Outlier Detection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We can see that we do have outliers in this dataset, and we need to handle them.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We will use  IQR (Interquartile Range Method) to deal with outliers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We are  working on the variable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Days spend in hospital ,Total cost ,Ratio of total cost and total charge Surg description ,Home or self care CC's daignosis code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by using IQR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0" lvl="7" marL="3359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/>
              <a:t>		           </a:t>
            </a:r>
            <a:r>
              <a:rPr b="1" lang="en-US" sz="1800">
                <a:solidFill>
                  <a:srgbClr val="4DA3D8"/>
                </a:solidFill>
                <a:latin typeface="Calibri"/>
                <a:ea typeface="Calibri"/>
                <a:cs typeface="Calibri"/>
                <a:sym typeface="Calibri"/>
              </a:rPr>
              <a:t>Boxplot  to detect outliers</a:t>
            </a:r>
            <a:r>
              <a:rPr lang="en-US" sz="1600"/>
              <a:t>	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305844"/>
            <a:ext cx="2325049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3140" y="3886200"/>
            <a:ext cx="3429000" cy="2227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5078104" y="4137546"/>
            <a:ext cx="941696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42500">
            <a:solidFill>
              <a:srgbClr val="AF5C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762000" y="869577"/>
            <a:ext cx="50482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0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Data Preparation and EDA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685800" y="1974189"/>
            <a:ext cx="806683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Outlier Detection</a:t>
            </a:r>
            <a:endParaRPr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rgbClr val="4DA3D8"/>
                </a:solidFill>
                <a:latin typeface="Calibri"/>
                <a:ea typeface="Calibri"/>
                <a:cs typeface="Calibri"/>
                <a:sym typeface="Calibri"/>
              </a:rPr>
              <a:t>Below is the Boxplot after applying </a:t>
            </a:r>
            <a:endParaRPr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rgbClr val="4DA3D8"/>
                </a:solidFill>
                <a:latin typeface="Calibri"/>
                <a:ea typeface="Calibri"/>
                <a:cs typeface="Calibri"/>
                <a:sym typeface="Calibri"/>
              </a:rPr>
              <a:t>logarithm  transformation</a:t>
            </a:r>
            <a:r>
              <a:rPr lang="en-US" sz="1600"/>
              <a:t>										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rgbClr val="4DA3D8"/>
                </a:solidFill>
                <a:latin typeface="Calibri"/>
                <a:ea typeface="Calibri"/>
                <a:cs typeface="Calibri"/>
                <a:sym typeface="Calibri"/>
              </a:rPr>
              <a:t>Below Boxplot  after computing the 	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			               </a:t>
            </a:r>
            <a:r>
              <a:rPr b="1" lang="en-US" sz="1600">
                <a:solidFill>
                  <a:srgbClr val="4DA3D8"/>
                </a:solidFill>
                <a:latin typeface="Calibri"/>
                <a:ea typeface="Calibri"/>
                <a:cs typeface="Calibri"/>
                <a:sym typeface="Calibri"/>
              </a:rPr>
              <a:t>interquartile  range</a:t>
            </a:r>
            <a:r>
              <a:rPr b="1" lang="en-US" sz="1600">
                <a:solidFill>
                  <a:srgbClr val="4DA3D8"/>
                </a:solidFill>
              </a:rPr>
              <a:t> </a:t>
            </a:r>
            <a:r>
              <a:rPr lang="en-US" sz="1600"/>
              <a:t> 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305844"/>
            <a:ext cx="2325049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2224" y="3757684"/>
            <a:ext cx="3429000" cy="207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9431" y="3048000"/>
            <a:ext cx="3021842" cy="2103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609600" y="762000"/>
            <a:ext cx="5410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9047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Engineering:- 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process of extracting features that can help improve the Machine Learning algorithms.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457200" y="2166938"/>
            <a:ext cx="806683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14300" lvl="1" marL="1143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Label Encoding for non-numerical columns:-</a:t>
            </a:r>
            <a:endParaRPr/>
          </a:p>
          <a:p>
            <a:pPr indent="-25400" lvl="1" marL="1143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5715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By using Label encoder we Replace and encode the categorical data with numeric values  for feature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-25400" lvl="1" marL="1143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Feature Selection:- </a:t>
            </a:r>
            <a:endParaRPr/>
          </a:p>
          <a:p>
            <a:pPr indent="-25400" lvl="1" marL="1143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5715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This is the process of selecting features which are most relevant in predicting the output variable.</a:t>
            </a:r>
            <a:endParaRPr/>
          </a:p>
          <a:p>
            <a:pPr indent="0" lvl="2" marL="4572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5715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ExtraTrees Classifier :-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For Feature selection we have used ExtraTreesClassifier technique which gives score for each feature of your data, the higher the score more relevant it is</a:t>
            </a:r>
            <a:endParaRPr/>
          </a:p>
          <a:p>
            <a:pPr indent="-25400" lvl="2" marL="5715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5715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After using ExtraTrees Classifier information, we get feature like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Surg_Description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which gives less score to our target variable. So we dropped that feature.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	</a:t>
            </a:r>
            <a:br>
              <a:rPr lang="en-US"/>
            </a:b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5400" lvl="2" marL="571500" rtl="0" algn="l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304800"/>
            <a:ext cx="2590800" cy="186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png;base64,iVBORw0KGgoAAAANSUhEUgAAArQAAAKrCAYAAAAAvh6UAAAAOXRFWHRTb2Z0d2FyZQBNYXRwbG90bGliIHZlcnNpb24zLjMuMiwgaHR0cHM6Ly9tYXRwbG90bGliLm9yZy8vihELAAAACXBIWXMAAAsTAAALEwEAmpwYAABLKElEQVR4nO3de5zdVX3v/9fbgNwJIkgjVYMYpXIxSEARUES01lgF0SJaC+iR4lGpeuiRHlulWttQ/VVUVASKeMFLEVEkVlCuonJJICRBRXognoq2imiUqxA+vz/2GtmMM5NJMsme78zr+XjMY757fb9rrc9370f0zdpr70lVIUmSJHXVIwZdgCRJkrQuDLSSJEnqNAOtJEmSOs1AK0mSpE4z0EqSJKnTNhp0ARqc7bbbrmbPnj3oMiRJklZr8eLFt1fV9iOdM9BOY7Nnz2bRokWDLkOSJGm1kvxotHNuOZAkSVKnGWglSZLUaQZaSZIkdZqBVpIkSZ1moJUkSVKnGWglSZLUaQZaSZIkdZqBVpIkSZ1moJUkSVKn+ZfCprFlt61k9gkLH9a2YsH8AVUjSZK0dlyhlSRJUqcZaCVJktRpBlpJkiR1moFWkiRJnWaglSRJUqcZaCVJktRpky7QJnlHkhuTLE2yJMkz1uNcq9ocNya5Icnbkqy35yTJvCQfWs01s5O8ak36SJIkTWeT6ntok+wLvBh4elXdl2Q74JHj7LtRVT2whlPeU1VzW//HAJ8FZgLvWsNxVqvVtwhYtJpLZwOvarUwzj6SJEnT1mRboZ0F3F5V9wFU1e1V9ZMkK1q4HVqxvKwdn5jktCQXAZ9Ksn2SbyS5LsnHk/xoqN/qVNXPgGOAN6VnRpL3Jbm2rRb/ZZtzVpIr2sru8iQHtPYXtnlvSHLxKPUdmOSCvnOfTnJJkpuTvL6VsgA4oI3/1mF9tk3y5VbPVUn26BvrzCSXJbklyXHr/lJIkiR1w6RaoQUuAt6Z5IfAN4EvVNXlq+mzF7B/Vd2T5BTgkqr6pyQvpBdQx62qbmlbDh4DvBRYWVV7J9kE+HYLpi8DLqyq9yaZAWyeZHvgdODZVXVrkm1Hqe/AYVPuATwT2AK4PslC4ATg+Kp6McCwPn8PXF9VhyQ5CPgUMLed2wV4LrAVcFOSj1XV/cPvMckxQ8/LjK23X5OnR5IkaVKaVIG2qu5MshdwAL1w9oUkJ6ym2/lVdU873h84tI319SS/XIsy0n6/ANgjycvb45nAHOBa4MwkGwNfrqolLXReUVW3trnvGKW+4b7Szt2T5FJgH+BXY9S2P3BYm+OSJI9OMrOdW9hWtu9L8jNgB+DHwweoqtOA0wA2mTWnxphLkiSpEyZVoAWoqlXAZcBlSZYBRwIP8ND2iE2Hdbmr7zisgyRPBFYBP2tjvbmqLhzhumcD84FPJ3kfvRA6Wji8a5R2RuizuoA50v0N9bmvr20Vk/C1lSRJWh8m1R7aJE9JMqevaS7wI2AFvbfuoa1QjuJK4M/aWC8AHrUGc28PnAqcUlUFXAi8oa3EkuTJSbZI8gTgZ1V1OvCvwNOB7wLPSbJTu3bbESf5fS9NsmmSRwMH0lv9/Q29bQMjuQJ4dZvjQHr7jX893nuUJEmaiibbKt6WwIeTbENvVfY/6O33/CPgX5P8H+DqMfr/PfC5JIcDlwM/pRcQR7NZkiXAxm2+TwP/0s6dQe8bB65LEuDnwCH0gudfJ7kfuBP4i6r6edub+qW2B/dnwPPHcb/XAAuBxwPvaR+A+znwQJIbgLOA6/uuPxH4RJKlwN30Vq8lSZKmtfQWI6eG9uGtVVX1QPsKsI8NfS3XZJPkRODOqnr/oGrYZNacmnXkyQ9rW7Fg/mCKkSRJGkOSxVU1b6Rzk22Fdl09Hvi3tkr6W+D1q7lekiRJHTelAm1V3Qzs2d/W9qdePMLlz6uqX2yQwkZQVScOam5JkqSpZEoF2pG00Dp30HVIkiRp/ZhU33IgSZIkrakpv0Kr0e2+40wW+SEwSZLUca7QSpIkqdMMtJIkSeo0A60kSZI6zUArSZKkTjPQSpIkqdMMtJIkSeo0A60kSZI6zUArSZKkTjPQSpIkqdMMtJIkSeo0A60kSZI6zUArSZKkTjPQSpIkqdMMtJIkSeo0A60kSZI6zUArSZKkTjPQSpIkqdMMtJIkSeo0A60kSZI6baNBF6DBWXbbSmafsHDEcysWzN/A1UiSJK0dV2glSZLUaQZaSZIkdZqBVpIkSZ1moJUkSVKnGWglSZLUaQZaSZIkdZqBVpIkSZ1moJ2EkhyV5JS17Ds7yasmuiZJkqTJaloG2iQzBl3DejQbMNBKkqRpY9IG2iR/nuSaJEuSfDzJjCR3JjkpyeIk30yyT5LLktyS5CWt34wk70tybZKlSf6ytR+Y5NIknwWWJXlEko8muTHJBUm+luTl7dq9klze5rkwyazWflmb/5okP0xyQN+c70+yrM355iTPS3Je3/08P8mXxrjfo9uYlwP79bVvn+Tcdj/XJtmvtZ+Y5NNJLklyc5LXty4LgAPa8/bWiXxNJEmSJqNJ+advk/wRcDiwX1Xdn+SjwKuBLYDLqurtLSz+A/B84KnAJ4HzgdcBK6tq7ySbAN9OclEbeh9gt6q6tYXX2cDuwGOA7wNnJtkY+DDw0qr6eZLDgfcCr21jbFRV+yR5EfAu4GDgGGAnYM+qeiDJtsAvgY8k2b6qfg4cDXxilPudBfw9sBewErgUuL6d/iDwgaq6MsnjgQuBP2rn9gCe2Z6X65MsBE4Ajq+qF48y1zGtXmZsvf2or4EkSVJXTMpACzyPXri7NgnAZsDPgN8CX2/XLAPua4F3Gb1wCvACYI+h1VZgJjCn9b2mqm5t7fsD51TVg8B/Jbm0tT8F2A34Rpt7BvDTvtqGVlkX9815MHBqVT0AUFV3ACT5NPDnST4B7Av8xSj3+wx6Qf3nrd8XgCf3jf3UVgvA1km2asdfqap7gHta/fsAvxplDlptpwGnAWwya06Nda0kSVIXTNZAG+CTVfU3D2tMjq+qoRD2IHAfQFU9mGSjvr5vrqoLh/U9ELhr2ByjzX1jVe07yvn72u9VPPT8BRgpHH4C+CpwL73w/MAoYzJKf+htC9m3BdeHiuwF3OF9DKiSJGnamax7aC8GXp7kMQBJtk3yhHH2vRB4Q9s6QJInJ9lihOuuBA5re2l3AA5s7TcB2yfZt/XfOMmuq5nzIuDYoVDdthxQVT8BfgL8LXDWGP2vBg5M8uhW9yuGjf2moQdJ5vade2mSTZM8utV/LfAbYCskSZKmiUkZaKvqe/RC4EVJlgLfAGaNs/sZwPeA65IsBz7OyCvR5wI/BoauuZre3tvfAi8HTkpyA7AEeNY45vx/wNLWp/9bBs4G/rPd04iq6qfAicB3gW8C1/WdPg6Y1z5s9j3g2L5z1wALgauA97QAvRR4IMkNfihMkiRNB3noHfzpJ8mWVXVnW+G8ht6H0P5rguc4Bbi+qv51gsc9Ebizqt6/tmNsMmtOzTry5BHPrVgwf22HlSRJmnBJFlfVvJHOTdY9tBvKBUm2AR5Jb4VzosPsYnr7dv/XRI4rSZKkh0zrQFtVB67n8fca3pbkamCTYc2vqaplazj2ietQmiRJ0pQxrQPtIFTVMwZdgyRJ0lQyKT8UJkmSJI2XK7TT2O47zmSRH/6SJEkd5wqtJEmSOs1AK0mSpE4z0EqSJKnTDLSSJEnqNAOtJEmSOs1AK0mSpE4z0EqSJKnTDLSSJEnqNAOtJEmSOs1AK0mSpE4z0EqSJKnTDLSSJEnqNAOtJEmSOs1AK0mSpE4z0EqSJKnTDLSSJEnqNAOtJEmSOs1AK0mSpE4z0EqSJKnTNhp0ARqcZbetZPYJC9fb+CsWzF9vY0uSJA1xhVaSJEmdZqCVJElSpxloJUmS1GkGWkmSJHWagVaSJEmdZqCVJElSpxloJUmS1GmdCrRJDk1SSXYZ5fxlSeatwXjzknxoLer4WpJt1rTfGOMdleSxEzWeJEnSdNKpQAscAVwJvHIiBquqRVV13Fr0e1FV/WoiamiOAgy0kiRJa6EzgTbJlsB+wOtogTbJZkk+n2Rpki8Am/Vdf2eSk5IsTvLNJPu0FdxbkrykXXNgkgva8XOSLGk/1yfZKsmsJFe0tuVJDmjXrkiyXTt+Wzu3PMlbWtvsJN9PcnqSG5NclGQzRpDk5cA84Ow2z/wk5/Wdf36SL/Xd0/+X5LokFyfZvrXvnOTr7V6/NdoKdrv2mCSLkixadffKtXw1JEmSJo/OBFrgEODrVfVD4I4kTwfeANxdVXsA7wX26rt+C+CyqtoL+A3wD8DzgUOBd48w/vHAG6tqLnAAcA/wKuDC1vY0YEl/hyR7AUcDzwCeCbw+yZ7t9BzgI1W1K/Ar4LCRbqqqvggsAl7d5vka8EdDYbWN/4m+e7quqp4OXA68q7WfBry53evxwEdHmqvNd1pVzauqeTM2nznaZZIkSZ3RpUB7BPD5dvz59vjZwGcAqmopsLTv+t8CX2/Hy4DLq+r+djx7hPG/DfxLkuOAbarqAeBa4OgkJwK7V9VvhvXZHzivqu6qqjuBL9ELwwC3VtWSdrx4lDl/T1UV8Gngz9s+3X2Bf2+nHwS+0I4/A+zfVq6fBZyTZAnwcWDWeOaSJEmaCjYadAHjkeTRwEHAbkkKmAEUcH37PZL7WziEXhC8D6CqHkzye/ddVQuSLAReBFyV5OCquiLJs4H5wKeTvK+qPtVf2hhl39d3vIq+7RDj8Angq8C9wDktXI+k6P1Hya/a6q4kSdK005UV2pcDn6qqJ1TV7Kp6HHArcB3waoAkuwF7rO0ESXauqmVVdRK9LQC7JHkC8LOqOh34V+Dpw7pdARySZPMkW9DbzvCttZj+N8BWQw+q6ifAT4C/Bc7qu+4R9J4L6G2HuLKqfg3cmuQV7T6S5GlrUYMkSVIndWKFlt72ggXD2s4F9gQ2S7KU3v7Wa9ZhjrckeS691dTv0Xub/5XAXye5H7gT+Iv+DlV1XZKz+uY9o6quTzJ7Dec+Czg1yT3AvlV1D3A2sH1Vfa/vuruAXZMsBlYCh7f2VwMfS/K3wMb0tmTcsIY1SJIkdVIeeldek0mSU4Drq+pf+9rurKotJ2qOTWbNqVlHnjxRw/2eFQvmr7exJUnS9JJkcVWN+PcGurJCO620Fdi7gP816FokSZImOwPtBpTkI/S+S7ffB6vqE/0N7eu3fs9Ers5KkiRNFQbaDaiq3jjoGiRJkqaarnzLgSRJkjQiV2insd13nMkiP7glSZI6zhVaSZIkdZqBVpIkSZ1moJUkSVKnGWglSZLUaQZaSZIkdZqBVpIkSZ1moJUkSVKnGWglSZLUaQZaSZIkdZqBVpIkSZ1moJUkSVKnGWglSZLUaQZaSZIkdZqBVpIkSZ1moJUkSVKnGWglSZLUaQZaSZIkdZqBVpIkSZ1moJUkSVKnbTToAjQ4y25byewTFq73eVYsmL/e55AkSdOXK7SSJEnqNAOtJEmSOs1AK0mSpE4z0EqSJKnTDLSSJEnqNAOtJEmSOs1AO8GS7JDks0luSbI4yXeTHDoB4x6Y5IKJqFGSJGkqMdBOoCQBvgxcUVVPrKq9gFcCfziAWvyOYUmSNC0YaCfWQcBvq+rUoYaq+lFVfTjJjCTvS3JtkqVJ/hJ+t/J6WZIvJvlBkrNbMCbJC1vblcDLhsZMskWSM9tY1yd5aWs/Ksk5Sb4KXLRB71ySJGlAXMWbWLsC141y7nXAyqraO8kmwLeTDIXOPVvfnwDfBvZLsgg4nV5I/g/gC31jvQO4pKpem2Qb4Jok32zn9gX2qKo7RioiyTHAMQAztt5+7e5SkiRpEjHQrkdJPgLsD/wW+BGwR5KXt9MzgTnt3DVV9ePWZwkwG7gTuLWqbm7tn6EFUeAFwEuSHN8ebwo8vh1/Y7QwC1BVpwGnAWwya06t+11KkiQNloF2Yt0IHDb0oKremGQ7YBHw/4A3V9WF/R2SHAjc19e0iodel9ECZ4DDquqmYWM9A7hrHeqXJEnqHPfQTqxLgE2TvKGvbfP2+0LgDUk2Bkjy5CRbjDHWD4CdkuzcHh/Rd+5C4M19e233nJDqJUmSOshAO4GqqoBDgOckuTXJNcAngbcDZwDfA65Lshz4OGOskFfVvfS2GCxsHwr7Ud/p9wAbA0vbWO9ZD7cjSZLUCellME1Hm8yaU7OOPHm9z7Niwfz1PockSZrakiyuqnkjnXOFVpIkSZ1moJUkSVKnGWglSZLUaQZaSZIkdZrfQzuN7b7jTBb5gS1JktRxrtBKkiSp0wy0kiRJ6jQDrSRJkjrNQCtJkqROM9BKkiSp0wy0kiRJ6jQDrSRJkjrNQCtJkqROM9BKkiSp0wy0kiRJ6jQDrSRJkjrNQCtJkqROM9BKkiSp0wy0kiRJ6jQDrSRJkjrNQCtJkqROM9BKkiSp0wy0kiRJ6jQDrSRJkjrNQCtJkqRO22jQBWhwlt22ktknLBx0Gb+zYsH8QZcgSZI6yBVaSZIkdZqBVpIkSZ1moJUkSVKnGWglSZLUaQZaSZIkdZqBVpIkSZ1moF1DSeYmedE4rjswyQXt+CVJTmjHhyR56lrM++4kB49x/qwkL1/TcSVJkrrOQLsGkmwEzAVWG2j7VdX5VbWgPTwEWKNAm2RGVb2zqr65Jv0kSZKmg2kRaJPMTvKDJGckWZ7k7CQHJ/l2kpuT7JNk2yRfTrI0yVVJ9mh9T0xyWpKLgE8B7wYOT7IkyeGt73eSXN9+P2WE+Y9KckqSZwEvAd7X+u+c5Lq+6+YkWdyOVyR5Z5IrgVf0r8AmWZDke63W948w33va9dPi9ZUkSdPbdPpLYU8CXgEcA1wLvArYn17A/D/AfwLXV9UhSQ6iF17ntr57AftX1T1JjgLmVdWbAJJsDTy7qh5oWwL+EThspAKq6jtJzgcuqKovtv4rk8ytqiXA0cBZfV3urar923UvbL+3BQ4FdqmqSrJN/xxJ/hmYCRxdVTW8hiTHtOeAGVtvP46nTZIkaXKbTit4t1bVsqp6ELgRuLgFvmXAbHrh9tMAVXUJ8OgkM1vf86vqnlHGnQmck2Q58AFg1zWs6wzg6CQzgMOBz/ad+8II1/8auBc4I8nLgLv7zv0dsE1V/eVIYRagqk6rqnlVNW/G5jNHukSSJKlTplOgva/v+MG+xw/SW6nOCH2GQuFdY4z7HuDSqtoN+FNg0zWs61zgT4AXA4ur6hd9535v3qp6ANin9TsE+Hrf6WuBvdoqriRJ0rQwnQLt6lwBvBp631AA3F5Vvx7hut8AW/U9ngnc1o6PGsc8D+tfVfcCFwIfAz6xus5JtgRmVtXXgLfw0LYI6IXbBcDCJFv9fm9JkqSpx0D7kBOBeUmW0guFR45y3aXAU4c+FAb8M/BPSb4NzBjHPJ8H/rp9iGzn1nY2vdXgi8bRfyvgglbn5cBb+09W1TnA6cD5STYbx3iSJEmdllG2WmoDSnI8vVXXv9uQ824ya07NOvLkDTnlmFYsmD/oEiRJ0iSVZHFVzRvp3HT6loNJKcl5wM7AQYOuRZIkqYsMtANWVYcOugZJkqQucw+tJEmSOs1AK0mSpE5zy8E0tvuOM1nkB7EkSVLHuUIrSZKkTjPQSpIkqdMMtJIkSeo0A60kSZI6zUArSZKkTjPQSpIkqdMMtJIkSeo0A60kSZI6zUArSZKkTjPQSpIkqdMMtJIkSeo0A60kSZI6zUArSZKkTjPQSpIkqdMMtJIkSeo0A60kSZI6zUArSZKkTjPQSpIkqdMMtJIkSeo0A60kSZI6baNBF6DBWXbbSmafsHDQZWwwKxbMH3QJkiRpPXCFVpIkSZ1moJUkSVKnGWglSZLUaQZaSZIkdZqBVpIkSZ1moJUkSVKnTatAm+QPknw+yf9N8r0kX0vy5HH2PSvJy9dizncnObgdX5ZkXjtekWS7NR1PkiRJDzdtvoc2SYDzgE9W1Stb21xgB+CH62veqnrn+hpbkiRJ02uF9rnA/VV16lBDVS0BrkzyviTLkyxLcjj0AnCSU9pK7kLgMUP9kuyV5PIki5NcmGTWaJOubmU3yewk309yepIbk1yUZLN2buckX2/zfCvJLq39Fa3eG5Jc0dp2TXJNkiVJliaZs25PlyRJUjdMp0C7G7B4hPaXAXOBpwEHA+9rAfVQ4CnA7sDrgWcBJNkY+DDw8qraCzgTeO861jYH+EhV7Qr8CjistZ8GvLnNczzw0db+TuCPq+ppwEta27HAB6tqLjAP+PFIEyU5JsmiJItW3b1yHcuWJEkavGmz5WAM+wOfq6pVwH8nuRzYG3h2X/tPklzSrn8KvXD8jd4uBmYAP13HGm5tq8XQC92zk2xJL0Sf0+YB2KT9/jZwVpJ/A77U2r4LvCPJHwJfqqqbR5qoqk6jF5TZZNacWse6JUmSBm46BdobgZHe+s8IbUNGCnwBbqyqfSekqp77+o5XAZvRWz3/VVtxfXhRVccmeQYwH1iSZG5VfTbJ1a3twiT/o6ouGd5XkiRpqplOWw4uATZJ8vqhhiR7A78EDk8yI8n29FZmrwGuAF7Z2mfR24MLcBOwfZJ92xgbJ9l1ooutql8DtyZ5RZsnSZ7WjneuqqvbB85uBx6X5InALVX1IeB8YI+JrkmSJGkymjaBtqqK3r7Y57ev7boROBH4LLAUuIFe6P3fVfVf9L4R4WZgGfAx4PI2zm/prfSelOQGYAltf+168GrgdW2eG4GXtvb3tQ+wLacXvG8ADgeWJ1kC7AJ8aj3VJEmSNKmkl/M0HW0ya07NOvLkQZexwaxYMH/QJUiSpLWUZHFVzRvp3LRZoZUkSdLUNJ0+FLZeJfkIsN+w5g9W1ScGUY8kSdJ0YaCdIFX1xkHXIEmSNB255UCSJEmd5grtNLb7jjNZ5AelJElSx7lCK0mSpE4z0EqSJKnTDLSSJEnqNAOtJEmSOs1AK0mSpE4z0EqSJKnTDLSSJEnqNAOtJEmSOs1AK0mSpE4z0EqSJKnTDLSSJEnqNAOtJEmSOs1AK0mSpE4z0EqSJKnTDLSSJEnqNAOtJEmSOs1AK0mSpE4z0EqSJKnTDLSSJEnqtI0GXYAGZ9ltK5l9wsJBlzFprVgwf9AlSJKkcXCFVpIkSZ1moJUkSVKnGWglSZLUaQZaSZIkdZqBVpIkSZ1moJUkSVKnGWgnsSSHJqkkuwy6FkmSpMnKQDu5HQFcCbxy0IVIkiRNVgbaSSrJlsB+wOtogTbJI5J8NMmNSS5I8rUkL2/n9kpyeZLFSS5MMmuA5UuSJG0wBtrJ6xDg61X1Q+COJE8HXgbMBnYH/gewL0CSjYEPAy+vqr2AM4H3jjRokmOSLEqyaNXdK9f7TUiSJK1v/unbyesI4OR2/Pn2eGPgnKp6EPivJJe2808BdgO+kQRgBvDTkQatqtOA0wA2mTWn1lfxkiRJG4qBdhJK8mjgIGC3JEUvoBZw3mhdgBurat8NVKIkSdKk4ZaDyenlwKeq6glVNbuqHgfcCtwOHNb20u4AHNiuvwnYPsnvtiAk2XUQhUuSJG1oBtrJ6Qh+fzX2XOCxwI+B5cDHgauBlVX1W3oh+KQkNwBLgGdtsGolSZIGyC0Hk1BVHThC24eg9+0HVXVn25ZwDbCsnV8CPHsDlilJkjQpGGi754Ik2wCPBN5TVf814HokSZIGykDbMSOt3kqSJE1n7qGVJElSpxloJUmS1GkGWkmSJHWae2insd13nMmiBfMHXYYkSdI6cYVWkiRJnWaglSRJUqcZaCVJktRpBlpJkiR1moFWkiRJnWaglSRJUqcZaCVJktRpBlpJkiR1moFWkiRJnWaglSRJUqcZaCVJktRpBlpJkiR1moFWkiRJnWaglSRJUqcZaCVJktRpBlpJkiR1moFWkiRJnWaglSRJUqcZaCVJktRpGw26AA3OsttWMvuEhYMuY9JbsWD+oEuQJEljcIVWkiRJnWaglSRJUqcZaCVJktRpBlpJkiR1moFWkiRJnWaglSRJUqcZaCVJktRpAwm0SVYlWZJkeZJzkmw+iDpGkuTAJM8a4/w7Wu1L+u5jSZLjJmj+FUm2m4ixJEmSpoNBrdDeU1Vzq2o34LfAsQOqYyQHAqMG2qp6b6t9Lg/dx9yq+tCGKlCSJEkPmQxbDr4FPCnJnya5Osn1Sb6ZZIckj0hyc5LtAdrj/0iyXZKzknwsyaVJbknynCRnJvl+krOGBk/ygiTfTXJdWw3esrWvSPL3rX1Zkl2SzKYXrt/aVl0PGM8NJHlPkr/qe/zeJMe11d4rkpyX5HtJTk3yiHbNEW3e5UlOGmXct7Xzy5O8pa/975L8IMk3knwuyfFJdk5yXd81c5IsHmHMY5IsSrJo1d0rx3N7kiRJk9pAA22SjYA/AZYBVwLPrKo9gc8D/7uqHgQ+A7y6dTkYuKGqbm+PHwUcBLwV+CrwAWBXYPckc9tb938LHFxVTwcWAW/rK+H21v4x4PiqWgGcCnygrbp+a5y38q/Ake2eHgG8Eji7ndsH+F/A7sDOwMuSPBY4qdU+F9g7ySHDnpu9gKOBZwDPBF6fZM8k84DDgD2BlwHzAKrq/wIrk8xtQxwNnDW80Ko6rarmVdW8GZvPHOftSZIkTV4bDWjezZIsacffohcInwJ8Icks4JHAre38mcBXgJOB1wKf6Bvnq1VVSZYB/11VywCS3AjMBv4QeCrw7SS0cb/b1/9L7fdieuFwrVTViiS/SLInsANwfVX9os15TVXd0ur6HLA/cD9wWVX9vLWfDTwb+HLfsPsD51XVXe2aLwEH0PuPkK9U1T2t/at9fc4Ajk7yNuBwemFakiRpShtUoL2n7UH9nSQfBv6lqs5PciBwIkBV/WeS/05yEL3Vylf3dbuv/X6w73jo8UbAKuAbVXXEKHUM9VnFuj8XZwBHAX9AL4QPqWHXFZBxjDfaNWP1PRd4F3AJsLiqfjGOeSRJkjptMuyhHTITuK0dHzns3Bn0th78W1WtWoMxrwL2S/IkgCSbJ3nyavr8BthqDeYYch7wQmBv4MK+9n2S7NS2IhxOb2vF1cBz2l7gGcARwOXDxrsCOKTVvAVwKL3V7CuBP02yadsPPH+oQ1Xd2+b+GA9fyZYkSZqyJlOgPRE4J8m3gNuHnTsf2JI1DGntLf2jgM8lWUov4O6ymm5fBQ5dkw+Ftbl+C1zK74fu7wILgOX0tlGcV1U/Bf6mXX8DcF1VfWXYeNfR2wN7Db0AfEZVXV9V19J7Pm6gt2ViEdD/6a6z6a0CXzTe2iVJkrosVcPfEZ982gehPlBV4w6YG1pbgb0OeEVV3dzaDqT3YbMXT/BcW1bVne37e68AjmkBmCTHAzOr6u9WN84ms+bUrCNPnsjSpqQVC+av/iJJkrReJVlcVfNGOjeoPbTjluQE4A08fO/spJLkqcAF9FZfb94AU57W5twU+GRfmD2P3jcpHLQBapAkSZoUJn2graoF9N6y3+CSvAN4xbDmc6rqvf0NVfU94InD+1fVZcBlE11XVb1qlPZDJ3ouSZKkyW7SB9pBasH1vau9UJIkSQNjoJ3Gdt9xJovcHypJkjpuMn3LgSRJkrTGDLSSJEnqNAOtJEmSOs1AK0mSpE4z0EqSJKnTDLSSJEnqNAOtJEmSOs1AK0mSpE4z0EqSJKnTDLSSJEnqNAOtJEmSOs1AK0mSpE4z0EqSJKnTDLSSJEnqNAOtJEmSOs1AK0mSpE4z0EqSJKnTDLSSJEnqNAOtJEmSOs1AK0mSpE7baNAFaHCW3baS2ScsHHQZGsWKBfMHXYIkSZ3gCq0kSZI6zUArSZKkTjPQSpIkqdMMtJIkSeo0A60kSZI6zUArSZKkTjPQSpIkqdMmRaBNMjvJ8kHXsSEkOSrJKe14+yRXJ7k+yQGDrk2SJKmL/MMKayDJjKpaNYFDPg/4QVUduS6DJNmoqh6YoJokSZI6ZVKs0DYzkpye5MYkFyXZLMncJFclWZrkvCSPAkhyWZIPJLkiyfeT7J3kS0luTvIPQwMm+fMk1yRZkuTjSWaMNnmSI5IsS7I8yUl97XcmeXeSq4F9R+m7IMn3Wp3vb23bJzk3ybXtZ79hfeYC/wy8qNW3WZIXJrkuyQ1JLm7X7ZPkO20V9ztJntLaj0pyTpKvAhcl2SLJmW2u65O8dJRaj0myKMmiVXevHNcLI0mSNJlNpkA7B/hIVe0K/Ao4DPgU8Paq2gNYBryr7/rfVtWzgVOBrwBvBHYDjkry6CR/BBwO7FdVc4FVwKtHmjjJY4GTgIOAucDeSQ5pp7cAllfVM6rqyhH6bgscCuza6hwK1B8EPlBVe7d7OaO/X1UtAd4JfKHVtyVwOnBYVT0NeEW79AfAs6tqz3b9P/YNsy9wZFUdBLwDuKTN91zgfUm2GF5vVZ1WVfOqat6MzWeO9HRIkiR1ymTacnBrC3kAi4GdgW2q6vLW9kngnL7rz2+/lwE3VtVPAZLcAjwO2B/YC7g2CcBmwM9GmXtv4LKq+nkb42zg2cCX6QXhc8eo+9fAvcAZSRYCF7T2g4GntrkBtk6y1RjjPBO4oqpuBaiqO1r7TOCTSeYABWzc1+cbfde9AHhJkuPb402BxwPfH2NOSZKkzptMgfa+vuNVwDbjvP7BYX0fpHdfAT5ZVX8zjrkzxrl7x9o3W1UPJNmH3n7YVwJvorfS+whg36q652ETZdSpQi+wDvce4NKqOjTJbOCyvnN3Det/WFXdNMa9SJIkTTmTacvBcCuBX/Z9+v81wOVjXD/cxcDLkzwGelsDkjxhlGuvBp6TZLu2z/aI8c6VZEtgZlV9DXgLvS0LABfRC7dD180d3neY77Yadhqqt7XPBG5rx0eN0f9C4M1piTnJnuOpX5Ikqesm0wrtSI4ETk2yOXALcPR4O1bV95L8Lb0PTD0CuJ/ePtsfjXDtT5P8DXApvZXOr1XVV8Y51VbAV5Js2vq+tbUfB3wkyVJ6z/MVwLFj1PvzJMcAX2r1/gx4Pr0Pjn0yyduAS8ao4z3AycDSFmpXAC8e5z1IkiR1VqpGepdb08Ems+bUrCNPHnQZGsWKBfMHXYIkSZNGksVVNW+kc5N5y4EkSZK0WpN9y8GEa98nu8mw5tdU1bJx9D0P2GlY89ur6sKJqk+SJElrZtoF2qp6xjr0PXQia5EkSdK6m3aBVg/ZfceZLHKfpiRJ6jj30EqSJKnTDLSSJEnqNAOtJEmSOs1AK0mSpE4z0EqSJKnTDLSSJEnqNAOtJEmSOs1AK0mSpE4z0EqSJKnTDLSSJEnqNAOtJEmSOs1AK0mSpE4z0EqSJKnTDLSSJEnqNAOtJEmSOs1AK0mSpE4z0EqSJKnTDLSSJEnqNAOtJEmSOs1AK0mSpE7baNAFaHCW3baS2ScsHHQZ6rAVC+YPugRJklyhlSRJUrcZaCVJktRpBlpJkiR1moFWkiRJnWaglSRJUqcZaCVJktRpBtrVSHJikuMHXcdIkhyY5IJB1yFJkjRIUybQJpkU36k7WeqQJEmaLtZLoE3yF0mWJrkhyaeT7JDkvPb4hiTPSrJFkoXt8fIkh48x3ookJyW5pv08qbWfleRfklwKnJRkbpKr2tznJXlUu+5JSb7Z5rouyc6t/a+TXNuu//u++d6R5KYk3wSe0td+WZJ57Xi7JCva8VFJzknyVeCidm9ntrGvT/LSMe5tRpL3J1nW6nhza39e67usjbVJa39hkh8kuRJ4Wd84455TkiRpKpnw1cQkuwLvAParqtuTbAt8DLi8qg5NMgPYEngh8JOqmt/6zVzN0L+uqn2S/AVwMvDi1v5k4OCqWpVkKfDmqro8ybuBdwFvAc4GFlTVeUk2BR6R5AXAHGAfIMD5SZ4N3AW8EtiT3vNzHbB4HLe+L7BHVd2R5B+BS6rqtUm2Aa5J8s2qumuEfscAOwF7VtUDSbZtNZ4FPK+qfpjkU8AbkpwKnA4cBPwH8IW+cd4xnjmTHNPmZMbW24/jtiRJkia39bFCexDwxaq6HaCq7mhtH2uPV1XVSmAZcHBbeT2gtY3lc32/9+1rP6eF2ZnANlV1eWv/JPDsJFsBO1bVeW3+e6vqbuAF7ed6eqF1F3oB9wDgvKq6u6p+DZw/zvv+RrtX2rgnJFkCXAZsCjx+lH4HA6dW1QOtvjvorQrfWlU/7L+XVuOtVXVzVRXwmb5xxjVnVZ1WVfOqat6MzVf33xCSJEmT3/rY7xmgVndRW3ncC3gR8E9JLqqqd4/VZZTjkVY9h9czWvs/VdXHH9aYvIXR63+Ah/4jYNNh5/rrCHBYVd20mtqGrh0+32g1M0ZtazKnJEnSlLE+VmgvBv4syaMB2paDi4E3tMczkmyd5LHA3VX1GeD9wNNXM+7hfb+/O/xkW+H9ZZIDWtNr6G1z+DXw4ySHtPk3SbI5cCHw2iRbtvYdkzwGuAI4NMlmbXX3T/umWQHs1Y5fPkatFwJvTpI29p5jXHsRcOzQh8na8/UDYPbQXuGhe2ntOw3tAQaOWMs5JUmSpowJX6GtqhuTvBe4PMkqem/p/xVwWpLXAavohdutgfcleRC4v7WNZZMkV9ML4UeMcs2RwKktsN4CHN3aXwN8vO2rvR94RVVdlOSPgO+2DHgn8OdVdV2SLwBLgB8B3+ob//3AvyV5DXDJGLW+h94+36UtYK7goT2/w51Bbx/w0iT3A6dX1SlJjgbOaUH3WnrbEu5re2AXJrkduBLYbS3mlCRJmjLS24o5ubVvE5g3tC9XE2OTWXNq1pEnD7oMddiKBfMHXYIkaZpIsriq5o10bsp8D60kSZKmp0n1RwCSnEfvK6z6vb2qZg+gnAmV5I+Bk4Y131pVhw6iHkmSpKliUgXaqRzuqupCeh/ckiRJ0gRyy4EkSZI6bVKt0GrD2n3HmSzyQz2SJKnjXKGVJElSpxloJUmS1GkGWkmSJHWagVaSJEmdZqCVJElSpxloJUmS1GkGWkmSJHWagVaSJEmdZqCVJElSpxloJUmS1GkGWkmSJHWagVaSJEmdZqCVJElSpxloJUmS1GkGWkmSJHWagVaSJEmdZqCVJElSpxloJUmS1GkGWkmSJHXaRoMuQIOz7LaVzD5h4aDLkCbEigXzB12CJGlAXKGVJElSpxloJUmS1GkGWkmSJHWagVaSJEmdZqCVJElSpxloJUmS1GkGWkmSJHVapwNtkjvXw5gHJrlgosftG/8lSU5YzTVzk7xoTfpIkiRNV5PyDysk2aiqHljLvjOqatVE1zQR2n2dD5y/mkvnAvOArwGMs48kSdK0tF4DbZIvA48DNgU+WFWntVXVjwPPBX4JvLKqfp7kMuA7wH70wtv/N8J4OwGfbXV/va/9QOBdwE+BuUl2A04BngPcSm8l+syq+uIodb4QOBm4Hbiur30L4MPA7m3OE6vqK0l2BT4BPLKNfVhV3ZzkL4DjgQKWVtVrkpwF3AHsCVyXZBkwr6re1M7dC+wK7AC8DbgIeDewWZL9gX8CNuvr8wTgTGB74OfA0VX1/9pYv6YXhP8A+N+j3a8kSdJUsr63HLy2qvaiF7KOS/JoYAvguqp6OnA5vSA6ZJuqek5V/V6YbT4IfKyq9gb+a9i5fYB3VNVTgZcBs+kF0f8B7DtagUk2BU4H/hQ4gF4YHPIO4JI233OB97WQeyy9gD633duPW8h9B3BQVT0N+Ku+cZ4MHFxV/2uEEmbTC97zgVPpvSbvBL5QVXOr6gvDrj8F+FRV7QGcDXyo79wsYH/gxcCCUe73mCSLkixadffK0Z4WSZKkzljfgfa4JDcAV9FbqZ0DPAgMhbTP0AtgQ4aHt+H2Az7Xjj897Nw1VXVrO94fOKeqHqyq/wIuHWPMXYBbq+rmqqpW05AXACckWQJcRm+l+fHAd4H/k+TtwBOq6h7gIOCLVXU7QFXd0TfOOWNsg/i3VufNwC2tnrHsS2+VGnrPQf/z9+U21vforfj+nqo6rarmVdW8GZvPXM1UkiRJk99623LQtgEcDOxbVXe3LQWbjnBp9R3fNY6ha5T2/r4ZxzjjGTP0thPcNKz9+0mupreqemGS/9GuHU9tq5t7tDHG0/++vuM1fQ4kSZI6aX2u0M4EftnC7C7AM/vmfHk7fhVw5RqM+W3gle341WNcdyVwWJJHJNkBOHCMa38A7JRk5/b4iL5zFwJvThKAJHu2308EbqmqD9Hb77sHcDHwZ21bBUm2Hec9vaLVuTPwROAm4DfAVqNc/x0e/hysyfMnSZI05azPQPt1YKMkS4H30Nt2AL3Vyl2TLKb3Nv2712DMvwLemORaeoF5NOcCPwaW0/sA2tXAiBtGq+pe4BhgYZIrgR/1nX4PsDGwNMny9hjgcGB524qwC709rTcC7wUub9ss/mWc93QTvb3E/w4c2+q5FHhqkiVJDh92/XHA0e15fQ0P36srSZI07aS3bXQDTpjcWVVbboB5tqyqO9uK6TXAfm0/7aTRvpnggkF9G8Ems+bUrCNPHsTU0oRbsWD+oEuQJK1HSRZX1byRzk3K76GdIBck2YbeV2u9Z7KFWUmSJE2MDR5ox7M6m+QdwCuGNZ9TVe9dg3kOHGHc84CdhjW/vaouHO+4E6mqjhrEvJIkSVPJpFyhbcF13OF1DcY9dKLHlCRJ0mCt7++hlSRJktarSblCqw1j9x1nssgP0kiSpI5zhVaSJEmdZqCVJElSpxloJUmS1GkGWkmSJHWagVaSJEmdZqCVJElSpxloJUmS1GkGWkmSJHWagVaSJEmdZqCVJElSpxloJUmS1GkGWkmSJHWagVaSJEmdZqCVJElSpxloJUmS1GkGWkmSJHWagVaSJEmdZqCVJElSpxloJUmS1GkbDboADc6y21Yy+4SFgy5DmlRWLJg/6BIkSWvIFVpJkiR1moFWkiRJnWaglSRJUqcZaCVJktRpBlpJkiR1moFWkiRJnWaglSRJUqcNNNAmWZVkSZIbk9yQ5G1JplTITnJikuPHOH9ZknkTMM9bkmze93hFku3WdVxJkqTJbtDh8Z6qmltVuwLPB14EvGvANXXVW4DNV3eRJEnSVDPoQPs7VfUz4BjgTemZneRbSa5rP88CSPLpJC8d6pfk7CQvSbJrkmvaiu/SJHNGmifJFkkWthXh5UkOb+0rkpzUxrgmyZNa+/ZJzk1ybfvZr7WfmOTMtsJ6S5Lj+uZ4R5KbknwTeMo4bv8Vbc4fJjmgjfF799Oekx8k+WRr+2KSzdvcjwUuTXLpWBMlOSbJoiSLVt29chylSZIkTW6TJtACVNUt9Gp6DPAz4PlV9XTgcOBD7bIzgKMBkswEngV8DTgW+GBVzQXmAT8eZZoXAj+pqqdV1W7A1/vO/bqq9gFOAU5ubR8EPlBVewOHtfmH7AL8MbAP8K4kGyfZC3glsCfwMmDvcdz6Rm3et/DQCvVo9/MU4LSq2gP4NfA/q+pDwE+A51bVc8eaqKpOq6p5VTVvxuYzx1GaJEnS5DapAm2T9ntj4PQky4BzgKcCVNXlwJOSPAY4Aji3qh4Avgv8nyRvB55QVfeMMv4y4OC2GntAVfUvU36u7/e+7fhg4JQkS4Dzga2TbNXOLayq+6rqdnoBfAfgAOC8qrq7qn7d+qzOl9rvxcDsdjza/fxnVX27HX8G2H8c40uSJE1ZkyrQJnkisIpeOHwr8N/A0+itUD6y79JPA6+mt1L7CYCq+izwEuAe4MIkB400R1X9ENiLXrD9pyTv7D89wvEjgH3bXt+5VbVjVf2mnbuv7/pVwEYjjDMeQ+P8bowx7mf42Gs6lyRJ0pQyaQJtku2BU4FTqqqAmcBPq+pB4DXAjL7Lz6L39jxVdWPr/0Tglvb2+/nAHqPM81jg7qr6DPB+4Ol9pw/v+/3ddnwR8Ka+/nNXcytXAIcm2ayt5P7paq4f0Rj38/gkQ6vHRwBXtuPfAFshSZI0zWy0+kvWq83aW/kbAw/QW3n9l3buo8C5SV4BXArcNdSpqv47yfeBL/eNdTjw50nuB/4LePcoc+4OvC/Jg8D9wBv6zm2S5Gp6Qf+I1nYc8JEkS+k9X1fQ2986oqq6LskXgCXAj4BvjXH/YxnpfrYGvg8cmeTjwM3Ax9r1pwH/nuSnq9tHK0mSNJWktxjaLe37VpcBTx+2B3ZdxlwBzGv7YSelJLOBC9qH2dbZJrPm1KwjT56IoaQpY8WC+YMuQZI0giSLq2rE7+6fNFsOxivJwcAPgA9PVJiVJElSdw16y8Eaq6pvAo9f3XVJHg1cPMKp51XVL0YYd/a6VzdmPR8B9hvW/MGq+sR4x6iqFcCErM5KkiRNFZ0LtOPVQuvcQdcxpKreOOgaJEmSpqLObTmQJEmS+k3ZFVqt3u47zmSRH4CRJEkd5wqtJEmSOs1AK0mSpE4z0EqSJKnTDLSSJEnqNAOtJEmSOs1AK0mSpE4z0EqSJKnTDLSSJEnqNAOtJEmSOs1AK0mSpE4z0EqSJKnTDLSSJEnqNAOtJEmSOs1AK0mSpE4z0EqSJKnTDLSSJEnqNAOtJEmSOs1AK0mSpE4z0EqSJKnTNhp0ARqcZbetZPYJCwddhjTprVgwf9AlSJLG4AqtJEmSOs1AK0mSpE4z0EqSJKnTDLSSJEnqNAOtJEmSOs1AK0mSpE7rTKBNcuewx0clOWWC5/hO+z07yavGcf3sJMtHOffkJF9L8h9Jvp/k35LsMMH1HpLkqRM5piRJUtd0JtBuCFX1rHY4G1htoB1Nkk2BhcDHqupJVfVHwMeA7de5yIc7BDDQSpKkaW1KBNokT0hycZKl7ffjW/srkixPckOSK1rbUUm+kuTrSW5K8q6+cYZWgRcAByRZkuStbSX2W0muaz/P+v0qHuZVwHer6qtDDVV1aVUtT7Jpkk8kWZbk+iTP7avrdyvOSS5IcuBQXUne2+7jqiQ7tBpeAryv1blzkuv6+s9Jsnjtn1VJkqRu6NJfCtssyZK+x9sC57fjU4BPVdUnk7wW+BC91ct3An9cVbcl2aav7z7AbsDdwLVJFlbVor7zJwDHV9WLAZJsDjy/qu5NMgf4HDBvjFp3A0YLk28EqKrdk+wCXJTkyWPfOlsAV1XVO5L8M/D6qvqHJOcDF1TVF1udK5PMraolwNHAWcMHSnIMcAzAjK0nesFYkiRpw+vSCu09VTV36IdeWB2yL/DZdvxpYP92/G3grCSvB2b0Xf+NqvpFVd0DfKnv+tFsDJyeZBlwDuv2Nv/+rUaq6gfAj4DVBdrfAhe048X0tkSM5Azg6CQzgMN56Dn5nao6rarmVdW8GZvPXPPqJUmSJpkuBdo1UQBVdSzwt8DjgCVJHt1/fvj1Y3gr8N/A0+itzD5yNdffCOw1yrmM0v4AD389Nu07vr+qhmpcxegr6+cCfwK8GFhcVb9YTZ2SJEmdN1UC7XeAV7bjVwNXAiTZuaqurqp3ArfTC7YAz0+ybZLN6G1N+Paw8X4DbNX3eCbw06p6EHgND1/tHclngWclmT/UkOSFSXYHrmg10rYaPB64CVgBzE3yiCSPo7ctYnUeVmdV3QtcSO8DaJ8YR39JkqTOmyqB9jh6b7UvpRc4/6q1v699+Go5vSB5Q2u/kt7b/kuAc4ftnwVYCjzQPoT1VuCjwJFJrqK3PeCusYppWxleDLw5yc1JvgccBfysjTWjbV/4AnBUVd1HL1TfCiwD3g9cN9LYw3we+Ov24bKdW9vZ9FacLxpHf0mSpM7LQ+9kTw9JjgLmVdWbBl3L+pDkeGBmVf3d6q7dZNacmnXkyeu/KKnjViyYv/qLJEnrVZLFVTXih/K79C0HWo0k5wE7AwcNuhZJkqQNZdoF2qo6ixG+zmoqqKpDB12DJEnShjZV9tBKkiRpmjLQSpIkqdOm3ZYDPWT3HWeyyA+7SJKkjnOFVpIkSZ1moJUkSVKnGWglSZLUaQZaSZIkdZqBVpIkSZ1moJUkSVKnGWglSZLUaQZaSZIkdZqBVpIkSZ1moJUkSVKnGWglSZLUaQZaSZIkdZqBVpIkSZ1moJUkSVKnGWglSZLUaQZaSZIkdZqBVpIkSZ1moJUkSVKnGWglSZLUaQZaSZIkddpGgy5Ag7PstpXMPmHhoMuQOm/FgvmDLkGSpjVXaCVJktRpBlpJkiR1moFWkiRJnWaglSRJUqcZaCVJktRpBlpJkiR1moFWkiRJndbpQJvkwCQXtOOXJDlhwPVs0Br671+SJGm6mjJ/WKGqzgfOn+41SJIkTTfrfYU2yV8kWZrkhiSfTrJDkvPa4xuSPCvJFkkWtsfLkxw+xngvTPKDJFcCL+trPyrJKe34T5NcneT6JN9MskNr3z7JN5Jcl+TjSX6UZLsks5N8P8npSW5MclGSzVqfuUmuavdwXpJHtfbjknyvtX9+hBpe0e7lhiRXjHE/M5K8P8myNtabW/vzWv3LkpyZZJPV3P8W7bprW7+XjjLfMUkWJVm06u6V43sRJUmSJrH1GmiT7Aq8Azioqp4G/BXwIeDy9vjpwI3AC4GfVNXTqmo34OujjLcpcDrwp8ABwB+MMvWVwDOrak/g88D/bu3vAi6pqqcD5wGP7+szB/hIVe0K/Ao4rLV/Cnh7Ve0BLGtjAJwA7Nnajx2hhncCf9zu8yWj1AlwDLBT31hnt/s8Czi8qnant5L+htXc/zvave0NPBd4X5Ithk9WVadV1byqmjdj85ljlCVJktQN63uF9iDgi1V1O0BV3dHaPtYer6qqlfSC4sFJTkpyQGsbyS7ArVV1c1UV8JlRrvtD4MIky4C/BnZt7fvTC7hU1deBX/b1ubWqlrTjxcDsJDOBbarq8tb+SeDZ7XgpvfD558ADI9TwbeCsJK8HZoxSJ8DBwKlV9UCr6w7gKa2eHw6bd6z7fwFwQpIlwGXApjw8sEuSJE1J6zvQBqjVXdSC2170gu0/JXnnWJePY94PA6e01c2/pBfuhuoZzX19x6tY/f7i+cBH6NW9OMnDrq+qY4G/BR4HLEny6FHGGek5GqvO0e4/wGFVNbf9PL6qvr+ae5AkSeq89R1oLwb+bCjMJdm2tb2hPZ6RZOskjwXurqrPAO+ntxVhJD8Adkqyc3t8xCjXzQRua8dH9rVfCfxZm/sFwKPGKr6tFP8yyQGt6TXA5UkeATyuqi6lt51hG2DL/r5Jdq6qq6vqncDt9ILtSC4Cjh0KxO05+gG9FeIn9c/L2Pd/IfDmJGnj7DnWvUmSJE0V6/VbDqrqxiTvpRcCVwHX09tHe1qS19FbCX0DsDW9PZ8PAve3tpHGuzfJMcDCJLfTC6i7jXDpicA5SW4DrqK3RxXg74HPtQ+dXQ78FPgNw8LoMEcCpybZHLgFOJreFoLPtC0JAT5QVb9qWXLI+5LMaecvBm4YZfwzgCcDS5PcD5xeVackObrdw0bAtfS2Jdw3xv2/Bzi5jRNgBfDiMe5LkiRpSkhvK+b00L4pYFVVPZBkX+BjVTV3wGUNzCaz5tSsI08edBlS561YMH/QJUjSlJdkcVXNG+nclPke2nF6PPBvbcvAb4HXD7geSZIkraNJG2iTnMdDWwWGvL2qLlzbMavqZmAge0uT/DFw0rDmW6vq0EHUI0mSNFVM2kA71YJeC+JrHcYlSZI0skkbaLX+7b7jTBa590+SJHXcev/Tt5IkSdL6ZKCVJElSpxloJUmS1GkGWkmSJHWagVaSJEmdZqCVJElSpxloJUmS1GkGWkmSJHWagVaSJEmdZqCVJElSpxloJUmS1GkGWkmSJHWagVaSJEmdZqCVJElSpxloJUmS1GkGWkmSJHWagVaSJEmdZqCVJElSpxloJUmS1GkbDboADc6y21Yy+4SFgy5DkiRNAisWzB90CWvNFVpJkiR1moFWkiRJnWaglSRJUqcZaCVJktRpBlpJkiR1moFWkiRJnWaglSRJUqdNWKBN8pYkm/c9/lqSbSZw/OOSfD/J2RM03lFJHruaax52TxMw54lJjp+o8SRJkrSGgTY9o/V5C/C78FdVL6qqX619ab/nfwIvqqpXT9B4RwFjBlqG3dOgJZkx6BokSZImm9UG2iSz28roR4HrgH9NsijJjUn+vl1zHL1weGmSS1vbiiTbteO3JVneft6ymvl+79okpwJPBM5P8tYkWyb5RJJlSZYmOaxdd0RrW57kpNY2I8lZrW1Z6/9yYB5wdpIlSTYboY6R7un3xh/jPl6Y5LokNyS5uO/UU5NcluSWNsfQ9V9Osrg9r8f0td+Z5N1Jrgb2TfK6JD9sY5ye5JR23fZJzk1ybfvZb6z6JEmSporx/unbpwBHV9X/TLJtVd3RVgsvTrJHVX0oyduA51bV7f0dk+wFHA08AwhwdZLLq+r64ZOMce2xSV44NH4LkyuravfW71Ft+8BJwF7AL4GLkhwC/CewY1Xt1q7dpqp+leRNwPFVtWikGx5+T6ONX1VfHuE+tgdOB55dVbcm2bbv9C7Ac4GtgJuSfKyq7gde257XzYBrk5xbVb8AtgCWV9U7Ww2fAZ4O/Aa4BLihjftB4ANVdWWSxwMXAn80Qm3HAMcAzNh6+5FuXZIkqVPGu+XgR1V1VTv+syTXAdcDuwJPXU3f/YHzququqroT+BJwwDpeezDwkaEHVfVLYG/gsqr6eVU9AJwNPBu4BXhikg+3UPzrcdzvSEYbfyTPBK6oqltbfXf0nVtYVfe14P8zYIfWflySG4CrgMcBc1r7KuDcdrwPcHlV3dFC8Dl94x4MnJJkCXA+sHWSrYYXVlWnVdW8qpo3Y/OZa3L/kiRJk9J4V2jvAkiyE3A8sHdV/TLJWcCmq+mbNahnvNcGqPH0bXU+Dfhj4I3AnwGvXYOa1rS20eobcl/f8SpgoyQH0guk+1bV3Uku46Hn9d6qWjWOGh7R+t+zBnVKkiR13pp+y8HW9MLtyiQ7AH/Sd+439N5GH+4K4JAkmyfZAjgU+NYo44/32ouANw09SPIo4GrgOUm2a9shjgAub/t4H1FV5wJ/R+/t+rHq7dd/zYjjj9Lvu+3anVp9245y3ZCZwC9bmN2F3grvSK5p4z4qyUbAYX3nhj8nc1czpyRJ0pQw3hVaAKrqhiTXAzfSeyv/232nTwP+PclPq+q5fX2uayu517SmM0baP7uG1/4D8JEky+mtcv59VX0pyd8Al9JbyfxaVX2lrc5+Ig99O8PftN9nAacmuYfRVzYfdk8jjT/Kffy87VX9Upv3Z8DzR7q2+TpwbJKlwE30th2MNO5tSf6RXrj+CfA9YGU7fVx7TpbSe12vAI4dY05JkqQpIVWjvTOuySjJllV1Z1uhPQ84s6rOW5uxNpk1p2YdefKE1idJkrppxYL5gy5hTEkWV9W8kc75l8K658T2wa/lwK3AlwdajSRJ0oCt0ZaDiZLk0cDFI5x6Xvuqqg1dz3nATsOa315VF46j79XAJsOaX1NVyyaqvn5V5V8akyRJ6jOQQNtC69xBzD2Sqjp0Hfo+YyJrkSRJ0ppxy4EkSZI6bSArtJocdt9xJosm+QZwSZKk1XGFVpIkSZ1moJUkSVKnGWglSZLUaQZaSZIkdZqBVpIkSZ1moJUkSVKnGWglSZLUaQZaSZIkdZqBVpIkSZ1moJUkSVKnGWglSZLUaQZaSZIkdZqBVpIkSZ1moJUkSVKnGWglSZLUaQZaSZIkdZqBVpIkSZ1moJUkSVKnGWglSZLUaRsNugANzrLbVjL7hIWDLkOSJHXUigXzB10C4AqtJEmSOs5AK0mSpE4z0EqSJKnTDLSSJEnqNAOtJEmSOs1AK0mSpE4z0EqSJKnTDLSrkeTRSZa0n/9Kclvf40cOu/YtSTZfizlOTHL8xFUtSZI0ffiHFVajqn4BzIVe8ATurKr3j3L5W4DPAHdviNqGJJlRVas25JySJEmThSu0ayHJ85Jcn2RZkjOTbJLkOOCxwKVJLh2j7wuTXJfkhiQX9516apLLktzSxhq6/stJFie5Mckxfe13Jnl3kquBfZO8LskP2xinJzlllPmPSbIoyaJVd69c9ydDkiRpwAy0a25T4Czg8Krand4q9xuq6kPAT4DnVtVzR+qYZHvgdOCwqnoa8Iq+07sAfwzsA7wrycat/bVVtRcwDzguyaNb+xbA8qp6BnAL8HfAM4Hnt7FGVFWnVdW8qpo3Y/OZa373kiRJk4yBds3NAG6tqh+2x58Enj3Ovs8ErqiqWwGq6o6+cwur6r6quh34GbBDaz8uyQ3AVcDjgDmtfRVwbjveB7i8qu6oqvuBc9biviRJkjrJPbRr7q516BugRjl3X9/xKmCjJAcCBwP7VtXdSS6jt0IMcG/fvtmsQ02SJEmd5grtmtsUmJ3kSe3xa4DL2/FvgK3G6Ptd4DlJdgJIsu1q5poJ/LKF2V3orfCO5Jo27qOSbAQcNo77kCRJmhJcoV1z9wJHA+e08HgtcGo7dxrw70l+OtI+2qr6eftg15eSPILe1oLnjzHX14FjkywFbqK37eD3VNVtSf4RuJrePt7vAX7iS5IkTQupGu0dcHVJki2r6s4Wss8Dzqyq88bqs8msOTXryJM3SH2SJGnqWbFg/gabK8niqpo30jm3HEwdJyZZAiwHbgW+PNBqJEmSNhC3HKwn7fthNxnW/JqqWrY+5qsq/9KYJEmalgy060n7flhJkiStZ245kCRJUqe5QjuN7b7jTBZtwM3ckiRJ64MrtJIkSeo0A60kSZI6zUArSZKkTjPQSpIkqdMMtJIkSeo0A60kSZI6zUArSZKkTjPQSpIkqdMMtJIkSeq0VNWga9CAJPkNcNOg69B6sx1w+6CL0Hrj6zt1+dpObb6+a+8JVbX9SCf807fT201VNW/QRWj9SLLI13fq8vWdunxtpzZf3/XDLQeSJEnqNAOtJEmSOs1AO72dNugCtF75+k5tvr5Tl6/t1Obrux74oTBJkiR1miu0kiRJ6jQDrSRJkjrNQDsFJXlhkpuS/EeSE0Y4nyQfaueXJnn6ePtq8Nbx9V2RZFmSJUkWbdjKNR7jeH13SfLdJPclOX5N+mrw1vH19d/vJDeO1/fV7X+Xlyb5TpKnjbevVqOq/JlCP8AM4P8CTwQeCdwAPHXYNS8C/h0I8Ezg6vH29ae7r287twLYbtD34c86vb6PAfYG3gscvyZ9/enu69vO+e93Ev+M8/V9FvCodvwn/v/vxP24Qjv17AP8R1XdUlW/BT4PvHTYNS8FPlU9VwHbJJk1zr4arHV5fTX5rfb1raqfVdW1wP1r2lcDty6vrya/8by+36mqX7aHVwF/ON6+GpuBdurZEfjPvsc/bm3juWY8fTVY6/L6AhRwUZLFSY5Zb1Vqba3Lv0H//U5+6/oa+e93clvT1/d19N5NW5u+GsY/fTv1ZIS24d/NNto14+mrwVqX1xdgv6r6SZLHAN9I8oOqumJCK9S6WJd/g/77nfzW9TXy3+/kNu7XN8lz6QXa/de0r0bmCu3U82PgcX2P/xD4yTivGU9fDda6vL5U1dDvnwHn0XubS5PHuvwb9N/v5LdOr5H/fie9cb2+SfYAzgBeWlW/WJO+Gp2Bduq5FpiTZKckjwReCZw/7Jrzgb9on4Z/JrCyqn46zr4arLV+fZNskWQrgCRbAC8Alm/I4rVa6/Jv0H+/k99av0b+++2E1b6+SR4PfAl4TVX9cE36amxuOZhiquqBJG8CLqT3qckzq+rGJMe286cCX6P3Sfj/AO4Gjh6r7wBuQ6NYl9cX2AE4Lwn0/u1/tqq+voFvQWMYz+ub5A+ARcDWwINJ3kLv09C/9t/v5LYury+wHf77ndTG+b/P7wQeDXy0vZYPVNU8//933fmnbyVJktRpbjmQJElSpxloJUmS1GkGWkmSJHWagVaSJEmdZqCVJElSpxloJUmS1GkGWkmSJHXa/w8bgcc5gEukzQAAAABJRU5ErkJggg==" id="225" name="Google Shape;225;p3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rQAAAKrCAYAAAAAvh6UAAAAOXRFWHRTb2Z0d2FyZQBNYXRwbG90bGliIHZlcnNpb24zLjMuMiwgaHR0cHM6Ly9tYXRwbG90bGliLm9yZy8vihELAAAACXBIWXMAAAsTAAALEwEAmpwYAABLKElEQVR4nO3de5zdVX3v/9fbgNwJIkgjVYMYpXIxSEARUES01lgF0SJaC+iR4lGpeuiRHlulWttQ/VVUVASKeMFLEVEkVlCuonJJICRBRXognoq2imiUqxA+vz/2GtmMM5NJMsme78zr+XjMY757fb9rrc9370f0zdpr70lVIUmSJHXVIwZdgCRJkrQuDLSSJEnqNAOtJEmSOs1AK0mSpE4z0EqSJKnTNhp0ARqc7bbbrmbPnj3oMiRJklZr8eLFt1fV9iOdM9BOY7Nnz2bRokWDLkOSJGm1kvxotHNuOZAkSVKnGWglSZLUaQZaSZIkdZqBVpIkSZ1moJUkSVKnGWglSZLUaQZaSZIkdZqBVpIkSZ1moJUkSVKn+ZfCprFlt61k9gkLH9a2YsH8AVUjSZK0dlyhlSRJUqcZaCVJktRpBlpJkiR1moFWkiRJnWaglSRJUqcZaCVJktRpky7QJnlHkhuTLE2yJMkz1uNcq9ocNya5Icnbkqy35yTJvCQfWs01s5O8ak36SJIkTWeT6ntok+wLvBh4elXdl2Q74JHj7LtRVT2whlPeU1VzW//HAJ8FZgLvWsNxVqvVtwhYtJpLZwOvarUwzj6SJEnT1mRboZ0F3F5V9wFU1e1V9ZMkK1q4HVqxvKwdn5jktCQXAZ9Ksn2SbyS5LsnHk/xoqN/qVNXPgGOAN6VnRpL3Jbm2rRb/ZZtzVpIr2sru8iQHtPYXtnlvSHLxKPUdmOSCvnOfTnJJkpuTvL6VsgA4oI3/1mF9tk3y5VbPVUn26BvrzCSXJbklyXHr/lJIkiR1w6RaoQUuAt6Z5IfAN4EvVNXlq+mzF7B/Vd2T5BTgkqr6pyQvpBdQx62qbmlbDh4DvBRYWVV7J9kE+HYLpi8DLqyq9yaZAWyeZHvgdODZVXVrkm1Hqe/AYVPuATwT2AK4PslC4ATg+Kp6McCwPn8PXF9VhyQ5CPgUMLed2wV4LrAVcFOSj1XV/cPvMckxQ8/LjK23X5OnR5IkaVKaVIG2qu5MshdwAL1w9oUkJ6ym2/lVdU873h84tI319SS/XIsy0n6/ANgjycvb45nAHOBa4MwkGwNfrqolLXReUVW3trnvGKW+4b7Szt2T5FJgH+BXY9S2P3BYm+OSJI9OMrOdW9hWtu9L8jNgB+DHwweoqtOA0wA2mTWnxphLkiSpEyZVoAWoqlXAZcBlSZYBRwIP8ND2iE2Hdbmr7zisgyRPBFYBP2tjvbmqLhzhumcD84FPJ3kfvRA6Wji8a5R2RuizuoA50v0N9bmvr20Vk/C1lSRJWh8m1R7aJE9JMqevaS7wI2AFvbfuoa1QjuJK4M/aWC8AHrUGc28PnAqcUlUFXAi8oa3EkuTJSbZI8gTgZ1V1OvCvwNOB7wLPSbJTu3bbESf5fS9NsmmSRwMH0lv9/Q29bQMjuQJ4dZvjQHr7jX893nuUJEmaiibbKt6WwIeTbENvVfY/6O33/CPgX5P8H+DqMfr/PfC5JIcDlwM/pRcQR7NZkiXAxm2+TwP/0s6dQe8bB65LEuDnwCH0gudfJ7kfuBP4i6r6edub+qW2B/dnwPPHcb/XAAuBxwPvaR+A+znwQJIbgLOA6/uuPxH4RJKlwN30Vq8lSZKmtfQWI6eG9uGtVVX1QPsKsI8NfS3XZJPkRODOqnr/oGrYZNacmnXkyQ9rW7Fg/mCKkSRJGkOSxVU1b6Rzk22Fdl09Hvi3tkr6W+D1q7lekiRJHTelAm1V3Qzs2d/W9qdePMLlz6uqX2yQwkZQVScOam5JkqSpZEoF2pG00Dp30HVIkiRp/ZhU33IgSZIkrakpv0Kr0e2+40wW+SEwSZLUca7QSpIkqdMMtJIkSeo0A60kSZI6zUArSZKkTjPQSpIkqdMMtJIkSeo0A60kSZI6zUArSZKkTjPQSpIkqdMMtJIkSeo0A60kSZI6zUArSZKkTjPQSpIkqdMMtJIkSeo0A60kSZI6zUArSZKkTjPQSpIkqdMMtJIkSeo0A60kSZI6baNBF6DBWXbbSmafsHDEcysWzN/A1UiSJK0dV2glSZLUaQZaSZIkdZqBVpIkSZ1moJUkSVKnGWglSZLUaQZaSZIkdZqBVpIkSZ1moJ2EkhyV5JS17Ds7yasmuiZJkqTJaloG2iQzBl3DejQbMNBKkqRpY9IG2iR/nuSaJEuSfDzJjCR3JjkpyeIk30yyT5LLktyS5CWt34wk70tybZKlSf6ytR+Y5NIknwWWJXlEko8muTHJBUm+luTl7dq9klze5rkwyazWflmb/5okP0xyQN+c70+yrM355iTPS3Je3/08P8mXxrjfo9uYlwP79bVvn+Tcdj/XJtmvtZ+Y5NNJLklyc5LXty4LgAPa8/bWiXxNJEmSJqNJ+advk/wRcDiwX1Xdn+SjwKuBLYDLqurtLSz+A/B84KnAJ4HzgdcBK6tq7ySbAN9OclEbeh9gt6q6tYXX2cDuwGOA7wNnJtkY+DDw0qr6eZLDgfcCr21jbFRV+yR5EfAu4GDgGGAnYM+qeiDJtsAvgY8k2b6qfg4cDXxilPudBfw9sBewErgUuL6d/iDwgaq6MsnjgQuBP2rn9gCe2Z6X65MsBE4Ajq+qF48y1zGtXmZsvf2or4EkSVJXTMpACzyPXri7NgnAZsDPgN8CX2/XLAPua4F3Gb1wCvACYI+h1VZgJjCn9b2mqm5t7fsD51TVg8B/Jbm0tT8F2A34Rpt7BvDTvtqGVlkX9815MHBqVT0AUFV3ACT5NPDnST4B7Av8xSj3+wx6Qf3nrd8XgCf3jf3UVgvA1km2asdfqap7gHta/fsAvxplDlptpwGnAWwya06Nda0kSVIXTNZAG+CTVfU3D2tMjq+qoRD2IHAfQFU9mGSjvr5vrqoLh/U9ELhr2ByjzX1jVe07yvn72u9VPPT8BRgpHH4C+CpwL73w/MAoYzJKf+htC9m3BdeHiuwF3OF9DKiSJGnamax7aC8GXp7kMQBJtk3yhHH2vRB4Q9s6QJInJ9lihOuuBA5re2l3AA5s7TcB2yfZt/XfOMmuq5nzIuDYoVDdthxQVT8BfgL8LXDWGP2vBg5M8uhW9yuGjf2moQdJ5vade2mSTZM8utV/LfAbYCskSZKmiUkZaKvqe/RC4EVJlgLfAGaNs/sZwPeA65IsBz7OyCvR5wI/BoauuZre3tvfAi8HTkpyA7AEeNY45vx/wNLWp/9bBs4G/rPd04iq6qfAicB3gW8C1/WdPg6Y1z5s9j3g2L5z1wALgauA97QAvRR4IMkNfihMkiRNB3noHfzpJ8mWVXVnW+G8ht6H0P5rguc4Bbi+qv51gsc9Ebizqt6/tmNsMmtOzTry5BHPrVgwf22HlSRJmnBJFlfVvJHOTdY9tBvKBUm2AR5Jb4VzosPsYnr7dv/XRI4rSZKkh0zrQFtVB67n8fca3pbkamCTYc2vqaplazj2ietQmiRJ0pQxrQPtIFTVMwZdgyRJ0lQyKT8UJkmSJI2XK7TT2O47zmSRH/6SJEkd5wqtJEmSOs1AK0mSpE4z0EqSJKnTDLSSJEnqNAOtJEmSOs1AK0mSpE4z0EqSJKnTDLSSJEnqNAOtJEmSOs1AK0mSpE4z0EqSJKnTDLSSJEnqNAOtJEmSOs1AK0mSpE4z0EqSJKnTDLSSJEnqNAOtJEmSOs1AK0mSpE4z0EqSJKnTNhp0ARqcZbetZPYJC9fb+CsWzF9vY0uSJA1xhVaSJEmdZqCVJElSpxloJUmS1GkGWkmSJHWagVaSJEmdZqCVJElSpxloJUmS1GmdCrRJDk1SSXYZ5fxlSeatwXjzknxoLer4WpJt1rTfGOMdleSxEzWeJEnSdNKpQAscAVwJvHIiBquqRVV13Fr0e1FV/WoiamiOAgy0kiRJa6EzgTbJlsB+wOtogTbJZkk+n2Rpki8Am/Vdf2eSk5IsTvLNJPu0FdxbkrykXXNgkgva8XOSLGk/1yfZKsmsJFe0tuVJDmjXrkiyXTt+Wzu3PMlbWtvsJN9PcnqSG5NclGQzRpDk5cA84Ow2z/wk5/Wdf36SL/Xd0/+X5LokFyfZvrXvnOTr7V6/NdoKdrv2mCSLkixadffKtXw1JEmSJo/OBFrgEODrVfVD4I4kTwfeANxdVXsA7wX26rt+C+CyqtoL+A3wD8DzgUOBd48w/vHAG6tqLnAAcA/wKuDC1vY0YEl/hyR7AUcDzwCeCbw+yZ7t9BzgI1W1K/Ar4LCRbqqqvggsAl7d5vka8EdDYbWN/4m+e7quqp4OXA68q7WfBry53evxwEdHmqvNd1pVzauqeTM2nznaZZIkSZ3RpUB7BPD5dvz59vjZwGcAqmopsLTv+t8CX2/Hy4DLq+r+djx7hPG/DfxLkuOAbarqAeBa4OgkJwK7V9VvhvXZHzivqu6qqjuBL9ELwwC3VtWSdrx4lDl/T1UV8Gngz9s+3X2Bf2+nHwS+0I4/A+zfVq6fBZyTZAnwcWDWeOaSJEmaCjYadAHjkeTRwEHAbkkKmAEUcH37PZL7WziEXhC8D6CqHkzye/ddVQuSLAReBFyV5OCquiLJs4H5wKeTvK+qPtVf2hhl39d3vIq+7RDj8Angq8C9wDktXI+k6P1Hya/a6q4kSdK005UV2pcDn6qqJ1TV7Kp6HHArcB3waoAkuwF7rO0ESXauqmVVdRK9LQC7JHkC8LOqOh34V+Dpw7pdARySZPMkW9DbzvCttZj+N8BWQw+q6ifAT4C/Bc7qu+4R9J4L6G2HuLKqfg3cmuQV7T6S5GlrUYMkSVIndWKFlt72ggXD2s4F9gQ2S7KU3v7Wa9ZhjrckeS691dTv0Xub/5XAXye5H7gT+Iv+DlV1XZKz+uY9o6quTzJ7Dec+Czg1yT3AvlV1D3A2sH1Vfa/vuruAXZMsBlYCh7f2VwMfS/K3wMb0tmTcsIY1SJIkdVIeeldek0mSU4Drq+pf+9rurKotJ2qOTWbNqVlHnjxRw/2eFQvmr7exJUnS9JJkcVWN+PcGurJCO620Fdi7gP816FokSZImOwPtBpTkI/S+S7ffB6vqE/0N7eu3fs9Ers5KkiRNFQbaDaiq3jjoGiRJkqaarnzLgSRJkjQiV2insd13nMkiP7glSZI6zhVaSZIkdZqBVpIkSZ1moJUkSVKnGWglSZLUaQZaSZIkdZqBVpIkSZ1moJUkSVKnGWglSZLUaQZaSZIkdZqBVpIkSZ1moJUkSVKnGWglSZLUaQZaSZIkdZqBVpIkSZ1moJUkSVKnGWglSZLUaQZaSZIkdZqBVpIkSZ1moJUkSVKnbTToAjQ4y25byewTFq73eVYsmL/e55AkSdOXK7SSJEnqNAOtJEmSOs1AK0mSpE4z0EqSJKnTDLSSJEnqNAOtJEmSOs1AO8GS7JDks0luSbI4yXeTHDoB4x6Y5IKJqFGSJGkqMdBOoCQBvgxcUVVPrKq9gFcCfziAWvyOYUmSNC0YaCfWQcBvq+rUoYaq+lFVfTjJjCTvS3JtkqVJ/hJ+t/J6WZIvJvlBkrNbMCbJC1vblcDLhsZMskWSM9tY1yd5aWs/Ksk5Sb4KXLRB71ySJGlAXMWbWLsC141y7nXAyqraO8kmwLeTDIXOPVvfnwDfBvZLsgg4nV5I/g/gC31jvQO4pKpem2Qb4Jok32zn9gX2qKo7RioiyTHAMQAztt5+7e5SkiRpEjHQrkdJPgLsD/wW+BGwR5KXt9MzgTnt3DVV9ePWZwkwG7gTuLWqbm7tn6EFUeAFwEuSHN8ebwo8vh1/Y7QwC1BVpwGnAWwya06t+11KkiQNloF2Yt0IHDb0oKremGQ7YBHw/4A3V9WF/R2SHAjc19e0iodel9ECZ4DDquqmYWM9A7hrHeqXJEnqHPfQTqxLgE2TvKGvbfP2+0LgDUk2Bkjy5CRbjDHWD4CdkuzcHh/Rd+5C4M19e233nJDqJUmSOshAO4GqqoBDgOckuTXJNcAngbcDZwDfA65Lshz4OGOskFfVvfS2GCxsHwr7Ud/p9wAbA0vbWO9ZD7cjSZLUCellME1Hm8yaU7OOPHm9z7Niwfz1PockSZrakiyuqnkjnXOFVpIkSZ1moJUkSVKnGWglSZLUaQZaSZIkdZrfQzuN7b7jTBb5gS1JktRxrtBKkiSp0wy0kiRJ6jQDrSRJkjrNQCtJkqROM9BKkiSp0wy0kiRJ6jQDrSRJkjrNQCtJkqROM9BKkiSp0wy0kiRJ6jQDrSRJkjrNQCtJkqROM9BKkiSp0wy0kiRJ6jQDrSRJkjrNQCtJkqROM9BKkiSp0wy0kiRJ6jQDrSRJkjrNQCtJkqRO22jQBWhwlt22ktknLBx0Gb+zYsH8QZcgSZI6yBVaSZIkdZqBVpIkSZ1moJUkSVKnGWglSZLUaQZaSZIkdZqBVpIkSZ1moF1DSeYmedE4rjswyQXt+CVJTmjHhyR56lrM++4kB49x/qwkL1/TcSVJkrrOQLsGkmwEzAVWG2j7VdX5VbWgPTwEWKNAm2RGVb2zqr65Jv0kSZKmg2kRaJPMTvKDJGckWZ7k7CQHJ/l2kpuT7JNk2yRfTrI0yVVJ9mh9T0xyWpKLgE8B7wYOT7IkyeGt73eSXN9+P2WE+Y9KckqSZwEvAd7X+u+c5Lq+6+YkWdyOVyR5Z5IrgVf0r8AmWZDke63W948w33va9dPi9ZUkSdPbdPpLYU8CXgEcA1wLvArYn17A/D/AfwLXV9UhSQ6iF17ntr57AftX1T1JjgLmVdWbAJJsDTy7qh5oWwL+EThspAKq6jtJzgcuqKovtv4rk8ytqiXA0cBZfV3urar923UvbL+3BQ4FdqmqSrJN/xxJ/hmYCRxdVTW8hiTHtOeAGVtvP46nTZIkaXKbTit4t1bVsqp6ELgRuLgFvmXAbHrh9tMAVXUJ8OgkM1vf86vqnlHGnQmck2Q58AFg1zWs6wzg6CQzgMOBz/ad+8II1/8auBc4I8nLgLv7zv0dsE1V/eVIYRagqk6rqnlVNW/G5jNHukSSJKlTplOgva/v+MG+xw/SW6nOCH2GQuFdY4z7HuDSqtoN+FNg0zWs61zgT4AXA4ur6hd9535v3qp6ANin9TsE+Hrf6WuBvdoqriRJ0rQwnQLt6lwBvBp631AA3F5Vvx7hut8AW/U9ngnc1o6PGsc8D+tfVfcCFwIfAz6xus5JtgRmVtXXgLfw0LYI6IXbBcDCJFv9fm9JkqSpx0D7kBOBeUmW0guFR45y3aXAU4c+FAb8M/BPSb4NzBjHPJ8H/rp9iGzn1nY2vdXgi8bRfyvgglbn5cBb+09W1TnA6cD5STYbx3iSJEmdllG2WmoDSnI8vVXXv9uQ824ya07NOvLkDTnlmFYsmD/oEiRJ0iSVZHFVzRvp3HT6loNJKcl5wM7AQYOuRZIkqYsMtANWVYcOugZJkqQucw+tJEmSOs1AK0mSpE5zy8E0tvuOM1nkB7EkSVLHuUIrSZKkTjPQSpIkqdMMtJIkSeo0A60kSZI6zUArSZKkTjPQSpIkqdMMtJIkSeo0A60kSZI6zUArSZKkTjPQSpIkqdMMtJIkSeo0A60kSZI6zUArSZKkTjPQSpIkqdMMtJIkSeo0A60kSZI6zUArSZKkTjPQSpIkqdMMtJIkSeo0A60kSZI6baNBF6DBWXbbSmafsHDQZWwwKxbMH3QJkiRpPXCFVpIkSZ1moJUkSVKnGWglSZLUaQZaSZIkdZqBVpIkSZ1moJUkSVKnTatAm+QPknw+yf9N8r0kX0vy5HH2PSvJy9dizncnObgdX5ZkXjtekWS7NR1PkiRJDzdtvoc2SYDzgE9W1Stb21xgB+CH62veqnrn+hpbkiRJ02uF9rnA/VV16lBDVS0BrkzyviTLkyxLcjj0AnCSU9pK7kLgMUP9kuyV5PIki5NcmGTWaJOubmU3yewk309yepIbk1yUZLN2buckX2/zfCvJLq39Fa3eG5Jc0dp2TXJNkiVJliaZs25PlyRJUjdMp0C7G7B4hPaXAXOBpwEHA+9rAfVQ4CnA7sDrgWcBJNkY+DDw8qraCzgTeO861jYH+EhV7Qr8CjistZ8GvLnNczzw0db+TuCPq+ppwEta27HAB6tqLjAP+PFIEyU5JsmiJItW3b1yHcuWJEkavGmz5WAM+wOfq6pVwH8nuRzYG3h2X/tPklzSrn8KvXD8jd4uBmYAP13HGm5tq8XQC92zk2xJL0Sf0+YB2KT9/jZwVpJ/A77U2r4LvCPJHwJfqqqbR5qoqk6jF5TZZNacWse6JUmSBm46BdobgZHe+s8IbUNGCnwBbqyqfSekqp77+o5XAZvRWz3/VVtxfXhRVccmeQYwH1iSZG5VfTbJ1a3twiT/o6ouGd5XkiRpqplOWw4uATZJ8vqhhiR7A78EDk8yI8n29FZmrwGuAF7Z2mfR24MLcBOwfZJ92xgbJ9l1ooutql8DtyZ5RZsnSZ7WjneuqqvbB85uBx6X5InALVX1IeB8YI+JrkmSJGkymjaBtqqK3r7Y57ev7boROBH4LLAUuIFe6P3fVfVf9L4R4WZgGfAx4PI2zm/prfSelOQGYAltf+168GrgdW2eG4GXtvb3tQ+wLacXvG8ADgeWJ1kC7AJ8aj3VJEmSNKmkl/M0HW0ya07NOvLkQZexwaxYMH/QJUiSpLWUZHFVzRvp3LRZoZUkSdLUNJ0+FLZeJfkIsN+w5g9W1ScGUY8kSdJ0YaCdIFX1xkHXIEmSNB255UCSJEmd5grtNLb7jjNZ5AelJElSx7lCK0mSpE4z0EqSJKnTDLSSJEnqNAOtJEmSOs1AK0mSpE4z0EqSJKnTDLSSJEnqNAOtJEmSOs1AK0mSpE4z0EqSJKnTDLSSJEnqNAOtJEmSOs1AK0mSpE4z0EqSJKnTDLSSJEnqNAOtJEmSOs1AK0mSpE4z0EqSJKnTDLSSJEnqtI0GXYAGZ9ltK5l9wsJBlzFprVgwf9AlSJKkcXCFVpIkSZ1moJUkSVKnGWglSZLUaQZaSZIkdZqBVpIkSZ1moJUkSVKnGWgnsSSHJqkkuwy6FkmSpMnKQDu5HQFcCbxy0IVIkiRNVgbaSSrJlsB+wOtogTbJI5J8NMmNSS5I8rUkL2/n9kpyeZLFSS5MMmuA5UuSJG0wBtrJ6xDg61X1Q+COJE8HXgbMBnYH/gewL0CSjYEPAy+vqr2AM4H3jjRokmOSLEqyaNXdK9f7TUiSJK1v/unbyesI4OR2/Pn2eGPgnKp6EPivJJe2808BdgO+kQRgBvDTkQatqtOA0wA2mTWn1lfxkiRJG4qBdhJK8mjgIGC3JEUvoBZw3mhdgBurat8NVKIkSdKk4ZaDyenlwKeq6glVNbuqHgfcCtwOHNb20u4AHNiuvwnYPsnvtiAk2XUQhUuSJG1oBtrJ6Qh+fzX2XOCxwI+B5cDHgauBlVX1W3oh+KQkNwBLgGdtsGolSZIGyC0Hk1BVHThC24eg9+0HVXVn25ZwDbCsnV8CPHsDlilJkjQpGGi754Ik2wCPBN5TVf814HokSZIGykDbMSOt3kqSJE1n7qGVJElSpxloJUmS1GkGWkmSJHWae2insd13nMmiBfMHXYYkSdI6cYVWkiRJnWaglSRJUqcZaCVJktRpBlpJkiR1moFWkiRJnWaglSRJUqcZaCVJktRpBlpJkiR1moFWkiRJnWaglSRJUqcZaCVJktRpBlpJkiR1moFWkiRJnWaglSRJUqcZaCVJktRpBlpJkiR1moFWkiRJnWaglSRJUqcZaCVJktRpGw26AA3OsttWMvuEhYMuY9JbsWD+oEuQJEljcIVWkiRJnWaglSRJUqcZaCVJktRpBlpJkiR1moFWkiRJnWaglSRJUqcZaCVJktRpAwm0SVYlWZJkeZJzkmw+iDpGkuTAJM8a4/w7Wu1L+u5jSZLjJmj+FUm2m4ixJEmSpoNBrdDeU1Vzq2o34LfAsQOqYyQHAqMG2qp6b6t9Lg/dx9yq+tCGKlCSJEkPmQxbDr4FPCnJnya5Osn1Sb6ZZIckj0hyc5LtAdrj/0iyXZKzknwsyaVJbknynCRnJvl+krOGBk/ygiTfTXJdWw3esrWvSPL3rX1Zkl2SzKYXrt/aVl0PGM8NJHlPkr/qe/zeJMe11d4rkpyX5HtJTk3yiHbNEW3e5UlOGmXct7Xzy5O8pa/975L8IMk3knwuyfFJdk5yXd81c5IsHmHMY5IsSrJo1d0rx3N7kiRJk9pAA22SjYA/AZYBVwLPrKo9gc8D/7uqHgQ+A7y6dTkYuKGqbm+PHwUcBLwV+CrwAWBXYPckc9tb938LHFxVTwcWAW/rK+H21v4x4PiqWgGcCnygrbp+a5y38q/Ake2eHgG8Eji7ndsH+F/A7sDOwMuSPBY4qdU+F9g7ySHDnpu9gKOBZwDPBF6fZM8k84DDgD2BlwHzAKrq/wIrk8xtQxwNnDW80Ko6rarmVdW8GZvPHOftSZIkTV4bDWjezZIsacffohcInwJ8Icks4JHAre38mcBXgJOB1wKf6Bvnq1VVSZYB/11VywCS3AjMBv4QeCrw7SS0cb/b1/9L7fdieuFwrVTViiS/SLInsANwfVX9os15TVXd0ur6HLA/cD9wWVX9vLWfDTwb+HLfsPsD51XVXe2aLwEH0PuPkK9U1T2t/at9fc4Ajk7yNuBwemFakiRpShtUoL2n7UH9nSQfBv6lqs5PciBwIkBV/WeS/05yEL3Vylf3dbuv/X6w73jo8UbAKuAbVXXEKHUM9VnFuj8XZwBHAX9AL4QPqWHXFZBxjDfaNWP1PRd4F3AJsLiqfjGOeSRJkjptMuyhHTITuK0dHzns3Bn0th78W1WtWoMxrwL2S/IkgCSbJ3nyavr8BthqDeYYch7wQmBv4MK+9n2S7NS2IhxOb2vF1cBz2l7gGcARwOXDxrsCOKTVvAVwKL3V7CuBP02yadsPPH+oQ1Xd2+b+GA9fyZYkSZqyJlOgPRE4J8m3gNuHnTsf2JI1DGntLf2jgM8lWUov4O6ymm5fBQ5dkw+Ftbl+C1zK74fu7wILgOX0tlGcV1U/Bf6mXX8DcF1VfWXYeNfR2wN7Db0AfEZVXV9V19J7Pm6gt2ViEdD/6a6z6a0CXzTe2iVJkrosVcPfEZ982gehPlBV4w6YG1pbgb0OeEVV3dzaDqT3YbMXT/BcW1bVne37e68AjmkBmCTHAzOr6u9WN84ms+bUrCNPnsjSpqQVC+av/iJJkrReJVlcVfNGOjeoPbTjluQE4A08fO/spJLkqcAF9FZfb94AU57W5twU+GRfmD2P3jcpHLQBapAkSZoUJn2graoF9N6y3+CSvAN4xbDmc6rqvf0NVfU94InD+1fVZcBlE11XVb1qlPZDJ3ouSZKkyW7SB9pBasH1vau9UJIkSQNjoJ3Gdt9xJovcHypJkjpuMn3LgSRJkrTGDLSSJEnqNAOtJEmSOs1AK0mSpE4z0EqSJKnTDLSSJEnqNAOtJEmSOs1AK0mSpE4z0EqSJKnTDLSSJEnqNAOtJEmSOs1AK0mSpE4z0EqSJKnTDLSSJEnqNAOtJEmSOs1AK0mSpE4z0EqSJKnTDLSSJEnqNAOtJEmSOs1AK0mSpE7baNAFaHCW3baS2ScsHHQZGsWKBfMHXYIkSZ3gCq0kSZI6zUArSZKkTjPQSpIkqdMMtJIkSeo0A60kSZI6zUArSZKkTjPQSpIkqdMmRaBNMjvJ8kHXsSEkOSrJKe14+yRXJ7k+yQGDrk2SJKmL/MMKayDJjKpaNYFDPg/4QVUduS6DJNmoqh6YoJokSZI6ZVKs0DYzkpye5MYkFyXZLMncJFclWZrkvCSPAkhyWZIPJLkiyfeT7J3kS0luTvIPQwMm+fMk1yRZkuTjSWaMNnmSI5IsS7I8yUl97XcmeXeSq4F9R+m7IMn3Wp3vb23bJzk3ybXtZ79hfeYC/wy8qNW3WZIXJrkuyQ1JLm7X7ZPkO20V9ztJntLaj0pyTpKvAhcl2SLJmW2u65O8dJRaj0myKMmiVXevHNcLI0mSNJlNpkA7B/hIVe0K/Ao4DPgU8Paq2gNYBryr7/rfVtWzgVOBrwBvBHYDjkry6CR/BBwO7FdVc4FVwKtHmjjJY4GTgIOAucDeSQ5pp7cAllfVM6rqyhH6bgscCuza6hwK1B8EPlBVe7d7OaO/X1UtAd4JfKHVtyVwOnBYVT0NeEW79AfAs6tqz3b9P/YNsy9wZFUdBLwDuKTN91zgfUm2GF5vVZ1WVfOqat6MzWeO9HRIkiR1ymTacnBrC3kAi4GdgW2q6vLW9kngnL7rz2+/lwE3VtVPAZLcAjwO2B/YC7g2CcBmwM9GmXtv4LKq+nkb42zg2cCX6QXhc8eo+9fAvcAZSRYCF7T2g4GntrkBtk6y1RjjPBO4oqpuBaiqO1r7TOCTSeYABWzc1+cbfde9AHhJkuPb402BxwPfH2NOSZKkzptMgfa+vuNVwDbjvP7BYX0fpHdfAT5ZVX8zjrkzxrl7x9o3W1UPJNmH3n7YVwJvorfS+whg36q652ETZdSpQi+wDvce4NKqOjTJbOCyvnN3Det/WFXdNMa9SJIkTTmTacvBcCuBX/Z9+v81wOVjXD/cxcDLkzwGelsDkjxhlGuvBp6TZLu2z/aI8c6VZEtgZlV9DXgLvS0LABfRC7dD180d3neY77Yadhqqt7XPBG5rx0eN0f9C4M1piTnJnuOpX5Ikqesm0wrtSI4ETk2yOXALcPR4O1bV95L8Lb0PTD0CuJ/ePtsfjXDtT5P8DXApvZXOr1XVV8Y51VbAV5Js2vq+tbUfB3wkyVJ6z/MVwLFj1PvzJMcAX2r1/gx4Pr0Pjn0yyduAS8ao4z3AycDSFmpXAC8e5z1IkiR1VqpGepdb08Ems+bUrCNPHnQZGsWKBfMHXYIkSZNGksVVNW+kc5N5y4EkSZK0WpN9y8GEa98nu8mw5tdU1bJx9D0P2GlY89ur6sKJqk+SJElrZtoF2qp6xjr0PXQia5EkSdK6m3aBVg/ZfceZLHKfpiRJ6jj30EqSJKnTDLSSJEnqNAOtJEmSOs1AK0mSpE4z0EqSJKnTDLSSJEnqNAOtJEmSOs1AK0mSpE4z0EqSJKnTDLSSJEnqNAOtJEmSOs1AK0mSpE4z0EqSJKnTDLSSJEnqNAOtJEmSOs1AK0mSpE4z0EqSJKnTDLSSJEnqNAOtJEmSOs1AK0mSpE7baNAFaHCW3baS2ScsHHQZ6rAVC+YPugRJklyhlSRJUrcZaCVJktRpBlpJkiR1moFWkiRJnWaglSRJUqcZaCVJktRpBtrVSHJikuMHXcdIkhyY5IJB1yFJkjRIUybQJpkU36k7WeqQJEmaLtZLoE3yF0mWJrkhyaeT7JDkvPb4hiTPSrJFkoXt8fIkh48x3ookJyW5pv08qbWfleRfklwKnJRkbpKr2tznJXlUu+5JSb7Z5rouyc6t/a+TXNuu//u++d6R5KYk3wSe0td+WZJ57Xi7JCva8VFJzknyVeCidm9ntrGvT/LSMe5tRpL3J1nW6nhza39e67usjbVJa39hkh8kuRJ4Wd84455TkiRpKpnw1cQkuwLvAParqtuTbAt8DLi8qg5NMgPYEngh8JOqmt/6zVzN0L+uqn2S/AVwMvDi1v5k4OCqWpVkKfDmqro8ybuBdwFvAc4GFlTVeUk2BR6R5AXAHGAfIMD5SZ4N3AW8EtiT3vNzHbB4HLe+L7BHVd2R5B+BS6rqtUm2Aa5J8s2qumuEfscAOwF7VtUDSbZtNZ4FPK+qfpjkU8AbkpwKnA4cBPwH8IW+cd4xnjmTHNPmZMbW24/jtiRJkia39bFCexDwxaq6HaCq7mhtH2uPV1XVSmAZcHBbeT2gtY3lc32/9+1rP6eF2ZnANlV1eWv/JPDsJFsBO1bVeW3+e6vqbuAF7ed6eqF1F3oB9wDgvKq6u6p+DZw/zvv+RrtX2rgnJFkCXAZsCjx+lH4HA6dW1QOtvjvorQrfWlU/7L+XVuOtVXVzVRXwmb5xxjVnVZ1WVfOqat6MzVf33xCSJEmT3/rY7xmgVndRW3ncC3gR8E9JLqqqd4/VZZTjkVY9h9czWvs/VdXHH9aYvIXR63+Ah/4jYNNh5/rrCHBYVd20mtqGrh0+32g1M0ZtazKnJEnSlLE+VmgvBv4syaMB2paDi4E3tMczkmyd5LHA3VX1GeD9wNNXM+7hfb+/O/xkW+H9ZZIDWtNr6G1z+DXw4ySHtPk3SbI5cCHw2iRbtvYdkzwGuAI4NMlmbXX3T/umWQHs1Y5fPkatFwJvTpI29p5jXHsRcOzQh8na8/UDYPbQXuGhe2ntOw3tAQaOWMs5JUmSpowJX6GtqhuTvBe4PMkqem/p/xVwWpLXAavohdutgfcleRC4v7WNZZMkV9ML4UeMcs2RwKktsN4CHN3aXwN8vO2rvR94RVVdlOSPgO+2DHgn8OdVdV2SLwBLgB8B3+ob//3AvyV5DXDJGLW+h94+36UtYK7goT2/w51Bbx/w0iT3A6dX1SlJjgbOaUH3WnrbEu5re2AXJrkduBLYbS3mlCRJmjLS24o5ubVvE5g3tC9XE2OTWXNq1pEnD7oMddiKBfMHXYIkaZpIsriq5o10bsp8D60kSZKmp0n1RwCSnEfvK6z6vb2qZg+gnAmV5I+Bk4Y131pVhw6iHkmSpKliUgXaqRzuqupCeh/ckiRJ0gRyy4EkSZI6bVKt0GrD2n3HmSzyQz2SJKnjXKGVJElSpxloJUmS1GkGWkmSJHWagVaSJEmdZqCVJElSpxloJUmS1GkGWkmSJHWagVaSJEmdZqCVJElSpxloJUmS1GkGWkmSJHWagVaSJEmdZqCVJElSpxloJUmS1GkGWkmSJHWagVaSJEmdZqCVJElSpxloJUmS1GkGWkmSJHXaRoMuQIOz7LaVzD5h4aDLkCbEigXzB12CJGlAXKGVJElSpxloJUmS1GkGWkmSJHWagVaSJEmdZqCVJElSpxloJUmS1GkGWkmSJHVapwNtkjvXw5gHJrlgosftG/8lSU5YzTVzk7xoTfpIkiRNV5PyDysk2aiqHljLvjOqatVE1zQR2n2dD5y/mkvnAvOArwGMs48kSdK0tF4DbZIvA48DNgU+WFWntVXVjwPPBX4JvLKqfp7kMuA7wH70wtv/N8J4OwGfbXV/va/9QOBdwE+BuUl2A04BngPcSm8l+syq+uIodb4QOBm4Hbiur30L4MPA7m3OE6vqK0l2BT4BPLKNfVhV3ZzkL4DjgQKWVtVrkpwF3AHsCVyXZBkwr6re1M7dC+wK7AC8DbgIeDewWZL9gX8CNuvr8wTgTGB74OfA0VX1/9pYv6YXhP8A+N+j3a8kSdJUsr63HLy2qvaiF7KOS/JoYAvguqp6OnA5vSA6ZJuqek5V/V6YbT4IfKyq9gb+a9i5fYB3VNVTgZcBs+kF0f8B7DtagUk2BU4H/hQ4gF4YHPIO4JI233OB97WQeyy9gD633duPW8h9B3BQVT0N+Ku+cZ4MHFxV/2uEEmbTC97zgVPpvSbvBL5QVXOr6gvDrj8F+FRV7QGcDXyo79wsYH/gxcCCUe73mCSLkixadffK0Z4WSZKkzljfgfa4JDcAV9FbqZ0DPAgMhbTP0AtgQ4aHt+H2Az7Xjj897Nw1VXVrO94fOKeqHqyq/wIuHWPMXYBbq+rmqqpW05AXACckWQJcRm+l+fHAd4H/k+TtwBOq6h7gIOCLVXU7QFXd0TfOOWNsg/i3VufNwC2tnrHsS2+VGnrPQf/z9+U21vforfj+nqo6rarmVdW8GZvPXM1UkiRJk99623LQtgEcDOxbVXe3LQWbjnBp9R3fNY6ha5T2/r4ZxzjjGTP0thPcNKz9+0mupreqemGS/9GuHU9tq5t7tDHG0/++vuM1fQ4kSZI6aX2u0M4EftnC7C7AM/vmfHk7fhVw5RqM+W3gle341WNcdyVwWJJHJNkBOHCMa38A7JRk5/b4iL5zFwJvThKAJHu2308EbqmqD9Hb77sHcDHwZ21bBUm2Hec9vaLVuTPwROAm4DfAVqNc/x0e/hysyfMnSZI05azPQPt1YKMkS4H30Nt2AL3Vyl2TLKb3Nv2712DMvwLemORaeoF5NOcCPwaW0/sA2tXAiBtGq+pe4BhgYZIrgR/1nX4PsDGwNMny9hjgcGB524qwC709rTcC7wUub9ss/mWc93QTvb3E/w4c2+q5FHhqkiVJDh92/XHA0e15fQ0P36srSZI07aS3bXQDTpjcWVVbboB5tqyqO9uK6TXAfm0/7aTRvpnggkF9G8Ems+bUrCNPHsTU0oRbsWD+oEuQJK1HSRZX1byRzk3K76GdIBck2YbeV2u9Z7KFWUmSJE2MDR5ox7M6m+QdwCuGNZ9TVe9dg3kOHGHc84CdhjW/vaouHO+4E6mqjhrEvJIkSVPJpFyhbcF13OF1DcY9dKLHlCRJ0mCt7++hlSRJktarSblCqw1j9x1nssgP0kiSpI5zhVaSJEmdZqCVJElSpxloJUmS1GkGWkmSJHWagVaSJEmdZqCVJElSpxloJUmS1GkGWkmSJHWagVaSJEmdZqCVJElSpxloJUmS1GkGWkmSJHWagVaSJEmdZqCVJElSpxloJUmS1GkGWkmSJHWagVaSJEmdZqCVJElSpxloJUmS1GkbDboADc6y21Yy+4SFgy5DmlRWLJg/6BIkSWvIFVpJkiR1moFWkiRJnWaglSRJUqcZaCVJktRpBlpJkiR1moFWkiRJnWaglSRJUqcNNNAmWZVkSZIbk9yQ5G1JplTITnJikuPHOH9ZknkTMM9bkmze93hFku3WdVxJkqTJbtDh8Z6qmltVuwLPB14EvGvANXXVW4DNV3eRJEnSVDPoQPs7VfUz4BjgTemZneRbSa5rP88CSPLpJC8d6pfk7CQvSbJrkmvaiu/SJHNGmifJFkkWthXh5UkOb+0rkpzUxrgmyZNa+/ZJzk1ybfvZr7WfmOTMtsJ6S5Lj+uZ4R5KbknwTeMo4bv8Vbc4fJjmgjfF799Oekx8k+WRr+2KSzdvcjwUuTXLpWBMlOSbJoiSLVt29chylSZIkTW6TJtACVNUt9Gp6DPAz4PlV9XTgcOBD7bIzgKMBkswEngV8DTgW+GBVzQXmAT8eZZoXAj+pqqdV1W7A1/vO/bqq9gFOAU5ubR8EPlBVewOHtfmH7AL8MbAP8K4kGyfZC3glsCfwMmDvcdz6Rm3et/DQCvVo9/MU4LSq2gP4NfA/q+pDwE+A51bVc8eaqKpOq6p5VTVvxuYzx1GaJEnS5DapAm2T9ntj4PQky4BzgKcCVNXlwJOSPAY4Aji3qh4Avgv8nyRvB55QVfeMMv4y4OC2GntAVfUvU36u7/e+7fhg4JQkS4Dzga2TbNXOLayq+6rqdnoBfAfgAOC8qrq7qn7d+qzOl9rvxcDsdjza/fxnVX27HX8G2H8c40uSJE1ZkyrQJnkisIpeOHwr8N/A0+itUD6y79JPA6+mt1L7CYCq+izwEuAe4MIkB400R1X9ENiLXrD9pyTv7D89wvEjgH3bXt+5VbVjVf2mnbuv7/pVwEYjjDMeQ+P8bowx7mf42Gs6lyRJ0pQyaQJtku2BU4FTqqqAmcBPq+pB4DXAjL7Lz6L39jxVdWPr/0Tglvb2+/nAHqPM81jg7qr6DPB+4Ol9pw/v+/3ddnwR8Ka+/nNXcytXAIcm2ayt5P7paq4f0Rj38/gkQ6vHRwBXtuPfAFshSZI0zWy0+kvWq83aW/kbAw/QW3n9l3buo8C5SV4BXArcNdSpqv47yfeBL/eNdTjw50nuB/4LePcoc+4OvC/Jg8D9wBv6zm2S5Gp6Qf+I1nYc8JEkS+k9X1fQ2986oqq6LskXgCXAj4BvjXH/YxnpfrYGvg8cmeTjwM3Ax9r1pwH/nuSnq9tHK0mSNJWktxjaLe37VpcBTx+2B3ZdxlwBzGv7YSelJLOBC9qH2dbZJrPm1KwjT56IoaQpY8WC+YMuQZI0giSLq2rE7+6fNFsOxivJwcAPgA9PVJiVJElSdw16y8Eaq6pvAo9f3XVJHg1cPMKp51XVL0YYd/a6VzdmPR8B9hvW/MGq+sR4x6iqFcCErM5KkiRNFZ0LtOPVQuvcQdcxpKreOOgaJEmSpqLObTmQJEmS+k3ZFVqt3u47zmSRH4CRJEkd5wqtJEmSOs1AK0mSpE4z0EqSJKnTDLSSJEnqNAOtJEmSOs1AK0mSpE4z0EqSJKnTDLSSJEnqNAOtJEmSOs1AK0mSpE4z0EqSJKnTDLSSJEnqNAOtJEmSOs1AK0mSpE4z0EqSJKnTDLSSJEnqNAOtJEmSOs1AK0mSpE4z0EqSJKnTNhp0ARqcZbetZPYJCwddhjTprVgwf9AlSJLG4AqtJEmSOs1AK0mSpE4z0EqSJKnTDLSSJEnqNAOtJEmSOs1AK0mSpE7rTKBNcuewx0clOWWC5/hO+z07yavGcf3sJMtHOffkJF9L8h9Jvp/k35LsMMH1HpLkqRM5piRJUtd0JtBuCFX1rHY4G1htoB1Nkk2BhcDHqupJVfVHwMeA7de5yIc7BDDQSpKkaW1KBNokT0hycZKl7ffjW/srkixPckOSK1rbUUm+kuTrSW5K8q6+cYZWgRcAByRZkuStbSX2W0muaz/P+v0qHuZVwHer6qtDDVV1aVUtT7Jpkk8kWZbk+iTP7avrdyvOSS5IcuBQXUne2+7jqiQ7tBpeAryv1blzkuv6+s9Jsnjtn1VJkqRu6NJfCtssyZK+x9sC57fjU4BPVdUnk7wW+BC91ct3An9cVbcl2aav7z7AbsDdwLVJFlbVor7zJwDHV9WLAZJsDjy/qu5NMgf4HDBvjFp3A0YLk28EqKrdk+wCXJTkyWPfOlsAV1XVO5L8M/D6qvqHJOcDF1TVF1udK5PMraolwNHAWcMHSnIMcAzAjK0nesFYkiRpw+vSCu09VTV36IdeWB2yL/DZdvxpYP92/G3grCSvB2b0Xf+NqvpFVd0DfKnv+tFsDJyeZBlwDuv2Nv/+rUaq6gfAj4DVBdrfAhe048X0tkSM5Azg6CQzgMN56Dn5nao6rarmVdW8GZvPXPPqJUmSJpkuBdo1UQBVdSzwt8DjgCVJHt1/fvj1Y3gr8N/A0+itzD5yNdffCOw1yrmM0v4AD389Nu07vr+qhmpcxegr6+cCfwK8GFhcVb9YTZ2SJEmdN1UC7XeAV7bjVwNXAiTZuaqurqp3ArfTC7YAz0+ybZLN6G1N+Paw8X4DbNX3eCbw06p6EHgND1/tHclngWclmT/UkOSFSXYHrmg10rYaPB64CVgBzE3yiCSPo7ctYnUeVmdV3QtcSO8DaJ8YR39JkqTOmyqB9jh6b7UvpRc4/6q1v699+Go5vSB5Q2u/kt7b/kuAc4ftnwVYCjzQPoT1VuCjwJFJrqK3PeCusYppWxleDLw5yc1JvgccBfysjTWjbV/4AnBUVd1HL1TfCiwD3g9cN9LYw3we+Ov24bKdW9vZ9FacLxpHf0mSpM7LQ+9kTw9JjgLmVdWbBl3L+pDkeGBmVf3d6q7dZNacmnXkyeu/KKnjViyYv/qLJEnrVZLFVTXih/K79C0HWo0k5wE7AwcNuhZJkqQNZdoF2qo6ixG+zmoqqKpDB12DJEnShjZV9tBKkiRpmjLQSpIkqdOm3ZYDPWT3HWeyyA+7SJKkjnOFVpIkSZ1moJUkSVKnGWglSZLUaQZaSZIkdZqBVpIkSZ1moJUkSVKnGWglSZLUaQZaSZIkdZqBVpIkSZ1moJUkSVKnGWglSZLUaQZaSZIkdZqBVpIkSZ1moJUkSVKnGWglSZLUaQZaSZIkdZqBVpIkSZ1moJUkSVKnGWglSZLUaQZaSZIkddpGgy5Ag7PstpXMPmHhoMuQOm/FgvmDLkGSpjVXaCVJktRpBlpJkiR1moFWkiRJnWaglSRJUqcZaCVJktRpBlpJkiR1moFWkiRJndbpQJvkwCQXtOOXJDlhwPVs0Br671+SJGm6mjJ/WKGqzgfOn+41SJIkTTfrfYU2yV8kWZrkhiSfTrJDkvPa4xuSPCvJFkkWtsfLkxw+xngvTPKDJFcCL+trPyrJKe34T5NcneT6JN9MskNr3z7JN5Jcl+TjSX6UZLsks5N8P8npSW5MclGSzVqfuUmuavdwXpJHtfbjknyvtX9+hBpe0e7lhiRXjHE/M5K8P8myNtabW/vzWv3LkpyZZJPV3P8W7bprW7+XjjLfMUkWJVm06u6V43sRJUmSJrH1GmiT7Aq8Azioqp4G/BXwIeDy9vjpwI3AC4GfVNXTqmo34OujjLcpcDrwp8ABwB+MMvWVwDOrak/g88D/bu3vAi6pqqcD5wGP7+szB/hIVe0K/Ao4rLV/Cnh7Ve0BLGtjAJwA7Nnajx2hhncCf9zu8yWj1AlwDLBT31hnt/s8Czi8qnant5L+htXc/zvave0NPBd4X5Ithk9WVadV1byqmjdj85ljlCVJktQN63uF9iDgi1V1O0BV3dHaPtYer6qqlfSC4sFJTkpyQGsbyS7ArVV1c1UV8JlRrvtD4MIky4C/BnZt7fvTC7hU1deBX/b1ubWqlrTjxcDsJDOBbarq8tb+SeDZ7XgpvfD558ADI9TwbeCsJK8HZoxSJ8DBwKlV9UCr6w7gKa2eHw6bd6z7fwFwQpIlwGXApjw8sEuSJE1J6zvQBqjVXdSC2170gu0/JXnnWJePY94PA6e01c2/pBfuhuoZzX19x6tY/f7i+cBH6NW9OMnDrq+qY4G/BR4HLEny6FHGGek5GqvO0e4/wGFVNbf9PL6qvr+ae5AkSeq89R1oLwb+bCjMJdm2tb2hPZ6RZOskjwXurqrPAO+ntxVhJD8Adkqyc3t8xCjXzQRua8dH9rVfCfxZm/sFwKPGKr6tFP8yyQGt6TXA5UkeATyuqi6lt51hG2DL/r5Jdq6qq6vqncDt9ILtSC4Cjh0KxO05+gG9FeIn9c/L2Pd/IfDmJGnj7DnWvUmSJE0V6/VbDqrqxiTvpRcCVwHX09tHe1qS19FbCX0DsDW9PZ8PAve3tpHGuzfJMcDCJLfTC6i7jXDpicA5SW4DrqK3RxXg74HPtQ+dXQ78FPgNw8LoMEcCpybZHLgFOJreFoLPtC0JAT5QVb9qWXLI+5LMaecvBm4YZfwzgCcDS5PcD5xeVackObrdw0bAtfS2Jdw3xv2/Bzi5jRNgBfDiMe5LkiRpSkhvK+b00L4pYFVVPZBkX+BjVTV3wGUNzCaz5tSsI08edBlS561YMH/QJUjSlJdkcVXNG+nclPke2nF6PPBvbcvAb4HXD7geSZIkraNJG2iTnMdDWwWGvL2qLlzbMavqZmAge0uT/DFw0rDmW6vq0EHUI0mSNFVM2kA71YJeC+JrHcYlSZI0skkbaLX+7b7jTBa590+SJHXcev/Tt5IkSdL6ZKCVJElSpxloJUmS1GkGWkmSJHWagVaSJEmdZqCVJElSpxloJUmS1GkGWkmSJHWagVaSJEmdZqCVJElSpxloJUmS1GkGWkmSJHWagVaSJEmdZqCVJElSpxloJUmS1GkGWkmSJHWagVaSJEmdZqCVJElSpxloJUmS1GkbDboADc6y21Yy+4SFgy5DkiRNAisWzB90CWvNFVpJkiR1moFWkiRJnWaglSRJUqcZaCVJktRpBlpJkiR1moFWkiRJnWaglSRJUqdNWKBN8pYkm/c9/lqSbSZw/OOSfD/J2RM03lFJHruaax52TxMw54lJjp+o8SRJkrSGgTY9o/V5C/C78FdVL6qqX619ab/nfwIvqqpXT9B4RwFjBlqG3dOgJZkx6BokSZImm9UG2iSz28roR4HrgH9NsijJjUn+vl1zHL1weGmSS1vbiiTbteO3JVneft6ymvl+79okpwJPBM5P8tYkWyb5RJJlSZYmOaxdd0RrW57kpNY2I8lZrW1Z6/9yYB5wdpIlSTYboY6R7un3xh/jPl6Y5LokNyS5uO/UU5NcluSWNsfQ9V9Osrg9r8f0td+Z5N1Jrgb2TfK6JD9sY5ye5JR23fZJzk1ybfvZb6z6JEmSporx/unbpwBHV9X/TLJtVd3RVgsvTrJHVX0oyduA51bV7f0dk+wFHA08AwhwdZLLq+r64ZOMce2xSV44NH4LkyuravfW71Ft+8BJwF7AL4GLkhwC/CewY1Xt1q7dpqp+leRNwPFVtWikGx5+T6ONX1VfHuE+tgdOB55dVbcm2bbv9C7Ac4GtgJuSfKyq7gde257XzYBrk5xbVb8AtgCWV9U7Ww2fAZ4O/Aa4BLihjftB4ANVdWWSxwMXAn80Qm3HAMcAzNh6+5FuXZIkqVPGu+XgR1V1VTv+syTXAdcDuwJPXU3f/YHzququqroT+BJwwDpeezDwkaEHVfVLYG/gsqr6eVU9AJwNPBu4BXhikg+3UPzrcdzvSEYbfyTPBK6oqltbfXf0nVtYVfe14P8zYIfWflySG4CrgMcBc1r7KuDcdrwPcHlV3dFC8Dl94x4MnJJkCXA+sHWSrYYXVlWnVdW8qpo3Y/OZa3L/kiRJk9J4V2jvAkiyE3A8sHdV/TLJWcCmq+mbNahnvNcGqPH0bXU+Dfhj4I3AnwGvXYOa1rS20eobcl/f8SpgoyQH0guk+1bV3Uku46Hn9d6qWjWOGh7R+t+zBnVKkiR13pp+y8HW9MLtyiQ7AH/Sd+439N5GH+4K4JAkmyfZAjgU+NYo44/32ouANw09SPIo4GrgOUm2a9shjgAub/t4H1FV5wJ/R+/t+rHq7dd/zYjjj9Lvu+3anVp9245y3ZCZwC9bmN2F3grvSK5p4z4qyUbAYX3nhj8nc1czpyRJ0pQw3hVaAKrqhiTXAzfSeyv/232nTwP+PclPq+q5fX2uayu517SmM0baP7uG1/4D8JEky+mtcv59VX0pyd8Al9JbyfxaVX2lrc5+Ig99O8PftN9nAacmuYfRVzYfdk8jjT/Kffy87VX9Upv3Z8DzR7q2+TpwbJKlwE30th2MNO5tSf6RXrj+CfA9YGU7fVx7TpbSe12vAI4dY05JkqQpIVWjvTOuySjJllV1Z1uhPQ84s6rOW5uxNpk1p2YdefKE1idJkrppxYL5gy5hTEkWV9W8kc75l8K658T2wa/lwK3AlwdajSRJ0oCt0ZaDiZLk0cDFI5x6Xvuqqg1dz3nATsOa315VF46j79XAJsOaX1NVyyaqvn5V5V8akyRJ6jOQQNtC69xBzD2Sqjp0Hfo+YyJrkSRJ0ppxy4EkSZI6bSArtJocdt9xJosm+QZwSZKk1XGFVpIkSZ1moJUkSVKnGWglSZLUaQZaSZIkdZqBVpIkSZ1moJUkSVKnGWglSZLUaQZaSZIkdZqBVpIkSZ1moJUkSVKnGWglSZLUaQZaSZIkdZqBVpIkSZ1moJUkSVKnGWglSZLUaQZaSZIkdZqBVpIkSZ1moJUkSVKnGWglSZLUaRsNugANzrLbVjL7hIWDLkOSJHXUigXzB10C4AqtJEmSOs5AK0mSpE4z0EqSJKnTDLSSJEnqNAOtJEmSOs1AK0mSpE4z0EqSJKnTDLSrkeTRSZa0n/9Kclvf40cOu/YtSTZfizlOTHL8xFUtSZI0ffiHFVajqn4BzIVe8ATurKr3j3L5W4DPAHdviNqGJJlRVas25JySJEmThSu0ayHJ85Jcn2RZkjOTbJLkOOCxwKVJLh2j7wuTXJfkhiQX9516apLLktzSxhq6/stJFie5Mckxfe13Jnl3kquBfZO8LskP2xinJzlllPmPSbIoyaJVd69c9ydDkiRpwAy0a25T4Czg8Krand4q9xuq6kPAT4DnVtVzR+qYZHvgdOCwqnoa8Iq+07sAfwzsA7wrycat/bVVtRcwDzguyaNb+xbA8qp6BnAL8HfAM4Hnt7FGVFWnVdW8qpo3Y/OZa373kiRJk4yBds3NAG6tqh+2x58Enj3Ovs8ErqiqWwGq6o6+cwur6r6quh34GbBDaz8uyQ3AVcDjgDmtfRVwbjveB7i8qu6oqvuBc9biviRJkjrJPbRr7q516BugRjl3X9/xKmCjJAcCBwP7VtXdSS6jt0IMcG/fvtmsQ02SJEmd5grtmtsUmJ3kSe3xa4DL2/FvgK3G6Ptd4DlJdgJIsu1q5poJ/LKF2V3orfCO5Jo27qOSbAQcNo77kCRJmhJcoV1z9wJHA+e08HgtcGo7dxrw70l+OtI+2qr6eftg15eSPILe1oLnjzHX14FjkywFbqK37eD3VNVtSf4RuJrePt7vAX7iS5IkTQupGu0dcHVJki2r6s4Wss8Dzqyq88bqs8msOTXryJM3SH2SJGnqWbFg/gabK8niqpo30jm3HEwdJyZZAiwHbgW+PNBqJEmSNhC3HKwn7fthNxnW/JqqWrY+5qsq/9KYJEmalgy060n7flhJkiStZ245kCRJUqe5QjuN7b7jTBZtwM3ckiRJ64MrtJIkSeo0A60kSZI6zUArSZKkTjPQSpIkqdMMtJIkSeo0A60kSZI6zUArSZKkTjPQSpIkqdMMtJIkSeq0VNWga9CAJPkNcNOg69B6sx1w+6CL0Hrj6zt1+dpObb6+a+8JVbX9SCf807fT201VNW/QRWj9SLLI13fq8vWdunxtpzZf3/XDLQeSJEnqNAOtJEmSOs1AO72dNugCtF75+k5tvr5Tl6/t1Obrux74oTBJkiR1miu0kiRJ6jQDrSRJkjrNQDsFJXlhkpuS/EeSE0Y4nyQfaueXJnn6ePtq8Nbx9V2RZFmSJUkWbdjKNR7jeH13SfLdJPclOX5N+mrw1vH19d/vJDeO1/fV7X+Xlyb5TpKnjbevVqOq/JlCP8AM4P8CTwQeCdwAPHXYNS8C/h0I8Ezg6vH29ae7r287twLYbtD34c86vb6PAfYG3gscvyZ9/enu69vO+e93Ev+M8/V9FvCodvwn/v/vxP24Qjv17AP8R1XdUlW/BT4PvHTYNS8FPlU9VwHbJJk1zr4arHV5fTX5rfb1raqfVdW1wP1r2lcDty6vrya/8by+36mqX7aHVwF/ON6+GpuBdurZEfjPvsc/bm3juWY8fTVY6/L6AhRwUZLFSY5Zb1Vqba3Lv0H//U5+6/oa+e93clvT1/d19N5NW5u+GsY/fTv1ZIS24d/NNto14+mrwVqX1xdgv6r6SZLHAN9I8oOqumJCK9S6WJd/g/77nfzW9TXy3+/kNu7XN8lz6QXa/de0r0bmCu3U82PgcX2P/xD4yTivGU9fDda6vL5U1dDvnwHn0XubS5PHuvwb9N/v5LdOr5H/fie9cb2+SfYAzgBeWlW/WJO+Gp2Bduq5FpiTZKckjwReCZw/7Jrzgb9on4Z/JrCyqn46zr4arLV+fZNskWQrgCRbAC8Alm/I4rVa6/Jv0H+/k99av0b+++2E1b6+SR4PfAl4TVX9cE36amxuOZhiquqBJG8CLqT3qckzq+rGJMe286cCX6P3Sfj/AO4Gjh6r7wBuQ6NYl9cX2AE4Lwn0/u1/tqq+voFvQWMYz+ub5A+ARcDWwINJ3kLv09C/9t/v5LYury+wHf77ndTG+b/P7wQeDXy0vZYPVNU8//933fmnbyVJktRpbjmQJElSpxloJUmS1GkGWkmSJHWagVaSJEmdZqCVJElSpxloJUmS1GkGWkmSJHXa/w8bgcc5gEukzQAAAABJRU5ErkJggg==" id="226" name="Google Shape;226;p3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rQAAAKrCAYAAAAAvh6UAAAAOXRFWHRTb2Z0d2FyZQBNYXRwbG90bGliIHZlcnNpb24zLjMuMiwgaHR0cHM6Ly9tYXRwbG90bGliLm9yZy8vihELAAAACXBIWXMAAAsTAAALEwEAmpwYAABLKElEQVR4nO3de5zdVX3v/9fbgNwJIkgjVYMYpXIxSEARUES01lgF0SJaC+iR4lGpeuiRHlulWttQ/VVUVASKeMFLEVEkVlCuonJJICRBRXognoq2imiUqxA+vz/2GtmMM5NJMsme78zr+XjMY757fb9rrc9370f0zdpr70lVIUmSJHXVIwZdgCRJkrQuDLSSJEnqNAOtJEmSOs1AK0mSpE4z0EqSJKnTNhp0ARqc7bbbrmbPnj3oMiRJklZr8eLFt1fV9iOdM9BOY7Nnz2bRokWDLkOSJGm1kvxotHNuOZAkSVKnGWglSZLUaQZaSZIkdZqBVpIkSZ1moJUkSVKnGWglSZLUaQZaSZIkdZqBVpIkSZ1moJUkSVKn+ZfCprFlt61k9gkLH9a2YsH8AVUjSZK0dlyhlSRJUqcZaCVJktRpBlpJkiR1moFWkiRJnWaglSRJUqcZaCVJktRpky7QJnlHkhuTLE2yJMkz1uNcq9ocNya5Icnbkqy35yTJvCQfWs01s5O8ak36SJIkTWeT6ntok+wLvBh4elXdl2Q74JHj7LtRVT2whlPeU1VzW//HAJ8FZgLvWsNxVqvVtwhYtJpLZwOvarUwzj6SJEnT1mRboZ0F3F5V9wFU1e1V9ZMkK1q4HVqxvKwdn5jktCQXAZ9Ksn2SbyS5LsnHk/xoqN/qVNXPgGOAN6VnRpL3Jbm2rRb/ZZtzVpIr2sru8iQHtPYXtnlvSHLxKPUdmOSCvnOfTnJJkpuTvL6VsgA4oI3/1mF9tk3y5VbPVUn26BvrzCSXJbklyXHr/lJIkiR1w6RaoQUuAt6Z5IfAN4EvVNXlq+mzF7B/Vd2T5BTgkqr6pyQvpBdQx62qbmlbDh4DvBRYWVV7J9kE+HYLpi8DLqyq9yaZAWyeZHvgdODZVXVrkm1Hqe/AYVPuATwT2AK4PslC4ATg+Kp6McCwPn8PXF9VhyQ5CPgUMLed2wV4LrAVcFOSj1XV/cPvMckxQ8/LjK23X5OnR5IkaVKaVIG2qu5MshdwAL1w9oUkJ6ym2/lVdU873h84tI319SS/XIsy0n6/ANgjycvb45nAHOBa4MwkGwNfrqolLXReUVW3trnvGKW+4b7Szt2T5FJgH+BXY9S2P3BYm+OSJI9OMrOdW9hWtu9L8jNgB+DHwweoqtOA0wA2mTWnxphLkiSpEyZVoAWoqlXAZcBlSZYBRwIP8ND2iE2Hdbmr7zisgyRPBFYBP2tjvbmqLhzhumcD84FPJ3kfvRA6Wji8a5R2RuizuoA50v0N9bmvr20Vk/C1lSRJWh8m1R7aJE9JMqevaS7wI2AFvbfuoa1QjuJK4M/aWC8AHrUGc28PnAqcUlUFXAi8oa3EkuTJSbZI8gTgZ1V1OvCvwNOB7wLPSbJTu3bbESf5fS9NsmmSRwMH0lv9/Q29bQMjuQJ4dZvjQHr7jX893nuUJEmaiibbKt6WwIeTbENvVfY/6O33/CPgX5P8H+DqMfr/PfC5JIcDlwM/pRcQR7NZkiXAxm2+TwP/0s6dQe8bB65LEuDnwCH0gudfJ7kfuBP4i6r6edub+qW2B/dnwPPHcb/XAAuBxwPvaR+A+znwQJIbgLOA6/uuPxH4RJKlwN30Vq8lSZKmtfQWI6eG9uGtVVX1QPsKsI8NfS3XZJPkRODOqnr/oGrYZNacmnXkyQ9rW7Fg/mCKkSRJGkOSxVU1b6Rzk22Fdl09Hvi3tkr6W+D1q7lekiRJHTelAm1V3Qzs2d/W9qdePMLlz6uqX2yQwkZQVScOam5JkqSpZEoF2pG00Dp30HVIkiRp/ZhU33IgSZIkrakpv0Kr0e2+40wW+SEwSZLUca7QSpIkqdMMtJIkSeo0A60kSZI6zUArSZKkTjPQSpIkqdMMtJIkSeo0A60kSZI6zUArSZKkTjPQSpIkqdMMtJIkSeo0A60kSZI6zUArSZKkTjPQSpIkqdMMtJIkSeo0A60kSZI6zUArSZKkTjPQSpIkqdMMtJIkSeo0A60kSZI6baNBF6DBWXbbSmafsHDEcysWzN/A1UiSJK0dV2glSZLUaQZaSZIkdZqBVpIkSZ1moJUkSVKnGWglSZLUaQZaSZIkdZqBVpIkSZ1moJ2EkhyV5JS17Ds7yasmuiZJkqTJaloG2iQzBl3DejQbMNBKkqRpY9IG2iR/nuSaJEuSfDzJjCR3JjkpyeIk30yyT5LLktyS5CWt34wk70tybZKlSf6ytR+Y5NIknwWWJXlEko8muTHJBUm+luTl7dq9klze5rkwyazWflmb/5okP0xyQN+c70+yrM355iTPS3Je3/08P8mXxrjfo9uYlwP79bVvn+Tcdj/XJtmvtZ+Y5NNJLklyc5LXty4LgAPa8/bWiXxNJEmSJqNJ+advk/wRcDiwX1Xdn+SjwKuBLYDLqurtLSz+A/B84KnAJ4HzgdcBK6tq7ySbAN9OclEbeh9gt6q6tYXX2cDuwGOA7wNnJtkY+DDw0qr6eZLDgfcCr21jbFRV+yR5EfAu4GDgGGAnYM+qeiDJtsAvgY8k2b6qfg4cDXxilPudBfw9sBewErgUuL6d/iDwgaq6MsnjgQuBP2rn9gCe2Z6X65MsBE4Ajq+qF48y1zGtXmZsvf2or4EkSVJXTMpACzyPXri7NgnAZsDPgN8CX2/XLAPua4F3Gb1wCvACYI+h1VZgJjCn9b2mqm5t7fsD51TVg8B/Jbm0tT8F2A34Rpt7BvDTvtqGVlkX9815MHBqVT0AUFV3ACT5NPDnST4B7Av8xSj3+wx6Qf3nrd8XgCf3jf3UVgvA1km2asdfqap7gHta/fsAvxplDlptpwGnAWwya06Nda0kSVIXTNZAG+CTVfU3D2tMjq+qoRD2IHAfQFU9mGSjvr5vrqoLh/U9ELhr2ByjzX1jVe07yvn72u9VPPT8BRgpHH4C+CpwL73w/MAoYzJKf+htC9m3BdeHiuwF3OF9DKiSJGnamax7aC8GXp7kMQBJtk3yhHH2vRB4Q9s6QJInJ9lihOuuBA5re2l3AA5s7TcB2yfZt/XfOMmuq5nzIuDYoVDdthxQVT8BfgL8LXDWGP2vBg5M8uhW9yuGjf2moQdJ5vade2mSTZM8utV/LfAbYCskSZKmiUkZaKvqe/RC4EVJlgLfAGaNs/sZwPeA65IsBz7OyCvR5wI/BoauuZre3tvfAi8HTkpyA7AEeNY45vx/wNLWp/9bBs4G/rPd04iq6qfAicB3gW8C1/WdPg6Y1z5s9j3g2L5z1wALgauA97QAvRR4IMkNfihMkiRNB3noHfzpJ8mWVXVnW+G8ht6H0P5rguc4Bbi+qv51gsc9Ebizqt6/tmNsMmtOzTry5BHPrVgwf22HlSRJmnBJFlfVvJHOTdY9tBvKBUm2AR5Jb4VzosPsYnr7dv/XRI4rSZKkh0zrQFtVB67n8fca3pbkamCTYc2vqaplazj2ietQmiRJ0pQxrQPtIFTVMwZdgyRJ0lQyKT8UJkmSJI2XK7TT2O47zmSRH/6SJEkd5wqtJEmSOs1AK0mSpE4z0EqSJKnTDLSSJEnqNAOtJEmSOs1AK0mSpE4z0EqSJKnTDLSSJEnqNAOtJEmSOs1AK0mSpE4z0EqSJKnTDLSSJEnqNAOtJEmSOs1AK0mSpE4z0EqSJKnTDLSSJEnqNAOtJEmSOs1AK0mSpE4z0EqSJKnTNhp0ARqcZbetZPYJC9fb+CsWzF9vY0uSJA1xhVaSJEmdZqCVJElSpxloJUmS1GkGWkmSJHWagVaSJEmdZqCVJElSpxloJUmS1GmdCrRJDk1SSXYZ5fxlSeatwXjzknxoLer4WpJt1rTfGOMdleSxEzWeJEnSdNKpQAscAVwJvHIiBquqRVV13Fr0e1FV/WoiamiOAgy0kiRJa6EzgTbJlsB+wOtogTbJZkk+n2Rpki8Am/Vdf2eSk5IsTvLNJPu0FdxbkrykXXNgkgva8XOSLGk/1yfZKsmsJFe0tuVJDmjXrkiyXTt+Wzu3PMlbWtvsJN9PcnqSG5NclGQzRpDk5cA84Ow2z/wk5/Wdf36SL/Xd0/+X5LokFyfZvrXvnOTr7V6/NdoKdrv2mCSLkixadffKtXw1JEmSJo/OBFrgEODrVfVD4I4kTwfeANxdVXsA7wX26rt+C+CyqtoL+A3wD8DzgUOBd48w/vHAG6tqLnAAcA/wKuDC1vY0YEl/hyR7AUcDzwCeCbw+yZ7t9BzgI1W1K/Ar4LCRbqqqvggsAl7d5vka8EdDYbWN/4m+e7quqp4OXA68q7WfBry53evxwEdHmqvNd1pVzauqeTM2nznaZZIkSZ3RpUB7BPD5dvz59vjZwGcAqmopsLTv+t8CX2/Hy4DLq+r+djx7hPG/DfxLkuOAbarqAeBa4OgkJwK7V9VvhvXZHzivqu6qqjuBL9ELwwC3VtWSdrx4lDl/T1UV8Gngz9s+3X2Bf2+nHwS+0I4/A+zfVq6fBZyTZAnwcWDWeOaSJEmaCjYadAHjkeTRwEHAbkkKmAEUcH37PZL7WziEXhC8D6CqHkzye/ddVQuSLAReBFyV5OCquiLJs4H5wKeTvK+qPtVf2hhl39d3vIq+7RDj8Angq8C9wDktXI+k6P1Hya/a6q4kSdK005UV2pcDn6qqJ1TV7Kp6HHArcB3waoAkuwF7rO0ESXauqmVVdRK9LQC7JHkC8LOqOh34V+Dpw7pdARySZPMkW9DbzvCttZj+N8BWQw+q6ifAT4C/Bc7qu+4R9J4L6G2HuLKqfg3cmuQV7T6S5GlrUYMkSVIndWKFlt72ggXD2s4F9gQ2S7KU3v7Wa9ZhjrckeS691dTv0Xub/5XAXye5H7gT+Iv+DlV1XZKz+uY9o6quTzJ7Dec+Czg1yT3AvlV1D3A2sH1Vfa/vuruAXZMsBlYCh7f2VwMfS/K3wMb0tmTcsIY1SJIkdVIeeldek0mSU4Drq+pf+9rurKotJ2qOTWbNqVlHnjxRw/2eFQvmr7exJUnS9JJkcVWN+PcGurJCO620Fdi7gP816FokSZImOwPtBpTkI/S+S7ffB6vqE/0N7eu3fs9Ers5KkiRNFQbaDaiq3jjoGiRJkqaarnzLgSRJkjQiV2insd13nMkiP7glSZI6zhVaSZIkdZqBVpIkSZ1moJUkSVKnGWglSZLUaQZaSZIkdZqBVpIkSZ1moJUkSVKnGWglSZLUaQZaSZIkdZqBVpIkSZ1moJUkSVKnGWglSZLUaQZaSZIkdZqBVpIkSZ1moJUkSVKnGWglSZLUaQZaSZIkdZqBVpIkSZ1moJUkSVKnbTToAjQ4y25byewTFq73eVYsmL/e55AkSdOXK7SSJEnqNAOtJEmSOs1AK0mSpE4z0EqSJKnTDLSSJEnqNAOtJEmSOs1AO8GS7JDks0luSbI4yXeTHDoB4x6Y5IKJqFGSJGkqMdBOoCQBvgxcUVVPrKq9gFcCfziAWvyOYUmSNC0YaCfWQcBvq+rUoYaq+lFVfTjJjCTvS3JtkqVJ/hJ+t/J6WZIvJvlBkrNbMCbJC1vblcDLhsZMskWSM9tY1yd5aWs/Ksk5Sb4KXLRB71ySJGlAXMWbWLsC141y7nXAyqraO8kmwLeTDIXOPVvfnwDfBvZLsgg4nV5I/g/gC31jvQO4pKpem2Qb4Jok32zn9gX2qKo7RioiyTHAMQAztt5+7e5SkiRpEjHQrkdJPgLsD/wW+BGwR5KXt9MzgTnt3DVV9ePWZwkwG7gTuLWqbm7tn6EFUeAFwEuSHN8ebwo8vh1/Y7QwC1BVpwGnAWwya06t+11KkiQNloF2Yt0IHDb0oKremGQ7YBHw/4A3V9WF/R2SHAjc19e0iodel9ECZ4DDquqmYWM9A7hrHeqXJEnqHPfQTqxLgE2TvKGvbfP2+0LgDUk2Bkjy5CRbjDHWD4CdkuzcHh/Rd+5C4M19e233nJDqJUmSOshAO4GqqoBDgOckuTXJNcAngbcDZwDfA65Lshz4OGOskFfVvfS2GCxsHwr7Ud/p9wAbA0vbWO9ZD7cjSZLUCellME1Hm8yaU7OOPHm9z7Niwfz1PockSZrakiyuqnkjnXOFVpIkSZ1moJUkSVKnGWglSZLUaQZaSZIkdZrfQzuN7b7jTBb5gS1JktRxrtBKkiSp0wy0kiRJ6jQDrSRJkjrNQCtJkqROM9BKkiSp0wy0kiRJ6jQDrSRJkjrNQCtJkqROM9BKkiSp0wy0kiRJ6jQDrSRJkjrNQCtJkqROM9BKkiSp0wy0kiRJ6jQDrSRJkjrNQCtJkqROM9BKkiSp0wy0kiRJ6jQDrSRJkjrNQCtJkqRO22jQBWhwlt22ktknLBx0Gb+zYsH8QZcgSZI6yBVaSZIkdZqBVpIkSZ1moJUkSVKnGWglSZLUaQZaSZIkdZqBVpIkSZ1moF1DSeYmedE4rjswyQXt+CVJTmjHhyR56lrM++4kB49x/qwkL1/TcSVJkrrOQLsGkmwEzAVWG2j7VdX5VbWgPTwEWKNAm2RGVb2zqr65Jv0kSZKmg2kRaJPMTvKDJGckWZ7k7CQHJ/l2kpuT7JNk2yRfTrI0yVVJ9mh9T0xyWpKLgE8B7wYOT7IkyeGt73eSXN9+P2WE+Y9KckqSZwEvAd7X+u+c5Lq+6+YkWdyOVyR5Z5IrgVf0r8AmWZDke63W948w33va9dPi9ZUkSdPbdPpLYU8CXgEcA1wLvArYn17A/D/AfwLXV9UhSQ6iF17ntr57AftX1T1JjgLmVdWbAJJsDTy7qh5oWwL+EThspAKq6jtJzgcuqKovtv4rk8ytqiXA0cBZfV3urar923UvbL+3BQ4FdqmqSrJN/xxJ/hmYCRxdVTW8hiTHtOeAGVtvP46nTZIkaXKbTit4t1bVsqp6ELgRuLgFvmXAbHrh9tMAVXUJ8OgkM1vf86vqnlHGnQmck2Q58AFg1zWs6wzg6CQzgMOBz/ad+8II1/8auBc4I8nLgLv7zv0dsE1V/eVIYRagqk6rqnlVNW/G5jNHukSSJKlTplOgva/v+MG+xw/SW6nOCH2GQuFdY4z7HuDSqtoN+FNg0zWs61zgT4AXA4ur6hd9535v3qp6ANin9TsE+Hrf6WuBvdoqriRJ0rQwnQLt6lwBvBp631AA3F5Vvx7hut8AW/U9ngnc1o6PGsc8D+tfVfcCFwIfAz6xus5JtgRmVtXXgLfw0LYI6IXbBcDCJFv9fm9JkqSpx0D7kBOBeUmW0guFR45y3aXAU4c+FAb8M/BPSb4NzBjHPJ8H/rp9iGzn1nY2vdXgi8bRfyvgglbn5cBb+09W1TnA6cD5STYbx3iSJEmdllG2WmoDSnI8vVXXv9uQ824ya07NOvLkDTnlmFYsmD/oEiRJ0iSVZHFVzRvp3HT6loNJKcl5wM7AQYOuRZIkqYsMtANWVYcOugZJkqQucw+tJEmSOs1AK0mSpE5zy8E0tvuOM1nkB7EkSVLHuUIrSZKkTjPQSpIkqdMMtJIkSeo0A60kSZI6zUArSZKkTjPQSpIkqdMMtJIkSeo0A60kSZI6zUArSZKkTjPQSpIkqdMMtJIkSeo0A60kSZI6zUArSZKkTjPQSpIkqdMMtJIkSeo0A60kSZI6zUArSZKkTjPQSpIkqdMMtJIkSeo0A60kSZI6baNBF6DBWXbbSmafsHDQZWwwKxbMH3QJkiRpPXCFVpIkSZ1moJUkSVKnGWglSZLUaQZaSZIkdZqBVpIkSZ1moJUkSVKnTatAm+QPknw+yf9N8r0kX0vy5HH2PSvJy9dizncnObgdX5ZkXjtekWS7NR1PkiRJDzdtvoc2SYDzgE9W1Stb21xgB+CH62veqnrn+hpbkiRJ02uF9rnA/VV16lBDVS0BrkzyviTLkyxLcjj0AnCSU9pK7kLgMUP9kuyV5PIki5NcmGTWaJOubmU3yewk309yepIbk1yUZLN2buckX2/zfCvJLq39Fa3eG5Jc0dp2TXJNkiVJliaZs25PlyRJUjdMp0C7G7B4hPaXAXOBpwEHA+9rAfVQ4CnA7sDrgWcBJNkY+DDw8qraCzgTeO861jYH+EhV7Qr8CjistZ8GvLnNczzw0db+TuCPq+ppwEta27HAB6tqLjAP+PFIEyU5JsmiJItW3b1yHcuWJEkavGmz5WAM+wOfq6pVwH8nuRzYG3h2X/tPklzSrn8KvXD8jd4uBmYAP13HGm5tq8XQC92zk2xJL0Sf0+YB2KT9/jZwVpJ/A77U2r4LvCPJHwJfqqqbR5qoqk6jF5TZZNacWse6JUmSBm46BdobgZHe+s8IbUNGCnwBbqyqfSekqp77+o5XAZvRWz3/VVtxfXhRVccmeQYwH1iSZG5VfTbJ1a3twiT/o6ouGd5XkiRpqplOWw4uATZJ8vqhhiR7A78EDk8yI8n29FZmrwGuAF7Z2mfR24MLcBOwfZJ92xgbJ9l1ooutql8DtyZ5RZsnSZ7WjneuqqvbB85uBx6X5InALVX1IeB8YI+JrkmSJGkymjaBtqqK3r7Y57ev7boROBH4LLAUuIFe6P3fVfVf9L4R4WZgGfAx4PI2zm/prfSelOQGYAltf+168GrgdW2eG4GXtvb3tQ+wLacXvG8ADgeWJ1kC7AJ8aj3VJEmSNKmkl/M0HW0ya07NOvLkQZexwaxYMH/QJUiSpLWUZHFVzRvp3LRZoZUkSdLUNJ0+FLZeJfkIsN+w5g9W1ScGUY8kSdJ0YaCdIFX1xkHXIEmSNB255UCSJEmd5grtNLb7jjNZ5AelJElSx7lCK0mSpE4z0EqSJKnTDLSSJEnqNAOtJEmSOs1AK0mSpE4z0EqSJKnTDLSSJEnqNAOtJEmSOs1AK0mSpE4z0EqSJKnTDLSSJEnqNAOtJEmSOs1AK0mSpE4z0EqSJKnTDLSSJEnqNAOtJEmSOs1AK0mSpE4z0EqSJKnTDLSSJEnqtI0GXYAGZ9ltK5l9wsJBlzFprVgwf9AlSJKkcXCFVpIkSZ1moJUkSVKnGWglSZLUaQZaSZIkdZqBVpIkSZ1moJUkSVKnGWgnsSSHJqkkuwy6FkmSpMnKQDu5HQFcCbxy0IVIkiRNVgbaSSrJlsB+wOtogTbJI5J8NMmNSS5I8rUkL2/n9kpyeZLFSS5MMmuA5UuSJG0wBtrJ6xDg61X1Q+COJE8HXgbMBnYH/gewL0CSjYEPAy+vqr2AM4H3jjRokmOSLEqyaNXdK9f7TUiSJK1v/unbyesI4OR2/Pn2eGPgnKp6EPivJJe2808BdgO+kQRgBvDTkQatqtOA0wA2mTWn1lfxkiRJG4qBdhJK8mjgIGC3JEUvoBZw3mhdgBurat8NVKIkSdKk4ZaDyenlwKeq6glVNbuqHgfcCtwOHNb20u4AHNiuvwnYPsnvtiAk2XUQhUuSJG1oBtrJ6Qh+fzX2XOCxwI+B5cDHgauBlVX1W3oh+KQkNwBLgGdtsGolSZIGyC0Hk1BVHThC24eg9+0HVXVn25ZwDbCsnV8CPHsDlilJkjQpGGi754Ik2wCPBN5TVf814HokSZIGykDbMSOt3kqSJE1n7qGVJElSpxloJUmS1GkGWkmSJHWae2insd13nMmiBfMHXYYkSdI6cYVWkiRJnWaglSRJUqcZaCVJktRpBlpJkiR1moFWkiRJnWaglSRJUqcZaCVJktRpBlpJkiR1moFWkiRJnWaglSRJUqcZaCVJktRpBlpJkiR1moFWkiRJnWaglSRJUqcZaCVJktRpBlpJkiR1moFWkiRJnWaglSRJUqcZaCVJktRpGw26AA3OsttWMvuEhYMuY9JbsWD+oEuQJEljcIVWkiRJnWaglSRJUqcZaCVJktRpBlpJkiR1moFWkiRJnWaglSRJUqcZaCVJktRpAwm0SVYlWZJkeZJzkmw+iDpGkuTAJM8a4/w7Wu1L+u5jSZLjJmj+FUm2m4ixJEmSpoNBrdDeU1Vzq2o34LfAsQOqYyQHAqMG2qp6b6t9Lg/dx9yq+tCGKlCSJEkPmQxbDr4FPCnJnya5Osn1Sb6ZZIckj0hyc5LtAdrj/0iyXZKzknwsyaVJbknynCRnJvl+krOGBk/ygiTfTXJdWw3esrWvSPL3rX1Zkl2SzKYXrt/aVl0PGM8NJHlPkr/qe/zeJMe11d4rkpyX5HtJTk3yiHbNEW3e5UlOGmXct7Xzy5O8pa/975L8IMk3knwuyfFJdk5yXd81c5IsHmHMY5IsSrJo1d0rx3N7kiRJk9pAA22SjYA/AZYBVwLPrKo9gc8D/7uqHgQ+A7y6dTkYuKGqbm+PHwUcBLwV+CrwAWBXYPckc9tb938LHFxVTwcWAW/rK+H21v4x4PiqWgGcCnygrbp+a5y38q/Ake2eHgG8Eji7ndsH+F/A7sDOwMuSPBY4qdU+F9g7ySHDnpu9gKOBZwDPBF6fZM8k84DDgD2BlwHzAKrq/wIrk8xtQxwNnDW80Ko6rarmVdW8GZvPHOftSZIkTV4bDWjezZIsacffohcInwJ8Icks4JHAre38mcBXgJOB1wKf6Bvnq1VVSZYB/11VywCS3AjMBv4QeCrw7SS0cb/b1/9L7fdieuFwrVTViiS/SLInsANwfVX9os15TVXd0ur6HLA/cD9wWVX9vLWfDTwb+HLfsPsD51XVXe2aLwEH0PuPkK9U1T2t/at9fc4Ajk7yNuBwemFakiRpShtUoL2n7UH9nSQfBv6lqs5PciBwIkBV/WeS/05yEL3Vylf3dbuv/X6w73jo8UbAKuAbVXXEKHUM9VnFuj8XZwBHAX9AL4QPqWHXFZBxjDfaNWP1PRd4F3AJsLiqfjGOeSRJkjptMuyhHTITuK0dHzns3Bn0th78W1WtWoMxrwL2S/IkgCSbJ3nyavr8BthqDeYYch7wQmBv4MK+9n2S7NS2IhxOb2vF1cBz2l7gGcARwOXDxrsCOKTVvAVwKL3V7CuBP02yadsPPH+oQ1Xd2+b+GA9fyZYkSZqyJlOgPRE4J8m3gNuHnTsf2JI1DGntLf2jgM8lWUov4O6ymm5fBQ5dkw+Ftbl+C1zK74fu7wILgOX0tlGcV1U/Bf6mXX8DcF1VfWXYeNfR2wN7Db0AfEZVXV9V19J7Pm6gt2ViEdD/6a6z6a0CXzTe2iVJkrosVcPfEZ982gehPlBV4w6YG1pbgb0OeEVV3dzaDqT3YbMXT/BcW1bVne37e68AjmkBmCTHAzOr6u9WN84ms+bUrCNPnsjSpqQVC+av/iJJkrReJVlcVfNGOjeoPbTjluQE4A08fO/spJLkqcAF9FZfb94AU57W5twU+GRfmD2P3jcpHLQBapAkSZoUJn2graoF9N6y3+CSvAN4xbDmc6rqvf0NVfU94InD+1fVZcBlE11XVb1qlPZDJ3ouSZKkyW7SB9pBasH1vau9UJIkSQNjoJ3Gdt9xJovcHypJkjpuMn3LgSRJkrTGDLSSJEnqNAOtJEmSOs1AK0mSpE4z0EqSJKnTDLSSJEnqNAOtJEmSOs1AK0mSpE4z0EqSJKnTDLSSJEnqNAOtJEmSOs1AK0mSpE4z0EqSJKnTDLSSJEnqNAOtJEmSOs1AK0mSpE4z0EqSJKnTDLSSJEnqNAOtJEmSOs1AK0mSpE7baNAFaHCW3baS2ScsHHQZGsWKBfMHXYIkSZ3gCq0kSZI6zUArSZKkTjPQSpIkqdMMtJIkSeo0A60kSZI6zUArSZKkTjPQSpIkqdMmRaBNMjvJ8kHXsSEkOSrJKe14+yRXJ7k+yQGDrk2SJKmL/MMKayDJjKpaNYFDPg/4QVUduS6DJNmoqh6YoJokSZI6ZVKs0DYzkpye5MYkFyXZLMncJFclWZrkvCSPAkhyWZIPJLkiyfeT7J3kS0luTvIPQwMm+fMk1yRZkuTjSWaMNnmSI5IsS7I8yUl97XcmeXeSq4F9R+m7IMn3Wp3vb23bJzk3ybXtZ79hfeYC/wy8qNW3WZIXJrkuyQ1JLm7X7ZPkO20V9ztJntLaj0pyTpKvAhcl2SLJmW2u65O8dJRaj0myKMmiVXevHNcLI0mSNJlNpkA7B/hIVe0K/Ao4DPgU8Paq2gNYBryr7/rfVtWzgVOBrwBvBHYDjkry6CR/BBwO7FdVc4FVwKtHmjjJY4GTgIOAucDeSQ5pp7cAllfVM6rqyhH6bgscCuza6hwK1B8EPlBVe7d7OaO/X1UtAd4JfKHVtyVwOnBYVT0NeEW79AfAs6tqz3b9P/YNsy9wZFUdBLwDuKTN91zgfUm2GF5vVZ1WVfOqat6MzWeO9HRIkiR1ymTacnBrC3kAi4GdgW2q6vLW9kngnL7rz2+/lwE3VtVPAZLcAjwO2B/YC7g2CcBmwM9GmXtv4LKq+nkb42zg2cCX6QXhc8eo+9fAvcAZSRYCF7T2g4GntrkBtk6y1RjjPBO4oqpuBaiqO1r7TOCTSeYABWzc1+cbfde9AHhJkuPb402BxwPfH2NOSZKkzptMgfa+vuNVwDbjvP7BYX0fpHdfAT5ZVX8zjrkzxrl7x9o3W1UPJNmH3n7YVwJvorfS+whg36q652ETZdSpQi+wDvce4NKqOjTJbOCyvnN3Det/WFXdNMa9SJIkTTmTacvBcCuBX/Z9+v81wOVjXD/cxcDLkzwGelsDkjxhlGuvBp6TZLu2z/aI8c6VZEtgZlV9DXgLvS0LABfRC7dD180d3neY77Yadhqqt7XPBG5rx0eN0f9C4M1piTnJnuOpX5Ikqesm0wrtSI4ETk2yOXALcPR4O1bV95L8Lb0PTD0CuJ/ePtsfjXDtT5P8DXApvZXOr1XVV8Y51VbAV5Js2vq+tbUfB3wkyVJ6z/MVwLFj1PvzJMcAX2r1/gx4Pr0Pjn0yyduAS8ao4z3AycDSFmpXAC8e5z1IkiR1VqpGepdb08Ems+bUrCNPHnQZGsWKBfMHXYIkSZNGksVVNW+kc5N5y4EkSZK0WpN9y8GEa98nu8mw5tdU1bJx9D0P2GlY89ur6sKJqk+SJElrZtoF2qp6xjr0PXQia5EkSdK6m3aBVg/ZfceZLHKfpiRJ6jj30EqSJKnTDLSSJEnqNAOtJEmSOs1AK0mSpE4z0EqSJKnTDLSSJEnqNAOtJEmSOs1AK0mSpE4z0EqSJKnTDLSSJEnqNAOtJEmSOs1AK0mSpE4z0EqSJKnTDLSSJEnqNAOtJEmSOs1AK0mSpE4z0EqSJKnTDLSSJEnqNAOtJEmSOs1AK0mSpE7baNAFaHCW3baS2ScsHHQZ6rAVC+YPugRJklyhlSRJUrcZaCVJktRpBlpJkiR1moFWkiRJnWaglSRJUqcZaCVJktRpBtrVSHJikuMHXcdIkhyY5IJB1yFJkjRIUybQJpkU36k7WeqQJEmaLtZLoE3yF0mWJrkhyaeT7JDkvPb4hiTPSrJFkoXt8fIkh48x3ookJyW5pv08qbWfleRfklwKnJRkbpKr2tznJXlUu+5JSb7Z5rouyc6t/a+TXNuu//u++d6R5KYk3wSe0td+WZJ57Xi7JCva8VFJzknyVeCidm9ntrGvT/LSMe5tRpL3J1nW6nhza39e67usjbVJa39hkh8kuRJ4Wd84455TkiRpKpnw1cQkuwLvAParqtuTbAt8DLi8qg5NMgPYEngh8JOqmt/6zVzN0L+uqn2S/AVwMvDi1v5k4OCqWpVkKfDmqro8ybuBdwFvAc4GFlTVeUk2BR6R5AXAHGAfIMD5SZ4N3AW8EtiT3vNzHbB4HLe+L7BHVd2R5B+BS6rqtUm2Aa5J8s2qumuEfscAOwF7VtUDSbZtNZ4FPK+qfpjkU8AbkpwKnA4cBPwH8IW+cd4xnjmTHNPmZMbW24/jtiRJkia39bFCexDwxaq6HaCq7mhtH2uPV1XVSmAZcHBbeT2gtY3lc32/9+1rP6eF2ZnANlV1eWv/JPDsJFsBO1bVeW3+e6vqbuAF7ed6eqF1F3oB9wDgvKq6u6p+DZw/zvv+RrtX2rgnJFkCXAZsCjx+lH4HA6dW1QOtvjvorQrfWlU/7L+XVuOtVXVzVRXwmb5xxjVnVZ1WVfOqat6MzVf33xCSJEmT3/rY7xmgVndRW3ncC3gR8E9JLqqqd4/VZZTjkVY9h9czWvs/VdXHH9aYvIXR63+Ah/4jYNNh5/rrCHBYVd20mtqGrh0+32g1M0ZtazKnJEnSlLE+VmgvBv4syaMB2paDi4E3tMczkmyd5LHA3VX1GeD9wNNXM+7hfb+/O/xkW+H9ZZIDWtNr6G1z+DXw4ySHtPk3SbI5cCHw2iRbtvYdkzwGuAI4NMlmbXX3T/umWQHs1Y5fPkatFwJvTpI29p5jXHsRcOzQh8na8/UDYPbQXuGhe2ntOw3tAQaOWMs5JUmSpowJX6GtqhuTvBe4PMkqem/p/xVwWpLXAavohdutgfcleRC4v7WNZZMkV9ML4UeMcs2RwKktsN4CHN3aXwN8vO2rvR94RVVdlOSPgO+2DHgn8OdVdV2SLwBLgB8B3+ob//3AvyV5DXDJGLW+h94+36UtYK7goT2/w51Bbx/w0iT3A6dX1SlJjgbOaUH3WnrbEu5re2AXJrkduBLYbS3mlCRJmjLS24o5ubVvE5g3tC9XE2OTWXNq1pEnD7oMddiKBfMHXYIkaZpIsriq5o10bsp8D60kSZKmp0n1RwCSnEfvK6z6vb2qZg+gnAmV5I+Bk4Y131pVhw6iHkmSpKliUgXaqRzuqupCeh/ckiRJ0gRyy4EkSZI6bVKt0GrD2n3HmSzyQz2SJKnjXKGVJElSpxloJUmS1GkGWkmSJHWagVaSJEmdZqCVJElSpxloJUmS1GkGWkmSJHWagVaSJEmdZqCVJElSpxloJUmS1GkGWkmSJHWagVaSJEmdZqCVJElSpxloJUmS1GkGWkmSJHWagVaSJEmdZqCVJElSpxloJUmS1GkGWkmSJHXaRoMuQIOz7LaVzD5h4aDLkCbEigXzB12CJGlAXKGVJElSpxloJUmS1GkGWkmSJHWagVaSJEmdZqCVJElSpxloJUmS1GkGWkmSJHVapwNtkjvXw5gHJrlgosftG/8lSU5YzTVzk7xoTfpIkiRNV5PyDysk2aiqHljLvjOqatVE1zQR2n2dD5y/mkvnAvOArwGMs48kSdK0tF4DbZIvA48DNgU+WFWntVXVjwPPBX4JvLKqfp7kMuA7wH70wtv/N8J4OwGfbXV/va/9QOBdwE+BuUl2A04BngPcSm8l+syq+uIodb4QOBm4Hbiur30L4MPA7m3OE6vqK0l2BT4BPLKNfVhV3ZzkL4DjgQKWVtVrkpwF3AHsCVyXZBkwr6re1M7dC+wK7AC8DbgIeDewWZL9gX8CNuvr8wTgTGB74OfA0VX1/9pYv6YXhP8A+N+j3a8kSdJUsr63HLy2qvaiF7KOS/JoYAvguqp6OnA5vSA6ZJuqek5V/V6YbT4IfKyq9gb+a9i5fYB3VNVTgZcBs+kF0f8B7DtagUk2BU4H/hQ4gF4YHPIO4JI233OB97WQeyy9gD633duPW8h9B3BQVT0N+Ku+cZ4MHFxV/2uEEmbTC97zgVPpvSbvBL5QVXOr6gvDrj8F+FRV7QGcDXyo79wsYH/gxcCCUe73mCSLkixadffK0Z4WSZKkzljfgfa4JDcAV9FbqZ0DPAgMhbTP0AtgQ4aHt+H2Az7Xjj897Nw1VXVrO94fOKeqHqyq/wIuHWPMXYBbq+rmqqpW05AXACckWQJcRm+l+fHAd4H/k+TtwBOq6h7gIOCLVXU7QFXd0TfOOWNsg/i3VufNwC2tnrHsS2+VGnrPQf/z9+U21vforfj+nqo6rarmVdW8GZvPXM1UkiRJk99623LQtgEcDOxbVXe3LQWbjnBp9R3fNY6ha5T2/r4ZxzjjGTP0thPcNKz9+0mupreqemGS/9GuHU9tq5t7tDHG0/++vuM1fQ4kSZI6aX2u0M4EftnC7C7AM/vmfHk7fhVw5RqM+W3gle341WNcdyVwWJJHJNkBOHCMa38A7JRk5/b4iL5zFwJvThKAJHu2308EbqmqD9Hb77sHcDHwZ21bBUm2Hec9vaLVuTPwROAm4DfAVqNc/x0e/hysyfMnSZI05azPQPt1YKMkS4H30Nt2AL3Vyl2TLKb3Nv2712DMvwLemORaeoF5NOcCPwaW0/sA2tXAiBtGq+pe4BhgYZIrgR/1nX4PsDGwNMny9hjgcGB524qwC709rTcC7wUub9ss/mWc93QTvb3E/w4c2+q5FHhqkiVJDh92/XHA0e15fQ0P36srSZI07aS3bXQDTpjcWVVbboB5tqyqO9uK6TXAfm0/7aTRvpnggkF9G8Ems+bUrCNPHsTU0oRbsWD+oEuQJK1HSRZX1byRzk3K76GdIBck2YbeV2u9Z7KFWUmSJE2MDR5ox7M6m+QdwCuGNZ9TVe9dg3kOHGHc84CdhjW/vaouHO+4E6mqjhrEvJIkSVPJpFyhbcF13OF1DcY9dKLHlCRJ0mCt7++hlSRJktarSblCqw1j9x1nssgP0kiSpI5zhVaSJEmdZqCVJElSpxloJUmS1GkGWkmSJHWagVaSJEmdZqCVJElSpxloJUmS1GkGWkmSJHWagVaSJEmdZqCVJElSpxloJUmS1GkGWkmSJHWagVaSJEmdZqCVJElSpxloJUmS1GkGWkmSJHWagVaSJEmdZqCVJElSpxloJUmS1GkbDboADc6y21Yy+4SFgy5DmlRWLJg/6BIkSWvIFVpJkiR1moFWkiRJnWaglSRJUqcZaCVJktRpBlpJkiR1moFWkiRJnWaglSRJUqcNNNAmWZVkSZIbk9yQ5G1JplTITnJikuPHOH9ZknkTMM9bkmze93hFku3WdVxJkqTJbtDh8Z6qmltVuwLPB14EvGvANXXVW4DNV3eRJEnSVDPoQPs7VfUz4BjgTemZneRbSa5rP88CSPLpJC8d6pfk7CQvSbJrkmvaiu/SJHNGmifJFkkWthXh5UkOb+0rkpzUxrgmyZNa+/ZJzk1ybfvZr7WfmOTMtsJ6S5Lj+uZ4R5KbknwTeMo4bv8Vbc4fJjmgjfF799Oekx8k+WRr+2KSzdvcjwUuTXLpWBMlOSbJoiSLVt29chylSZIkTW6TJtACVNUt9Gp6DPAz4PlV9XTgcOBD7bIzgKMBkswEngV8DTgW+GBVzQXmAT8eZZoXAj+pqqdV1W7A1/vO/bqq9gFOAU5ubR8EPlBVewOHtfmH7AL8MbAP8K4kGyfZC3glsCfwMmDvcdz6Rm3et/DQCvVo9/MU4LSq2gP4NfA/q+pDwE+A51bVc8eaqKpOq6p5VTVvxuYzx1GaJEnS5DapAm2T9ntj4PQky4BzgKcCVNXlwJOSPAY4Aji3qh4Avgv8nyRvB55QVfeMMv4y4OC2GntAVfUvU36u7/e+7fhg4JQkS4Dzga2TbNXOLayq+6rqdnoBfAfgAOC8qrq7qn7d+qzOl9rvxcDsdjza/fxnVX27HX8G2H8c40uSJE1ZkyrQJnkisIpeOHwr8N/A0+itUD6y79JPA6+mt1L7CYCq+izwEuAe4MIkB400R1X9ENiLXrD9pyTv7D89wvEjgH3bXt+5VbVjVf2mnbuv7/pVwEYjjDMeQ+P8bowx7mf42Gs6lyRJ0pQyaQJtku2BU4FTqqqAmcBPq+pB4DXAjL7Lz6L39jxVdWPr/0Tglvb2+/nAHqPM81jg7qr6DPB+4Ol9pw/v+/3ddnwR8Ka+/nNXcytXAIcm2ayt5P7paq4f0Rj38/gkQ6vHRwBXtuPfAFshSZI0zWy0+kvWq83aW/kbAw/QW3n9l3buo8C5SV4BXArcNdSpqv47yfeBL/eNdTjw50nuB/4LePcoc+4OvC/Jg8D9wBv6zm2S5Gp6Qf+I1nYc8JEkS+k9X1fQ2986oqq6LskXgCXAj4BvjXH/YxnpfrYGvg8cmeTjwM3Ax9r1pwH/nuSnq9tHK0mSNJWktxjaLe37VpcBTx+2B3ZdxlwBzGv7YSelJLOBC9qH2dbZJrPm1KwjT56IoaQpY8WC+YMuQZI0giSLq2rE7+6fNFsOxivJwcAPgA9PVJiVJElSdw16y8Eaq6pvAo9f3XVJHg1cPMKp51XVL0YYd/a6VzdmPR8B9hvW/MGq+sR4x6iqFcCErM5KkiRNFZ0LtOPVQuvcQdcxpKreOOgaJEmSpqLObTmQJEmS+k3ZFVqt3u47zmSRH4CRJEkd5wqtJEmSOs1AK0mSpE4z0EqSJKnTDLSSJEnqNAOtJEmSOs1AK0mSpE4z0EqSJKnTDLSSJEnqNAOtJEmSOs1AK0mSpE4z0EqSJKnTDLSSJEnqNAOtJEmSOs1AK0mSpE4z0EqSJKnTDLSSJEnqNAOtJEmSOs1AK0mSpE4z0EqSJKnTNhp0ARqcZbetZPYJCwddhjTprVgwf9AlSJLG4AqtJEmSOs1AK0mSpE4z0EqSJKnTDLSSJEnqNAOtJEmSOs1AK0mSpE7rTKBNcuewx0clOWWC5/hO+z07yavGcf3sJMtHOffkJF9L8h9Jvp/k35LsMMH1HpLkqRM5piRJUtd0JtBuCFX1rHY4G1htoB1Nkk2BhcDHqupJVfVHwMeA7de5yIc7BDDQSpKkaW1KBNokT0hycZKl7ffjW/srkixPckOSK1rbUUm+kuTrSW5K8q6+cYZWgRcAByRZkuStbSX2W0muaz/P+v0qHuZVwHer6qtDDVV1aVUtT7Jpkk8kWZbk+iTP7avrdyvOSS5IcuBQXUne2+7jqiQ7tBpeAryv1blzkuv6+s9Jsnjtn1VJkqRu6NJfCtssyZK+x9sC57fjU4BPVdUnk7wW+BC91ct3An9cVbcl2aav7z7AbsDdwLVJFlbVor7zJwDHV9WLAZJsDjy/qu5NMgf4HDBvjFp3A0YLk28EqKrdk+wCXJTkyWPfOlsAV1XVO5L8M/D6qvqHJOcDF1TVF1udK5PMraolwNHAWcMHSnIMcAzAjK0nesFYkiRpw+vSCu09VTV36IdeWB2yL/DZdvxpYP92/G3grCSvB2b0Xf+NqvpFVd0DfKnv+tFsDJyeZBlwDuv2Nv/+rUaq6gfAj4DVBdrfAhe048X0tkSM5Azg6CQzgMN56Dn5nao6rarmVdW8GZvPXPPqJUmSJpkuBdo1UQBVdSzwt8DjgCVJHt1/fvj1Y3gr8N/A0+itzD5yNdffCOw1yrmM0v4AD389Nu07vr+qhmpcxegr6+cCfwK8GFhcVb9YTZ2SJEmdN1UC7XeAV7bjVwNXAiTZuaqurqp3ArfTC7YAz0+ybZLN6G1N+Paw8X4DbNX3eCbw06p6EHgND1/tHclngWclmT/UkOSFSXYHrmg10rYaPB64CVgBzE3yiCSPo7ctYnUeVmdV3QtcSO8DaJ8YR39JkqTOmyqB9jh6b7UvpRc4/6q1v699+Go5vSB5Q2u/kt7b/kuAc4ftnwVYCjzQPoT1VuCjwJFJrqK3PeCusYppWxleDLw5yc1JvgccBfysjTWjbV/4AnBUVd1HL1TfCiwD3g9cN9LYw3we+Ov24bKdW9vZ9FacLxpHf0mSpM7LQ+9kTw9JjgLmVdWbBl3L+pDkeGBmVf3d6q7dZNacmnXkyeu/KKnjViyYv/qLJEnrVZLFVTXih/K79C0HWo0k5wE7AwcNuhZJkqQNZdoF2qo6ixG+zmoqqKpDB12DJEnShjZV9tBKkiRpmjLQSpIkqdOm3ZYDPWT3HWeyyA+7SJKkjnOFVpIkSZ1moJUkSVKnGWglSZLUaQZaSZIkdZqBVpIkSZ1moJUkSVKnGWglSZLUaQZaSZIkdZqBVpIkSZ1moJUkSVKnGWglSZLUaQZaSZIkdZqBVpIkSZ1moJUkSVKnGWglSZLUaQZaSZIkdZqBVpIkSZ1moJUkSVKnGWglSZLUaQZaSZIkddpGgy5Ag7PstpXMPmHhoMuQOm/FgvmDLkGSpjVXaCVJktRpBlpJkiR1moFWkiRJnWaglSRJUqcZaCVJktRpBlpJkiR1moFWkiRJndbpQJvkwCQXtOOXJDlhwPVs0Br671+SJGm6mjJ/WKGqzgfOn+41SJIkTTfrfYU2yV8kWZrkhiSfTrJDkvPa4xuSPCvJFkkWtsfLkxw+xngvTPKDJFcCL+trPyrJKe34T5NcneT6JN9MskNr3z7JN5Jcl+TjSX6UZLsks5N8P8npSW5MclGSzVqfuUmuavdwXpJHtfbjknyvtX9+hBpe0e7lhiRXjHE/M5K8P8myNtabW/vzWv3LkpyZZJPV3P8W7bprW7+XjjLfMUkWJVm06u6V43sRJUmSJrH1GmiT7Aq8Azioqp4G/BXwIeDy9vjpwI3AC4GfVNXTqmo34OujjLcpcDrwp8ABwB+MMvWVwDOrak/g88D/bu3vAi6pqqcD5wGP7+szB/hIVe0K/Ao4rLV/Cnh7Ve0BLGtjAJwA7Nnajx2hhncCf9zu8yWj1AlwDLBT31hnt/s8Czi8qnant5L+htXc/zvave0NPBd4X5Ithk9WVadV1byqmjdj85ljlCVJktQN63uF9iDgi1V1O0BV3dHaPtYer6qqlfSC4sFJTkpyQGsbyS7ArVV1c1UV8JlRrvtD4MIky4C/BnZt7fvTC7hU1deBX/b1ubWqlrTjxcDsJDOBbarq8tb+SeDZ7XgpvfD558ADI9TwbeCsJK8HZoxSJ8DBwKlV9UCr6w7gKa2eHw6bd6z7fwFwQpIlwGXApjw8sEuSJE1J6zvQBqjVXdSC2170gu0/JXnnWJePY94PA6e01c2/pBfuhuoZzX19x6tY/f7i+cBH6NW9OMnDrq+qY4G/BR4HLEny6FHGGek5GqvO0e4/wGFVNbf9PL6qvr+ae5AkSeq89R1oLwb+bCjMJdm2tb2hPZ6RZOskjwXurqrPAO+ntxVhJD8Adkqyc3t8xCjXzQRua8dH9rVfCfxZm/sFwKPGKr6tFP8yyQGt6TXA5UkeATyuqi6lt51hG2DL/r5Jdq6qq6vqncDt9ILtSC4Cjh0KxO05+gG9FeIn9c/L2Pd/IfDmJGnj7DnWvUmSJE0V6/VbDqrqxiTvpRcCVwHX09tHe1qS19FbCX0DsDW9PZ8PAve3tpHGuzfJMcDCJLfTC6i7jXDpicA5SW4DrqK3RxXg74HPtQ+dXQ78FPgNw8LoMEcCpybZHLgFOJreFoLPtC0JAT5QVb9qWXLI+5LMaecvBm4YZfwzgCcDS5PcD5xeVackObrdw0bAtfS2Jdw3xv2/Bzi5jRNgBfDiMe5LkiRpSkhvK+b00L4pYFVVPZBkX+BjVTV3wGUNzCaz5tSsI08edBlS561YMH/QJUjSlJdkcVXNG+nclPke2nF6PPBvbcvAb4HXD7geSZIkraNJG2iTnMdDWwWGvL2qLlzbMavqZmAge0uT/DFw0rDmW6vq0EHUI0mSNFVM2kA71YJeC+JrHcYlSZI0skkbaLX+7b7jTBa590+SJHXcev/Tt5IkSdL6ZKCVJElSpxloJUmS1GkGWkmSJHWagVaSJEmdZqCVJElSpxloJUmS1GkGWkmSJHWagVaSJEmdZqCVJElSpxloJUmS1GkGWkmSJHWagVaSJEmdZqCVJElSpxloJUmS1GkGWkmSJHWagVaSJEmdZqCVJElSpxloJUmS1GkbDboADc6y21Yy+4SFgy5DkiRNAisWzB90CWvNFVpJkiR1moFWkiRJnWaglSRJUqcZaCVJktRpBlpJkiR1moFWkiRJnWaglSRJUqdNWKBN8pYkm/c9/lqSbSZw/OOSfD/J2RM03lFJHruaax52TxMw54lJjp+o8SRJkrSGgTY9o/V5C/C78FdVL6qqX619ab/nfwIvqqpXT9B4RwFjBlqG3dOgJZkx6BokSZImm9UG2iSz28roR4HrgH9NsijJjUn+vl1zHL1weGmSS1vbiiTbteO3JVneft6ymvl+79okpwJPBM5P8tYkWyb5RJJlSZYmOaxdd0RrW57kpNY2I8lZrW1Z6/9yYB5wdpIlSTYboY6R7un3xh/jPl6Y5LokNyS5uO/UU5NcluSWNsfQ9V9Osrg9r8f0td+Z5N1Jrgb2TfK6JD9sY5ye5JR23fZJzk1ybfvZb6z6JEmSporx/unbpwBHV9X/TLJtVd3RVgsvTrJHVX0oyduA51bV7f0dk+wFHA08AwhwdZLLq+r64ZOMce2xSV44NH4LkyuravfW71Ft+8BJwF7AL4GLkhwC/CewY1Xt1q7dpqp+leRNwPFVtWikGx5+T6ONX1VfHuE+tgdOB55dVbcm2bbv9C7Ac4GtgJuSfKyq7gde257XzYBrk5xbVb8AtgCWV9U7Ww2fAZ4O/Aa4BLihjftB4ANVdWWSxwMXAn80Qm3HAMcAzNh6+5FuXZIkqVPGu+XgR1V1VTv+syTXAdcDuwJPXU3f/YHzququqroT+BJwwDpeezDwkaEHVfVLYG/gsqr6eVU9AJwNPBu4BXhikg+3UPzrcdzvSEYbfyTPBK6oqltbfXf0nVtYVfe14P8zYIfWflySG4CrgMcBc1r7KuDcdrwPcHlV3dFC8Dl94x4MnJJkCXA+sHWSrYYXVlWnVdW8qpo3Y/OZa3L/kiRJk9J4V2jvAkiyE3A8sHdV/TLJWcCmq+mbNahnvNcGqPH0bXU+Dfhj4I3AnwGvXYOa1rS20eobcl/f8SpgoyQH0guk+1bV3Uku46Hn9d6qWjWOGh7R+t+zBnVKkiR13pp+y8HW9MLtyiQ7AH/Sd+439N5GH+4K4JAkmyfZAjgU+NYo44/32ouANw09SPIo4GrgOUm2a9shjgAub/t4H1FV5wJ/R+/t+rHq7dd/zYjjj9Lvu+3anVp9245y3ZCZwC9bmN2F3grvSK5p4z4qyUbAYX3nhj8nc1czpyRJ0pQw3hVaAKrqhiTXAzfSeyv/232nTwP+PclPq+q5fX2uayu517SmM0baP7uG1/4D8JEky+mtcv59VX0pyd8Al9JbyfxaVX2lrc5+Ig99O8PftN9nAacmuYfRVzYfdk8jjT/Kffy87VX9Upv3Z8DzR7q2+TpwbJKlwE30th2MNO5tSf6RXrj+CfA9YGU7fVx7TpbSe12vAI4dY05JkqQpIVWjvTOuySjJllV1Z1uhPQ84s6rOW5uxNpk1p2YdefKE1idJkrppxYL5gy5hTEkWV9W8kc75l8K658T2wa/lwK3AlwdajSRJ0oCt0ZaDiZLk0cDFI5x6Xvuqqg1dz3nATsOa315VF46j79XAJsOaX1NVyyaqvn5V5V8akyRJ6jOQQNtC69xBzD2Sqjp0Hfo+YyJrkSRJ0ppxy4EkSZI6bSArtJocdt9xJosm+QZwSZKk1XGFVpIkSZ1moJUkSVKnGWglSZLUaQZaSZIkdZqBVpIkSZ1moJUkSVKnGWglSZLUaQZaSZIkdZqBVpIkSZ1moJUkSVKnGWglSZLUaQZaSZIkdZqBVpIkSZ1moJUkSVKnGWglSZLUaQZaSZIkdZqBVpIkSZ1moJUkSVKnGWglSZLUaRsNugANzrLbVjL7hIWDLkOSJHXUigXzB10C4AqtJEmSOs5AK0mSpE4z0EqSJKnTDLSSJEnqNAOtJEmSOs1AK0mSpE4z0EqSJKnTDLSrkeTRSZa0n/9Kclvf40cOu/YtSTZfizlOTHL8xFUtSZI0ffiHFVajqn4BzIVe8ATurKr3j3L5W4DPAHdviNqGJJlRVas25JySJEmThSu0ayHJ85Jcn2RZkjOTbJLkOOCxwKVJLh2j7wuTXJfkhiQX9516apLLktzSxhq6/stJFie5Mckxfe13Jnl3kquBfZO8LskP2xinJzlllPmPSbIoyaJVd69c9ydDkiRpwAy0a25T4Czg8Krand4q9xuq6kPAT4DnVtVzR+qYZHvgdOCwqnoa8Iq+07sAfwzsA7wrycat/bVVtRcwDzguyaNb+xbA8qp6BnAL8HfAM4Hnt7FGVFWnVdW8qpo3Y/OZa373kiRJk4yBds3NAG6tqh+2x58Enj3Ovs8ErqiqWwGq6o6+cwur6r6quh34GbBDaz8uyQ3AVcDjgDmtfRVwbjveB7i8qu6oqvuBc9biviRJkjrJPbRr7q516BugRjl3X9/xKmCjJAcCBwP7VtXdSS6jt0IMcG/fvtmsQ02SJEmd5grtmtsUmJ3kSe3xa4DL2/FvgK3G6Ptd4DlJdgJIsu1q5poJ/LKF2V3orfCO5Jo27qOSbAQcNo77kCRJmhJcoV1z9wJHA+e08HgtcGo7dxrw70l+OtI+2qr6eftg15eSPILe1oLnjzHX14FjkywFbqK37eD3VNVtSf4RuJrePt7vAX7iS5IkTQupGu0dcHVJki2r6s4Wss8Dzqyq88bqs8msOTXryJM3SH2SJGnqWbFg/gabK8niqpo30jm3HEwdJyZZAiwHbgW+PNBqJEmSNhC3HKwn7fthNxnW/JqqWrY+5qsq/9KYJEmalgy060n7flhJkiStZ245kCRJUqe5QjuN7b7jTBZtwM3ckiRJ64MrtJIkSeo0A60kSZI6zUArSZKkTjPQSpIkqdMMtJIkSeo0A60kSZI6zUArSZKkTjPQSpIkqdMMtJIkSeq0VNWga9CAJPkNcNOg69B6sx1w+6CL0Hrj6zt1+dpObb6+a+8JVbX9SCf807fT201VNW/QRWj9SLLI13fq8vWdunxtpzZf3/XDLQeSJEnqNAOtJEmSOs1AO72dNugCtF75+k5tvr5Tl6/t1Obrux74oTBJkiR1miu0kiRJ6jQDrSRJkjrNQDsFJXlhkpuS/EeSE0Y4nyQfaueXJnn6ePtq8Nbx9V2RZFmSJUkWbdjKNR7jeH13SfLdJPclOX5N+mrw1vH19d/vJDeO1/fV7X+Xlyb5TpKnjbevVqOq/JlCP8AM4P8CTwQeCdwAPHXYNS8C/h0I8Ezg6vH29ae7r287twLYbtD34c86vb6PAfYG3gscvyZ9/enu69vO+e93Ev+M8/V9FvCodvwn/v/vxP24Qjv17AP8R1XdUlW/BT4PvHTYNS8FPlU9VwHbJJk1zr4arHV5fTX5rfb1raqfVdW1wP1r2lcDty6vrya/8by+36mqX7aHVwF/ON6+GpuBdurZEfjPvsc/bm3juWY8fTVY6/L6AhRwUZLFSY5Zb1Vqba3Lv0H//U5+6/oa+e93clvT1/d19N5NW5u+GsY/fTv1ZIS24d/NNto14+mrwVqX1xdgv6r6SZLHAN9I8oOqumJCK9S6WJd/g/77nfzW9TXy3+/kNu7XN8lz6QXa/de0r0bmCu3U82PgcX2P/xD4yTivGU9fDda6vL5U1dDvnwHn0XubS5PHuvwb9N/v5LdOr5H/fie9cb2+SfYAzgBeWlW/WJO+Gp2Bduq5FpiTZKckjwReCZw/7Jrzgb9on4Z/JrCyqn46zr4arLV+fZNskWQrgCRbAC8Alm/I4rVa6/Jv0H+/k99av0b+++2E1b6+SR4PfAl4TVX9cE36amxuOZhiquqBJG8CLqT3qckzq+rGJMe286cCX6P3Sfj/AO4Gjh6r7wBuQ6NYl9cX2AE4Lwn0/u1/tqq+voFvQWMYz+ub5A+ARcDWwINJ3kLv09C/9t/v5LYury+wHf77ndTG+b/P7wQeDXy0vZYPVNU8//933fmnbyVJktRpbjmQJElSpxloJUmS1GkGWkmSJHWagVaSJEmdZqCVJElSpxloJUmS1GkGWkmSJHXa/w8bgcc5gEukzQAAAABJRU5ErkJggg==" id="227" name="Google Shape;227;p3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rQAAAKrCAYAAAAAvh6UAAAAOXRFWHRTb2Z0d2FyZQBNYXRwbG90bGliIHZlcnNpb24zLjMuMiwgaHR0cHM6Ly9tYXRwbG90bGliLm9yZy8vihELAAAACXBIWXMAAAsTAAALEwEAmpwYAABLKElEQVR4nO3de5zdVX3v/9fbgNwJIkgjVYMYpXIxSEARUES01lgF0SJaC+iR4lGpeuiRHlulWttQ/VVUVASKeMFLEVEkVlCuonJJICRBRXognoq2imiUqxA+vz/2GtmMM5NJMsme78zr+XjMY757fb9rrc9370f0zdpr70lVIUmSJHXVIwZdgCRJkrQuDLSSJEnqNAOtJEmSOs1AK0mSpE4z0EqSJKnTNhp0ARqc7bbbrmbPnj3oMiRJklZr8eLFt1fV9iOdM9BOY7Nnz2bRokWDLkOSJGm1kvxotHNuOZAkSVKnGWglSZLUaQZaSZIkdZqBVpIkSZ1moJUkSVKnGWglSZLUaQZaSZIkdZqBVpIkSZ1moJUkSVKn+ZfCprFlt61k9gkLH9a2YsH8AVUjSZK0dlyhlSRJUqcZaCVJktRpBlpJkiR1moFWkiRJnWaglSRJUqcZaCVJktRpky7QJnlHkhuTLE2yJMkz1uNcq9ocNya5Icnbkqy35yTJvCQfWs01s5O8ak36SJIkTWeT6ntok+wLvBh4elXdl2Q74JHj7LtRVT2whlPeU1VzW//HAJ8FZgLvWsNxVqvVtwhYtJpLZwOvarUwzj6SJEnT1mRboZ0F3F5V9wFU1e1V9ZMkK1q4HVqxvKwdn5jktCQXAZ9Ksn2SbyS5LsnHk/xoqN/qVNXPgGOAN6VnRpL3Jbm2rRb/ZZtzVpIr2sru8iQHtPYXtnlvSHLxKPUdmOSCvnOfTnJJkpuTvL6VsgA4oI3/1mF9tk3y5VbPVUn26BvrzCSXJbklyXHr/lJIkiR1w6RaoQUuAt6Z5IfAN4EvVNXlq+mzF7B/Vd2T5BTgkqr6pyQvpBdQx62qbmlbDh4DvBRYWVV7J9kE+HYLpi8DLqyq9yaZAWyeZHvgdODZVXVrkm1Hqe/AYVPuATwT2AK4PslC4ATg+Kp6McCwPn8PXF9VhyQ5CPgUMLed2wV4LrAVcFOSj1XV/cPvMckxQ8/LjK23X5OnR5IkaVKaVIG2qu5MshdwAL1w9oUkJ6ym2/lVdU873h84tI319SS/XIsy0n6/ANgjycvb45nAHOBa4MwkGwNfrqolLXReUVW3trnvGKW+4b7Szt2T5FJgH+BXY9S2P3BYm+OSJI9OMrOdW9hWtu9L8jNgB+DHwweoqtOA0wA2mTWnxphLkiSpEyZVoAWoqlXAZcBlSZYBRwIP8ND2iE2Hdbmr7zisgyRPBFYBP2tjvbmqLhzhumcD84FPJ3kfvRA6Wji8a5R2RuizuoA50v0N9bmvr20Vk/C1lSRJWh8m1R7aJE9JMqevaS7wI2AFvbfuoa1QjuJK4M/aWC8AHrUGc28PnAqcUlUFXAi8oa3EkuTJSbZI8gTgZ1V1OvCvwNOB7wLPSbJTu3bbESf5fS9NsmmSRwMH0lv9/Q29bQMjuQJ4dZvjQHr7jX893nuUJEmaiibbKt6WwIeTbENvVfY/6O33/CPgX5P8H+DqMfr/PfC5JIcDlwM/pRcQR7NZkiXAxm2+TwP/0s6dQe8bB65LEuDnwCH0gudfJ7kfuBP4i6r6edub+qW2B/dnwPPHcb/XAAuBxwPvaR+A+znwQJIbgLOA6/uuPxH4RJKlwN30Vq8lSZKmtfQWI6eG9uGtVVX1QPsKsI8NfS3XZJPkRODOqnr/oGrYZNacmnXkyQ9rW7Fg/mCKkSRJGkOSxVU1b6Rzk22Fdl09Hvi3tkr6W+D1q7lekiRJHTelAm1V3Qzs2d/W9qdePMLlz6uqX2yQwkZQVScOam5JkqSpZEoF2pG00Dp30HVIkiRp/ZhU33IgSZIkrakpv0Kr0e2+40wW+SEwSZLUca7QSpIkqdMMtJIkSeo0A60kSZI6zUArSZKkTjPQSpIkqdMMtJIkSeo0A60kSZI6zUArSZKkTjPQSpIkqdMMtJIkSeo0A60kSZI6zUArSZKkTjPQSpIkqdMMtJIkSeo0A60kSZI6zUArSZKkTjPQSpIkqdMMtJIkSeo0A60kSZI6baNBF6DBWXbbSmafsHDEcysWzN/A1UiSJK0dV2glSZLUaQZaSZIkdZqBVpIkSZ1moJUkSVKnGWglSZLUaQZaSZIkdZqBVpIkSZ1moJ2EkhyV5JS17Ds7yasmuiZJkqTJaloG2iQzBl3DejQbMNBKkqRpY9IG2iR/nuSaJEuSfDzJjCR3JjkpyeIk30yyT5LLktyS5CWt34wk70tybZKlSf6ytR+Y5NIknwWWJXlEko8muTHJBUm+luTl7dq9klze5rkwyazWflmb/5okP0xyQN+c70+yrM355iTPS3Je3/08P8mXxrjfo9uYlwP79bVvn+Tcdj/XJtmvtZ+Y5NNJLklyc5LXty4LgAPa8/bWiXxNJEmSJqNJ+advk/wRcDiwX1Xdn+SjwKuBLYDLqurtLSz+A/B84KnAJ4HzgdcBK6tq7ySbAN9OclEbeh9gt6q6tYXX2cDuwGOA7wNnJtkY+DDw0qr6eZLDgfcCr21jbFRV+yR5EfAu4GDgGGAnYM+qeiDJtsAvgY8k2b6qfg4cDXxilPudBfw9sBewErgUuL6d/iDwgaq6MsnjgQuBP2rn9gCe2Z6X65MsBE4Ajq+qF48y1zGtXmZsvf2or4EkSVJXTMpACzyPXri7NgnAZsDPgN8CX2/XLAPua4F3Gb1wCvACYI+h1VZgJjCn9b2mqm5t7fsD51TVg8B/Jbm0tT8F2A34Rpt7BvDTvtqGVlkX9815MHBqVT0AUFV3ACT5NPDnST4B7Av8xSj3+wx6Qf3nrd8XgCf3jf3UVgvA1km2asdfqap7gHta/fsAvxplDlptpwGnAWwya06Nda0kSVIXTNZAG+CTVfU3D2tMjq+qoRD2IHAfQFU9mGSjvr5vrqoLh/U9ELhr2ByjzX1jVe07yvn72u9VPPT8BRgpHH4C+CpwL73w/MAoYzJKf+htC9m3BdeHiuwF3OF9DKiSJGnamax7aC8GXp7kMQBJtk3yhHH2vRB4Q9s6QJInJ9lihOuuBA5re2l3AA5s7TcB2yfZt/XfOMmuq5nzIuDYoVDdthxQVT8BfgL8LXDWGP2vBg5M8uhW9yuGjf2moQdJ5vade2mSTZM8utV/LfAbYCskSZKmiUkZaKvqe/RC4EVJlgLfAGaNs/sZwPeA65IsBz7OyCvR5wI/BoauuZre3tvfAi8HTkpyA7AEeNY45vx/wNLWp/9bBs4G/rPd04iq6qfAicB3gW8C1/WdPg6Y1z5s9j3g2L5z1wALgauA97QAvRR4IMkNfihMkiRNB3noHfzpJ8mWVXVnW+G8ht6H0P5rguc4Bbi+qv51gsc9Ebizqt6/tmNsMmtOzTry5BHPrVgwf22HlSRJmnBJFlfVvJHOTdY9tBvKBUm2AR5Jb4VzosPsYnr7dv/XRI4rSZKkh0zrQFtVB67n8fca3pbkamCTYc2vqaplazj2ietQmiRJ0pQxrQPtIFTVMwZdgyRJ0lQyKT8UJkmSJI2XK7TT2O47zmSRH/6SJEkd5wqtJEmSOs1AK0mSpE4z0EqSJKnTDLSSJEnqNAOtJEmSOs1AK0mSpE4z0EqSJKnTDLSSJEnqNAOtJEmSOs1AK0mSpE4z0EqSJKnTDLSSJEnqNAOtJEmSOs1AK0mSpE4z0EqSJKnTDLSSJEnqNAOtJEmSOs1AK0mSpE4z0EqSJKnTNhp0ARqcZbetZPYJC9fb+CsWzF9vY0uSJA1xhVaSJEmdZqCVJElSpxloJUmS1GkGWkmSJHWagVaSJEmdZqCVJElSpxloJUmS1GmdCrRJDk1SSXYZ5fxlSeatwXjzknxoLer4WpJt1rTfGOMdleSxEzWeJEnSdNKpQAscAVwJvHIiBquqRVV13Fr0e1FV/WoiamiOAgy0kiRJa6EzgTbJlsB+wOtogTbJZkk+n2Rpki8Am/Vdf2eSk5IsTvLNJPu0FdxbkrykXXNgkgva8XOSLGk/1yfZKsmsJFe0tuVJDmjXrkiyXTt+Wzu3PMlbWtvsJN9PcnqSG5NclGQzRpDk5cA84Ow2z/wk5/Wdf36SL/Xd0/+X5LokFyfZvrXvnOTr7V6/NdoKdrv2mCSLkixadffKtXw1JEmSJo/OBFrgEODrVfVD4I4kTwfeANxdVXsA7wX26rt+C+CyqtoL+A3wD8DzgUOBd48w/vHAG6tqLnAAcA/wKuDC1vY0YEl/hyR7AUcDzwCeCbw+yZ7t9BzgI1W1K/Ar4LCRbqqqvggsAl7d5vka8EdDYbWN/4m+e7quqp4OXA68q7WfBry53evxwEdHmqvNd1pVzauqeTM2nznaZZIkSZ3RpUB7BPD5dvz59vjZwGcAqmopsLTv+t8CX2/Hy4DLq+r+djx7hPG/DfxLkuOAbarqAeBa4OgkJwK7V9VvhvXZHzivqu6qqjuBL9ELwwC3VtWSdrx4lDl/T1UV8Gngz9s+3X2Bf2+nHwS+0I4/A+zfVq6fBZyTZAnwcWDWeOaSJEmaCjYadAHjkeTRwEHAbkkKmAEUcH37PZL7WziEXhC8D6CqHkzye/ddVQuSLAReBFyV5OCquiLJs4H5wKeTvK+qPtVf2hhl39d3vIq+7RDj8Angq8C9wDktXI+k6P1Hya/a6q4kSdK005UV2pcDn6qqJ1TV7Kp6HHArcB3waoAkuwF7rO0ESXauqmVVdRK9LQC7JHkC8LOqOh34V+Dpw7pdARySZPMkW9DbzvCttZj+N8BWQw+q6ifAT4C/Bc7qu+4R9J4L6G2HuLKqfg3cmuQV7T6S5GlrUYMkSVIndWKFlt72ggXD2s4F9gQ2S7KU3v7Wa9ZhjrckeS691dTv0Xub/5XAXye5H7gT+Iv+DlV1XZKz+uY9o6quTzJ7Dec+Czg1yT3AvlV1D3A2sH1Vfa/vuruAXZMsBlYCh7f2VwMfS/K3wMb0tmTcsIY1SJIkdVIeeldek0mSU4Drq+pf+9rurKotJ2qOTWbNqVlHnjxRw/2eFQvmr7exJUnS9JJkcVWN+PcGurJCO620Fdi7gP816FokSZImOwPtBpTkI/S+S7ffB6vqE/0N7eu3fs9Ers5KkiRNFQbaDaiq3jjoGiRJkqaarnzLgSRJkjQiV2insd13nMkiP7glSZI6zhVaSZIkdZqBVpIkSZ1moJUkSVKnGWglSZLUaQZaSZIkdZqBVpIkSZ1moJUkSVKnGWglSZLUaQZaSZIkdZqBVpIkSZ1moJUkSVKnGWglSZLUaQZaSZIkdZqBVpIkSZ1moJUkSVKnGWglSZLUaQZaSZIkdZqBVpIkSZ1moJUkSVKnbTToAjQ4y25byewTFq73eVYsmL/e55AkSdOXK7SSJEnqNAOtJEmSOs1AK0mSpE4z0EqSJKnTDLSSJEnqNAOtJEmSOs1AO8GS7JDks0luSbI4yXeTHDoB4x6Y5IKJqFGSJGkqMdBOoCQBvgxcUVVPrKq9gFcCfziAWvyOYUmSNC0YaCfWQcBvq+rUoYaq+lFVfTjJjCTvS3JtkqVJ/hJ+t/J6WZIvJvlBkrNbMCbJC1vblcDLhsZMskWSM9tY1yd5aWs/Ksk5Sb4KXLRB71ySJGlAXMWbWLsC141y7nXAyqraO8kmwLeTDIXOPVvfnwDfBvZLsgg4nV5I/g/gC31jvQO4pKpem2Qb4Jok32zn9gX2qKo7RioiyTHAMQAztt5+7e5SkiRpEjHQrkdJPgLsD/wW+BGwR5KXt9MzgTnt3DVV9ePWZwkwG7gTuLWqbm7tn6EFUeAFwEuSHN8ebwo8vh1/Y7QwC1BVpwGnAWwya06t+11KkiQNloF2Yt0IHDb0oKremGQ7YBHw/4A3V9WF/R2SHAjc19e0iodel9ECZ4DDquqmYWM9A7hrHeqXJEnqHPfQTqxLgE2TvKGvbfP2+0LgDUk2Bkjy5CRbjDHWD4CdkuzcHh/Rd+5C4M19e233nJDqJUmSOshAO4GqqoBDgOckuTXJNcAngbcDZwDfA65Lshz4OGOskFfVvfS2GCxsHwr7Ud/p9wAbA0vbWO9ZD7cjSZLUCellME1Hm8yaU7OOPHm9z7Niwfz1PockSZrakiyuqnkjnXOFVpIkSZ1moJUkSVKnGWglSZLUaQZaSZIkdZrfQzuN7b7jTBb5gS1JktRxrtBKkiSp0wy0kiRJ6jQDrSRJkjrNQCtJkqROM9BKkiSp0wy0kiRJ6jQDrSRJkjrNQCtJkqROM9BKkiSp0wy0kiRJ6jQDrSRJkjrNQCtJkqROM9BKkiSp0wy0kiRJ6jQDrSRJkjrNQCtJkqROM9BKkiSp0wy0kiRJ6jQDrSRJkjrNQCtJkqRO22jQBWhwlt22ktknLBx0Gb+zYsH8QZcgSZI6yBVaSZIkdZqBVpIkSZ1moJUkSVKnGWglSZLUaQZaSZIkdZqBVpIkSZ1moF1DSeYmedE4rjswyQXt+CVJTmjHhyR56lrM++4kB49x/qwkL1/TcSVJkrrOQLsGkmwEzAVWG2j7VdX5VbWgPTwEWKNAm2RGVb2zqr65Jv0kSZKmg2kRaJPMTvKDJGckWZ7k7CQHJ/l2kpuT7JNk2yRfTrI0yVVJ9mh9T0xyWpKLgE8B7wYOT7IkyeGt73eSXN9+P2WE+Y9KckqSZwEvAd7X+u+c5Lq+6+YkWdyOVyR5Z5IrgVf0r8AmWZDke63W948w33va9dPi9ZUkSdPbdPpLYU8CXgEcA1wLvArYn17A/D/AfwLXV9UhSQ6iF17ntr57AftX1T1JjgLmVdWbAJJsDTy7qh5oWwL+EThspAKq6jtJzgcuqKovtv4rk8ytqiXA0cBZfV3urar923UvbL+3BQ4FdqmqSrJN/xxJ/hmYCRxdVTW8hiTHtOeAGVtvP46nTZIkaXKbTit4t1bVsqp6ELgRuLgFvmXAbHrh9tMAVXUJ8OgkM1vf86vqnlHGnQmck2Q58AFg1zWs6wzg6CQzgMOBz/ad+8II1/8auBc4I8nLgLv7zv0dsE1V/eVIYRagqk6rqnlVNW/G5jNHukSSJKlTplOgva/v+MG+xw/SW6nOCH2GQuFdY4z7HuDSqtoN+FNg0zWs61zgT4AXA4ur6hd9535v3qp6ANin9TsE+Hrf6WuBvdoqriRJ0rQwnQLt6lwBvBp631AA3F5Vvx7hut8AW/U9ngnc1o6PGsc8D+tfVfcCFwIfAz6xus5JtgRmVtXXgLfw0LYI6IXbBcDCJFv9fm9JkqSpx0D7kBOBeUmW0guFR45y3aXAU4c+FAb8M/BPSb4NzBjHPJ8H/rp9iGzn1nY2vdXgi8bRfyvgglbn5cBb+09W1TnA6cD5STYbx3iSJEmdllG2WmoDSnI8vVXXv9uQ824ya07NOvLkDTnlmFYsmD/oEiRJ0iSVZHFVzRvp3HT6loNJKcl5wM7AQYOuRZIkqYsMtANWVYcOugZJkqQucw+tJEmSOs1AK0mSpE5zy8E0tvuOM1nkB7EkSVLHuUIrSZKkTjPQSpIkqdMMtJIkSeo0A60kSZI6zUArSZKkTjPQSpIkqdMMtJIkSeo0A60kSZI6zUArSZKkTjPQSpIkqdMMtJIkSeo0A60kSZI6zUArSZKkTjPQSpIkqdMMtJIkSeo0A60kSZI6zUArSZKkTjPQSpIkqdMMtJIkSeo0A60kSZI6baNBF6DBWXbbSmafsHDQZWwwKxbMH3QJkiRpPXCFVpIkSZ1moJUkSVKnGWglSZLUaQZaSZIkdZqBVpIkSZ1moJUkSVKnTatAm+QPknw+yf9N8r0kX0vy5HH2PSvJy9dizncnObgdX5ZkXjtekWS7NR1PkiRJDzdtvoc2SYDzgE9W1Stb21xgB+CH62veqnrn+hpbkiRJ02uF9rnA/VV16lBDVS0BrkzyviTLkyxLcjj0AnCSU9pK7kLgMUP9kuyV5PIki5NcmGTWaJOubmU3yewk309yepIbk1yUZLN2buckX2/zfCvJLq39Fa3eG5Jc0dp2TXJNkiVJliaZs25PlyRJUjdMp0C7G7B4hPaXAXOBpwEHA+9rAfVQ4CnA7sDrgWcBJNkY+DDw8qraCzgTeO861jYH+EhV7Qr8CjistZ8GvLnNczzw0db+TuCPq+ppwEta27HAB6tqLjAP+PFIEyU5JsmiJItW3b1yHcuWJEkavGmz5WAM+wOfq6pVwH8nuRzYG3h2X/tPklzSrn8KvXD8jd4uBmYAP13HGm5tq8XQC92zk2xJL0Sf0+YB2KT9/jZwVpJ/A77U2r4LvCPJHwJfqqqbR5qoqk6jF5TZZNacWse6JUmSBm46BdobgZHe+s8IbUNGCnwBbqyqfSekqp77+o5XAZvRWz3/VVtxfXhRVccmeQYwH1iSZG5VfTbJ1a3twiT/o6ouGd5XkiRpqplOWw4uATZJ8vqhhiR7A78EDk8yI8n29FZmrwGuAF7Z2mfR24MLcBOwfZJ92xgbJ9l1ooutql8DtyZ5RZsnSZ7WjneuqqvbB85uBx6X5InALVX1IeB8YI+JrkmSJGkymjaBtqqK3r7Y57ev7boROBH4LLAUuIFe6P3fVfVf9L4R4WZgGfAx4PI2zm/prfSelOQGYAltf+168GrgdW2eG4GXtvb3tQ+wLacXvG8ADgeWJ1kC7AJ8aj3VJEmSNKmkl/M0HW0ya07NOvLkQZexwaxYMH/QJUiSpLWUZHFVzRvp3LRZoZUkSdLUNJ0+FLZeJfkIsN+w5g9W1ScGUY8kSdJ0YaCdIFX1xkHXIEmSNB255UCSJEmd5grtNLb7jjNZ5AelJElSx7lCK0mSpE4z0EqSJKnTDLSSJEnqNAOtJEmSOs1AK0mSpE4z0EqSJKnTDLSSJEnqNAOtJEmSOs1AK0mSpE4z0EqSJKnTDLSSJEnqNAOtJEmSOs1AK0mSpE4z0EqSJKnTDLSSJEnqNAOtJEmSOs1AK0mSpE4z0EqSJKnTDLSSJEnqtI0GXYAGZ9ltK5l9wsJBlzFprVgwf9AlSJKkcXCFVpIkSZ1moJUkSVKnGWglSZLUaQZaSZIkdZqBVpIkSZ1moJUkSVKnGWgnsSSHJqkkuwy6FkmSpMnKQDu5HQFcCbxy0IVIkiRNVgbaSSrJlsB+wOtogTbJI5J8NMmNSS5I8rUkL2/n9kpyeZLFSS5MMmuA5UuSJG0wBtrJ6xDg61X1Q+COJE8HXgbMBnYH/gewL0CSjYEPAy+vqr2AM4H3jjRokmOSLEqyaNXdK9f7TUiSJK1v/unbyesI4OR2/Pn2eGPgnKp6EPivJJe2808BdgO+kQRgBvDTkQatqtOA0wA2mTWn1lfxkiRJG4qBdhJK8mjgIGC3JEUvoBZw3mhdgBurat8NVKIkSdKk4ZaDyenlwKeq6glVNbuqHgfcCtwOHNb20u4AHNiuvwnYPsnvtiAk2XUQhUuSJG1oBtrJ6Qh+fzX2XOCxwI+B5cDHgauBlVX1W3oh+KQkNwBLgGdtsGolSZIGyC0Hk1BVHThC24eg9+0HVXVn25ZwDbCsnV8CPHsDlilJkjQpGGi754Ik2wCPBN5TVf814HokSZIGykDbMSOt3kqSJE1n7qGVJElSpxloJUmS1GkGWkmSJHWae2insd13nMmiBfMHXYYkSdI6cYVWkiRJnWaglSRJUqcZaCVJktRpBlpJkiR1moFWkiRJnWaglSRJUqcZaCVJktRpBlpJkiR1moFWkiRJnWaglSRJUqcZaCVJktRpBlpJkiR1moFWkiRJnWaglSRJUqcZaCVJktRpBlpJkiR1moFWkiRJnWaglSRJUqcZaCVJktRpGw26AA3OsttWMvuEhYMuY9JbsWD+oEuQJEljcIVWkiRJnWaglSRJUqcZaCVJktRpBlpJkiR1moFWkiRJnWaglSRJUqcZaCVJktRpAwm0SVYlWZJkeZJzkmw+iDpGkuTAJM8a4/w7Wu1L+u5jSZLjJmj+FUm2m4ixJEmSpoNBrdDeU1Vzq2o34LfAsQOqYyQHAqMG2qp6b6t9Lg/dx9yq+tCGKlCSJEkPmQxbDr4FPCnJnya5Osn1Sb6ZZIckj0hyc5LtAdrj/0iyXZKzknwsyaVJbknynCRnJvl+krOGBk/ygiTfTXJdWw3esrWvSPL3rX1Zkl2SzKYXrt/aVl0PGM8NJHlPkr/qe/zeJMe11d4rkpyX5HtJTk3yiHbNEW3e5UlOGmXct7Xzy5O8pa/975L8IMk3knwuyfFJdk5yXd81c5IsHmHMY5IsSrJo1d0rx3N7kiRJk9pAA22SjYA/AZYBVwLPrKo9gc8D/7uqHgQ+A7y6dTkYuKGqbm+PHwUcBLwV+CrwAWBXYPckc9tb938LHFxVTwcWAW/rK+H21v4x4PiqWgGcCnygrbp+a5y38q/Ake2eHgG8Eji7ndsH+F/A7sDOwMuSPBY4qdU+F9g7ySHDnpu9gKOBZwDPBF6fZM8k84DDgD2BlwHzAKrq/wIrk8xtQxwNnDW80Ko6rarmVdW8GZvPHOftSZIkTV4bDWjezZIsacffohcInwJ8Icks4JHAre38mcBXgJOB1wKf6Bvnq1VVSZYB/11VywCS3AjMBv4QeCrw7SS0cb/b1/9L7fdieuFwrVTViiS/SLInsANwfVX9os15TVXd0ur6HLA/cD9wWVX9vLWfDTwb+HLfsPsD51XVXe2aLwEH0PuPkK9U1T2t/at9fc4Ajk7yNuBwemFakiRpShtUoL2n7UH9nSQfBv6lqs5PciBwIkBV/WeS/05yEL3Vylf3dbuv/X6w73jo8UbAKuAbVXXEKHUM9VnFuj8XZwBHAX9AL4QPqWHXFZBxjDfaNWP1PRd4F3AJsLiqfjGOeSRJkjptMuyhHTITuK0dHzns3Bn0th78W1WtWoMxrwL2S/IkgCSbJ3nyavr8BthqDeYYch7wQmBv4MK+9n2S7NS2IhxOb2vF1cBz2l7gGcARwOXDxrsCOKTVvAVwKL3V7CuBP02yadsPPH+oQ1Xd2+b+GA9fyZYkSZqyJlOgPRE4J8m3gNuHnTsf2JI1DGntLf2jgM8lWUov4O6ymm5fBQ5dkw+Ftbl+C1zK74fu7wILgOX0tlGcV1U/Bf6mXX8DcF1VfWXYeNfR2wN7Db0AfEZVXV9V19J7Pm6gt2ViEdD/6a6z6a0CXzTe2iVJkrosVcPfEZ982gehPlBV4w6YG1pbgb0OeEVV3dzaDqT3YbMXT/BcW1bVne37e68AjmkBmCTHAzOr6u9WN84ms+bUrCNPnsjSpqQVC+av/iJJkrReJVlcVfNGOjeoPbTjluQE4A08fO/spJLkqcAF9FZfb94AU57W5twU+GRfmD2P3jcpHLQBapAkSZoUJn2graoF9N6y3+CSvAN4xbDmc6rqvf0NVfU94InD+1fVZcBlE11XVb1qlPZDJ3ouSZKkyW7SB9pBasH1vau9UJIkSQNjoJ3Gdt9xJovcHypJkjpuMn3LgSRJkrTGDLSSJEnqNAOtJEmSOs1AK0mSpE4z0EqSJKnTDLSSJEnqNAOtJEmSOs1AK0mSpE4z0EqSJKnTDLSSJEnqNAOtJEmSOs1AK0mSpE4z0EqSJKnTDLSSJEnqNAOtJEmSOs1AK0mSpE4z0EqSJKnTDLSSJEnqNAOtJEmSOs1AK0mSpE7baNAFaHCW3baS2ScsHHQZGsWKBfMHXYIkSZ3gCq0kSZI6zUArSZKkTjPQSpIkqdMMtJIkSeo0A60kSZI6zUArSZKkTjPQSpIkqdMmRaBNMjvJ8kHXsSEkOSrJKe14+yRXJ7k+yQGDrk2SJKmL/MMKayDJjKpaNYFDPg/4QVUduS6DJNmoqh6YoJokSZI6ZVKs0DYzkpye5MYkFyXZLMncJFclWZrkvCSPAkhyWZIPJLkiyfeT7J3kS0luTvIPQwMm+fMk1yRZkuTjSWaMNnmSI5IsS7I8yUl97XcmeXeSq4F9R+m7IMn3Wp3vb23bJzk3ybXtZ79hfeYC/wy8qNW3WZIXJrkuyQ1JLm7X7ZPkO20V9ztJntLaj0pyTpKvAhcl2SLJmW2u65O8dJRaj0myKMmiVXevHNcLI0mSNJlNpkA7B/hIVe0K/Ao4DPgU8Paq2gNYBryr7/rfVtWzgVOBrwBvBHYDjkry6CR/BBwO7FdVc4FVwKtHmjjJY4GTgIOAucDeSQ5pp7cAllfVM6rqyhH6bgscCuza6hwK1B8EPlBVe7d7OaO/X1UtAd4JfKHVtyVwOnBYVT0NeEW79AfAs6tqz3b9P/YNsy9wZFUdBLwDuKTN91zgfUm2GF5vVZ1WVfOqat6MzWeO9HRIkiR1ymTacnBrC3kAi4GdgW2q6vLW9kngnL7rz2+/lwE3VtVPAZLcAjwO2B/YC7g2CcBmwM9GmXtv4LKq+nkb42zg2cCX6QXhc8eo+9fAvcAZSRYCF7T2g4GntrkBtk6y1RjjPBO4oqpuBaiqO1r7TOCTSeYABWzc1+cbfde9AHhJkuPb402BxwPfH2NOSZKkzptMgfa+vuNVwDbjvP7BYX0fpHdfAT5ZVX8zjrkzxrl7x9o3W1UPJNmH3n7YVwJvorfS+whg36q652ETZdSpQi+wDvce4NKqOjTJbOCyvnN3Det/WFXdNMa9SJIkTTmTacvBcCuBX/Z9+v81wOVjXD/cxcDLkzwGelsDkjxhlGuvBp6TZLu2z/aI8c6VZEtgZlV9DXgLvS0LABfRC7dD180d3neY77Yadhqqt7XPBG5rx0eN0f9C4M1piTnJnuOpX5Ikqesm0wrtSI4ETk2yOXALcPR4O1bV95L8Lb0PTD0CuJ/ePtsfjXDtT5P8DXApvZXOr1XVV8Y51VbAV5Js2vq+tbUfB3wkyVJ6z/MVwLFj1PvzJMcAX2r1/gx4Pr0Pjn0yyduAS8ao4z3AycDSFmpXAC8e5z1IkiR1VqpGepdb08Ems+bUrCNPHnQZGsWKBfMHXYIkSZNGksVVNW+kc5N5y4EkSZK0WpN9y8GEa98nu8mw5tdU1bJx9D0P2GlY89ur6sKJqk+SJElrZtoF2qp6xjr0PXQia5EkSdK6m3aBVg/ZfceZLHKfpiRJ6jj30EqSJKnTDLSSJEnqNAOtJEmSOs1AK0mSpE4z0EqSJKnTDLSSJEnqNAOtJEmSOs1AK0mSpE4z0EqSJKnTDLSSJEnqNAOtJEmSOs1AK0mSpE4z0EqSJKnTDLSSJEnqNAOtJEmSOs1AK0mSpE4z0EqSJKnTDLSSJEnqNAOtJEmSOs1AK0mSpE7baNAFaHCW3baS2ScsHHQZ6rAVC+YPugRJklyhlSRJUrcZaCVJktRpBlpJkiR1moFWkiRJnWaglSRJUqcZaCVJktRpBtrVSHJikuMHXcdIkhyY5IJB1yFJkjRIUybQJpkU36k7WeqQJEmaLtZLoE3yF0mWJrkhyaeT7JDkvPb4hiTPSrJFkoXt8fIkh48x3ookJyW5pv08qbWfleRfklwKnJRkbpKr2tznJXlUu+5JSb7Z5rouyc6t/a+TXNuu//u++d6R5KYk3wSe0td+WZJ57Xi7JCva8VFJzknyVeCidm9ntrGvT/LSMe5tRpL3J1nW6nhza39e67usjbVJa39hkh8kuRJ4Wd84455TkiRpKpnw1cQkuwLvAParqtuTbAt8DLi8qg5NMgPYEngh8JOqmt/6zVzN0L+uqn2S/AVwMvDi1v5k4OCqWpVkKfDmqro8ybuBdwFvAc4GFlTVeUk2BR6R5AXAHGAfIMD5SZ4N3AW8EtiT3vNzHbB4HLe+L7BHVd2R5B+BS6rqtUm2Aa5J8s2qumuEfscAOwF7VtUDSbZtNZ4FPK+qfpjkU8AbkpwKnA4cBPwH8IW+cd4xnjmTHNPmZMbW24/jtiRJkia39bFCexDwxaq6HaCq7mhtH2uPV1XVSmAZcHBbeT2gtY3lc32/9+1rP6eF2ZnANlV1eWv/JPDsJFsBO1bVeW3+e6vqbuAF7ed6eqF1F3oB9wDgvKq6u6p+DZw/zvv+RrtX2rgnJFkCXAZsCjx+lH4HA6dW1QOtvjvorQrfWlU/7L+XVuOtVXVzVRXwmb5xxjVnVZ1WVfOqat6MzVf33xCSJEmT3/rY7xmgVndRW3ncC3gR8E9JLqqqd4/VZZTjkVY9h9czWvs/VdXHH9aYvIXR63+Ah/4jYNNh5/rrCHBYVd20mtqGrh0+32g1M0ZtazKnJEnSlLE+VmgvBv4syaMB2paDi4E3tMczkmyd5LHA3VX1GeD9wNNXM+7hfb+/O/xkW+H9ZZIDWtNr6G1z+DXw4ySHtPk3SbI5cCHw2iRbtvYdkzwGuAI4NMlmbXX3T/umWQHs1Y5fPkatFwJvTpI29p5jXHsRcOzQh8na8/UDYPbQXuGhe2ntOw3tAQaOWMs5JUmSpowJX6GtqhuTvBe4PMkqem/p/xVwWpLXAavohdutgfcleRC4v7WNZZMkV9ML4UeMcs2RwKktsN4CHN3aXwN8vO2rvR94RVVdlOSPgO+2DHgn8OdVdV2SLwBLgB8B3+ob//3AvyV5DXDJGLW+h94+36UtYK7goT2/w51Bbx/w0iT3A6dX1SlJjgbOaUH3WnrbEu5re2AXJrkduBLYbS3mlCRJmjLS24o5ubVvE5g3tC9XE2OTWXNq1pEnD7oMddiKBfMHXYIkaZpIsriq5o10bsp8D60kSZKmp0n1RwCSnEfvK6z6vb2qZg+gnAmV5I+Bk4Y131pVhw6iHkmSpKliUgXaqRzuqupCeh/ckiRJ0gRyy4EkSZI6bVKt0GrD2n3HmSzyQz2SJKnjXKGVJElSpxloJUmS1GkGWkmSJHWagVaSJEmdZqCVJElSpxloJUmS1GkGWkmSJHWagVaSJEmdZqCVJElSpxloJUmS1GkGWkmSJHWagVaSJEmdZqCVJElSpxloJUmS1GkGWkmSJHWagVaSJEmdZqCVJElSpxloJUmS1GkGWkmSJHXaRoMuQIOz7LaVzD5h4aDLkCbEigXzB12CJGlAXKGVJElSpxloJUmS1GkGWkmSJHWagVaSJEmdZqCVJElSpxloJUmS1GkGWkmSJHVapwNtkjvXw5gHJrlgosftG/8lSU5YzTVzk7xoTfpIkiRNV5PyDysk2aiqHljLvjOqatVE1zQR2n2dD5y/mkvnAvOArwGMs48kSdK0tF4DbZIvA48DNgU+WFWntVXVjwPPBX4JvLKqfp7kMuA7wH70wtv/N8J4OwGfbXV/va/9QOBdwE+BuUl2A04BngPcSm8l+syq+uIodb4QOBm4Hbiur30L4MPA7m3OE6vqK0l2BT4BPLKNfVhV3ZzkL4DjgQKWVtVrkpwF3AHsCVyXZBkwr6re1M7dC+wK7AC8DbgIeDewWZL9gX8CNuvr8wTgTGB74OfA0VX1/9pYv6YXhP8A+N+j3a8kSdJUsr63HLy2qvaiF7KOS/JoYAvguqp6OnA5vSA6ZJuqek5V/V6YbT4IfKyq9gb+a9i5fYB3VNVTgZcBs+kF0f8B7DtagUk2BU4H/hQ4gF4YHPIO4JI233OB97WQeyy9gD633duPW8h9B3BQVT0N+Ku+cZ4MHFxV/2uEEmbTC97zgVPpvSbvBL5QVXOr6gvDrj8F+FRV7QGcDXyo79wsYH/gxcCCUe73mCSLkixadffK0Z4WSZKkzljfgfa4JDcAV9FbqZ0DPAgMhbTP0AtgQ4aHt+H2Az7Xjj897Nw1VXVrO94fOKeqHqyq/wIuHWPMXYBbq+rmqqpW05AXACckWQJcRm+l+fHAd4H/k+TtwBOq6h7gIOCLVXU7QFXd0TfOOWNsg/i3VufNwC2tnrHsS2+VGnrPQf/z9+U21vforfj+nqo6rarmVdW8GZvPXM1UkiRJk99623LQtgEcDOxbVXe3LQWbjnBp9R3fNY6ha5T2/r4ZxzjjGTP0thPcNKz9+0mupreqemGS/9GuHU9tq5t7tDHG0/++vuM1fQ4kSZI6aX2u0M4EftnC7C7AM/vmfHk7fhVw5RqM+W3gle341WNcdyVwWJJHJNkBOHCMa38A7JRk5/b4iL5zFwJvThKAJHu2308EbqmqD9Hb77sHcDHwZ21bBUm2Hec9vaLVuTPwROAm4DfAVqNc/x0e/hysyfMnSZI05azPQPt1YKMkS4H30Nt2AL3Vyl2TLKb3Nv2712DMvwLemORaeoF5NOcCPwaW0/sA2tXAiBtGq+pe4BhgYZIrgR/1nX4PsDGwNMny9hjgcGB524qwC709rTcC7wUub9ss/mWc93QTvb3E/w4c2+q5FHhqkiVJDh92/XHA0e15fQ0P36srSZI07aS3bXQDTpjcWVVbboB5tqyqO9uK6TXAfm0/7aTRvpnggkF9G8Ems+bUrCNPHsTU0oRbsWD+oEuQJK1HSRZX1byRzk3K76GdIBck2YbeV2u9Z7KFWUmSJE2MDR5ox7M6m+QdwCuGNZ9TVe9dg3kOHGHc84CdhjW/vaouHO+4E6mqjhrEvJIkSVPJpFyhbcF13OF1DcY9dKLHlCRJ0mCt7++hlSRJktarSblCqw1j9x1nssgP0kiSpI5zhVaSJEmdZqCVJElSpxloJUmS1GkGWkmSJHWagVaSJEmdZqCVJElSpxloJUmS1GkGWkmSJHWagVaSJEmdZqCVJElSpxloJUmS1GkGWkmSJHWagVaSJEmdZqCVJElSpxloJUmS1GkGWkmSJHWagVaSJEmdZqCVJElSpxloJUmS1GkbDboADc6y21Yy+4SFgy5DmlRWLJg/6BIkSWvIFVpJkiR1moFWkiRJnWaglSRJUqcZaCVJktRpBlpJkiR1moFWkiRJnWaglSRJUqcNNNAmWZVkSZIbk9yQ5G1JplTITnJikuPHOH9ZknkTMM9bkmze93hFku3WdVxJkqTJbtDh8Z6qmltVuwLPB14EvGvANXXVW4DNV3eRJEnSVDPoQPs7VfUz4BjgTemZneRbSa5rP88CSPLpJC8d6pfk7CQvSbJrkmvaiu/SJHNGmifJFkkWthXh5UkOb+0rkpzUxrgmyZNa+/ZJzk1ybfvZr7WfmOTMtsJ6S5Lj+uZ4R5KbknwTeMo4bv8Vbc4fJjmgjfF799Oekx8k+WRr+2KSzdvcjwUuTXLpWBMlOSbJoiSLVt29chylSZIkTW6TJtACVNUt9Gp6DPAz4PlV9XTgcOBD7bIzgKMBkswEngV8DTgW+GBVzQXmAT8eZZoXAj+pqqdV1W7A1/vO/bqq9gFOAU5ubR8EPlBVewOHtfmH7AL8MbAP8K4kGyfZC3glsCfwMmDvcdz6Rm3et/DQCvVo9/MU4LSq2gP4NfA/q+pDwE+A51bVc8eaqKpOq6p5VTVvxuYzx1GaJEnS5DapAm2T9ntj4PQky4BzgKcCVNXlwJOSPAY4Aji3qh4Avgv8nyRvB55QVfeMMv4y4OC2GntAVfUvU36u7/e+7fhg4JQkS4Dzga2TbNXOLayq+6rqdnoBfAfgAOC8qrq7qn7d+qzOl9rvxcDsdjza/fxnVX27HX8G2H8c40uSJE1ZkyrQJnkisIpeOHwr8N/A0+itUD6y79JPA6+mt1L7CYCq+izwEuAe4MIkB400R1X9ENiLXrD9pyTv7D89wvEjgH3bXt+5VbVjVf2mnbuv7/pVwEYjjDMeQ+P8bowx7mf42Gs6lyRJ0pQyaQJtku2BU4FTqqqAmcBPq+pB4DXAjL7Lz6L39jxVdWPr/0Tglvb2+/nAHqPM81jg7qr6DPB+4Ol9pw/v+/3ddnwR8Ka+/nNXcytXAIcm2ayt5P7paq4f0Rj38/gkQ6vHRwBXtuPfAFshSZI0zWy0+kvWq83aW/kbAw/QW3n9l3buo8C5SV4BXArcNdSpqv47yfeBL/eNdTjw50nuB/4LePcoc+4OvC/Jg8D9wBv6zm2S5Gp6Qf+I1nYc8JEkS+k9X1fQ2986oqq6LskXgCXAj4BvjXH/YxnpfrYGvg8cmeTjwM3Ax9r1pwH/nuSnq9tHK0mSNJWktxjaLe37VpcBTx+2B3ZdxlwBzGv7YSelJLOBC9qH2dbZJrPm1KwjT56IoaQpY8WC+YMuQZI0giSLq2rE7+6fNFsOxivJwcAPgA9PVJiVJElSdw16y8Eaq6pvAo9f3XVJHg1cPMKp51XVL0YYd/a6VzdmPR8B9hvW/MGq+sR4x6iqFcCErM5KkiRNFZ0LtOPVQuvcQdcxpKreOOgaJEmSpqLObTmQJEmS+k3ZFVqt3u47zmSRH4CRJEkd5wqtJEmSOs1AK0mSpE4z0EqSJKnTDLSSJEnqNAOtJEmSOs1AK0mSpE4z0EqSJKnTDLSSJEnqNAOtJEmSOs1AK0mSpE4z0EqSJKnTDLSSJEnqNAOtJEmSOs1AK0mSpE4z0EqSJKnTDLSSJEnqNAOtJEmSOs1AK0mSpE4z0EqSJKnTNhp0ARqcZbetZPYJCwddhjTprVgwf9AlSJLG4AqtJEmSOs1AK0mSpE4z0EqSJKnTDLSSJEnqNAOtJEmSOs1AK0mSpE7rTKBNcuewx0clOWWC5/hO+z07yavGcf3sJMtHOffkJF9L8h9Jvp/k35LsMMH1HpLkqRM5piRJUtd0JtBuCFX1rHY4G1htoB1Nkk2BhcDHqupJVfVHwMeA7de5yIc7BDDQSpKkaW1KBNokT0hycZKl7ffjW/srkixPckOSK1rbUUm+kuTrSW5K8q6+cYZWgRcAByRZkuStbSX2W0muaz/P+v0qHuZVwHer6qtDDVV1aVUtT7Jpkk8kWZbk+iTP7avrdyvOSS5IcuBQXUne2+7jqiQ7tBpeAryv1blzkuv6+s9Jsnjtn1VJkqRu6NJfCtssyZK+x9sC57fjU4BPVdUnk7wW+BC91ct3An9cVbcl2aav7z7AbsDdwLVJFlbVor7zJwDHV9WLAZJsDjy/qu5NMgf4HDBvjFp3A0YLk28EqKrdk+wCXJTkyWPfOlsAV1XVO5L8M/D6qvqHJOcDF1TVF1udK5PMraolwNHAWcMHSnIMcAzAjK0nesFYkiRpw+vSCu09VTV36IdeWB2yL/DZdvxpYP92/G3grCSvB2b0Xf+NqvpFVd0DfKnv+tFsDJyeZBlwDuv2Nv/+rUaq6gfAj4DVBdrfAhe048X0tkSM5Azg6CQzgMN56Dn5nao6rarmVdW8GZvPXPPqJUmSJpkuBdo1UQBVdSzwt8DjgCVJHt1/fvj1Y3gr8N/A0+itzD5yNdffCOw1yrmM0v4AD389Nu07vr+qhmpcxegr6+cCfwK8GFhcVb9YTZ2SJEmdN1UC7XeAV7bjVwNXAiTZuaqurqp3ArfTC7YAz0+ybZLN6G1N+Paw8X4DbNX3eCbw06p6EHgND1/tHclngWclmT/UkOSFSXYHrmg10rYaPB64CVgBzE3yiCSPo7ctYnUeVmdV3QtcSO8DaJ8YR39JkqTOmyqB9jh6b7UvpRc4/6q1v699+Go5vSB5Q2u/kt7b/kuAc4ftnwVYCjzQPoT1VuCjwJFJrqK3PeCusYppWxleDLw5yc1JvgccBfysjTWjbV/4AnBUVd1HL1TfCiwD3g9cN9LYw3we+Ov24bKdW9vZ9FacLxpHf0mSpM7LQ+9kTw9JjgLmVdWbBl3L+pDkeGBmVf3d6q7dZNacmnXkyeu/KKnjViyYv/qLJEnrVZLFVTXih/K79C0HWo0k5wE7AwcNuhZJkqQNZdoF2qo6ixG+zmoqqKpDB12DJEnShjZV9tBKkiRpmjLQSpIkqdOm3ZYDPWT3HWeyyA+7SJKkjnOFVpIkSZ1moJUkSVKnGWglSZLUaQZaSZIkdZqBVpIkSZ1moJUkSVKnGWglSZLUaQZaSZIkdZqBVpIkSZ1moJUkSVKnGWglSZLUaQZaSZIkdZqBVpIkSZ1moJUkSVKnGWglSZLUaQZaSZIkdZqBVpIkSZ1moJUkSVKnGWglSZLUaQZaSZIkddpGgy5Ag7PstpXMPmHhoMuQOm/FgvmDLkGSpjVXaCVJktRpBlpJkiR1moFWkiRJnWaglSRJUqcZaCVJktRpBlpJkiR1moFWkiRJndbpQJvkwCQXtOOXJDlhwPVs0Br671+SJGm6mjJ/WKGqzgfOn+41SJIkTTfrfYU2yV8kWZrkhiSfTrJDkvPa4xuSPCvJFkkWtsfLkxw+xngvTPKDJFcCL+trPyrJKe34T5NcneT6JN9MskNr3z7JN5Jcl+TjSX6UZLsks5N8P8npSW5MclGSzVqfuUmuavdwXpJHtfbjknyvtX9+hBpe0e7lhiRXjHE/M5K8P8myNtabW/vzWv3LkpyZZJPV3P8W7bprW7+XjjLfMUkWJVm06u6V43sRJUmSJrH1GmiT7Aq8Azioqp4G/BXwIeDy9vjpwI3AC4GfVNXTqmo34OujjLcpcDrwp8ABwB+MMvWVwDOrak/g88D/bu3vAi6pqqcD5wGP7+szB/hIVe0K/Ao4rLV/Cnh7Ve0BLGtjAJwA7Nnajx2hhncCf9zu8yWj1AlwDLBT31hnt/s8Czi8qnant5L+htXc/zvave0NPBd4X5Ithk9WVadV1byqmjdj85ljlCVJktQN63uF9iDgi1V1O0BV3dHaPtYer6qqlfSC4sFJTkpyQGsbyS7ArVV1c1UV8JlRrvtD4MIky4C/BnZt7fvTC7hU1deBX/b1ubWqlrTjxcDsJDOBbarq8tb+SeDZ7XgpvfD558ADI9TwbeCsJK8HZoxSJ8DBwKlV9UCr6w7gKa2eHw6bd6z7fwFwQpIlwGXApjw8sEuSJE1J6zvQBqjVXdSC2170gu0/JXnnWJePY94PA6e01c2/pBfuhuoZzX19x6tY/f7i+cBH6NW9OMnDrq+qY4G/BR4HLEny6FHGGek5GqvO0e4/wGFVNbf9PL6qvr+ae5AkSeq89R1oLwb+bCjMJdm2tb2hPZ6RZOskjwXurqrPAO+ntxVhJD8Adkqyc3t8xCjXzQRua8dH9rVfCfxZm/sFwKPGKr6tFP8yyQGt6TXA5UkeATyuqi6lt51hG2DL/r5Jdq6qq6vqncDt9ILtSC4Cjh0KxO05+gG9FeIn9c/L2Pd/IfDmJGnj7DnWvUmSJE0V6/VbDqrqxiTvpRcCVwHX09tHe1qS19FbCX0DsDW9PZ8PAve3tpHGuzfJMcDCJLfTC6i7jXDpicA5SW4DrqK3RxXg74HPtQ+dXQ78FPgNw8LoMEcCpybZHLgFOJreFoLPtC0JAT5QVb9qWXLI+5LMaecvBm4YZfwzgCcDS5PcD5xeVackObrdw0bAtfS2Jdw3xv2/Bzi5jRNgBfDiMe5LkiRpSkhvK+b00L4pYFVVPZBkX+BjVTV3wGUNzCaz5tSsI08edBlS561YMH/QJUjSlJdkcVXNG+nclPke2nF6PPBvbcvAb4HXD7geSZIkraNJG2iTnMdDWwWGvL2qLlzbMavqZmAge0uT/DFw0rDmW6vq0EHUI0mSNFVM2kA71YJeC+JrHcYlSZI0skkbaLX+7b7jTBa590+SJHXcev/Tt5IkSdL6ZKCVJElSpxloJUmS1GkGWkmSJHWagVaSJEmdZqCVJElSpxloJUmS1GkGWkmSJHWagVaSJEmdZqCVJElSpxloJUmS1GkGWkmSJHWagVaSJEmdZqCVJElSpxloJUmS1GkGWkmSJHWagVaSJEmdZqCVJElSpxloJUmS1GkbDboADc6y21Yy+4SFgy5DkiRNAisWzB90CWvNFVpJkiR1moFWkiRJnWaglSRJUqcZaCVJktRpBlpJkiR1moFWkiRJnWaglSRJUqdNWKBN8pYkm/c9/lqSbSZw/OOSfD/J2RM03lFJHruaax52TxMw54lJjp+o8SRJkrSGgTY9o/V5C/C78FdVL6qqX619ab/nfwIvqqpXT9B4RwFjBlqG3dOgJZkx6BokSZImm9UG2iSz28roR4HrgH9NsijJjUn+vl1zHL1weGmSS1vbiiTbteO3JVneft6ymvl+79okpwJPBM5P8tYkWyb5RJJlSZYmOaxdd0RrW57kpNY2I8lZrW1Z6/9yYB5wdpIlSTYboY6R7un3xh/jPl6Y5LokNyS5uO/UU5NcluSWNsfQ9V9Osrg9r8f0td+Z5N1Jrgb2TfK6JD9sY5ye5JR23fZJzk1ybfvZb6z6JEmSporx/unbpwBHV9X/TLJtVd3RVgsvTrJHVX0oyduA51bV7f0dk+wFHA08AwhwdZLLq+r64ZOMce2xSV44NH4LkyuravfW71Ft+8BJwF7AL4GLkhwC/CewY1Xt1q7dpqp+leRNwPFVtWikGx5+T6ONX1VfHuE+tgdOB55dVbcm2bbv9C7Ac4GtgJuSfKyq7gde257XzYBrk5xbVb8AtgCWV9U7Ww2fAZ4O/Aa4BLihjftB4ANVdWWSxwMXAn80Qm3HAMcAzNh6+5FuXZIkqVPGu+XgR1V1VTv+syTXAdcDuwJPXU3f/YHzququqroT+BJwwDpeezDwkaEHVfVLYG/gsqr6eVU9AJwNPBu4BXhikg+3UPzrcdzvSEYbfyTPBK6oqltbfXf0nVtYVfe14P8zYIfWflySG4CrgMcBc1r7KuDcdrwPcHlV3dFC8Dl94x4MnJJkCXA+sHWSrYYXVlWnVdW8qpo3Y/OZa3L/kiRJk9J4V2jvAkiyE3A8sHdV/TLJWcCmq+mbNahnvNcGqPH0bXU+Dfhj4I3AnwGvXYOa1rS20eobcl/f8SpgoyQH0guk+1bV3Uku46Hn9d6qWjWOGh7R+t+zBnVKkiR13pp+y8HW9MLtyiQ7AH/Sd+439N5GH+4K4JAkmyfZAjgU+NYo44/32ouANw09SPIo4GrgOUm2a9shjgAub/t4H1FV5wJ/R+/t+rHq7dd/zYjjj9Lvu+3anVp9245y3ZCZwC9bmN2F3grvSK5p4z4qyUbAYX3nhj8nc1czpyRJ0pQw3hVaAKrqhiTXAzfSeyv/232nTwP+PclPq+q5fX2uayu517SmM0baP7uG1/4D8JEky+mtcv59VX0pyd8Al9JbyfxaVX2lrc5+Ig99O8PftN9nAacmuYfRVzYfdk8jjT/Kffy87VX9Upv3Z8DzR7q2+TpwbJKlwE30th2MNO5tSf6RXrj+CfA9YGU7fVx7TpbSe12vAI4dY05JkqQpIVWjvTOuySjJllV1Z1uhPQ84s6rOW5uxNpk1p2YdefKE1idJkrppxYL5gy5hTEkWV9W8kc75l8K658T2wa/lwK3AlwdajSRJ0oCt0ZaDiZLk0cDFI5x6Xvuqqg1dz3nATsOa315VF46j79XAJsOaX1NVyyaqvn5V5V8akyRJ6jOQQNtC69xBzD2Sqjp0Hfo+YyJrkSRJ0ppxy4EkSZI6bSArtJocdt9xJosm+QZwSZKk1XGFVpIkSZ1moJUkSVKnGWglSZLUaQZaSZIkdZqBVpIkSZ1moJUkSVKnGWglSZLUaQZaSZIkdZqBVpIkSZ1moJUkSVKnGWglSZLUaQZaSZIkdZqBVpIkSZ1moJUkSVKnGWglSZLUaQZaSZIkdZqBVpIkSZ1moJUkSVKnGWglSZLUaRsNugANzrLbVjL7hIWDLkOSJHXUigXzB10C4AqtJEmSOs5AK0mSpE4z0EqSJKnTDLSSJEnqNAOtJEmSOs1AK0mSpE4z0EqSJKnTDLSrkeTRSZa0n/9Kclvf40cOu/YtSTZfizlOTHL8xFUtSZI0ffiHFVajqn4BzIVe8ATurKr3j3L5W4DPAHdviNqGJJlRVas25JySJEmThSu0ayHJ85Jcn2RZkjOTbJLkOOCxwKVJLh2j7wuTXJfkhiQX9516apLLktzSxhq6/stJFie5Mckxfe13Jnl3kquBfZO8LskP2xinJzlllPmPSbIoyaJVd69c9ydDkiRpwAy0a25T4Czg8Krand4q9xuq6kPAT4DnVtVzR+qYZHvgdOCwqnoa8Iq+07sAfwzsA7wrycat/bVVtRcwDzguyaNb+xbA8qp6BnAL8HfAM4Hnt7FGVFWnVdW8qpo3Y/OZa373kiRJk4yBds3NAG6tqh+2x58Enj3Ovs8ErqiqWwGq6o6+cwur6r6quh34GbBDaz8uyQ3AVcDjgDmtfRVwbjveB7i8qu6oqvuBc9biviRJkjrJPbRr7q516BugRjl3X9/xKmCjJAcCBwP7VtXdSS6jt0IMcG/fvtmsQ02SJEmd5grtmtsUmJ3kSe3xa4DL2/FvgK3G6Ptd4DlJdgJIsu1q5poJ/LKF2V3orfCO5Jo27qOSbAQcNo77kCRJmhJcoV1z9wJHA+e08HgtcGo7dxrw70l+OtI+2qr6eftg15eSPILe1oLnjzHX14FjkywFbqK37eD3VNVtSf4RuJrePt7vAX7iS5IkTQupGu0dcHVJki2r6s4Wss8Dzqyq88bqs8msOTXryJM3SH2SJGnqWbFg/gabK8niqpo30jm3HEwdJyZZAiwHbgW+PNBqJEmSNhC3HKwn7fthNxnW/JqqWrY+5qsq/9KYJEmalgy060n7flhJkiStZ245kCRJUqe5QjuN7b7jTBZtwM3ckiRJ64MrtJIkSeo0A60kSZI6zUArSZKkTjPQSpIkqdMMtJIkSeo0A60kSZI6zUArSZKkTjPQSpIkqdMMtJIkSeq0VNWga9CAJPkNcNOg69B6sx1w+6CL0Hrj6zt1+dpObb6+a+8JVbX9SCf807fT201VNW/QRWj9SLLI13fq8vWdunxtpzZf3/XDLQeSJEnqNAOtJEmSOs1AO72dNugCtF75+k5tvr5Tl6/t1Obrux74oTBJkiR1miu0kiRJ6jQDrSRJkjrNQDsFJXlhkpuS/EeSE0Y4nyQfaueXJnn6ePtq8Nbx9V2RZFmSJUkWbdjKNR7jeH13SfLdJPclOX5N+mrw1vH19d/vJDeO1/fV7X+Xlyb5TpKnjbevVqOq/JlCP8AM4P8CTwQeCdwAPHXYNS8C/h0I8Ezg6vH29ae7r287twLYbtD34c86vb6PAfYG3gscvyZ9/enu69vO+e93Ev+M8/V9FvCodvwn/v/vxP24Qjv17AP8R1XdUlW/BT4PvHTYNS8FPlU9VwHbJJk1zr4arHV5fTX5rfb1raqfVdW1wP1r2lcDty6vrya/8by+36mqX7aHVwF/ON6+GpuBdurZEfjPvsc/bm3juWY8fTVY6/L6AhRwUZLFSY5Zb1Vqba3Lv0H//U5+6/oa+e93clvT1/d19N5NW5u+GsY/fTv1ZIS24d/NNto14+mrwVqX1xdgv6r6SZLHAN9I8oOqumJCK9S6WJd/g/77nfzW9TXy3+/kNu7XN8lz6QXa/de0r0bmCu3U82PgcX2P/xD4yTivGU9fDda6vL5U1dDvnwHn0XubS5PHuvwb9N/v5LdOr5H/fie9cb2+SfYAzgBeWlW/WJO+Gp2Bduq5FpiTZKckjwReCZw/7Jrzgb9on4Z/JrCyqn46zr4arLV+fZNskWQrgCRbAC8Alm/I4rVa6/Jv0H+/k99av0b+++2E1b6+SR4PfAl4TVX9cE36amxuOZhiquqBJG8CLqT3qckzq+rGJMe286cCX6P3Sfj/AO4Gjh6r7wBuQ6NYl9cX2AE4Lwn0/u1/tqq+voFvQWMYz+ub5A+ARcDWwINJ3kLv09C/9t/v5LYury+wHf77ndTG+b/P7wQeDXy0vZYPVNU8//933fmnbyVJktRpbjmQJElSpxloJUmS1GkGWkmSJHWagVaSJEmdZqCVJElSpxloJUmS1GkGWkmSJHXa/w8bgcc5gEukzQAAAABJRU5ErkJggg==" id="228" name="Google Shape;228;p39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rQAAAKrCAYAAAAAvh6UAAAAOXRFWHRTb2Z0d2FyZQBNYXRwbG90bGliIHZlcnNpb24zLjMuMiwgaHR0cHM6Ly9tYXRwbG90bGliLm9yZy8vihELAAAACXBIWXMAAAsTAAALEwEAmpwYAABLKElEQVR4nO3de5zdVX3v/9fbgNwJIkgjVYMYpXIxSEARUES01lgF0SJaC+iR4lGpeuiRHlulWttQ/VVUVASKeMFLEVEkVlCuonJJICRBRXognoq2imiUqxA+vz/2GtmMM5NJMsme78zr+XjMY757fb9rrc9370f0zdpr70lVIUmSJHXVIwZdgCRJkrQuDLSSJEnqNAOtJEmSOs1AK0mSpE4z0EqSJKnTNhp0ARqc7bbbrmbPnj3oMiRJklZr8eLFt1fV9iOdM9BOY7Nnz2bRokWDLkOSJGm1kvxotHNuOZAkSVKnGWglSZLUaQZaSZIkdZqBVpIkSZ1moJUkSVKnGWglSZLUaQZaSZIkdZqBVpIkSZ1moJUkSVKn+ZfCprFlt61k9gkLH9a2YsH8AVUjSZK0dlyhlSRJUqcZaCVJktRpBlpJkiR1moFWkiRJnWaglSRJUqcZaCVJktRpky7QJnlHkhuTLE2yJMkz1uNcq9ocNya5Icnbkqy35yTJvCQfWs01s5O8ak36SJIkTWeT6ntok+wLvBh4elXdl2Q74JHj7LtRVT2whlPeU1VzW//HAJ8FZgLvWsNxVqvVtwhYtJpLZwOvarUwzj6SJEnT1mRboZ0F3F5V9wFU1e1V9ZMkK1q4HVqxvKwdn5jktCQXAZ9Ksn2SbyS5LsnHk/xoqN/qVNXPgGOAN6VnRpL3Jbm2rRb/ZZtzVpIr2sru8iQHtPYXtnlvSHLxKPUdmOSCvnOfTnJJkpuTvL6VsgA4oI3/1mF9tk3y5VbPVUn26BvrzCSXJbklyXHr/lJIkiR1w6RaoQUuAt6Z5IfAN4EvVNXlq+mzF7B/Vd2T5BTgkqr6pyQvpBdQx62qbmlbDh4DvBRYWVV7J9kE+HYLpi8DLqyq9yaZAWyeZHvgdODZVXVrkm1Hqe/AYVPuATwT2AK4PslC4ATg+Kp6McCwPn8PXF9VhyQ5CPgUMLed2wV4LrAVcFOSj1XV/cPvMckxQ8/LjK23X5OnR5IkaVKaVIG2qu5MshdwAL1w9oUkJ6ym2/lVdU873h84tI319SS/XIsy0n6/ANgjycvb45nAHOBa4MwkGwNfrqolLXReUVW3trnvGKW+4b7Szt2T5FJgH+BXY9S2P3BYm+OSJI9OMrOdW9hWtu9L8jNgB+DHwweoqtOA0wA2mTWnxphLkiSpEyZVoAWoqlXAZcBlSZYBRwIP8ND2iE2Hdbmr7zisgyRPBFYBP2tjvbmqLhzhumcD84FPJ3kfvRA6Wji8a5R2RuizuoA50v0N9bmvr20Vk/C1lSRJWh8m1R7aJE9JMqevaS7wI2AFvbfuoa1QjuJK4M/aWC8AHrUGc28PnAqcUlUFXAi8oa3EkuTJSbZI8gTgZ1V1OvCvwNOB7wLPSbJTu3bbESf5fS9NsmmSRwMH0lv9/Q29bQMjuQJ4dZvjQHr7jX893nuUJEmaiibbKt6WwIeTbENvVfY/6O33/CPgX5P8H+DqMfr/PfC5JIcDlwM/pRcQR7NZkiXAxm2+TwP/0s6dQe8bB65LEuDnwCH0gudfJ7kfuBP4i6r6edub+qW2B/dnwPPHcb/XAAuBxwPvaR+A+znwQJIbgLOA6/uuPxH4RJKlwN30Vq8lSZKmtfQWI6eG9uGtVVX1QPsKsI8NfS3XZJPkRODOqnr/oGrYZNacmnXkyQ9rW7Fg/mCKkSRJGkOSxVU1b6Rzk22Fdl09Hvi3tkr6W+D1q7lekiRJHTelAm1V3Qzs2d/W9qdePMLlz6uqX2yQwkZQVScOam5JkqSpZEoF2pG00Dp30HVIkiRp/ZhU33IgSZIkrakpv0Kr0e2+40wW+SEwSZLUca7QSpIkqdMMtJIkSeo0A60kSZI6zUArSZKkTjPQSpIkqdMMtJIkSeo0A60kSZI6zUArSZKkTjPQSpIkqdMMtJIkSeo0A60kSZI6zUArSZKkTjPQSpIkqdMMtJIkSeo0A60kSZI6zUArSZKkTjPQSpIkqdMMtJIkSeo0A60kSZI6baNBF6DBWXbbSmafsHDEcysWzN/A1UiSJK0dV2glSZLUaQZaSZIkdZqBVpIkSZ1moJUkSVKnGWglSZLUaQZaSZIkdZqBVpIkSZ1moJ2EkhyV5JS17Ds7yasmuiZJkqTJaloG2iQzBl3DejQbMNBKkqRpY9IG2iR/nuSaJEuSfDzJjCR3JjkpyeIk30yyT5LLktyS5CWt34wk70tybZKlSf6ytR+Y5NIknwWWJXlEko8muTHJBUm+luTl7dq9klze5rkwyazWflmb/5okP0xyQN+c70+yrM355iTPS3Je3/08P8mXxrjfo9uYlwP79bVvn+Tcdj/XJtmvtZ+Y5NNJLklyc5LXty4LgAPa8/bWiXxNJEmSJqNJ+advk/wRcDiwX1Xdn+SjwKuBLYDLqurtLSz+A/B84KnAJ4HzgdcBK6tq7ySbAN9OclEbeh9gt6q6tYXX2cDuwGOA7wNnJtkY+DDw0qr6eZLDgfcCr21jbFRV+yR5EfAu4GDgGGAnYM+qeiDJtsAvgY8k2b6qfg4cDXxilPudBfw9sBewErgUuL6d/iDwgaq6MsnjgQuBP2rn9gCe2Z6X65MsBE4Ajq+qF48y1zGtXmZsvf2or4EkSVJXTMpACzyPXri7NgnAZsDPgN8CX2/XLAPua4F3Gb1wCvACYI+h1VZgJjCn9b2mqm5t7fsD51TVg8B/Jbm0tT8F2A34Rpt7BvDTvtqGVlkX9815MHBqVT0AUFV3ACT5NPDnST4B7Av8xSj3+wx6Qf3nrd8XgCf3jf3UVgvA1km2asdfqap7gHta/fsAvxplDlptpwGnAWwya06Nda0kSVIXTNZAG+CTVfU3D2tMjq+qoRD2IHAfQFU9mGSjvr5vrqoLh/U9ELhr2ByjzX1jVe07yvn72u9VPPT8BRgpHH4C+CpwL73w/MAoYzJKf+htC9m3BdeHiuwF3OF9DKiSJGnamax7aC8GXp7kMQBJtk3yhHH2vRB4Q9s6QJInJ9lihOuuBA5re2l3AA5s7TcB2yfZt/XfOMmuq5nzIuDYoVDdthxQVT8BfgL8LXDWGP2vBg5M8uhW9yuGjf2moQdJ5vade2mSTZM8utV/LfAbYCskSZKmiUkZaKvqe/RC4EVJlgLfAGaNs/sZwPeA65IsBz7OyCvR5wI/BoauuZre3tvfAi8HTkpyA7AEeNY45vx/wNLWp/9bBs4G/rPd04iq6qfAicB3gW8C1/WdPg6Y1z5s9j3g2L5z1wALgauA97QAvRR4IMkNfihMkiRNB3noHfzpJ8mWVXVnW+G8ht6H0P5rguc4Bbi+qv51gsc9Ebizqt6/tmNsMmtOzTry5BHPrVgwf22HlSRJmnBJFlfVvJHOTdY9tBvKBUm2AR5Jb4VzosPsYnr7dv/XRI4rSZKkh0zrQFtVB67n8fca3pbkamCTYc2vqaplazj2ietQmiRJ0pQxrQPtIFTVMwZdgyRJ0lQyKT8UJkmSJI2XK7TT2O47zmSRH/6SJEkd5wqtJEmSOs1AK0mSpE4z0EqSJKnTDLSSJEnqNAOtJEmSOs1AK0mSpE4z0EqSJKnTDLSSJEnqNAOtJEmSOs1AK0mSpE4z0EqSJKnTDLSSJEnqNAOtJEmSOs1AK0mSpE4z0EqSJKnTDLSSJEnqNAOtJEmSOs1AK0mSpE4z0EqSJKnTNhp0ARqcZbetZPYJC9fb+CsWzF9vY0uSJA1xhVaSJEmdZqCVJElSpxloJUmS1GkGWkmSJHWagVaSJEmdZqCVJElSpxloJUmS1GmdCrRJDk1SSXYZ5fxlSeatwXjzknxoLer4WpJt1rTfGOMdleSxEzWeJEnSdNKpQAscAVwJvHIiBquqRVV13Fr0e1FV/WoiamiOAgy0kiRJa6EzgTbJlsB+wOtogTbJZkk+n2Rpki8Am/Vdf2eSk5IsTvLNJPu0FdxbkrykXXNgkgva8XOSLGk/1yfZKsmsJFe0tuVJDmjXrkiyXTt+Wzu3PMlbWtvsJN9PcnqSG5NclGQzRpDk5cA84Ow2z/wk5/Wdf36SL/Xd0/+X5LokFyfZvrXvnOTr7V6/NdoKdrv2mCSLkixadffKtXw1JEmSJo/OBFrgEODrVfVD4I4kTwfeANxdVXsA7wX26rt+C+CyqtoL+A3wD8DzgUOBd48w/vHAG6tqLnAAcA/wKuDC1vY0YEl/hyR7AUcDzwCeCbw+yZ7t9BzgI1W1K/Ar4LCRbqqqvggsAl7d5vka8EdDYbWN/4m+e7quqp4OXA68q7WfBry53evxwEdHmqvNd1pVzauqeTM2nznaZZIkSZ3RpUB7BPD5dvz59vjZwGcAqmopsLTv+t8CX2/Hy4DLq+r+djx7hPG/DfxLkuOAbarqAeBa4OgkJwK7V9VvhvXZHzivqu6qqjuBL9ELwwC3VtWSdrx4lDl/T1UV8Gngz9s+3X2Bf2+nHwS+0I4/A+zfVq6fBZyTZAnwcWDWeOaSJEmaCjYadAHjkeTRwEHAbkkKmAEUcH37PZL7WziEXhC8D6CqHkzye/ddVQuSLAReBFyV5OCquiLJs4H5wKeTvK+qPtVf2hhl39d3vIq+7RDj8Angq8C9wDktXI+k6P1Hya/a6q4kSdK005UV2pcDn6qqJ1TV7Kp6HHArcB3waoAkuwF7rO0ESXauqmVVdRK9LQC7JHkC8LOqOh34V+Dpw7pdARySZPMkW9DbzvCttZj+N8BWQw+q6ifAT4C/Bc7qu+4R9J4L6G2HuLKqfg3cmuQV7T6S5GlrUYMkSVIndWKFlt72ggXD2s4F9gQ2S7KU3v7Wa9ZhjrckeS691dTv0Xub/5XAXye5H7gT+Iv+DlV1XZKz+uY9o6quTzJ7Dec+Czg1yT3AvlV1D3A2sH1Vfa/vuruAXZMsBlYCh7f2VwMfS/K3wMb0tmTcsIY1SJIkdVIeeldek0mSU4Drq+pf+9rurKotJ2qOTWbNqVlHnjxRw/2eFQvmr7exJUnS9JJkcVWN+PcGurJCO620Fdi7gP816FokSZImOwPtBpTkI/S+S7ffB6vqE/0N7eu3fs9Ers5KkiRNFQbaDaiq3jjoGiRJkqaarnzLgSRJkjQiV2insd13nMkiP7glSZI6zhVaSZIkdZqBVpIkSZ1moJUkSVKnGWglSZLUaQZaSZIkdZqBVpIkSZ1moJUkSVKnGWglSZLUaQZaSZIkdZqBVpIkSZ1moJUkSVKnGWglSZLUaQZaSZIkdZqBVpIkSZ1moJUkSVKnGWglSZLUaQZaSZIkdZqBVpIkSZ1moJUkSVKnbTToAjQ4y25byewTFq73eVYsmL/e55AkSdOXK7SSJEnqNAOtJEmSOs1AK0mSpE4z0EqSJKnTDLSSJEnqNAOtJEmSOs1AO8GS7JDks0luSbI4yXeTHDoB4x6Y5IKJqFGSJGkqMdBOoCQBvgxcUVVPrKq9gFcCfziAWvyOYUmSNC0YaCfWQcBvq+rUoYaq+lFVfTjJjCTvS3JtkqVJ/hJ+t/J6WZIvJvlBkrNbMCbJC1vblcDLhsZMskWSM9tY1yd5aWs/Ksk5Sb4KXLRB71ySJGlAXMWbWLsC141y7nXAyqraO8kmwLeTDIXOPVvfnwDfBvZLsgg4nV5I/g/gC31jvQO4pKpem2Qb4Jok32zn9gX2qKo7RioiyTHAMQAztt5+7e5SkiRpEjHQrkdJPgLsD/wW+BGwR5KXt9MzgTnt3DVV9ePWZwkwG7gTuLWqbm7tn6EFUeAFwEuSHN8ebwo8vh1/Y7QwC1BVpwGnAWwya06t+11KkiQNloF2Yt0IHDb0oKremGQ7YBHw/4A3V9WF/R2SHAjc19e0iodel9ECZ4DDquqmYWM9A7hrHeqXJEnqHPfQTqxLgE2TvKGvbfP2+0LgDUk2Bkjy5CRbjDHWD4CdkuzcHh/Rd+5C4M19e233nJDqJUmSOshAO4GqqoBDgOckuTXJNcAngbcDZwDfA65Lshz4OGOskFfVvfS2GCxsHwr7Ud/p9wAbA0vbWO9ZD7cjSZLUCellME1Hm8yaU7OOPHm9z7Niwfz1PockSZrakiyuqnkjnXOFVpIkSZ1moJUkSVKnGWglSZLUaQZaSZIkdZrfQzuN7b7jTBb5gS1JktRxrtBKkiSp0wy0kiRJ6jQDrSRJkjrNQCtJkqROM9BKkiSp0wy0kiRJ6jQDrSRJkjrNQCtJkqROM9BKkiSp0wy0kiRJ6jQDrSRJkjrNQCtJkqROM9BKkiSp0wy0kiRJ6jQDrSRJkjrNQCtJkqROM9BKkiSp0wy0kiRJ6jQDrSRJkjrNQCtJkqRO22jQBWhwlt22ktknLBx0Gb+zYsH8QZcgSZI6yBVaSZIkdZqBVpIkSZ1moJUkSVKnGWglSZLUaQZaSZIkdZqBVpIkSZ1moF1DSeYmedE4rjswyQXt+CVJTmjHhyR56lrM++4kB49x/qwkL1/TcSVJkrrOQLsGkmwEzAVWG2j7VdX5VbWgPTwEWKNAm2RGVb2zqr65Jv0kSZKmg2kRaJPMTvKDJGckWZ7k7CQHJ/l2kpuT7JNk2yRfTrI0yVVJ9mh9T0xyWpKLgE8B7wYOT7IkyeGt73eSXN9+P2WE+Y9KckqSZwEvAd7X+u+c5Lq+6+YkWdyOVyR5Z5IrgVf0r8AmWZDke63W948w33va9dPi9ZUkSdPbdPpLYU8CXgEcA1wLvArYn17A/D/AfwLXV9UhSQ6iF17ntr57AftX1T1JjgLmVdWbAJJsDTy7qh5oWwL+EThspAKq6jtJzgcuqKovtv4rk8ytqiXA0cBZfV3urar923UvbL+3BQ4FdqmqSrJN/xxJ/hmYCRxdVTW8hiTHtOeAGVtvP46nTZIkaXKbTit4t1bVsqp6ELgRuLgFvmXAbHrh9tMAVXUJ8OgkM1vf86vqnlHGnQmck2Q58AFg1zWs6wzg6CQzgMOBz/ad+8II1/8auBc4I8nLgLv7zv0dsE1V/eVIYRagqk6rqnlVNW/G5jNHukSSJKlTplOgva/v+MG+xw/SW6nOCH2GQuFdY4z7HuDSqtoN+FNg0zWs61zgT4AXA4ur6hd9535v3qp6ANin9TsE+Hrf6WuBvdoqriRJ0rQwnQLt6lwBvBp631AA3F5Vvx7hut8AW/U9ngnc1o6PGsc8D+tfVfcCFwIfAz6xus5JtgRmVtXXgLfw0LYI6IXbBcDCJFv9fm9JkqSpx0D7kBOBeUmW0guFR45y3aXAU4c+FAb8M/BPSb4NzBjHPJ8H/rp9iGzn1nY2vdXgi8bRfyvgglbn5cBb+09W1TnA6cD5STYbx3iSJEmdllG2WmoDSnI8vVXXv9uQ824ya07NOvLkDTnlmFYsmD/oEiRJ0iSVZHFVzRvp3HT6loNJKcl5wM7AQYOuRZIkqYsMtANWVYcOugZJkqQucw+tJEmSOs1AK0mSpE5zy8E0tvuOM1nkB7EkSVLHuUIrSZKkTjPQSpIkqdMMtJIkSeo0A60kSZI6zUArSZKkTjPQSpIkqdMMtJIkSeo0A60kSZI6zUArSZKkTjPQSpIkqdMMtJIkSeo0A60kSZI6zUArSZKkTjPQSpIkqdMMtJIkSeo0A60kSZI6zUArSZKkTjPQSpIkqdMMtJIkSeo0A60kSZI6baNBF6DBWXbbSmafsHDQZWwwKxbMH3QJkiRpPXCFVpIkSZ1moJUkSVKnGWglSZLUaQZaSZIkdZqBVpIkSZ1moJUkSVKnTatAm+QPknw+yf9N8r0kX0vy5HH2PSvJy9dizncnObgdX5ZkXjtekWS7NR1PkiRJDzdtvoc2SYDzgE9W1Stb21xgB+CH62veqnrn+hpbkiRJ02uF9rnA/VV16lBDVS0BrkzyviTLkyxLcjj0AnCSU9pK7kLgMUP9kuyV5PIki5NcmGTWaJOubmU3yewk309yepIbk1yUZLN2buckX2/zfCvJLq39Fa3eG5Jc0dp2TXJNkiVJliaZs25PlyRJUjdMp0C7G7B4hPaXAXOBpwEHA+9rAfVQ4CnA7sDrgWcBJNkY+DDw8qraCzgTeO861jYH+EhV7Qr8CjistZ8GvLnNczzw0db+TuCPq+ppwEta27HAB6tqLjAP+PFIEyU5JsmiJItW3b1yHcuWJEkavGmz5WAM+wOfq6pVwH8nuRzYG3h2X/tPklzSrn8KvXD8jd4uBmYAP13HGm5tq8XQC92zk2xJL0Sf0+YB2KT9/jZwVpJ/A77U2r4LvCPJHwJfqqqbR5qoqk6jF5TZZNacWse6JUmSBm46BdobgZHe+s8IbUNGCnwBbqyqfSekqp77+o5XAZvRWz3/VVtxfXhRVccmeQYwH1iSZG5VfTbJ1a3twiT/o6ouGd5XkiRpqplOWw4uATZJ8vqhhiR7A78EDk8yI8n29FZmrwGuAF7Z2mfR24MLcBOwfZJ92xgbJ9l1ooutql8DtyZ5RZsnSZ7WjneuqqvbB85uBx6X5InALVX1IeB8YI+JrkmSJGkymjaBtqqK3r7Y57ev7boROBH4LLAUuIFe6P3fVfVf9L4R4WZgGfAx4PI2zm/prfSelOQGYAltf+168GrgdW2eG4GXtvb3tQ+wLacXvG8ADgeWJ1kC7AJ8aj3VJEmSNKmkl/M0HW0ya07NOvLkQZexwaxYMH/QJUiSpLWUZHFVzRvp3LRZoZUkSdLUNJ0+FLZeJfkIsN+w5g9W1ScGUY8kSdJ0YaCdIFX1xkHXIEmSNB255UCSJEmd5grtNLb7jjNZ5AelJElSx7lCK0mSpE4z0EqSJKnTDLSSJEnqNAOtJEmSOs1AK0mSpE4z0EqSJKnTDLSSJEnqNAOtJEmSOs1AK0mSpE4z0EqSJKnTDLSSJEnqNAOtJEmSOs1AK0mSpE4z0EqSJKnTDLSSJEnqNAOtJEmSOs1AK0mSpE4z0EqSJKnTDLSSJEnqtI0GXYAGZ9ltK5l9wsJBlzFprVgwf9AlSJKkcXCFVpIkSZ1moJUkSVKnGWglSZLUaQZaSZIkdZqBVpIkSZ1moJUkSVKnGWgnsSSHJqkkuwy6FkmSpMnKQDu5HQFcCbxy0IVIkiRNVgbaSSrJlsB+wOtogTbJI5J8NMmNSS5I8rUkL2/n9kpyeZLFSS5MMmuA5UuSJG0wBtrJ6xDg61X1Q+COJE8HXgbMBnYH/gewL0CSjYEPAy+vqr2AM4H3jjRokmOSLEqyaNXdK9f7TUiSJK1v/unbyesI4OR2/Pn2eGPgnKp6EPivJJe2808BdgO+kQRgBvDTkQatqtOA0wA2mTWn1lfxkiRJG4qBdhJK8mjgIGC3JEUvoBZw3mhdgBurat8NVKIkSdKk4ZaDyenlwKeq6glVNbuqHgfcCtwOHNb20u4AHNiuvwnYPsnvtiAk2XUQhUuSJG1oBtrJ6Qh+fzX2XOCxwI+B5cDHgauBlVX1W3oh+KQkNwBLgGdtsGolSZIGyC0Hk1BVHThC24eg9+0HVXVn25ZwDbCsnV8CPHsDlilJkjQpGGi754Ik2wCPBN5TVf814HokSZIGykDbMSOt3kqSJE1n7qGVJElSpxloJUmS1GkGWkmSJHWae2insd13nMmiBfMHXYYkSdI6cYVWkiRJnWaglSRJUqcZaCVJktRpBlpJkiR1moFWkiRJnWaglSRJUqcZaCVJktRpBlpJkiR1moFWkiRJnWaglSRJUqcZaCVJktRpBlpJkiR1moFWkiRJnWaglSRJUqcZaCVJktRpBlpJkiR1moFWkiRJnWaglSRJUqcZaCVJktRpGw26AA3OsttWMvuEhYMuY9JbsWD+oEuQJEljcIVWkiRJnWaglSRJUqcZaCVJktRpBlpJkiR1moFWkiRJnWaglSRJUqcZaCVJktRpAwm0SVYlWZJkeZJzkmw+iDpGkuTAJM8a4/w7Wu1L+u5jSZLjJmj+FUm2m4ixJEmSpoNBrdDeU1Vzq2o34LfAsQOqYyQHAqMG2qp6b6t9Lg/dx9yq+tCGKlCSJEkPmQxbDr4FPCnJnya5Osn1Sb6ZZIckj0hyc5LtAdrj/0iyXZKzknwsyaVJbknynCRnJvl+krOGBk/ygiTfTXJdWw3esrWvSPL3rX1Zkl2SzKYXrt/aVl0PGM8NJHlPkr/qe/zeJMe11d4rkpyX5HtJTk3yiHbNEW3e5UlOGmXct7Xzy5O8pa/975L8IMk3knwuyfFJdk5yXd81c5IsHmHMY5IsSrJo1d0rx3N7kiRJk9pAA22SjYA/AZYBVwLPrKo9gc8D/7uqHgQ+A7y6dTkYuKGqbm+PHwUcBLwV+CrwAWBXYPckc9tb938LHFxVTwcWAW/rK+H21v4x4PiqWgGcCnygrbp+a5y38q/Ake2eHgG8Eji7ndsH+F/A7sDOwMuSPBY4qdU+F9g7ySHDnpu9gKOBZwDPBF6fZM8k84DDgD2BlwHzAKrq/wIrk8xtQxwNnDW80Ko6rarmVdW8GZvPHOftSZIkTV4bDWjezZIsacffohcInwJ8Icks4JHAre38mcBXgJOB1wKf6Bvnq1VVSZYB/11VywCS3AjMBv4QeCrw7SS0cb/b1/9L7fdieuFwrVTViiS/SLInsANwfVX9os15TVXd0ur6HLA/cD9wWVX9vLWfDTwb+HLfsPsD51XVXe2aLwEH0PuPkK9U1T2t/at9fc4Ajk7yNuBwemFakiRpShtUoL2n7UH9nSQfBv6lqs5PciBwIkBV/WeS/05yEL3Vylf3dbuv/X6w73jo8UbAKuAbVXXEKHUM9VnFuj8XZwBHAX9AL4QPqWHXFZBxjDfaNWP1PRd4F3AJsLiqfjGOeSRJkjptMuyhHTITuK0dHzns3Bn0th78W1WtWoMxrwL2S/IkgCSbJ3nyavr8BthqDeYYch7wQmBv4MK+9n2S7NS2IhxOb2vF1cBz2l7gGcARwOXDxrsCOKTVvAVwKL3V7CuBP02yadsPPH+oQ1Xd2+b+GA9fyZYkSZqyJlOgPRE4J8m3gNuHnTsf2JI1DGntLf2jgM8lWUov4O6ymm5fBQ5dkw+Ftbl+C1zK74fu7wILgOX0tlGcV1U/Bf6mXX8DcF1VfWXYeNfR2wN7Db0AfEZVXV9V19J7Pm6gt2ViEdD/6a6z6a0CXzTe2iVJkrosVcPfEZ982gehPlBV4w6YG1pbgb0OeEVV3dzaDqT3YbMXT/BcW1bVne37e68AjmkBmCTHAzOr6u9WN84ms+bUrCNPnsjSpqQVC+av/iJJkrReJVlcVfNGOjeoPbTjluQE4A08fO/spJLkqcAF9FZfb94AU57W5twU+GRfmD2P3jcpHLQBapAkSZoUJn2graoF9N6y3+CSvAN4xbDmc6rqvf0NVfU94InD+1fVZcBlE11XVb1qlPZDJ3ouSZKkyW7SB9pBasH1vau9UJIkSQNjoJ3Gdt9xJovcHypJkjpuMn3LgSRJkrTGDLSSJEnqNAOtJEmSOs1AK0mSpE4z0EqSJKnTDLSSJEnqNAOtJEmSOs1AK0mSpE4z0EqSJKnTDLSSJEnqNAOtJEmSOs1AK0mSpE4z0EqSJKnTDLSSJEnqNAOtJEmSOs1AK0mSpE4z0EqSJKnTDLSSJEnqNAOtJEmSOs1AK0mSpE7baNAFaHCW3baS2ScsHHQZGsWKBfMHXYIkSZ3gCq0kSZI6zUArSZKkTjPQSpIkqdMMtJIkSeo0A60kSZI6zUArSZKkTjPQSpIkqdMmRaBNMjvJ8kHXsSEkOSrJKe14+yRXJ7k+yQGDrk2SJKmL/MMKayDJjKpaNYFDPg/4QVUduS6DJNmoqh6YoJokSZI6ZVKs0DYzkpye5MYkFyXZLMncJFclWZrkvCSPAkhyWZIPJLkiyfeT7J3kS0luTvIPQwMm+fMk1yRZkuTjSWaMNnmSI5IsS7I8yUl97XcmeXeSq4F9R+m7IMn3Wp3vb23bJzk3ybXtZ79hfeYC/wy8qNW3WZIXJrkuyQ1JLm7X7ZPkO20V9ztJntLaj0pyTpKvAhcl2SLJmW2u65O8dJRaj0myKMmiVXevHNcLI0mSNJlNpkA7B/hIVe0K/Ao4DPgU8Paq2gNYBryr7/rfVtWzgVOBrwBvBHYDjkry6CR/BBwO7FdVc4FVwKtHmjjJY4GTgIOAucDeSQ5pp7cAllfVM6rqyhH6bgscCuza6hwK1B8EPlBVe7d7OaO/X1UtAd4JfKHVtyVwOnBYVT0NeEW79AfAs6tqz3b9P/YNsy9wZFUdBLwDuKTN91zgfUm2GF5vVZ1WVfOqat6MzWeO9HRIkiR1ymTacnBrC3kAi4GdgW2q6vLW9kngnL7rz2+/lwE3VtVPAZLcAjwO2B/YC7g2CcBmwM9GmXtv4LKq+nkb42zg2cCX6QXhc8eo+9fAvcAZSRYCF7T2g4GntrkBtk6y1RjjPBO4oqpuBaiqO1r7TOCTSeYABWzc1+cbfde9AHhJkuPb402BxwPfH2NOSZKkzptMgfa+vuNVwDbjvP7BYX0fpHdfAT5ZVX8zjrkzxrl7x9o3W1UPJNmH3n7YVwJvorfS+whg36q652ETZdSpQi+wDvce4NKqOjTJbOCyvnN3Det/WFXdNMa9SJIkTTmTacvBcCuBX/Z9+v81wOVjXD/cxcDLkzwGelsDkjxhlGuvBp6TZLu2z/aI8c6VZEtgZlV9DXgLvS0LABfRC7dD180d3neY77Yadhqqt7XPBG5rx0eN0f9C4M1piTnJnuOpX5Ikqesm0wrtSI4ETk2yOXALcPR4O1bV95L8Lb0PTD0CuJ/ePtsfjXDtT5P8DXApvZXOr1XVV8Y51VbAV5Js2vq+tbUfB3wkyVJ6z/MVwLFj1PvzJMcAX2r1/gx4Pr0Pjn0yyduAS8ao4z3AycDSFmpXAC8e5z1IkiR1VqpGepdb08Ems+bUrCNPHnQZGsWKBfMHXYIkSZNGksVVNW+kc5N5y4EkSZK0WpN9y8GEa98nu8mw5tdU1bJx9D0P2GlY89ur6sKJqk+SJElrZtoF2qp6xjr0PXQia5EkSdK6m3aBVg/ZfceZLHKfpiRJ6jj30EqSJKnTDLSSJEnqNAOtJEmSOs1AK0mSpE4z0EqSJKnTDLSSJEnqNAOtJEmSOs1AK0mSpE4z0EqSJKnTDLSSJEnqNAOtJEmSOs1AK0mSpE4z0EqSJKnTDLSSJEnqNAOtJEmSOs1AK0mSpE4z0EqSJKnTDLSSJEnqNAOtJEmSOs1AK0mSpE7baNAFaHCW3baS2ScsHHQZ6rAVC+YPugRJklyhlSRJUrcZaCVJktRpBlpJkiR1moFWkiRJnWaglSRJUqcZaCVJktRpBtrVSHJikuMHXcdIkhyY5IJB1yFJkjRIUybQJpkU36k7WeqQJEmaLtZLoE3yF0mWJrkhyaeT7JDkvPb4hiTPSrJFkoXt8fIkh48x3ookJyW5pv08qbWfleRfklwKnJRkbpKr2tznJXlUu+5JSb7Z5rouyc6t/a+TXNuu//u++d6R5KYk3wSe0td+WZJ57Xi7JCva8VFJzknyVeCidm9ntrGvT/LSMe5tRpL3J1nW6nhza39e67usjbVJa39hkh8kuRJ4Wd84455TkiRpKpnw1cQkuwLvAParqtuTbAt8DLi8qg5NMgPYEngh8JOqmt/6zVzN0L+uqn2S/AVwMvDi1v5k4OCqWpVkKfDmqro8ybuBdwFvAc4GFlTVeUk2BR6R5AXAHGAfIMD5SZ4N3AW8EtiT3vNzHbB4HLe+L7BHVd2R5B+BS6rqtUm2Aa5J8s2qumuEfscAOwF7VtUDSbZtNZ4FPK+qfpjkU8AbkpwKnA4cBPwH8IW+cd4xnjmTHNPmZMbW24/jtiRJkia39bFCexDwxaq6HaCq7mhtH2uPV1XVSmAZcHBbeT2gtY3lc32/9+1rP6eF2ZnANlV1eWv/JPDsJFsBO1bVeW3+e6vqbuAF7ed6eqF1F3oB9wDgvKq6u6p+DZw/zvv+RrtX2rgnJFkCXAZsCjx+lH4HA6dW1QOtvjvorQrfWlU/7L+XVuOtVXVzVRXwmb5xxjVnVZ1WVfOqat6MzVf33xCSJEmT3/rY7xmgVndRW3ncC3gR8E9JLqqqd4/VZZTjkVY9h9czWvs/VdXHH9aYvIXR63+Ah/4jYNNh5/rrCHBYVd20mtqGrh0+32g1M0ZtazKnJEnSlLE+VmgvBv4syaMB2paDi4E3tMczkmyd5LHA3VX1GeD9wNNXM+7hfb+/O/xkW+H9ZZIDWtNr6G1z+DXw4ySHtPk3SbI5cCHw2iRbtvYdkzwGuAI4NMlmbXX3T/umWQHs1Y5fPkatFwJvTpI29p5jXHsRcOzQh8na8/UDYPbQXuGhe2ntOw3tAQaOWMs5JUmSpowJX6GtqhuTvBe4PMkqem/p/xVwWpLXAavohdutgfcleRC4v7WNZZMkV9ML4UeMcs2RwKktsN4CHN3aXwN8vO2rvR94RVVdlOSPgO+2DHgn8OdVdV2SLwBLgB8B3+ob//3AvyV5DXDJGLW+h94+36UtYK7goT2/w51Bbx/w0iT3A6dX1SlJjgbOaUH3WnrbEu5re2AXJrkduBLYbS3mlCRJmjLS24o5ubVvE5g3tC9XE2OTWXNq1pEnD7oMddiKBfMHXYIkaZpIsriq5o10bsp8D60kSZKmp0n1RwCSnEfvK6z6vb2qZg+gnAmV5I+Bk4Y131pVhw6iHkmSpKliUgXaqRzuqupCeh/ckiRJ0gRyy4EkSZI6bVKt0GrD2n3HmSzyQz2SJKnjXKGVJElSpxloJUmS1GkGWkmSJHWagVaSJEmdZqCVJElSpxloJUmS1GkGWkmSJHWagVaSJEmdZqCVJElSpxloJUmS1GkGWkmSJHWagVaSJEmdZqCVJElSpxloJUmS1GkGWkmSJHWagVaSJEmdZqCVJElSpxloJUmS1GkGWkmSJHXaRoMuQIOz7LaVzD5h4aDLkCbEigXzB12CJGlAXKGVJElSpxloJUmS1GkGWkmSJHWagVaSJEmdZqCVJElSpxloJUmS1GkGWkmSJHVapwNtkjvXw5gHJrlgosftG/8lSU5YzTVzk7xoTfpIkiRNV5PyDysk2aiqHljLvjOqatVE1zQR2n2dD5y/mkvnAvOArwGMs48kSdK0tF4DbZIvA48DNgU+WFWntVXVjwPPBX4JvLKqfp7kMuA7wH70wtv/N8J4OwGfbXV/va/9QOBdwE+BuUl2A04BngPcSm8l+syq+uIodb4QOBm4Hbiur30L4MPA7m3OE6vqK0l2BT4BPLKNfVhV3ZzkL4DjgQKWVtVrkpwF3AHsCVyXZBkwr6re1M7dC+wK7AC8DbgIeDewWZL9gX8CNuvr8wTgTGB74OfA0VX1/9pYv6YXhP8A+N+j3a8kSdJUsr63HLy2qvaiF7KOS/JoYAvguqp6OnA5vSA6ZJuqek5V/V6YbT4IfKyq9gb+a9i5fYB3VNVTgZcBs+kF0f8B7DtagUk2BU4H/hQ4gF4YHPIO4JI233OB97WQeyy9gD633duPW8h9B3BQVT0N+Ku+cZ4MHFxV/2uEEmbTC97zgVPpvSbvBL5QVXOr6gvDrj8F+FRV7QGcDXyo79wsYH/gxcCCUe73mCSLkixadffK0Z4WSZKkzljfgfa4JDcAV9FbqZ0DPAgMhbTP0AtgQ4aHt+H2Az7Xjj897Nw1VXVrO94fOKeqHqyq/wIuHWPMXYBbq+rmqqpW05AXACckWQJcRm+l+fHAd4H/k+TtwBOq6h7gIOCLVXU7QFXd0TfOOWNsg/i3VufNwC2tnrHsS2+VGnrPQf/z9+U21vforfj+nqo6rarmVdW8GZvPXM1UkiRJk99623LQtgEcDOxbVXe3LQWbjnBp9R3fNY6ha5T2/r4ZxzjjGTP0thPcNKz9+0mupreqemGS/9GuHU9tq5t7tDHG0/++vuM1fQ4kSZI6aX2u0M4EftnC7C7AM/vmfHk7fhVw5RqM+W3gle341WNcdyVwWJJHJNkBOHCMa38A7JRk5/b4iL5zFwJvThKAJHu2308EbqmqD9Hb77sHcDHwZ21bBUm2Hec9vaLVuTPwROAm4DfAVqNc/x0e/hysyfMnSZI05azPQPt1YKMkS4H30Nt2AL3Vyl2TLKb3Nv2712DMvwLemORaeoF5NOcCPwaW0/sA2tXAiBtGq+pe4BhgYZIrgR/1nX4PsDGwNMny9hjgcGB524qwC709rTcC7wUub9ss/mWc93QTvb3E/w4c2+q5FHhqkiVJDh92/XHA0e15fQ0P36srSZI07aS3bXQDTpjcWVVbboB5tqyqO9uK6TXAfm0/7aTRvpnggkF9G8Ems+bUrCNPHsTU0oRbsWD+oEuQJK1HSRZX1byRzk3K76GdIBck2YbeV2u9Z7KFWUmSJE2MDR5ox7M6m+QdwCuGNZ9TVe9dg3kOHGHc84CdhjW/vaouHO+4E6mqjhrEvJIkSVPJpFyhbcF13OF1DcY9dKLHlCRJ0mCt7++hlSRJktarSblCqw1j9x1nssgP0kiSpI5zhVaSJEmdZqCVJElSpxloJUmS1GkGWkmSJHWagVaSJEmdZqCVJElSpxloJUmS1GkGWkmSJHWagVaSJEmdZqCVJElSpxloJUmS1GkGWkmSJHWagVaSJEmdZqCVJElSpxloJUmS1GkGWkmSJHWagVaSJEmdZqCVJElSpxloJUmS1GkbDboADc6y21Yy+4SFgy5DmlRWLJg/6BIkSWvIFVpJkiR1moFWkiRJnWaglSRJUqcZaCVJktRpBlpJkiR1moFWkiRJnWaglSRJUqcNNNAmWZVkSZIbk9yQ5G1JplTITnJikuPHOH9ZknkTMM9bkmze93hFku3WdVxJkqTJbtDh8Z6qmltVuwLPB14EvGvANXXVW4DNV3eRJEnSVDPoQPs7VfUz4BjgTemZneRbSa5rP88CSPLpJC8d6pfk7CQvSbJrkmvaiu/SJHNGmifJFkkWthXh5UkOb+0rkpzUxrgmyZNa+/ZJzk1ybfvZr7WfmOTMtsJ6S5Lj+uZ4R5KbknwTeMo4bv8Vbc4fJjmgjfF799Oekx8k+WRr+2KSzdvcjwUuTXLpWBMlOSbJoiSLVt29chylSZIkTW6TJtACVNUt9Gp6DPAz4PlV9XTgcOBD7bIzgKMBkswEngV8DTgW+GBVzQXmAT8eZZoXAj+pqqdV1W7A1/vO/bqq9gFOAU5ubR8EPlBVewOHtfmH7AL8MbAP8K4kGyfZC3glsCfwMmDvcdz6Rm3et/DQCvVo9/MU4LSq2gP4NfA/q+pDwE+A51bVc8eaqKpOq6p5VTVvxuYzx1GaJEnS5DapAm2T9ntj4PQky4BzgKcCVNXlwJOSPAY4Aji3qh4Avgv8nyRvB55QVfeMMv4y4OC2GntAVfUvU36u7/e+7fhg4JQkS4Dzga2TbNXOLayq+6rqdnoBfAfgAOC8qrq7qn7d+qzOl9rvxcDsdjza/fxnVX27HX8G2H8c40uSJE1ZkyrQJnkisIpeOHwr8N/A0+itUD6y79JPA6+mt1L7CYCq+izwEuAe4MIkB400R1X9ENiLXrD9pyTv7D89wvEjgH3bXt+5VbVjVf2mnbuv7/pVwEYjjDMeQ+P8bowx7mf42Gs6lyRJ0pQyaQJtku2BU4FTqqqAmcBPq+pB4DXAjL7Lz6L39jxVdWPr/0Tglvb2+/nAHqPM81jg7qr6DPB+4Ol9pw/v+/3ddnwR8Ka+/nNXcytXAIcm2ayt5P7paq4f0Rj38/gkQ6vHRwBXtuPfAFshSZI0zWy0+kvWq83aW/kbAw/QW3n9l3buo8C5SV4BXArcNdSpqv47yfeBL/eNdTjw50nuB/4LePcoc+4OvC/Jg8D9wBv6zm2S5Gp6Qf+I1nYc8JEkS+k9X1fQ2986oqq6LskXgCXAj4BvjXH/YxnpfrYGvg8cmeTjwM3Ax9r1pwH/nuSnq9tHK0mSNJWktxjaLe37VpcBTx+2B3ZdxlwBzGv7YSelJLOBC9qH2dbZJrPm1KwjT56IoaQpY8WC+YMuQZI0giSLq2rE7+6fNFsOxivJwcAPgA9PVJiVJElSdw16y8Eaq6pvAo9f3XVJHg1cPMKp51XVL0YYd/a6VzdmPR8B9hvW/MGq+sR4x6iqFcCErM5KkiRNFZ0LtOPVQuvcQdcxpKreOOgaJEmSpqLObTmQJEmS+k3ZFVqt3u47zmSRH4CRJEkd5wqtJEmSOs1AK0mSpE4z0EqSJKnTDLSSJEnqNAOtJEmSOs1AK0mSpE4z0EqSJKnTDLSSJEnqNAOtJEmSOs1AK0mSpE4z0EqSJKnTDLSSJEnqNAOtJEmSOs1AK0mSpE4z0EqSJKnTDLSSJEnqNAOtJEmSOs1AK0mSpE4z0EqSJKnTNhp0ARqcZbetZPYJCwddhjTprVgwf9AlSJLG4AqtJEmSOs1AK0mSpE4z0EqSJKnTDLSSJEnqNAOtJEmSOs1AK0mSpE7rTKBNcuewx0clOWWC5/hO+z07yavGcf3sJMtHOffkJF9L8h9Jvp/k35LsMMH1HpLkqRM5piRJUtd0JtBuCFX1rHY4G1htoB1Nkk2BhcDHqupJVfVHwMeA7de5yIc7BDDQSpKkaW1KBNokT0hycZKl7ffjW/srkixPckOSK1rbUUm+kuTrSW5K8q6+cYZWgRcAByRZkuStbSX2W0muaz/P+v0qHuZVwHer6qtDDVV1aVUtT7Jpkk8kWZbk+iTP7avrdyvOSS5IcuBQXUne2+7jqiQ7tBpeAryv1blzkuv6+s9Jsnjtn1VJkqRu6NJfCtssyZK+x9sC57fjU4BPVdUnk7wW+BC91ct3An9cVbcl2aav7z7AbsDdwLVJFlbVor7zJwDHV9WLAZJsDjy/qu5NMgf4HDBvjFp3A0YLk28EqKrdk+wCXJTkyWPfOlsAV1XVO5L8M/D6qvqHJOcDF1TVF1udK5PMraolwNHAWcMHSnIMcAzAjK0nesFYkiRpw+vSCu09VTV36IdeWB2yL/DZdvxpYP92/G3grCSvB2b0Xf+NqvpFVd0DfKnv+tFsDJyeZBlwDuv2Nv/+rUaq6gfAj4DVBdrfAhe048X0tkSM5Azg6CQzgMN56Dn5nao6rarmVdW8GZvPXPPqJUmSJpkuBdo1UQBVdSzwt8DjgCVJHt1/fvj1Y3gr8N/A0+itzD5yNdffCOw1yrmM0v4AD389Nu07vr+qhmpcxegr6+cCfwK8GFhcVb9YTZ2SJEmdN1UC7XeAV7bjVwNXAiTZuaqurqp3ArfTC7YAz0+ybZLN6G1N+Paw8X4DbNX3eCbw06p6EHgND1/tHclngWclmT/UkOSFSXYHrmg10rYaPB64CVgBzE3yiCSPo7ctYnUeVmdV3QtcSO8DaJ8YR39JkqTOmyqB9jh6b7UvpRc4/6q1v699+Go5vSB5Q2u/kt7b/kuAc4ftnwVYCjzQPoT1VuCjwJFJrqK3PeCusYppWxleDLw5yc1JvgccBfysjTWjbV/4AnBUVd1HL1TfCiwD3g9cN9LYw3we+Ov24bKdW9vZ9FacLxpHf0mSpM7LQ+9kTw9JjgLmVdWbBl3L+pDkeGBmVf3d6q7dZNacmnXkyeu/KKnjViyYv/qLJEnrVZLFVTXih/K79C0HWo0k5wE7AwcNuhZJkqQNZdoF2qo6ixG+zmoqqKpDB12DJEnShjZV9tBKkiRpmjLQSpIkqdOm3ZYDPWT3HWeyyA+7SJKkjnOFVpIkSZ1moJUkSVKnGWglSZLUaQZaSZIkdZqBVpIkSZ1moJUkSVKnGWglSZLUaQZaSZIkdZqBVpIkSZ1moJUkSVKnGWglSZLUaQZaSZIkdZqBVpIkSZ1moJUkSVKnGWglSZLUaQZaSZIkdZqBVpIkSZ1moJUkSVKnGWglSZLUaQZaSZIkddpGgy5Ag7PstpXMPmHhoMuQOm/FgvmDLkGSpjVXaCVJktRpBlpJkiR1moFWkiRJnWaglSRJUqcZaCVJktRpBlpJkiR1moFWkiRJndbpQJvkwCQXtOOXJDlhwPVs0Br671+SJGm6mjJ/WKGqzgfOn+41SJIkTTfrfYU2yV8kWZrkhiSfTrJDkvPa4xuSPCvJFkkWtsfLkxw+xngvTPKDJFcCL+trPyrJKe34T5NcneT6JN9MskNr3z7JN5Jcl+TjSX6UZLsks5N8P8npSW5MclGSzVqfuUmuavdwXpJHtfbjknyvtX9+hBpe0e7lhiRXjHE/M5K8P8myNtabW/vzWv3LkpyZZJPV3P8W7bprW7+XjjLfMUkWJVm06u6V43sRJUmSJrH1GmiT7Aq8Azioqp4G/BXwIeDy9vjpwI3AC4GfVNXTqmo34OujjLcpcDrwp8ABwB+MMvWVwDOrak/g88D/bu3vAi6pqqcD5wGP7+szB/hIVe0K/Ao4rLV/Cnh7Ve0BLGtjAJwA7Nnajx2hhncCf9zu8yWj1AlwDLBT31hnt/s8Czi8qnant5L+htXc/zvave0NPBd4X5Ithk9WVadV1byqmjdj85ljlCVJktQN63uF9iDgi1V1O0BV3dHaPtYer6qqlfSC4sFJTkpyQGsbyS7ArVV1c1UV8JlRrvtD4MIky4C/BnZt7fvTC7hU1deBX/b1ubWqlrTjxcDsJDOBbarq8tb+SeDZ7XgpvfD558ADI9TwbeCsJK8HZoxSJ8DBwKlV9UCr6w7gKa2eHw6bd6z7fwFwQpIlwGXApjw8sEuSJE1J6zvQBqjVXdSC2170gu0/JXnnWJePY94PA6e01c2/pBfuhuoZzX19x6tY/f7i+cBH6NW9OMnDrq+qY4G/BR4HLEny6FHGGek5GqvO0e4/wGFVNbf9PL6qvr+ae5AkSeq89R1oLwb+bCjMJdm2tb2hPZ6RZOskjwXurqrPAO+ntxVhJD8Adkqyc3t8xCjXzQRua8dH9rVfCfxZm/sFwKPGKr6tFP8yyQGt6TXA5UkeATyuqi6lt51hG2DL/r5Jdq6qq6vqncDt9ILtSC4Cjh0KxO05+gG9FeIn9c/L2Pd/IfDmJGnj7DnWvUmSJE0V6/VbDqrqxiTvpRcCVwHX09tHe1qS19FbCX0DsDW9PZ8PAve3tpHGuzfJMcDCJLfTC6i7jXDpicA5SW4DrqK3RxXg74HPtQ+dXQ78FPgNw8LoMEcCpybZHLgFOJreFoLPtC0JAT5QVb9qWXLI+5LMaecvBm4YZfwzgCcDS5PcD5xeVackObrdw0bAtfS2Jdw3xv2/Bzi5jRNgBfDiMe5LkiRpSkhvK+b00L4pYFVVPZBkX+BjVTV3wGUNzCaz5tSsI08edBlS561YMH/QJUjSlJdkcVXNG+nclPke2nF6PPBvbcvAb4HXD7geSZIkraNJG2iTnMdDWwWGvL2qLlzbMavqZmAge0uT/DFw0rDmW6vq0EHUI0mSNFVM2kA71YJeC+JrHcYlSZI0skkbaLX+7b7jTBa590+SJHXcev/Tt5IkSdL6ZKCVJElSpxloJUmS1GkGWkmSJHWagVaSJEmdZqCVJElSpxloJUmS1GkGWkmSJHWagVaSJEmdZqCVJElSpxloJUmS1GkGWkmSJHWagVaSJEmdZqCVJElSpxloJUmS1GkGWkmSJHWagVaSJEmdZqCVJElSpxloJUmS1GkbDboADc6y21Yy+4SFgy5DkiRNAisWzB90CWvNFVpJkiR1moFWkiRJnWaglSRJUqcZaCVJktRpBlpJkiR1moFWkiRJnWaglSRJUqdNWKBN8pYkm/c9/lqSbSZw/OOSfD/J2RM03lFJHruaax52TxMw54lJjp+o8SRJkrSGgTY9o/V5C/C78FdVL6qqX619ab/nfwIvqqpXT9B4RwFjBlqG3dOgJZkx6BokSZImm9UG2iSz28roR4HrgH9NsijJjUn+vl1zHL1weGmSS1vbiiTbteO3JVneft6ymvl+79okpwJPBM5P8tYkWyb5RJJlSZYmOaxdd0RrW57kpNY2I8lZrW1Z6/9yYB5wdpIlSTYboY6R7un3xh/jPl6Y5LokNyS5uO/UU5NcluSWNsfQ9V9Osrg9r8f0td+Z5N1Jrgb2TfK6JD9sY5ye5JR23fZJzk1ybfvZb6z6JEmSporx/unbpwBHV9X/TLJtVd3RVgsvTrJHVX0oyduA51bV7f0dk+wFHA08AwhwdZLLq+r64ZOMce2xSV44NH4LkyuravfW71Ft+8BJwF7AL4GLkhwC/CewY1Xt1q7dpqp+leRNwPFVtWikGx5+T6ONX1VfHuE+tgdOB55dVbcm2bbv9C7Ac4GtgJuSfKyq7gde257XzYBrk5xbVb8AtgCWV9U7Ww2fAZ4O/Aa4BLihjftB4ANVdWWSxwMXAn80Qm3HAMcAzNh6+5FuXZIkqVPGu+XgR1V1VTv+syTXAdcDuwJPXU3f/YHzququqroT+BJwwDpeezDwkaEHVfVLYG/gsqr6eVU9AJwNPBu4BXhikg+3UPzrcdzvSEYbfyTPBK6oqltbfXf0nVtYVfe14P8zYIfWflySG4CrgMcBc1r7KuDcdrwPcHlV3dFC8Dl94x4MnJJkCXA+sHWSrYYXVlWnVdW8qpo3Y/OZa3L/kiRJk9J4V2jvAkiyE3A8sHdV/TLJWcCmq+mbNahnvNcGqPH0bXU+Dfhj4I3AnwGvXYOa1rS20eobcl/f8SpgoyQH0guk+1bV3Uku46Hn9d6qWjWOGh7R+t+zBnVKkiR13pp+y8HW9MLtyiQ7AH/Sd+439N5GH+4K4JAkmyfZAjgU+NYo44/32ouANw09SPIo4GrgOUm2a9shjgAub/t4H1FV5wJ/R+/t+rHq7dd/zYjjj9Lvu+3anVp9245y3ZCZwC9bmN2F3grvSK5p4z4qyUbAYX3nhj8nc1czpyRJ0pQw3hVaAKrqhiTXAzfSeyv/232nTwP+PclPq+q5fX2uayu517SmM0baP7uG1/4D8JEky+mtcv59VX0pyd8Al9JbyfxaVX2lrc5+Ig99O8PftN9nAacmuYfRVzYfdk8jjT/Kffy87VX9Upv3Z8DzR7q2+TpwbJKlwE30th2MNO5tSf6RXrj+CfA9YGU7fVx7TpbSe12vAI4dY05JkqQpIVWjvTOuySjJllV1Z1uhPQ84s6rOW5uxNpk1p2YdefKE1idJkrppxYL5gy5hTEkWV9W8kc75l8K658T2wa/lwK3AlwdajSRJ0oCt0ZaDiZLk0cDFI5x6Xvuqqg1dz3nATsOa315VF46j79XAJsOaX1NVyyaqvn5V5V8akyRJ6jOQQNtC69xBzD2Sqjp0Hfo+YyJrkSRJ0ppxy4EkSZI6bSArtJocdt9xJosm+QZwSZKk1XGFVpIkSZ1moJUkSVKnGWglSZLUaQZaSZIkdZqBVpIkSZ1moJUkSVKnGWglSZLUaQZaSZIkdZqBVpIkSZ1moJUkSVKnGWglSZLUaQZaSZIkdZqBVpIkSZ1moJUkSVKnGWglSZLUaQZaSZIkdZqBVpIkSZ1moJUkSVKnGWglSZLUaRsNugANzrLbVjL7hIWDLkOSJHXUigXzB10C4AqtJEmSOs5AK0mSpE4z0EqSJKnTDLSSJEnqNAOtJEmSOs1AK0mSpE4z0EqSJKnTDLSrkeTRSZa0n/9Kclvf40cOu/YtSTZfizlOTHL8xFUtSZI0ffiHFVajqn4BzIVe8ATurKr3j3L5W4DPAHdviNqGJJlRVas25JySJEmThSu0ayHJ85Jcn2RZkjOTbJLkOOCxwKVJLh2j7wuTXJfkhiQX9516apLLktzSxhq6/stJFie5Mckxfe13Jnl3kquBfZO8LskP2xinJzlllPmPSbIoyaJVd69c9ydDkiRpwAy0a25T4Czg8Krand4q9xuq6kPAT4DnVtVzR+qYZHvgdOCwqnoa8Iq+07sAfwzsA7wrycat/bVVtRcwDzguyaNb+xbA8qp6BnAL8HfAM4Hnt7FGVFWnVdW8qpo3Y/OZa373kiRJk4yBds3NAG6tqh+2x58Enj3Ovs8ErqiqWwGq6o6+cwur6r6quh34GbBDaz8uyQ3AVcDjgDmtfRVwbjveB7i8qu6oqvuBc9biviRJkjrJPbRr7q516BugRjl3X9/xKmCjJAcCBwP7VtXdSS6jt0IMcG/fvtmsQ02SJEmd5grtmtsUmJ3kSe3xa4DL2/FvgK3G6Ptd4DlJdgJIsu1q5poJ/LKF2V3orfCO5Jo27qOSbAQcNo77kCRJmhJcoV1z9wJHA+e08HgtcGo7dxrw70l+OtI+2qr6eftg15eSPILe1oLnjzHX14FjkywFbqK37eD3VNVtSf4RuJrePt7vAX7iS5IkTQupGu0dcHVJki2r6s4Wss8Dzqyq88bqs8msOTXryJM3SH2SJGnqWbFg/gabK8niqpo30jm3HEwdJyZZAiwHbgW+PNBqJEmSNhC3HKwn7fthNxnW/JqqWrY+5qsq/9KYJEmalgy060n7flhJkiStZ245kCRJUqe5QjuN7b7jTBZtwM3ckiRJ64MrtJIkSeo0A60kSZI6zUArSZKkTjPQSpIkqdMMtJIkSeo0A60kSZI6zUArSZKkTjPQSpIkqdMMtJIkSeq0VNWga9CAJPkNcNOg69B6sx1w+6CL0Hrj6zt1+dpObb6+a+8JVbX9SCf807fT201VNW/QRWj9SLLI13fq8vWdunxtpzZf3/XDLQeSJEnqNAOtJEmSOs1AO72dNugCtF75+k5tvr5Tl6/t1Obrux74oTBJkiR1miu0kiRJ6jQDrSRJkjrNQDsFJXlhkpuS/EeSE0Y4nyQfaueXJnn6ePtq8Nbx9V2RZFmSJUkWbdjKNR7jeH13SfLdJPclOX5N+mrw1vH19d/vJDeO1/fV7X+Xlyb5TpKnjbevVqOq/JlCP8AM4P8CTwQeCdwAPHXYNS8C/h0I8Ezg6vH29ae7r287twLYbtD34c86vb6PAfYG3gscvyZ9/enu69vO+e93Ev+M8/V9FvCodvwn/v/vxP24Qjv17AP8R1XdUlW/BT4PvHTYNS8FPlU9VwHbJJk1zr4arHV5fTX5rfb1raqfVdW1wP1r2lcDty6vrya/8by+36mqX7aHVwF/ON6+GpuBdurZEfjPvsc/bm3juWY8fTVY6/L6AhRwUZLFSY5Zb1Vqba3Lv0H//U5+6/oa+e93clvT1/d19N5NW5u+GsY/fTv1ZIS24d/NNto14+mrwVqX1xdgv6r6SZLHAN9I8oOqumJCK9S6WJd/g/77nfzW9TXy3+/kNu7XN8lz6QXa/de0r0bmCu3U82PgcX2P/xD4yTivGU9fDda6vL5U1dDvnwHn0XubS5PHuvwb9N/v5LdOr5H/fie9cb2+SfYAzgBeWlW/WJO+Gp2Bduq5FpiTZKckjwReCZw/7Jrzgb9on4Z/JrCyqn46zr4arLV+fZNskWQrgCRbAC8Alm/I4rVa6/Jv0H+/k99av0b+++2E1b6+SR4PfAl4TVX9cE36amxuOZhiquqBJG8CLqT3qckzq+rGJMe286cCX6P3Sfj/AO4Gjh6r7wBuQ6NYl9cX2AE4Lwn0/u1/tqq+voFvQWMYz+ub5A+ARcDWwINJ3kLv09C/9t/v5LYury+wHf77ndTG+b/P7wQeDXy0vZYPVNU8//933fmnbyVJktRpbjmQJElSpxloJUmS1GkGWkmSJHWagVaSJEmdZqCVJElSpxloJUmS1GkGWkmSJHXa/w8bgcc5gEukzQAAAABJRU5ErkJggg==" id="229" name="Google Shape;229;p39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312738"/>
            <a:ext cx="2568944" cy="204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175" y="1762358"/>
            <a:ext cx="5407025" cy="441672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886868" y="685140"/>
            <a:ext cx="540702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visualize the feature importance Let us create a Barh chart that shall prove to us that those features do no affect charges.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762000" y="560423"/>
            <a:ext cx="38290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9047"/>
              <a:buFont typeface="Verdana"/>
              <a:buNone/>
            </a:pPr>
            <a:r>
              <a:rPr b="1" lang="en-US" sz="2800"/>
              <a:t>Data Pre-P</a:t>
            </a:r>
            <a:r>
              <a:rPr lang="en-US" sz="2800"/>
              <a:t>rocessing</a:t>
            </a:r>
            <a:endParaRPr b="1" sz="2800"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457200" y="2058444"/>
            <a:ext cx="806683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Balancing the Data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Convert the imbalanced data set into balanced one by using SMOTE</a:t>
            </a:r>
            <a:endParaRPr/>
          </a:p>
          <a:p>
            <a:pPr indent="0" lvl="2" marL="1073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en-US"/>
            </a:b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305844"/>
            <a:ext cx="2325049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/>
          <p:nvPr/>
        </p:nvSpPr>
        <p:spPr>
          <a:xfrm>
            <a:off x="4248292" y="3767197"/>
            <a:ext cx="877105" cy="5993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8365A"/>
          </a:solidFill>
          <a:ln cap="flat" cmpd="sng" w="425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/>
          <p:nvPr/>
        </p:nvSpPr>
        <p:spPr>
          <a:xfrm>
            <a:off x="4248292" y="3099951"/>
            <a:ext cx="752475" cy="533403"/>
          </a:xfrm>
          <a:prstGeom prst="rect">
            <a:avLst/>
          </a:prstGeom>
          <a:solidFill>
            <a:srgbClr val="E97FDA"/>
          </a:solidFill>
          <a:ln cap="flat" cmpd="sng" w="42500">
            <a:solidFill>
              <a:srgbClr val="386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SMOTE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099951"/>
            <a:ext cx="3610821" cy="24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2651" y="3099951"/>
            <a:ext cx="3596762" cy="229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685800" y="1085752"/>
            <a:ext cx="3515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92592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Data Modeling 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533400" y="2209800"/>
            <a:ext cx="802005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1" lang="en-US" sz="1600"/>
              <a:t>Split the data into features and label</a:t>
            </a:r>
            <a:endParaRPr/>
          </a:p>
          <a:p>
            <a:pPr indent="-88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1" sz="1200"/>
          </a:p>
          <a:p>
            <a:pPr indent="-17145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-US" sz="1200"/>
              <a:t>Here we split our original dataset into two: features (that will be used in the model) and label (our target variable).</a:t>
            </a:r>
            <a:endParaRPr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1" lang="en-US" sz="1600"/>
              <a:t>Train-Test Split:</a:t>
            </a:r>
            <a:r>
              <a:rPr b="1" lang="en-US" sz="1800"/>
              <a:t> </a:t>
            </a:r>
            <a:endParaRPr/>
          </a:p>
          <a:p>
            <a:pPr indent="-88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1" sz="1800"/>
          </a:p>
          <a:p>
            <a:pPr indent="-17145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-US" sz="1200"/>
              <a:t>Split the data into Training and Testing Sets to avoid overfitting</a:t>
            </a:r>
            <a:endParaRPr b="1" sz="12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1" lang="en-US" sz="1600"/>
              <a:t>Machine Learning Models Implementation</a:t>
            </a:r>
            <a:endParaRPr/>
          </a:p>
          <a:p>
            <a:pPr indent="-2159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-US" sz="1200"/>
              <a:t>We have tried different classifiers by using techniques like Hyperparameter tunning, Bootstrap…..etc.</a:t>
            </a:r>
            <a:endParaRPr/>
          </a:p>
          <a:p>
            <a:pPr indent="-2159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-US" sz="1200"/>
              <a:t>We evaluate by comparing accuracies and performances of each Model </a:t>
            </a:r>
            <a:endParaRPr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/>
          </a:p>
          <a:p>
            <a:pPr indent="-101600" lvl="2" marL="1085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88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1" sz="14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1016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88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1" sz="1300"/>
          </a:p>
          <a:p>
            <a:pPr indent="-88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1" sz="1300"/>
          </a:p>
          <a:p>
            <a:pPr indent="-88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1" sz="1300"/>
          </a:p>
          <a:p>
            <a: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457199"/>
            <a:ext cx="3140075" cy="219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457200"/>
            <a:ext cx="2743200" cy="286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381000" y="304800"/>
            <a:ext cx="8305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4703"/>
              <a:buNone/>
            </a:pPr>
            <a:r>
              <a:t/>
            </a:r>
            <a:endParaRPr b="1" sz="5900">
              <a:solidFill>
                <a:srgbClr val="0000FF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4703"/>
              <a:buNone/>
            </a:pPr>
            <a:r>
              <a:t/>
            </a:r>
            <a:endParaRPr b="1" sz="5900">
              <a:solidFill>
                <a:srgbClr val="0000FF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4703"/>
              <a:buNone/>
            </a:pPr>
            <a:r>
              <a:rPr b="1" lang="en-US" sz="8000">
                <a:solidFill>
                  <a:srgbClr val="2226D8"/>
                </a:solidFill>
              </a:rPr>
              <a:t>Project : Fraud Analytics</a:t>
            </a:r>
            <a:endParaRPr b="1" sz="8000">
              <a:solidFill>
                <a:srgbClr val="2226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b="1" sz="5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b="1" sz="3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b="1" sz="3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b="1" sz="3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7183"/>
              <a:buNone/>
            </a:pPr>
            <a:r>
              <a:t/>
            </a:r>
            <a:endParaRPr b="1" sz="5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7183"/>
              <a:buNone/>
            </a:pPr>
            <a:r>
              <a:t/>
            </a:r>
            <a:endParaRPr b="1" sz="5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7183"/>
              <a:buNone/>
            </a:pPr>
            <a:r>
              <a:t/>
            </a:r>
            <a:endParaRPr b="1" sz="5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7183"/>
              <a:buNone/>
            </a:pPr>
            <a:r>
              <a:t/>
            </a:r>
            <a:endParaRPr b="1" sz="5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7183"/>
              <a:buNone/>
            </a:pPr>
            <a:r>
              <a:t/>
            </a:r>
            <a:endParaRPr b="1" sz="5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7183"/>
              <a:buNone/>
            </a:pPr>
            <a:r>
              <a:t/>
            </a:r>
            <a:endParaRPr b="1" sz="5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7183"/>
              <a:buNone/>
            </a:pPr>
            <a:r>
              <a:rPr b="1" lang="en-US" sz="6200">
                <a:solidFill>
                  <a:srgbClr val="000000"/>
                </a:solidFill>
              </a:rPr>
              <a:t>	</a:t>
            </a:r>
            <a:r>
              <a:rPr b="1" lang="en-US" sz="6400">
                <a:solidFill>
                  <a:srgbClr val="000000"/>
                </a:solidFill>
              </a:rPr>
              <a:t>Business Problem: </a:t>
            </a:r>
            <a:endParaRPr b="1" sz="6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747"/>
              <a:buNone/>
            </a:pPr>
            <a:r>
              <a:t/>
            </a:r>
            <a:endParaRPr sz="5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rPr b="1" lang="en-US" sz="6000">
                <a:solidFill>
                  <a:srgbClr val="000000"/>
                </a:solidFill>
              </a:rPr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b="1" sz="6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b="1" sz="6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rPr b="1" lang="en-US" sz="5600">
                <a:solidFill>
                  <a:srgbClr val="000000"/>
                </a:solidFill>
              </a:rPr>
              <a:t>	Insurance frauds cover the range of improper activities which an individual may commit in order to achieve a favorable outcome from the insurance company. The insurance industry has grappled with the challenge of insurance claim fraud from the very start. Improper payouts cause a hit to profitability and encourage similar delinquent behavior from other policy holders.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746"/>
              <a:buNone/>
            </a:pPr>
            <a:r>
              <a:t/>
            </a:r>
            <a:endParaRPr b="1" sz="53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746"/>
              <a:buNone/>
            </a:pPr>
            <a:r>
              <a:t/>
            </a:r>
            <a:endParaRPr b="1" sz="53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7183"/>
              <a:buNone/>
            </a:pPr>
            <a:r>
              <a:rPr b="1" lang="en-US" sz="5000">
                <a:solidFill>
                  <a:srgbClr val="000000"/>
                </a:solidFill>
              </a:rPr>
              <a:t>Business Objective : </a:t>
            </a:r>
            <a:endParaRPr b="1" sz="5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746"/>
              <a:buNone/>
            </a:pPr>
            <a:r>
              <a:t/>
            </a:r>
            <a:endParaRPr b="1" sz="6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7183"/>
              <a:buNone/>
            </a:pPr>
            <a:r>
              <a:rPr b="1" lang="en-US" sz="5000">
                <a:solidFill>
                  <a:srgbClr val="000000"/>
                </a:solidFill>
              </a:rPr>
              <a:t>Predict whether the claim made by claimants is </a:t>
            </a:r>
            <a:r>
              <a:rPr b="1" lang="en-US" sz="5000">
                <a:solidFill>
                  <a:srgbClr val="38761D"/>
                </a:solidFill>
              </a:rPr>
              <a:t>Genuine </a:t>
            </a:r>
            <a:r>
              <a:rPr b="1" lang="en-US" sz="5000">
                <a:solidFill>
                  <a:srgbClr val="000000"/>
                </a:solidFill>
              </a:rPr>
              <a:t>or </a:t>
            </a:r>
            <a:r>
              <a:rPr b="1" lang="en-US" sz="5000">
                <a:solidFill>
                  <a:srgbClr val="FF0000"/>
                </a:solidFill>
              </a:rPr>
              <a:t>Fraud </a:t>
            </a:r>
            <a:endParaRPr b="1" sz="5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746"/>
              <a:buNone/>
            </a:pPr>
            <a:r>
              <a:t/>
            </a:r>
            <a:endParaRPr sz="535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746"/>
              <a:buNone/>
            </a:pPr>
            <a:r>
              <a:t/>
            </a:r>
            <a:endParaRPr b="1" sz="53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449"/>
              <a:buNone/>
            </a:pPr>
            <a:r>
              <a:t/>
            </a:r>
            <a:endParaRPr b="1" sz="2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449"/>
              <a:buNone/>
            </a:pPr>
            <a:r>
              <a:t/>
            </a:r>
            <a:endParaRPr b="1" sz="2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449"/>
              <a:buNone/>
            </a:pPr>
            <a:r>
              <a:t/>
            </a:r>
            <a:endParaRPr b="1" sz="2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449"/>
              <a:buNone/>
            </a:pPr>
            <a:r>
              <a:t/>
            </a:r>
            <a:endParaRPr b="1" sz="2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449"/>
              <a:buNone/>
            </a:pPr>
            <a:r>
              <a:t/>
            </a:r>
            <a:endParaRPr b="1" sz="2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449"/>
              <a:buNone/>
            </a:pPr>
            <a:r>
              <a:t/>
            </a:r>
            <a:endParaRPr b="1" sz="2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137254"/>
              <a:buFont typeface="Arial"/>
              <a:buNone/>
            </a:pPr>
            <a:r>
              <a:t/>
            </a:r>
            <a:endParaRPr b="1" sz="25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1295400" y="381000"/>
            <a:ext cx="6325936" cy="613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1111"/>
              <a:buFont typeface="Verdana"/>
              <a:buNone/>
            </a:pPr>
            <a:r>
              <a:rPr b="1" lang="en-US"/>
              <a:t>Model Building and Evaluation</a:t>
            </a:r>
            <a:endParaRPr/>
          </a:p>
        </p:txBody>
      </p:sp>
      <p:graphicFrame>
        <p:nvGraphicFramePr>
          <p:cNvPr id="256" name="Google Shape;256;p42"/>
          <p:cNvGraphicFramePr/>
          <p:nvPr/>
        </p:nvGraphicFramePr>
        <p:xfrm>
          <a:off x="5334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{7632C38C-B9F3-484B-93AC-033EE09A16B2}</a:tableStyleId>
              </a:tblPr>
              <a:tblGrid>
                <a:gridCol w="736875"/>
                <a:gridCol w="1927900"/>
                <a:gridCol w="1483000"/>
                <a:gridCol w="1260550"/>
                <a:gridCol w="741500"/>
                <a:gridCol w="741500"/>
                <a:gridCol w="1033475"/>
              </a:tblGrid>
              <a:tr h="2881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S.No</a:t>
                      </a:r>
                      <a:endParaRPr sz="10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Model</a:t>
                      </a:r>
                      <a:endParaRPr sz="10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Training Score</a:t>
                      </a:r>
                      <a:endParaRPr sz="10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Testing Score</a:t>
                      </a:r>
                      <a:endParaRPr sz="10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F1 score</a:t>
                      </a:r>
                      <a:endParaRPr sz="10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Overall Accuracy</a:t>
                      </a:r>
                      <a:endParaRPr sz="10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</a:tr>
              <a:tr h="2452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4DA3D8"/>
                          </a:solidFill>
                        </a:rPr>
                        <a:t>0</a:t>
                      </a:r>
                      <a:endParaRPr b="1" i="0" sz="1000" u="none" cap="none" strike="noStrike">
                        <a:solidFill>
                          <a:srgbClr val="4DA3D8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4DA3D8"/>
                          </a:solidFill>
                        </a:rPr>
                        <a:t>1</a:t>
                      </a:r>
                      <a:endParaRPr b="1" i="0" sz="1000" u="none" cap="none" strike="noStrike">
                        <a:solidFill>
                          <a:srgbClr val="4DA3D8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XG Boost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226D8"/>
                          </a:solidFill>
                        </a:rPr>
                        <a:t>0.8349</a:t>
                      </a:r>
                      <a:endParaRPr b="1" i="0" sz="1000" u="none" cap="none" strike="noStrike">
                        <a:solidFill>
                          <a:srgbClr val="2226D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226D8"/>
                          </a:solidFill>
                        </a:rPr>
                        <a:t>0.8327</a:t>
                      </a:r>
                      <a:endParaRPr b="1" i="0" sz="1000" u="none" cap="none" strike="noStrike">
                        <a:solidFill>
                          <a:srgbClr val="2226D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226D8"/>
                          </a:solidFill>
                        </a:rPr>
                        <a:t>0.79</a:t>
                      </a:r>
                      <a:endParaRPr b="1" i="0" sz="1000" u="none" cap="none" strike="noStrike">
                        <a:solidFill>
                          <a:srgbClr val="2226D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226D8"/>
                          </a:solidFill>
                        </a:rPr>
                        <a:t>0.85</a:t>
                      </a:r>
                      <a:endParaRPr b="1" i="0" sz="1000" u="none" cap="none" strike="noStrike">
                        <a:solidFill>
                          <a:srgbClr val="2226D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226D8"/>
                          </a:solidFill>
                        </a:rPr>
                        <a:t>0.83</a:t>
                      </a:r>
                      <a:endParaRPr b="1" i="0" sz="1000" u="none" cap="none" strike="noStrike">
                        <a:solidFill>
                          <a:srgbClr val="2226D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Random Forest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0.8672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0.8206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0.79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0.99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0.87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Bagging  Decision Tree Classifier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0.9999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0.8242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0.78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0.81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Easy ensemble classifier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0.8186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0.8196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5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Gradient Boosting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0.8002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0.8036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0.71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0.82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0.77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Adaboost classifier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0.7476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0.7509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0.81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7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Logistic regression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0.4979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0.4995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0.81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8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DecisionTree Classifier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0.9999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0.7323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9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Gaussian Naive Bayes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0.5542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0.5645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0.27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10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KNN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0.9051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0.5090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0.48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0.51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11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SVM</a:t>
                      </a:r>
                      <a:endParaRPr b="1" i="0" sz="1000" u="none" cap="none" strike="noStrike">
                        <a:solidFill>
                          <a:schemeClr val="lt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0.5210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0.5020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0.53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0.49</a:t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762000" y="509270"/>
            <a:ext cx="6400800" cy="633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04166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Plot graph for All Model performances</a:t>
            </a:r>
            <a:endParaRPr b="1"/>
          </a:p>
        </p:txBody>
      </p:sp>
      <p:pic>
        <p:nvPicPr>
          <p:cNvPr id="262" name="Google Shape;26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57" y="1600200"/>
            <a:ext cx="8252082" cy="468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827501" y="457200"/>
            <a:ext cx="4658899" cy="853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1111"/>
              <a:buFont typeface="Verdana"/>
              <a:buNone/>
            </a:pPr>
            <a:r>
              <a:rPr lang="en-US"/>
              <a:t>Finalize the Model 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685800" y="2671408"/>
            <a:ext cx="7943850" cy="2586392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400"/>
              <a:t>To improve our Model accuracy we perform algorithm tunning.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400"/>
              <a:t>We have finalized </a:t>
            </a:r>
            <a:r>
              <a:rPr b="1" lang="en-US" sz="1400"/>
              <a:t>XGBoost Classifier Model which predicts below accuracies</a:t>
            </a:r>
            <a:endParaRPr sz="14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Training Accuracy =  </a:t>
            </a:r>
            <a:r>
              <a:rPr b="1" lang="en-US" sz="2000">
                <a:solidFill>
                  <a:srgbClr val="00B050"/>
                </a:solidFill>
              </a:rPr>
              <a:t>0.8349</a:t>
            </a:r>
            <a:endParaRPr b="1" sz="2000">
              <a:solidFill>
                <a:srgbClr val="00B05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Testing accuracy  =   </a:t>
            </a:r>
            <a:r>
              <a:rPr b="1" lang="en-US" sz="2000">
                <a:solidFill>
                  <a:srgbClr val="4DA3D8"/>
                </a:solidFill>
              </a:rPr>
              <a:t>0.8327</a:t>
            </a:r>
            <a:endParaRPr/>
          </a:p>
          <a:p>
            <a: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>
              <a:solidFill>
                <a:srgbClr val="00B0F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0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050"/>
          </a:p>
          <a:p>
            <a:pPr indent="0" lvl="3" marL="1530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/>
          </a:p>
        </p:txBody>
      </p:sp>
      <p:pic>
        <p:nvPicPr>
          <p:cNvPr id="269" name="Google Shape;26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443552"/>
            <a:ext cx="3140075" cy="219551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/>
          <p:nvPr/>
        </p:nvSpPr>
        <p:spPr>
          <a:xfrm>
            <a:off x="762000" y="1905000"/>
            <a:ext cx="3810000" cy="400110"/>
          </a:xfrm>
          <a:prstGeom prst="rect">
            <a:avLst/>
          </a:prstGeom>
          <a:gradFill>
            <a:gsLst>
              <a:gs pos="0">
                <a:srgbClr val="5A4B6B"/>
              </a:gs>
              <a:gs pos="50000">
                <a:srgbClr val="836C9C"/>
              </a:gs>
              <a:gs pos="100000">
                <a:srgbClr val="9D83B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XGBOOST Classifier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1752600" y="457200"/>
            <a:ext cx="4191000" cy="746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en-US"/>
              <a:t>ROC Curve </a:t>
            </a:r>
            <a:endParaRPr/>
          </a:p>
        </p:txBody>
      </p:sp>
      <p:sp>
        <p:nvSpPr>
          <p:cNvPr id="276" name="Google Shape;276;p45"/>
          <p:cNvSpPr txBox="1"/>
          <p:nvPr/>
        </p:nvSpPr>
        <p:spPr>
          <a:xfrm>
            <a:off x="1828800" y="1447800"/>
            <a:ext cx="4800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CFB"/>
                </a:solidFill>
                <a:latin typeface="Verdana"/>
                <a:ea typeface="Verdana"/>
                <a:cs typeface="Verdana"/>
                <a:sym typeface="Verdana"/>
              </a:rPr>
              <a:t>Training roc_auc Score	=0.8377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CF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CFB"/>
                </a:solidFill>
                <a:latin typeface="Verdana"/>
                <a:ea typeface="Verdana"/>
                <a:cs typeface="Verdana"/>
                <a:sym typeface="Verdana"/>
              </a:rPr>
              <a:t>Testing roc_auc Score	=0.8373</a:t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743199"/>
            <a:ext cx="4191000" cy="301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533400" y="697190"/>
            <a:ext cx="5715000" cy="12840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1111"/>
              <a:buFont typeface="Verdana"/>
              <a:buNone/>
            </a:pPr>
            <a:r>
              <a:rPr lang="en-US"/>
              <a:t>Challenges ?</a:t>
            </a:r>
            <a:br>
              <a:rPr lang="en-US"/>
            </a:br>
            <a:r>
              <a:rPr lang="en-US"/>
              <a:t>How we overcome on this?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838200" y="2286000"/>
            <a:ext cx="7505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Font typeface="Arial"/>
              <a:buChar char="•"/>
            </a:pPr>
            <a:r>
              <a:rPr b="1" lang="en-US" sz="4800"/>
              <a:t>As given dataset is very large so we are facing difficulties to do visualization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  <a:buChar char="•"/>
            </a:pPr>
            <a:r>
              <a:rPr b="1" lang="en-US" sz="4800">
                <a:solidFill>
                  <a:srgbClr val="7030A0"/>
                </a:solidFill>
              </a:rPr>
              <a:t> 	 To see quick result we did visualization in Tableau.</a:t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Font typeface="Arial"/>
              <a:buNone/>
            </a:pPr>
            <a:r>
              <a:t/>
            </a:r>
            <a:endParaRPr sz="4800"/>
          </a:p>
          <a:p>
            <a:pPr indent="-285750" lvl="3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●"/>
            </a:pPr>
            <a:r>
              <a:rPr b="1" lang="en-US" sz="4800"/>
              <a:t>Dataset contains Imbalanced data its challenge to how to handle the large dataset with imbalanced one.</a:t>
            </a:r>
            <a:endParaRPr/>
          </a:p>
          <a:p>
            <a:pPr indent="0" lvl="3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lang="en-US" sz="4800"/>
              <a:t>  	</a:t>
            </a:r>
            <a:r>
              <a:rPr b="1" lang="en-US" sz="4800">
                <a:solidFill>
                  <a:srgbClr val="7030A0"/>
                </a:solidFill>
              </a:rPr>
              <a:t>To overcome this we have tried different sampling Techniques like </a:t>
            </a:r>
            <a:endParaRPr/>
          </a:p>
          <a:p>
            <a:pPr indent="0" lvl="4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b="1" lang="en-US" sz="4800">
                <a:solidFill>
                  <a:srgbClr val="7030A0"/>
                </a:solidFill>
              </a:rPr>
              <a:t>	1) Down Sampling using nearmiss</a:t>
            </a:r>
            <a:endParaRPr/>
          </a:p>
          <a:p>
            <a:pPr indent="0" lvl="4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b="1" lang="en-US" sz="4800">
                <a:solidFill>
                  <a:srgbClr val="7030A0"/>
                </a:solidFill>
              </a:rPr>
              <a:t>	2) Up Sampling using  random over sampler.</a:t>
            </a:r>
            <a:endParaRPr/>
          </a:p>
          <a:p>
            <a:pPr indent="0" lvl="4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b="1" lang="en-US" sz="4800">
                <a:solidFill>
                  <a:srgbClr val="7030A0"/>
                </a:solidFill>
              </a:rPr>
              <a:t>	3) Smoteomek</a:t>
            </a:r>
            <a:endParaRPr/>
          </a:p>
          <a:p>
            <a:pPr indent="0" lvl="4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b="1" lang="en-US" sz="4800">
                <a:solidFill>
                  <a:srgbClr val="7030A0"/>
                </a:solidFill>
              </a:rPr>
              <a:t>	4) Smote gives better result</a:t>
            </a:r>
            <a:endParaRPr/>
          </a:p>
          <a:p>
            <a:pPr indent="-215900" lvl="4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t/>
            </a:r>
            <a:endParaRPr sz="4800"/>
          </a:p>
          <a:p>
            <a:pPr indent="-285750" lvl="3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●"/>
            </a:pPr>
            <a:r>
              <a:rPr b="1" lang="en-US" sz="4800"/>
              <a:t>We are facing difficulties while doing model building as it takes lot of time to train Model.</a:t>
            </a:r>
            <a:endParaRPr/>
          </a:p>
          <a:p>
            <a:pPr indent="0" lvl="4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lang="en-US" sz="4800"/>
              <a:t>	</a:t>
            </a:r>
            <a:r>
              <a:rPr b="1" lang="en-US" sz="4800">
                <a:solidFill>
                  <a:srgbClr val="7030A0"/>
                </a:solidFill>
              </a:rPr>
              <a:t>To overcome this we have taken sample of overall data  and train the Model and compare their Accuracies.</a:t>
            </a:r>
            <a:endParaRPr/>
          </a:p>
          <a:p>
            <a:pPr indent="0" lvl="4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lang="en-US" sz="4800"/>
              <a:t>				</a:t>
            </a:r>
            <a:endParaRPr/>
          </a:p>
          <a:p>
            <a:pPr indent="-215900" lvl="5" marL="1200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t/>
            </a:r>
            <a:endParaRPr sz="4800"/>
          </a:p>
          <a:p>
            <a:pPr indent="-285750" lvl="3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●"/>
            </a:pPr>
            <a:r>
              <a:rPr b="1" lang="en-US" sz="4800">
                <a:solidFill>
                  <a:srgbClr val="7030A0"/>
                </a:solidFill>
              </a:rPr>
              <a:t>By  comparing performance and accuracies of all Models we have finalize the Random Forest Classifier Model which gives best accuracy.</a:t>
            </a:r>
            <a:endParaRPr/>
          </a:p>
          <a:p>
            <a:pPr indent="-215900" lvl="4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t/>
            </a:r>
            <a:endParaRPr sz="4800"/>
          </a:p>
          <a:p>
            <a:pPr indent="0" lvl="4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38461"/>
              <a:buNone/>
            </a:pPr>
            <a:r>
              <a:t/>
            </a:r>
            <a:endParaRPr sz="1300"/>
          </a:p>
          <a:p>
            <a:pPr indent="0" lvl="4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38461"/>
              <a:buNone/>
            </a:pPr>
            <a:r>
              <a:rPr lang="en-US" sz="1300"/>
              <a:t>			</a:t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69626"/>
            <a:ext cx="2324100" cy="192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000"/>
              <a:buFont typeface="Verdana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Deployment has done by using </a:t>
            </a:r>
            <a:r>
              <a:rPr lang="en-US">
                <a:solidFill>
                  <a:srgbClr val="00B050"/>
                </a:solidFill>
              </a:rPr>
              <a:t>Streamlit</a:t>
            </a:r>
            <a:r>
              <a:rPr lang="en-US"/>
              <a:t> 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/>
          </a:blip>
          <a:srcRect b="17535" l="8955" r="10116" t="10565"/>
          <a:stretch/>
        </p:blipFill>
        <p:spPr>
          <a:xfrm>
            <a:off x="6248400" y="457200"/>
            <a:ext cx="2497541" cy="229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d4ab9ce6e_0_0"/>
          <p:cNvSpPr txBox="1"/>
          <p:nvPr>
            <p:ph type="title"/>
          </p:nvPr>
        </p:nvSpPr>
        <p:spPr>
          <a:xfrm>
            <a:off x="479995" y="2542415"/>
            <a:ext cx="8184000" cy="105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Thank You….</a:t>
            </a:r>
            <a:endParaRPr/>
          </a:p>
        </p:txBody>
      </p:sp>
      <p:sp>
        <p:nvSpPr>
          <p:cNvPr id="297" name="Google Shape;297;gdd4ab9ce6e_0_0"/>
          <p:cNvSpPr txBox="1"/>
          <p:nvPr/>
        </p:nvSpPr>
        <p:spPr>
          <a:xfrm>
            <a:off x="2914650" y="4157675"/>
            <a:ext cx="3858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075" y="1784725"/>
            <a:ext cx="4595875" cy="4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512275" y="578375"/>
            <a:ext cx="70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FRAUD ANALYTICS FOR A HEALTH INSURANCE</a:t>
            </a:r>
            <a:endParaRPr b="0" i="0" sz="2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793225" y="1272450"/>
            <a:ext cx="24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CASE STUDY</a:t>
            </a:r>
            <a:endParaRPr b="1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6048125" y="1784725"/>
            <a:ext cx="2478900" cy="615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4CCCC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Identified Fraudulent health insurance claims</a:t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6"/>
          <p:cNvCxnSpPr/>
          <p:nvPr/>
        </p:nvCxnSpPr>
        <p:spPr>
          <a:xfrm flipH="1" rot="10800000">
            <a:off x="5122850" y="2346500"/>
            <a:ext cx="1338600" cy="727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6"/>
          <p:cNvSpPr txBox="1"/>
          <p:nvPr/>
        </p:nvSpPr>
        <p:spPr>
          <a:xfrm>
            <a:off x="6213425" y="4065375"/>
            <a:ext cx="2313600" cy="83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Analyzing Insurance data  to get warning of fraudulent claims</a:t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6"/>
          <p:cNvCxnSpPr/>
          <p:nvPr/>
        </p:nvCxnSpPr>
        <p:spPr>
          <a:xfrm>
            <a:off x="5174225" y="3643825"/>
            <a:ext cx="16506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2362200" y="565109"/>
            <a:ext cx="50292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829C0"/>
                </a:solidFill>
                <a:latin typeface="Arial"/>
                <a:ea typeface="Arial"/>
                <a:cs typeface="Arial"/>
                <a:sym typeface="Arial"/>
              </a:rPr>
              <a:t>Architecture of Data Analytics</a:t>
            </a:r>
            <a:endParaRPr b="1" i="0" sz="2400" u="none" cap="none" strike="noStrike">
              <a:solidFill>
                <a:srgbClr val="0829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704" y="1219200"/>
            <a:ext cx="69342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819150" y="1127467"/>
            <a:ext cx="37528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9047"/>
              <a:buFont typeface="Verdana"/>
              <a:buNone/>
            </a:pPr>
            <a:r>
              <a:rPr b="1" lang="en-US" sz="2800"/>
              <a:t>Data Understanding</a:t>
            </a:r>
            <a:endParaRPr b="1" sz="2800"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838200" y="2133600"/>
            <a:ext cx="806683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Data contains total 24 attributes.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It was observed that data set is collection of categorical data and numerical data.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There are 13 Categorical variables and 11 Numerical variables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 sz="1200"/>
              <a:t>Result</a:t>
            </a:r>
            <a:r>
              <a:rPr lang="en-US" sz="1200"/>
              <a:t> is one of the target label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Description of Variables 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0-Areas of service :</a:t>
            </a:r>
            <a:endParaRPr sz="12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There are 7 areas of services where data on hospital facilities are collected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1-Hospital County :</a:t>
            </a:r>
            <a:endParaRPr sz="12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There are certain counties in each area where the hospital services are provided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2-Hospital Id :</a:t>
            </a:r>
            <a:endParaRPr sz="12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In each county, there are various types of hospitals with different Id numbers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3-Age :</a:t>
            </a:r>
            <a:endParaRPr sz="12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There are patients of different age groups starting from 0 to 70 years and older. This includes new born baby as well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4-Gender</a:t>
            </a:r>
            <a:r>
              <a:rPr lang="en-US" sz="1200"/>
              <a:t> : Male/ Female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</p:txBody>
      </p:sp>
      <p:pic>
        <p:nvPicPr>
          <p:cNvPr descr="Big Data &amp; Analytics — Alliance Technology Group"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048000" cy="240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819150" y="1127467"/>
            <a:ext cx="37528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9047"/>
              <a:buFont typeface="Verdana"/>
              <a:buNone/>
            </a:pPr>
            <a:r>
              <a:rPr b="1" lang="en-US" sz="2800"/>
              <a:t>Data Understanding</a:t>
            </a:r>
            <a:endParaRPr b="1" sz="2800"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706404" y="1752600"/>
            <a:ext cx="806683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Char char="●"/>
            </a:pPr>
            <a:r>
              <a:rPr b="1" lang="en-US" sz="5600"/>
              <a:t>Description of Variables 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3333"/>
              <a:buNone/>
            </a:pPr>
            <a:r>
              <a:t/>
            </a:r>
            <a:endParaRPr sz="30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b="1" lang="en-US" sz="4800"/>
              <a:t>5-Cultural Group :</a:t>
            </a:r>
            <a:endParaRPr sz="48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Different Cultural Groups like 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Black who are called as African American.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White who are white American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Other Race – Groups other than above two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-US" sz="4800"/>
              <a:t> </a:t>
            </a:r>
            <a:r>
              <a:rPr b="1" lang="en-US" sz="4800"/>
              <a:t>6-Ethnicity :</a:t>
            </a:r>
            <a:endParaRPr sz="48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Spanish/Hispanic : Spanish speaking countries especially people from Central and South America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Non-Spanish : Main English speaking countries called Anglo Americans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b="1" lang="en-US" sz="4800"/>
              <a:t>7-No. of Days Spent in Hospital:</a:t>
            </a:r>
            <a:endParaRPr sz="48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The average length of stay in hospitals (ALOS) is often used as an indicator of efficiency.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b="1" lang="en-US" sz="4800"/>
              <a:t>8-Admission Type :</a:t>
            </a:r>
            <a:endParaRPr sz="48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There are 5 admission types 	1)Emergency 2) Urgent 3) Elective 4) Newborn 5) Trauma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b="1" lang="en-US" sz="4800"/>
              <a:t>9-Home or Self Care, 10-ccs diagnosis code, 11-ccs procedure code and 12-APR-DRG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Patient Refined Diagnosis Related Groups are related to each other according to CCS(Clinical Classification Software) guideline attached.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Type of recommended care is covered under Home or Self care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ccs diagnosis code is the code depending on type of disease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ccs procedure code is the code for recommended clinical procedure to be followed.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-US" sz="4800"/>
              <a:t>Apr-drg description is the description of the disease 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6000"/>
              <a:buNone/>
            </a:pPr>
            <a:r>
              <a:t/>
            </a:r>
            <a:endParaRPr sz="25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5714"/>
              <a:buNone/>
            </a:pPr>
            <a:r>
              <a:t/>
            </a:r>
            <a:endParaRPr/>
          </a:p>
        </p:txBody>
      </p:sp>
      <p:pic>
        <p:nvPicPr>
          <p:cNvPr descr="Big Data &amp; Analytics — Alliance Technology Group"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048000" cy="240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819150" y="1127467"/>
            <a:ext cx="37528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9047"/>
              <a:buFont typeface="Verdana"/>
              <a:buNone/>
            </a:pPr>
            <a:r>
              <a:rPr b="1" lang="en-US" sz="2800"/>
              <a:t>Data Understanding</a:t>
            </a:r>
            <a:endParaRPr b="1" sz="2800"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696168" y="2057400"/>
            <a:ext cx="806683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600"/>
              <a:t>Description of Variables 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13-Illness Code 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There are  5 illness codes:- 0 )  Stage unspecified , 1 ) Mild , 2) Moderate  , 3 ) Severe ,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4 ) Indeterminate</a:t>
            </a:r>
            <a:endParaRPr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14-Mortality Risk 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There are  5 Mortality Risk:-  1) Minor, 2 ) Moderate ,3) Major, 4) Severe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15-Surge_ Description – Type of Treatment – </a:t>
            </a:r>
            <a:r>
              <a:rPr lang="en-US" sz="1200"/>
              <a:t>Surgical or Medical.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16-Weight_baby :</a:t>
            </a:r>
            <a:r>
              <a:rPr lang="en-US" sz="1200"/>
              <a:t> Wherever the admission type is “New Born”, there will be some baby weight, otherwise it is 0.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17-Aburtion (Y/N) : </a:t>
            </a:r>
            <a:r>
              <a:rPr lang="en-US" sz="1200"/>
              <a:t>Wherever, there is a “newborn” as type of admission, there is “N” for abortion. In all other cases it is “Y”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18-Emergency_Deptt:  </a:t>
            </a:r>
            <a:r>
              <a:rPr lang="en-US" sz="1200"/>
              <a:t>A medical treatment facility specializing in emergency medicine, the acute care of patients who present without prior appointment; either by their own means or by that of an ambulance. (Yes/No)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19-Total Charges : I</a:t>
            </a:r>
            <a:r>
              <a:rPr lang="en-US" sz="1200"/>
              <a:t>ncludes charges for medical procedures, lab tests, supplies, medications etc. Total charges calculated by using Charge Description Master (CDM)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Big Data &amp; Analytics — Alliance Technology Group" id="150" name="Google Shape;1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048000" cy="240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819150" y="1127467"/>
            <a:ext cx="37528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19047"/>
              <a:buFont typeface="Verdana"/>
              <a:buNone/>
            </a:pPr>
            <a:r>
              <a:rPr b="1" lang="en-US" sz="2800"/>
              <a:t>Data Understanding</a:t>
            </a:r>
            <a:endParaRPr b="1" sz="2800"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838200" y="2286000"/>
            <a:ext cx="806683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600"/>
              <a:t>Description of Variables 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20-Total Costs : </a:t>
            </a:r>
            <a:r>
              <a:rPr lang="en-US" sz="1200"/>
              <a:t>Hospital costs vary according to how much they must spend to provide patient care, as opposed to how much a patient or insurer must spend to receive care.</a:t>
            </a:r>
            <a:endParaRPr b="1"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21-Cost–to-Charge Ratios &amp; Their Relevance: </a:t>
            </a:r>
            <a:r>
              <a:rPr lang="en-US" sz="1200"/>
              <a:t>Hospitals typically compare their total charges to their cost using a cost-to-charge ratio determination.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22- Result (Target Label):  </a:t>
            </a:r>
            <a:r>
              <a:rPr lang="en-US" sz="1200"/>
              <a:t>1 – Genuine Claim  0-Fraud Claim	</a:t>
            </a:r>
            <a:endParaRPr b="1"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200"/>
              <a:t>23. Payment Typology :  </a:t>
            </a:r>
            <a:r>
              <a:rPr lang="en-US" sz="1200"/>
              <a:t>Method of Payment in insurance claim 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 sz="1100"/>
              <a:t>5 categories of payment typologies are defined below: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Medicare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Medicaid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Other Governments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Department of Corrections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Private Health Insurance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Big Data &amp; Analytics — Alliance Technology Group"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048000" cy="240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8762"/>
            <a:ext cx="8686800" cy="629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609600" y="428798"/>
            <a:ext cx="37528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Validation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2163" y="316537"/>
            <a:ext cx="1987550" cy="147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457200" y="533400"/>
            <a:ext cx="3752850" cy="625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2800" u="none" cap="none" strike="noStrik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rPr>
              <a:t>Data Validation</a:t>
            </a:r>
            <a:endParaRPr b="1" i="0" sz="2800" u="none" cap="none" strike="noStrike">
              <a:solidFill>
                <a:srgbClr val="FF8C3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