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07AD21-D185-42E6-813B-35D142673F3F}" name="Vabtech Solutions" initials="VS" userId="2b5350824fcebeb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Competitors</a:t>
            </a:r>
            <a:r>
              <a:rPr lang="en-US" baseline="0" dirty="0"/>
              <a:t> </a:t>
            </a:r>
            <a:r>
              <a:rPr lang="en-US" sz="2800" baseline="0" dirty="0"/>
              <a:t>Price</a:t>
            </a:r>
            <a:endParaRPr lang="en-IN" sz="2800" dirty="0"/>
          </a:p>
        </c:rich>
      </c:tx>
      <c:layout>
        <c:manualLayout>
          <c:xMode val="edge"/>
          <c:yMode val="edge"/>
          <c:x val="7.9564231845682745E-2"/>
          <c:y val="2.544343193831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40096618357488E-2"/>
          <c:y val="0.11809976609493447"/>
          <c:w val="0.44927536231884058"/>
          <c:h val="0.76737775828951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40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0E-4078-B5C2-76F68AECE6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7067887"/>
        <c:axId val="902464031"/>
      </c:barChart>
      <c:catAx>
        <c:axId val="6770678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2464031"/>
        <c:crosses val="autoZero"/>
        <c:auto val="1"/>
        <c:lblAlgn val="ctr"/>
        <c:lblOffset val="100"/>
        <c:noMultiLvlLbl val="0"/>
      </c:catAx>
      <c:valAx>
        <c:axId val="90246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06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 </a:t>
            </a:r>
            <a:r>
              <a:rPr lang="en-IN" sz="3200" b="1" dirty="0">
                <a:solidFill>
                  <a:srgbClr val="FFFF00"/>
                </a:solidFill>
              </a:rPr>
              <a:t>Penetration</a:t>
            </a:r>
            <a:r>
              <a:rPr lang="en-IN" sz="3200" b="1" baseline="0" dirty="0">
                <a:solidFill>
                  <a:srgbClr val="FFFF00"/>
                </a:solidFill>
              </a:rPr>
              <a:t> Price </a:t>
            </a:r>
            <a:endParaRPr lang="en-IN" sz="3200" b="1" dirty="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635902903696493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3042549765436098"/>
          <c:y val="0.12064413954620537"/>
          <c:w val="0.43650855010868689"/>
          <c:h val="0.76737775828951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35</c:v>
                </c:pt>
                <c:pt idx="4">
                  <c:v>35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7-49C2-B1EF-0141D97B2D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7067887"/>
        <c:axId val="902464031"/>
      </c:barChart>
      <c:catAx>
        <c:axId val="6770678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2464031"/>
        <c:crosses val="autoZero"/>
        <c:auto val="1"/>
        <c:lblAlgn val="ctr"/>
        <c:lblOffset val="100"/>
        <c:noMultiLvlLbl val="0"/>
      </c:catAx>
      <c:valAx>
        <c:axId val="90246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06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0.03139</cdr:x>
      <cdr:y>0.87537</cdr:y>
    </cdr:from>
    <cdr:to>
      <cdr:x>0.10429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967B408-2A8E-108B-C2D7-03B9C29B0027}"/>
            </a:ext>
          </a:extLst>
        </cdr:cNvPr>
        <cdr:cNvSpPr/>
      </cdr:nvSpPr>
      <cdr:spPr>
        <a:xfrm xmlns:a="http://schemas.openxmlformats.org/drawingml/2006/main">
          <a:off x="359897" y="4203676"/>
          <a:ext cx="835855" cy="5985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200" dirty="0"/>
            <a:t>Bombay vada pav</a:t>
          </a:r>
        </a:p>
      </cdr:txBody>
    </cdr:sp>
  </cdr:relSizeAnchor>
  <cdr:relSizeAnchor xmlns:cdr="http://schemas.openxmlformats.org/drawingml/2006/chartDrawing">
    <cdr:from>
      <cdr:x>0.10552</cdr:x>
      <cdr:y>0.88016</cdr:y>
    </cdr:from>
    <cdr:to>
      <cdr:x>0.17813</cdr:x>
      <cdr:y>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3A769B46-20FF-2BF3-5AA6-2CCDA1AA4648}"/>
            </a:ext>
          </a:extLst>
        </cdr:cNvPr>
        <cdr:cNvSpPr/>
      </cdr:nvSpPr>
      <cdr:spPr>
        <a:xfrm xmlns:a="http://schemas.openxmlformats.org/drawingml/2006/main">
          <a:off x="1209822" y="4226681"/>
          <a:ext cx="832619" cy="57550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Onion vada pav </a:t>
          </a:r>
        </a:p>
      </cdr:txBody>
    </cdr:sp>
  </cdr:relSizeAnchor>
  <cdr:relSizeAnchor xmlns:cdr="http://schemas.openxmlformats.org/drawingml/2006/chartDrawing">
    <cdr:from>
      <cdr:x>0.17323</cdr:x>
      <cdr:y>0.8767</cdr:y>
    </cdr:from>
    <cdr:to>
      <cdr:x>0.25052</cdr:x>
      <cdr:y>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F81145B9-BFE2-25A5-D8EC-4B687488C4EE}"/>
            </a:ext>
          </a:extLst>
        </cdr:cNvPr>
        <cdr:cNvSpPr/>
      </cdr:nvSpPr>
      <cdr:spPr>
        <a:xfrm xmlns:a="http://schemas.openxmlformats.org/drawingml/2006/main">
          <a:off x="1986170" y="4210075"/>
          <a:ext cx="886264" cy="59211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 err="1"/>
            <a:t>Schezwan</a:t>
          </a:r>
          <a:r>
            <a:rPr lang="en-US" sz="1400" dirty="0"/>
            <a:t> vada pav</a:t>
          </a:r>
        </a:p>
      </cdr:txBody>
    </cdr:sp>
  </cdr:relSizeAnchor>
  <cdr:relSizeAnchor xmlns:cdr="http://schemas.openxmlformats.org/drawingml/2006/chartDrawing">
    <cdr:from>
      <cdr:x>0.25052</cdr:x>
      <cdr:y>0.88549</cdr:y>
    </cdr:from>
    <cdr:to>
      <cdr:x>0.33027</cdr:x>
      <cdr:y>1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614ABBB2-674D-AD86-2183-256E64682DC3}"/>
            </a:ext>
          </a:extLst>
        </cdr:cNvPr>
        <cdr:cNvSpPr/>
      </cdr:nvSpPr>
      <cdr:spPr>
        <a:xfrm xmlns:a="http://schemas.openxmlformats.org/drawingml/2006/main">
          <a:off x="2872434" y="4252277"/>
          <a:ext cx="914400" cy="54991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Tikka masala vada pav</a:t>
          </a:r>
        </a:p>
      </cdr:txBody>
    </cdr:sp>
  </cdr:relSizeAnchor>
  <cdr:relSizeAnchor xmlns:cdr="http://schemas.openxmlformats.org/drawingml/2006/chartDrawing">
    <cdr:from>
      <cdr:x>0.33027</cdr:x>
      <cdr:y>0.88256</cdr:y>
    </cdr:from>
    <cdr:to>
      <cdr:x>0.40634</cdr:x>
      <cdr:y>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60CAF50B-0922-C598-8486-9480AF43E9FA}"/>
            </a:ext>
          </a:extLst>
        </cdr:cNvPr>
        <cdr:cNvSpPr/>
      </cdr:nvSpPr>
      <cdr:spPr>
        <a:xfrm xmlns:a="http://schemas.openxmlformats.org/drawingml/2006/main">
          <a:off x="3786835" y="4238209"/>
          <a:ext cx="872196" cy="56397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Tangy mayo vada pav</a:t>
          </a:r>
        </a:p>
      </cdr:txBody>
    </cdr:sp>
  </cdr:relSizeAnchor>
  <cdr:relSizeAnchor xmlns:cdr="http://schemas.openxmlformats.org/drawingml/2006/chartDrawing">
    <cdr:from>
      <cdr:x>0.40389</cdr:x>
      <cdr:y>0.88573</cdr:y>
    </cdr:from>
    <cdr:to>
      <cdr:x>0.48732</cdr:x>
      <cdr:y>1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0D5373DD-71B6-8238-5BF2-143F41230867}"/>
            </a:ext>
          </a:extLst>
        </cdr:cNvPr>
        <cdr:cNvSpPr/>
      </cdr:nvSpPr>
      <cdr:spPr>
        <a:xfrm xmlns:a="http://schemas.openxmlformats.org/drawingml/2006/main">
          <a:off x="4630896" y="4421090"/>
          <a:ext cx="956603" cy="5703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Cheese Mayo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0.51603</cdr:x>
      <cdr:y>0.87537</cdr:y>
    </cdr:from>
    <cdr:to>
      <cdr:x>0.58893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967B408-2A8E-108B-C2D7-03B9C29B0027}"/>
            </a:ext>
          </a:extLst>
        </cdr:cNvPr>
        <cdr:cNvSpPr/>
      </cdr:nvSpPr>
      <cdr:spPr>
        <a:xfrm xmlns:a="http://schemas.openxmlformats.org/drawingml/2006/main">
          <a:off x="5916647" y="4369379"/>
          <a:ext cx="835852" cy="62208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200" dirty="0"/>
            <a:t>Bombay vada pav</a:t>
          </a:r>
        </a:p>
      </cdr:txBody>
    </cdr:sp>
  </cdr:relSizeAnchor>
  <cdr:relSizeAnchor xmlns:cdr="http://schemas.openxmlformats.org/drawingml/2006/chartDrawing">
    <cdr:from>
      <cdr:x>0.59016</cdr:x>
      <cdr:y>0.88016</cdr:y>
    </cdr:from>
    <cdr:to>
      <cdr:x>0.66277</cdr:x>
      <cdr:y>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3A769B46-20FF-2BF3-5AA6-2CCDA1AA4648}"/>
            </a:ext>
          </a:extLst>
        </cdr:cNvPr>
        <cdr:cNvSpPr/>
      </cdr:nvSpPr>
      <cdr:spPr>
        <a:xfrm xmlns:a="http://schemas.openxmlformats.org/drawingml/2006/main">
          <a:off x="6766602" y="4393288"/>
          <a:ext cx="832526" cy="59817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Onion vada pav </a:t>
          </a:r>
        </a:p>
      </cdr:txBody>
    </cdr:sp>
  </cdr:relSizeAnchor>
  <cdr:relSizeAnchor xmlns:cdr="http://schemas.openxmlformats.org/drawingml/2006/chartDrawing">
    <cdr:from>
      <cdr:x>0.66543</cdr:x>
      <cdr:y>0.8767</cdr:y>
    </cdr:from>
    <cdr:to>
      <cdr:x>0.74396</cdr:x>
      <cdr:y>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F81145B9-BFE2-25A5-D8EC-4B687488C4EE}"/>
            </a:ext>
          </a:extLst>
        </cdr:cNvPr>
        <cdr:cNvSpPr/>
      </cdr:nvSpPr>
      <cdr:spPr>
        <a:xfrm xmlns:a="http://schemas.openxmlformats.org/drawingml/2006/main">
          <a:off x="7629660" y="4376017"/>
          <a:ext cx="900332" cy="61544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 err="1"/>
            <a:t>Schezwan</a:t>
          </a:r>
          <a:r>
            <a:rPr lang="en-US" sz="1400" dirty="0"/>
            <a:t> </a:t>
          </a:r>
          <a:r>
            <a:rPr lang="en-US" dirty="0"/>
            <a:t>vada pav</a:t>
          </a:r>
        </a:p>
      </cdr:txBody>
    </cdr:sp>
  </cdr:relSizeAnchor>
  <cdr:relSizeAnchor xmlns:cdr="http://schemas.openxmlformats.org/drawingml/2006/chartDrawing">
    <cdr:from>
      <cdr:x>0.74204</cdr:x>
      <cdr:y>0.88549</cdr:y>
    </cdr:from>
    <cdr:to>
      <cdr:x>0.82179</cdr:x>
      <cdr:y>1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08A1E807-37E3-FC08-EF24-6D45CAAFA60F}"/>
            </a:ext>
          </a:extLst>
        </cdr:cNvPr>
        <cdr:cNvSpPr/>
      </cdr:nvSpPr>
      <cdr:spPr>
        <a:xfrm xmlns:a="http://schemas.openxmlformats.org/drawingml/2006/main">
          <a:off x="8508069" y="4419892"/>
          <a:ext cx="914392" cy="57157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Tikka masala vada pav</a:t>
          </a:r>
        </a:p>
      </cdr:txBody>
    </cdr:sp>
  </cdr:relSizeAnchor>
  <cdr:relSizeAnchor xmlns:cdr="http://schemas.openxmlformats.org/drawingml/2006/chartDrawing">
    <cdr:from>
      <cdr:x>0.82371</cdr:x>
      <cdr:y>0.87493</cdr:y>
    </cdr:from>
    <cdr:to>
      <cdr:x>0.89855</cdr:x>
      <cdr:y>1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205B290E-2EFB-2CF2-5EAA-95BB8F8DE289}"/>
            </a:ext>
          </a:extLst>
        </cdr:cNvPr>
        <cdr:cNvSpPr/>
      </cdr:nvSpPr>
      <cdr:spPr>
        <a:xfrm xmlns:a="http://schemas.openxmlformats.org/drawingml/2006/main">
          <a:off x="9444391" y="4367163"/>
          <a:ext cx="858129" cy="62430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Tangy Mayo vada pav </a:t>
          </a:r>
        </a:p>
      </cdr:txBody>
    </cdr:sp>
  </cdr:relSizeAnchor>
  <cdr:relSizeAnchor xmlns:cdr="http://schemas.openxmlformats.org/drawingml/2006/chartDrawing">
    <cdr:from>
      <cdr:x>0.89978</cdr:x>
      <cdr:y>0.88056</cdr:y>
    </cdr:from>
    <cdr:to>
      <cdr:x>1</cdr:x>
      <cdr:y>1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DCF86C39-2736-6025-78A1-6C5C81BC1B29}"/>
            </a:ext>
          </a:extLst>
        </cdr:cNvPr>
        <cdr:cNvSpPr/>
      </cdr:nvSpPr>
      <cdr:spPr>
        <a:xfrm xmlns:a="http://schemas.openxmlformats.org/drawingml/2006/main">
          <a:off x="10316588" y="4395299"/>
          <a:ext cx="1149142" cy="59616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Cheese Mayo Vada pav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4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3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2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7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6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9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4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A15BEB-C4BD-485E-9823-52A42F3302D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85F6AD-503E-4DEA-8300-34966C90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EB5A-7032-F338-C553-80937ABA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46" y="11242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CASE STUDY – VADA PAV </a:t>
            </a:r>
            <a:br>
              <a:rPr lang="en-US" dirty="0"/>
            </a:br>
            <a:r>
              <a:rPr lang="en-US" sz="2700" dirty="0"/>
              <a:t>(A study for new vada pav shop in Shivaji Nagar, Pune )</a:t>
            </a: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4C3EE-500C-4B3A-48E8-BA5CC6BA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7" y="2715904"/>
            <a:ext cx="10481480" cy="3873582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3491-A19D-8A47-9C02-82EC3D1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93" y="2912172"/>
            <a:ext cx="5919826" cy="347497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462FDC-8CAB-AD45-0692-75DE67B7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87094"/>
              </p:ext>
            </p:extLst>
          </p:nvPr>
        </p:nvGraphicFramePr>
        <p:xfrm>
          <a:off x="7532914" y="4406292"/>
          <a:ext cx="436879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799">
                  <a:extLst>
                    <a:ext uri="{9D8B030D-6E8A-4147-A177-3AD203B41FA5}">
                      <a16:colId xmlns:a16="http://schemas.microsoft.com/office/drawing/2014/main" val="1910994530"/>
                    </a:ext>
                  </a:extLst>
                </a:gridCol>
              </a:tblGrid>
              <a:tr h="748693">
                <a:tc>
                  <a:txBody>
                    <a:bodyPr/>
                    <a:lstStyle/>
                    <a:p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Created By – 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4000" b="1" dirty="0">
                          <a:solidFill>
                            <a:srgbClr val="FFC000"/>
                          </a:solidFill>
                        </a:rPr>
                        <a:t>MAHESHWARI</a:t>
                      </a:r>
                      <a:endParaRPr lang="en-IN" sz="4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4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62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684-7C82-0C4F-E7A2-18357BA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6" y="121480"/>
            <a:ext cx="11245755" cy="195298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INTRODUCTION :-</a:t>
            </a:r>
            <a:br>
              <a:rPr lang="en-US" sz="2400" b="1" u="sng" dirty="0"/>
            </a:br>
            <a:r>
              <a:rPr lang="en-US" sz="2400" b="1" u="sng" dirty="0"/>
              <a:t>PROBLEM –</a:t>
            </a:r>
            <a:br>
              <a:rPr lang="en-US" sz="2400" b="1" u="sng" dirty="0"/>
            </a:br>
            <a:r>
              <a:rPr lang="en-US" sz="2400" dirty="0"/>
              <a:t>A man wants to open a Vada pav Shop near Shivaji Nagar in Pune. He has got a location where there are 4 other vada pav shops are there. He is not able to understand what will be the strategy to take over his clients.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568-8D03-03A2-D1AF-9A3B5D88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4" y="2074460"/>
            <a:ext cx="10194879" cy="41352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FF00FF"/>
                </a:highlight>
              </a:rPr>
              <a:t>ANALYSIS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  <a:p>
            <a:r>
              <a:rPr lang="en-US" sz="2400" dirty="0"/>
              <a:t>Starting a vada pav outlet does not involve much investment. </a:t>
            </a:r>
          </a:p>
          <a:p>
            <a:r>
              <a:rPr lang="en-US" sz="2400" dirty="0"/>
              <a:t>Government licensing fee is also nominal.</a:t>
            </a:r>
            <a:r>
              <a:rPr lang="en-IN" sz="2400" dirty="0"/>
              <a:t>Also the raw materials are easily available .</a:t>
            </a:r>
          </a:p>
          <a:p>
            <a:r>
              <a:rPr lang="en-IN" sz="2400" dirty="0"/>
              <a:t>The switching cost, in case if the business does not make well in profit is also very small.</a:t>
            </a:r>
          </a:p>
          <a:p>
            <a:r>
              <a:rPr lang="en-IN" sz="2400" dirty="0"/>
              <a:t>Vada pav is been associated with Mumbai and tourists want to taste Mumbai Vada pav. Different varieties is been initiated to try new addition.</a:t>
            </a:r>
          </a:p>
          <a:p>
            <a:r>
              <a:rPr lang="en-IN" sz="2400" dirty="0"/>
              <a:t>Outlets has been opened at places that are usually thronged by locals and tourists.</a:t>
            </a:r>
          </a:p>
          <a:p>
            <a:pPr marL="514350" indent="-514350" algn="ctr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A74B-FF2D-E51F-20F9-7324C84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00FF"/>
                </a:highlight>
              </a:rPr>
              <a:t>A . PRICING </a:t>
            </a:r>
            <a:endParaRPr lang="en-IN" b="1" dirty="0">
              <a:solidFill>
                <a:schemeClr val="accent1">
                  <a:lumMod val="75000"/>
                </a:schemeClr>
              </a:solidFill>
              <a:highlight>
                <a:srgbClr val="FF00FF"/>
              </a:highlight>
            </a:endParaRP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D88C7CCA-059E-20B4-14EA-002C34937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064974"/>
              </p:ext>
            </p:extLst>
          </p:nvPr>
        </p:nvGraphicFramePr>
        <p:xfrm>
          <a:off x="363135" y="1501409"/>
          <a:ext cx="11465730" cy="499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24">
            <a:extLst>
              <a:ext uri="{FF2B5EF4-FFF2-40B4-BE49-F238E27FC236}">
                <a16:creationId xmlns:a16="http://schemas.microsoft.com/office/drawing/2014/main" id="{70C5183D-CE81-D456-DE26-944255BD6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10518"/>
              </p:ext>
            </p:extLst>
          </p:nvPr>
        </p:nvGraphicFramePr>
        <p:xfrm>
          <a:off x="363135" y="1501409"/>
          <a:ext cx="11204751" cy="499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236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0-A2B1-FCC1-74F0-3C2A842E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4912"/>
            <a:ext cx="9831914" cy="647114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B. DIFFERETIATION</a:t>
            </a: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C652-26DF-B808-7D3C-6507CC6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7" y="1674055"/>
            <a:ext cx="11422966" cy="48111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FF72B-1988-73B7-BF1B-BFEBE1FD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36582"/>
              </p:ext>
            </p:extLst>
          </p:nvPr>
        </p:nvGraphicFramePr>
        <p:xfrm>
          <a:off x="590842" y="1863967"/>
          <a:ext cx="7840393" cy="462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99">
                  <a:extLst>
                    <a:ext uri="{9D8B030D-6E8A-4147-A177-3AD203B41FA5}">
                      <a16:colId xmlns:a16="http://schemas.microsoft.com/office/drawing/2014/main" val="2902075814"/>
                    </a:ext>
                  </a:extLst>
                </a:gridCol>
                <a:gridCol w="1960099">
                  <a:extLst>
                    <a:ext uri="{9D8B030D-6E8A-4147-A177-3AD203B41FA5}">
                      <a16:colId xmlns:a16="http://schemas.microsoft.com/office/drawing/2014/main" val="1454912239"/>
                    </a:ext>
                  </a:extLst>
                </a:gridCol>
                <a:gridCol w="1442031">
                  <a:extLst>
                    <a:ext uri="{9D8B030D-6E8A-4147-A177-3AD203B41FA5}">
                      <a16:colId xmlns:a16="http://schemas.microsoft.com/office/drawing/2014/main" val="3544577318"/>
                    </a:ext>
                  </a:extLst>
                </a:gridCol>
                <a:gridCol w="2478164">
                  <a:extLst>
                    <a:ext uri="{9D8B030D-6E8A-4147-A177-3AD203B41FA5}">
                      <a16:colId xmlns:a16="http://schemas.microsoft.com/office/drawing/2014/main" val="1238143074"/>
                    </a:ext>
                  </a:extLst>
                </a:gridCol>
              </a:tblGrid>
              <a:tr h="6739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AMENITIES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MEDIA 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62357"/>
                  </a:ext>
                </a:extLst>
              </a:tr>
              <a:tr h="962758">
                <a:tc>
                  <a:txBody>
                    <a:bodyPr/>
                    <a:lstStyle/>
                    <a:p>
                      <a:r>
                        <a:rPr lang="en-US" dirty="0"/>
                        <a:t>Out –door seating AC and Non-AC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delivery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95396"/>
                  </a:ext>
                </a:extLst>
              </a:tr>
              <a:tr h="673931">
                <a:tc>
                  <a:txBody>
                    <a:bodyPr/>
                    <a:lstStyle/>
                    <a:p>
                      <a:r>
                        <a:rPr lang="en-US" dirty="0"/>
                        <a:t>Free Take away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Zomato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BHIM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0891"/>
                  </a:ext>
                </a:extLst>
              </a:tr>
              <a:tr h="673931">
                <a:tc>
                  <a:txBody>
                    <a:bodyPr/>
                    <a:lstStyle/>
                    <a:p>
                      <a:r>
                        <a:rPr lang="en-US" dirty="0"/>
                        <a:t>Serves Non-Veg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Swiggy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69114"/>
                  </a:ext>
                </a:extLst>
              </a:tr>
              <a:tr h="673931">
                <a:tc>
                  <a:txBody>
                    <a:bodyPr/>
                    <a:lstStyle/>
                    <a:p>
                      <a:r>
                        <a:rPr lang="en-US" dirty="0"/>
                        <a:t>E-wallets available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dial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Panda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G-PAY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05682"/>
                  </a:ext>
                </a:extLst>
              </a:tr>
              <a:tr h="962758">
                <a:tc>
                  <a:txBody>
                    <a:bodyPr/>
                    <a:lstStyle/>
                    <a:p>
                      <a:r>
                        <a:rPr lang="en-US" dirty="0"/>
                        <a:t>Parking available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Press Food Blogs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service 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PAY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053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B209D40-BBDD-824E-2A9F-A3591C3FC652}"/>
              </a:ext>
            </a:extLst>
          </p:cNvPr>
          <p:cNvSpPr/>
          <p:nvPr/>
        </p:nvSpPr>
        <p:spPr>
          <a:xfrm>
            <a:off x="8487508" y="1892110"/>
            <a:ext cx="3005797" cy="1153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Affordable Price with different types of combo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6C58B-D2CA-AC12-DC8C-C9018E5F49E5}"/>
              </a:ext>
            </a:extLst>
          </p:cNvPr>
          <p:cNvSpPr/>
          <p:nvPr/>
        </p:nvSpPr>
        <p:spPr>
          <a:xfrm>
            <a:off x="8543779" y="3045660"/>
            <a:ext cx="2893254" cy="147710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hygiene with variety offerings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D59FFA-C8DE-05DE-2D80-77193C90D0E3}"/>
              </a:ext>
            </a:extLst>
          </p:cNvPr>
          <p:cNvSpPr/>
          <p:nvPr/>
        </p:nvSpPr>
        <p:spPr>
          <a:xfrm>
            <a:off x="8597705" y="4522766"/>
            <a:ext cx="2839328" cy="147710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branding and local market deep knowledge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CE7F-08FF-586B-7E5F-B08C4674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54743"/>
            <a:ext cx="9260114" cy="1538514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808000"/>
                </a:highlight>
              </a:rPr>
              <a:t>C. COMPETITORS ANALYSIS </a:t>
            </a:r>
            <a:br>
              <a:rPr lang="en-US" b="1" dirty="0"/>
            </a:br>
            <a:r>
              <a:rPr lang="en-US" b="1" dirty="0"/>
              <a:t>SWOT ANALYSIS-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50C91F-956D-6F6C-A90D-99FE7B386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1590"/>
              </p:ext>
            </p:extLst>
          </p:nvPr>
        </p:nvGraphicFramePr>
        <p:xfrm>
          <a:off x="899884" y="2293257"/>
          <a:ext cx="10072916" cy="402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46615362"/>
                    </a:ext>
                  </a:extLst>
                </a:gridCol>
                <a:gridCol w="2518229">
                  <a:extLst>
                    <a:ext uri="{9D8B030D-6E8A-4147-A177-3AD203B41FA5}">
                      <a16:colId xmlns:a16="http://schemas.microsoft.com/office/drawing/2014/main" val="1108827188"/>
                    </a:ext>
                  </a:extLst>
                </a:gridCol>
                <a:gridCol w="2518229">
                  <a:extLst>
                    <a:ext uri="{9D8B030D-6E8A-4147-A177-3AD203B41FA5}">
                      <a16:colId xmlns:a16="http://schemas.microsoft.com/office/drawing/2014/main" val="2516994374"/>
                    </a:ext>
                  </a:extLst>
                </a:gridCol>
                <a:gridCol w="2518229">
                  <a:extLst>
                    <a:ext uri="{9D8B030D-6E8A-4147-A177-3AD203B41FA5}">
                      <a16:colId xmlns:a16="http://schemas.microsoft.com/office/drawing/2014/main" val="3402618050"/>
                    </a:ext>
                  </a:extLst>
                </a:gridCol>
              </a:tblGrid>
              <a:tr h="525270"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OPPORTUNITY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58163"/>
                  </a:ext>
                </a:extLst>
              </a:tr>
              <a:tr h="790339">
                <a:tc>
                  <a:txBody>
                    <a:bodyPr/>
                    <a:lstStyle/>
                    <a:p>
                      <a:r>
                        <a:rPr lang="en-US" dirty="0"/>
                        <a:t>Strong Market Position.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Financial and Technical resources.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demand of theme parks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Intense Domestic and International competition.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67958"/>
                  </a:ext>
                </a:extLst>
              </a:tr>
              <a:tr h="790339">
                <a:tc>
                  <a:txBody>
                    <a:bodyPr/>
                    <a:lstStyle/>
                    <a:p>
                      <a:r>
                        <a:rPr lang="en-US" dirty="0"/>
                        <a:t>Innovative 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large number of indirect competitors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internet penetration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69251"/>
                  </a:ext>
                </a:extLst>
              </a:tr>
              <a:tr h="553237">
                <a:tc>
                  <a:txBody>
                    <a:bodyPr/>
                    <a:lstStyle/>
                    <a:p>
                      <a:r>
                        <a:rPr lang="en-US" dirty="0"/>
                        <a:t>Strong business models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Mobile phone usage.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841"/>
                  </a:ext>
                </a:extLst>
              </a:tr>
              <a:tr h="1027441">
                <a:tc>
                  <a:txBody>
                    <a:bodyPr/>
                    <a:lstStyle/>
                    <a:p>
                      <a:r>
                        <a:rPr lang="en-US" dirty="0"/>
                        <a:t>Large customer race and Geographical out reach.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6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00DA-3EF9-A161-3BB5-2D42C9A0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855132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00FF"/>
                </a:highlight>
              </a:rPr>
              <a:t>D. POSITIONING </a:t>
            </a:r>
            <a:endParaRPr lang="en-IN" b="1" dirty="0">
              <a:highlight>
                <a:srgbClr val="0000FF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6B1E-300C-7861-FE25-E5481C37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367903" cy="3042557"/>
          </a:xfrm>
        </p:spPr>
        <p:txBody>
          <a:bodyPr/>
          <a:lstStyle/>
          <a:p>
            <a:r>
              <a:rPr lang="en-US" dirty="0"/>
              <a:t>A good quality product with different variety.</a:t>
            </a:r>
          </a:p>
          <a:p>
            <a:r>
              <a:rPr lang="en-US" dirty="0"/>
              <a:t>Standard raw material and fresh food for customers.</a:t>
            </a:r>
          </a:p>
          <a:p>
            <a:r>
              <a:rPr lang="en-US" dirty="0"/>
              <a:t>Middle and low income group people.</a:t>
            </a:r>
          </a:p>
          <a:p>
            <a:r>
              <a:rPr lang="en-US" dirty="0"/>
              <a:t>Mainly students, couples and employees.</a:t>
            </a:r>
          </a:p>
          <a:p>
            <a:r>
              <a:rPr lang="en-US" dirty="0"/>
              <a:t>Clean and hygiene branded Vada- Pav.</a:t>
            </a:r>
          </a:p>
          <a:p>
            <a:r>
              <a:rPr lang="en-US" dirty="0"/>
              <a:t>Low Price with best quality compare to others.</a:t>
            </a:r>
          </a:p>
          <a:p>
            <a:r>
              <a:rPr lang="en-US" dirty="0"/>
              <a:t>Best services and Amenities compared to others.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42C90-D197-B4BB-B0BD-2C25DABD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76" y="2603500"/>
            <a:ext cx="3614057" cy="2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F07-9905-FC52-7599-6EC1B00C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ssignment 3 vadapav case study">
            <a:extLst>
              <a:ext uri="{FF2B5EF4-FFF2-40B4-BE49-F238E27FC236}">
                <a16:creationId xmlns:a16="http://schemas.microsoft.com/office/drawing/2014/main" id="{D3DA2AD2-334A-34E8-C3F6-9392F7346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86" y="2365829"/>
            <a:ext cx="6415314" cy="37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0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406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CASE STUDY – VADA PAV  (A study for new vada pav shop in Shivaji Nagar, Pune )</vt:lpstr>
      <vt:lpstr>INTRODUCTION :- PROBLEM – A man wants to open a Vada pav Shop near Shivaji Nagar in Pune. He has got a location where there are 4 other vada pav shops are there. He is not able to understand what will be the strategy to take over his clients.</vt:lpstr>
      <vt:lpstr>A . PRICING </vt:lpstr>
      <vt:lpstr>B. DIFFERETIATION</vt:lpstr>
      <vt:lpstr>C. COMPETITORS ANALYSIS  SWOT ANALYSIS-</vt:lpstr>
      <vt:lpstr>D. POSITIONING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VADA PAV  (A study for new vada pav shop in Shivaji Nagar, Pune )</dc:title>
  <dc:creator>Vabtech Solutions</dc:creator>
  <cp:lastModifiedBy>Vabtech Solutions</cp:lastModifiedBy>
  <cp:revision>8</cp:revision>
  <dcterms:created xsi:type="dcterms:W3CDTF">2023-08-16T05:41:26Z</dcterms:created>
  <dcterms:modified xsi:type="dcterms:W3CDTF">2023-08-18T07:52:56Z</dcterms:modified>
</cp:coreProperties>
</file>