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9559" autoAdjust="0"/>
    <p:restoredTop sz="94660"/>
  </p:normalViewPr>
  <p:slideViewPr>
    <p:cSldViewPr snapToGrid="0">
      <p:cViewPr varScale="1">
        <p:scale>
          <a:sx n="54" d="100"/>
          <a:sy n="54" d="100"/>
        </p:scale>
        <p:origin x="77" y="5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1B4CBD5F-1BB5-4AA4-90E5-33A73223B811}" type="datetimeFigureOut">
              <a:rPr lang="en-IN" smtClean="0"/>
              <a:t>18-09-2025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B9CEB467-02BE-4834-82C5-9C8CF5280408}"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97183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4CBD5F-1BB5-4AA4-90E5-33A73223B811}" type="datetimeFigureOut">
              <a:rPr lang="en-IN" smtClean="0"/>
              <a:t>18-09-2025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CEB467-02BE-4834-82C5-9C8CF5280408}" type="slidenum">
              <a:rPr lang="en-IN" smtClean="0"/>
              <a:t>‹#›</a:t>
            </a:fld>
            <a:endParaRPr lang="en-IN"/>
          </a:p>
        </p:txBody>
      </p:sp>
    </p:spTree>
    <p:extLst>
      <p:ext uri="{BB962C8B-B14F-4D97-AF65-F5344CB8AC3E}">
        <p14:creationId xmlns:p14="http://schemas.microsoft.com/office/powerpoint/2010/main" val="33345653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4CBD5F-1BB5-4AA4-90E5-33A73223B811}" type="datetimeFigureOut">
              <a:rPr lang="en-IN" smtClean="0"/>
              <a:t>18-09-2025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CEB467-02BE-4834-82C5-9C8CF5280408}"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2515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4CBD5F-1BB5-4AA4-90E5-33A73223B811}" type="datetimeFigureOut">
              <a:rPr lang="en-IN" smtClean="0"/>
              <a:t>18-09-2025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CEB467-02BE-4834-82C5-9C8CF5280408}"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16677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4CBD5F-1BB5-4AA4-90E5-33A73223B811}" type="datetimeFigureOut">
              <a:rPr lang="en-IN" smtClean="0"/>
              <a:t>18-09-2025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CEB467-02BE-4834-82C5-9C8CF5280408}" type="slidenum">
              <a:rPr lang="en-IN" smtClean="0"/>
              <a:t>‹#›</a:t>
            </a:fld>
            <a:endParaRPr lang="en-IN"/>
          </a:p>
        </p:txBody>
      </p:sp>
    </p:spTree>
    <p:extLst>
      <p:ext uri="{BB962C8B-B14F-4D97-AF65-F5344CB8AC3E}">
        <p14:creationId xmlns:p14="http://schemas.microsoft.com/office/powerpoint/2010/main" val="136261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4CBD5F-1BB5-4AA4-90E5-33A73223B811}" type="datetimeFigureOut">
              <a:rPr lang="en-IN" smtClean="0"/>
              <a:t>18-09-2025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CEB467-02BE-4834-82C5-9C8CF5280408}"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09950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4CBD5F-1BB5-4AA4-90E5-33A73223B811}" type="datetimeFigureOut">
              <a:rPr lang="en-IN" smtClean="0"/>
              <a:t>18-09-2025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CEB467-02BE-4834-82C5-9C8CF5280408}"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08705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4CBD5F-1BB5-4AA4-90E5-33A73223B811}" type="datetimeFigureOut">
              <a:rPr lang="en-IN" smtClean="0"/>
              <a:t>18-09-2025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CEB467-02BE-4834-82C5-9C8CF528040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22345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4CBD5F-1BB5-4AA4-90E5-33A73223B811}" type="datetimeFigureOut">
              <a:rPr lang="en-IN" smtClean="0"/>
              <a:t>18-09-2025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CEB467-02BE-4834-82C5-9C8CF5280408}"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15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4CBD5F-1BB5-4AA4-90E5-33A73223B811}" type="datetimeFigureOut">
              <a:rPr lang="en-IN" smtClean="0"/>
              <a:t>18-09-2025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CEB467-02BE-4834-82C5-9C8CF5280408}" type="slidenum">
              <a:rPr lang="en-IN" smtClean="0"/>
              <a:t>‹#›</a:t>
            </a:fld>
            <a:endParaRPr lang="en-IN"/>
          </a:p>
        </p:txBody>
      </p:sp>
    </p:spTree>
    <p:extLst>
      <p:ext uri="{BB962C8B-B14F-4D97-AF65-F5344CB8AC3E}">
        <p14:creationId xmlns:p14="http://schemas.microsoft.com/office/powerpoint/2010/main" val="1118513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4CBD5F-1BB5-4AA4-90E5-33A73223B811}" type="datetimeFigureOut">
              <a:rPr lang="en-IN" smtClean="0"/>
              <a:t>18-09-2025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CEB467-02BE-4834-82C5-9C8CF5280408}"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03801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4CBD5F-1BB5-4AA4-90E5-33A73223B811}" type="datetimeFigureOut">
              <a:rPr lang="en-IN" smtClean="0"/>
              <a:t>18-09-2025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CEB467-02BE-4834-82C5-9C8CF5280408}" type="slidenum">
              <a:rPr lang="en-IN" smtClean="0"/>
              <a:t>‹#›</a:t>
            </a:fld>
            <a:endParaRPr lang="en-IN"/>
          </a:p>
        </p:txBody>
      </p:sp>
    </p:spTree>
    <p:extLst>
      <p:ext uri="{BB962C8B-B14F-4D97-AF65-F5344CB8AC3E}">
        <p14:creationId xmlns:p14="http://schemas.microsoft.com/office/powerpoint/2010/main" val="1313696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4CBD5F-1BB5-4AA4-90E5-33A73223B811}" type="datetimeFigureOut">
              <a:rPr lang="en-IN" smtClean="0"/>
              <a:t>18-09-2025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CEB467-02BE-4834-82C5-9C8CF5280408}"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24351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4CBD5F-1BB5-4AA4-90E5-33A73223B811}" type="datetimeFigureOut">
              <a:rPr lang="en-IN" smtClean="0"/>
              <a:t>18-09-2025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CEB467-02BE-4834-82C5-9C8CF5280408}"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691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4CBD5F-1BB5-4AA4-90E5-33A73223B811}" type="datetimeFigureOut">
              <a:rPr lang="en-IN" smtClean="0"/>
              <a:t>18-09-2025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CEB467-02BE-4834-82C5-9C8CF5280408}" type="slidenum">
              <a:rPr lang="en-IN" smtClean="0"/>
              <a:t>‹#›</a:t>
            </a:fld>
            <a:endParaRPr lang="en-IN"/>
          </a:p>
        </p:txBody>
      </p:sp>
    </p:spTree>
    <p:extLst>
      <p:ext uri="{BB962C8B-B14F-4D97-AF65-F5344CB8AC3E}">
        <p14:creationId xmlns:p14="http://schemas.microsoft.com/office/powerpoint/2010/main" val="39537995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4CBD5F-1BB5-4AA4-90E5-33A73223B811}" type="datetimeFigureOut">
              <a:rPr lang="en-IN" smtClean="0"/>
              <a:t>18-09-2025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CEB467-02BE-4834-82C5-9C8CF5280408}"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9453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4CBD5F-1BB5-4AA4-90E5-33A73223B811}" type="datetimeFigureOut">
              <a:rPr lang="en-IN" smtClean="0"/>
              <a:t>18-09-2025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CEB467-02BE-4834-82C5-9C8CF5280408}" type="slidenum">
              <a:rPr lang="en-IN" smtClean="0"/>
              <a:t>‹#›</a:t>
            </a:fld>
            <a:endParaRPr lang="en-IN"/>
          </a:p>
        </p:txBody>
      </p:sp>
    </p:spTree>
    <p:extLst>
      <p:ext uri="{BB962C8B-B14F-4D97-AF65-F5344CB8AC3E}">
        <p14:creationId xmlns:p14="http://schemas.microsoft.com/office/powerpoint/2010/main" val="1336145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B4CBD5F-1BB5-4AA4-90E5-33A73223B811}" type="datetimeFigureOut">
              <a:rPr lang="en-IN" smtClean="0"/>
              <a:t>18-09-2025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9CEB467-02BE-4834-82C5-9C8CF5280408}" type="slidenum">
              <a:rPr lang="en-IN" smtClean="0"/>
              <a:t>‹#›</a:t>
            </a:fld>
            <a:endParaRPr lang="en-IN"/>
          </a:p>
        </p:txBody>
      </p:sp>
    </p:spTree>
    <p:extLst>
      <p:ext uri="{BB962C8B-B14F-4D97-AF65-F5344CB8AC3E}">
        <p14:creationId xmlns:p14="http://schemas.microsoft.com/office/powerpoint/2010/main" val="89034595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 id="2147483700" r:id="rId16"/>
    <p:sldLayoutId id="214748370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835BC-4A80-A5B4-499A-937DD8C8D543}"/>
              </a:ext>
            </a:extLst>
          </p:cNvPr>
          <p:cNvSpPr>
            <a:spLocks noGrp="1"/>
          </p:cNvSpPr>
          <p:nvPr>
            <p:ph type="ctrTitle"/>
          </p:nvPr>
        </p:nvSpPr>
        <p:spPr>
          <a:xfrm>
            <a:off x="2692398" y="1600200"/>
            <a:ext cx="6874389" cy="1655762"/>
          </a:xfrm>
        </p:spPr>
        <p:txBody>
          <a:bodyPr/>
          <a:lstStyle/>
          <a:p>
            <a:r>
              <a:rPr lang="en-IN" sz="4000" dirty="0"/>
              <a:t>TACHYON SYSTEMS</a:t>
            </a:r>
            <a:br>
              <a:rPr lang="en-IN" sz="4000" dirty="0"/>
            </a:br>
            <a:r>
              <a:rPr lang="en-IN" sz="4000" dirty="0"/>
              <a:t>FRONT-END DEVELOPER </a:t>
            </a:r>
          </a:p>
        </p:txBody>
      </p:sp>
      <p:sp>
        <p:nvSpPr>
          <p:cNvPr id="3" name="Subtitle 2">
            <a:extLst>
              <a:ext uri="{FF2B5EF4-FFF2-40B4-BE49-F238E27FC236}">
                <a16:creationId xmlns:a16="http://schemas.microsoft.com/office/drawing/2014/main" id="{A1863400-6C0C-6C49-4F5E-635B61D1BE8B}"/>
              </a:ext>
            </a:extLst>
          </p:cNvPr>
          <p:cNvSpPr>
            <a:spLocks noGrp="1"/>
          </p:cNvSpPr>
          <p:nvPr>
            <p:ph type="subTitle" idx="1"/>
          </p:nvPr>
        </p:nvSpPr>
        <p:spPr>
          <a:xfrm>
            <a:off x="1524000" y="3602038"/>
            <a:ext cx="12663948" cy="1655762"/>
          </a:xfrm>
        </p:spPr>
        <p:txBody>
          <a:bodyPr/>
          <a:lstStyle/>
          <a:p>
            <a:r>
              <a:rPr lang="en-IN" dirty="0"/>
              <a:t>- MAHESHWARI R</a:t>
            </a:r>
          </a:p>
          <a:p>
            <a:r>
              <a:rPr lang="en-IN" sz="1400" dirty="0"/>
              <a:t>                    JEPPIAAR ENGINEERING COLLEGE</a:t>
            </a:r>
          </a:p>
        </p:txBody>
      </p:sp>
    </p:spTree>
    <p:extLst>
      <p:ext uri="{BB962C8B-B14F-4D97-AF65-F5344CB8AC3E}">
        <p14:creationId xmlns:p14="http://schemas.microsoft.com/office/powerpoint/2010/main" val="3054487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BDA8A-0D3D-F344-9289-A3017551CE80}"/>
              </a:ext>
            </a:extLst>
          </p:cNvPr>
          <p:cNvSpPr>
            <a:spLocks noGrp="1"/>
          </p:cNvSpPr>
          <p:nvPr>
            <p:ph type="title"/>
          </p:nvPr>
        </p:nvSpPr>
        <p:spPr/>
        <p:txBody>
          <a:bodyPr/>
          <a:lstStyle/>
          <a:p>
            <a:pPr algn="ctr"/>
            <a:r>
              <a:rPr lang="en-US" b="1" dirty="0"/>
              <a:t>WEB</a:t>
            </a:r>
            <a:r>
              <a:rPr lang="en-US" dirty="0"/>
              <a:t> </a:t>
            </a:r>
            <a:r>
              <a:rPr lang="en-US" b="1" dirty="0"/>
              <a:t>COMPONENTS</a:t>
            </a:r>
            <a:endParaRPr lang="en-IN" b="1" dirty="0"/>
          </a:p>
        </p:txBody>
      </p:sp>
      <p:sp>
        <p:nvSpPr>
          <p:cNvPr id="3" name="Content Placeholder 2">
            <a:extLst>
              <a:ext uri="{FF2B5EF4-FFF2-40B4-BE49-F238E27FC236}">
                <a16:creationId xmlns:a16="http://schemas.microsoft.com/office/drawing/2014/main" id="{1E379054-4DB9-E679-E720-BC463EFDDB43}"/>
              </a:ext>
            </a:extLst>
          </p:cNvPr>
          <p:cNvSpPr>
            <a:spLocks noGrp="1"/>
          </p:cNvSpPr>
          <p:nvPr>
            <p:ph idx="1"/>
          </p:nvPr>
        </p:nvSpPr>
        <p:spPr/>
        <p:txBody>
          <a:bodyPr/>
          <a:lstStyle/>
          <a:p>
            <a:pPr>
              <a:buFont typeface="Wingdings" panose="05000000000000000000" pitchFamily="2" charset="2"/>
              <a:buChar char="Ø"/>
            </a:pPr>
            <a:r>
              <a:rPr lang="en-US" b="1" dirty="0"/>
              <a:t>REUSABLE</a:t>
            </a:r>
            <a:r>
              <a:rPr lang="en-US" dirty="0"/>
              <a:t> </a:t>
            </a:r>
            <a:r>
              <a:rPr lang="en-US" b="1" dirty="0"/>
              <a:t>COMPONENTS</a:t>
            </a:r>
            <a:r>
              <a:rPr lang="en-US" dirty="0"/>
              <a:t>:</a:t>
            </a:r>
          </a:p>
          <a:p>
            <a:r>
              <a:rPr lang="en-US" b="1" dirty="0"/>
              <a:t>Reusable</a:t>
            </a:r>
            <a:r>
              <a:rPr lang="en-US" dirty="0"/>
              <a:t> </a:t>
            </a:r>
            <a:r>
              <a:rPr lang="en-US" b="1" dirty="0"/>
              <a:t>components</a:t>
            </a:r>
            <a:r>
              <a:rPr lang="en-US" dirty="0"/>
              <a:t> are custom elements that can be used across different projects for consistency.</a:t>
            </a:r>
          </a:p>
          <a:p>
            <a:pPr>
              <a:buFont typeface="Wingdings" panose="05000000000000000000" pitchFamily="2" charset="2"/>
              <a:buChar char="ü"/>
            </a:pPr>
            <a:r>
              <a:rPr lang="en-US" b="1" dirty="0"/>
              <a:t>Encapsulated</a:t>
            </a:r>
            <a:r>
              <a:rPr lang="en-US" dirty="0"/>
              <a:t> HTML, CSS, and JS.</a:t>
            </a:r>
          </a:p>
          <a:p>
            <a:pPr>
              <a:buFont typeface="Wingdings" panose="05000000000000000000" pitchFamily="2" charset="2"/>
              <a:buChar char="ü"/>
            </a:pPr>
            <a:r>
              <a:rPr lang="en-US" b="1" dirty="0"/>
              <a:t>Framework-agnostic</a:t>
            </a:r>
            <a:r>
              <a:rPr lang="en-US" dirty="0"/>
              <a:t> (works in plain JS, React, Angular).</a:t>
            </a:r>
          </a:p>
          <a:p>
            <a:pPr>
              <a:buFont typeface="Wingdings" panose="05000000000000000000" pitchFamily="2" charset="2"/>
              <a:buChar char="ü"/>
            </a:pPr>
            <a:r>
              <a:rPr lang="en-US" dirty="0"/>
              <a:t>Helps in building </a:t>
            </a:r>
            <a:r>
              <a:rPr lang="en-US" b="1" dirty="0"/>
              <a:t>design</a:t>
            </a:r>
            <a:r>
              <a:rPr lang="en-US" dirty="0"/>
              <a:t> </a:t>
            </a:r>
            <a:r>
              <a:rPr lang="en-US" b="1" dirty="0"/>
              <a:t>systems</a:t>
            </a:r>
            <a:r>
              <a:rPr lang="en-US" dirty="0"/>
              <a:t> </a:t>
            </a:r>
            <a:endParaRPr lang="en-IN" dirty="0"/>
          </a:p>
        </p:txBody>
      </p:sp>
    </p:spTree>
    <p:extLst>
      <p:ext uri="{BB962C8B-B14F-4D97-AF65-F5344CB8AC3E}">
        <p14:creationId xmlns:p14="http://schemas.microsoft.com/office/powerpoint/2010/main" val="283066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46E6A-9973-92A3-4E07-7083612CFD3A}"/>
              </a:ext>
            </a:extLst>
          </p:cNvPr>
          <p:cNvSpPr>
            <a:spLocks noGrp="1"/>
          </p:cNvSpPr>
          <p:nvPr>
            <p:ph type="title"/>
          </p:nvPr>
        </p:nvSpPr>
        <p:spPr/>
        <p:txBody>
          <a:bodyPr/>
          <a:lstStyle/>
          <a:p>
            <a:pPr algn="ctr"/>
            <a:r>
              <a:rPr lang="en-US" b="1" dirty="0"/>
              <a:t>TESTING</a:t>
            </a:r>
            <a:endParaRPr lang="en-IN" b="1" dirty="0"/>
          </a:p>
        </p:txBody>
      </p:sp>
      <p:sp>
        <p:nvSpPr>
          <p:cNvPr id="3" name="Content Placeholder 2">
            <a:extLst>
              <a:ext uri="{FF2B5EF4-FFF2-40B4-BE49-F238E27FC236}">
                <a16:creationId xmlns:a16="http://schemas.microsoft.com/office/drawing/2014/main" id="{C97C118B-1AC8-2F0E-DE9A-AB7B4D6F51D9}"/>
              </a:ext>
            </a:extLst>
          </p:cNvPr>
          <p:cNvSpPr>
            <a:spLocks noGrp="1"/>
          </p:cNvSpPr>
          <p:nvPr>
            <p:ph sz="half" idx="1"/>
          </p:nvPr>
        </p:nvSpPr>
        <p:spPr/>
        <p:txBody>
          <a:bodyPr>
            <a:normAutofit fontScale="85000" lnSpcReduction="20000"/>
          </a:bodyPr>
          <a:lstStyle/>
          <a:p>
            <a:r>
              <a:rPr lang="en-US" b="1" dirty="0"/>
              <a:t>Testing</a:t>
            </a:r>
            <a:r>
              <a:rPr lang="en-US" dirty="0"/>
              <a:t> ensures that applications work as expected, are reliable, and </a:t>
            </a:r>
            <a:r>
              <a:rPr lang="en-US" b="1" dirty="0"/>
              <a:t>free</a:t>
            </a:r>
            <a:r>
              <a:rPr lang="en-US" dirty="0"/>
              <a:t> </a:t>
            </a:r>
            <a:r>
              <a:rPr lang="en-US" b="1" dirty="0"/>
              <a:t>from</a:t>
            </a:r>
            <a:r>
              <a:rPr lang="en-US" dirty="0"/>
              <a:t> </a:t>
            </a:r>
            <a:r>
              <a:rPr lang="en-US" b="1" dirty="0"/>
              <a:t>bugs</a:t>
            </a:r>
            <a:r>
              <a:rPr lang="en-US" dirty="0"/>
              <a:t>. Different tools are used for unit, component, and end-to-end testing.</a:t>
            </a:r>
          </a:p>
          <a:p>
            <a:pPr>
              <a:buFont typeface="Wingdings" panose="05000000000000000000" pitchFamily="2" charset="2"/>
              <a:buChar char="Ø"/>
            </a:pPr>
            <a:r>
              <a:rPr lang="en-US" b="1" dirty="0"/>
              <a:t>JEST</a:t>
            </a:r>
            <a:r>
              <a:rPr lang="en-US" dirty="0"/>
              <a:t>:</a:t>
            </a:r>
          </a:p>
          <a:p>
            <a:r>
              <a:rPr lang="en-US" dirty="0"/>
              <a:t>Jest is a JavaScript testing </a:t>
            </a:r>
            <a:r>
              <a:rPr lang="en-US" b="1" dirty="0"/>
              <a:t>framework</a:t>
            </a:r>
            <a:r>
              <a:rPr lang="en-US" dirty="0"/>
              <a:t> mainly used for unit tests.</a:t>
            </a:r>
          </a:p>
          <a:p>
            <a:pPr>
              <a:buFont typeface="Wingdings" panose="05000000000000000000" pitchFamily="2" charset="2"/>
              <a:buChar char="ü"/>
            </a:pPr>
            <a:r>
              <a:rPr lang="en-US" dirty="0"/>
              <a:t>Fast and easy to set up.</a:t>
            </a:r>
          </a:p>
          <a:p>
            <a:pPr>
              <a:buFont typeface="Wingdings" panose="05000000000000000000" pitchFamily="2" charset="2"/>
              <a:buChar char="ü"/>
            </a:pPr>
            <a:r>
              <a:rPr lang="en-US" dirty="0"/>
              <a:t>Tests individual functions or logic.</a:t>
            </a:r>
          </a:p>
          <a:p>
            <a:pPr>
              <a:buFont typeface="Wingdings" panose="05000000000000000000" pitchFamily="2" charset="2"/>
              <a:buChar char="ü"/>
            </a:pPr>
            <a:r>
              <a:rPr lang="en-US" b="1" dirty="0"/>
              <a:t>Example</a:t>
            </a:r>
            <a:r>
              <a:rPr lang="en-US" dirty="0"/>
              <a:t>: checking if 2+2 = 4.</a:t>
            </a:r>
            <a:endParaRPr lang="en-IN" dirty="0"/>
          </a:p>
        </p:txBody>
      </p:sp>
      <p:pic>
        <p:nvPicPr>
          <p:cNvPr id="12290" name="Picture 2">
            <a:extLst>
              <a:ext uri="{FF2B5EF4-FFF2-40B4-BE49-F238E27FC236}">
                <a16:creationId xmlns:a16="http://schemas.microsoft.com/office/drawing/2014/main" id="{5DC13591-62CA-2038-3831-D369F5A1D0DD}"/>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81725" y="2600385"/>
            <a:ext cx="4718050" cy="32304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9470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66DA7-BAAC-8312-F575-82F2F4D43B45}"/>
              </a:ext>
            </a:extLst>
          </p:cNvPr>
          <p:cNvSpPr>
            <a:spLocks noGrp="1"/>
          </p:cNvSpPr>
          <p:nvPr>
            <p:ph type="title"/>
          </p:nvPr>
        </p:nvSpPr>
        <p:spPr/>
        <p:txBody>
          <a:bodyPr/>
          <a:lstStyle/>
          <a:p>
            <a:pPr algn="ctr"/>
            <a:r>
              <a:rPr lang="en-US" b="1" dirty="0"/>
              <a:t>TESTING</a:t>
            </a:r>
            <a:endParaRPr lang="en-IN" b="1" dirty="0"/>
          </a:p>
        </p:txBody>
      </p:sp>
      <p:sp>
        <p:nvSpPr>
          <p:cNvPr id="3" name="Content Placeholder 2">
            <a:extLst>
              <a:ext uri="{FF2B5EF4-FFF2-40B4-BE49-F238E27FC236}">
                <a16:creationId xmlns:a16="http://schemas.microsoft.com/office/drawing/2014/main" id="{DF042AE1-37C5-A95C-7D83-74201D33AEC8}"/>
              </a:ext>
            </a:extLst>
          </p:cNvPr>
          <p:cNvSpPr>
            <a:spLocks noGrp="1"/>
          </p:cNvSpPr>
          <p:nvPr>
            <p:ph idx="1"/>
          </p:nvPr>
        </p:nvSpPr>
        <p:spPr>
          <a:xfrm>
            <a:off x="835743" y="2556932"/>
            <a:ext cx="10550012" cy="3617726"/>
          </a:xfrm>
        </p:spPr>
        <p:txBody>
          <a:bodyPr>
            <a:normAutofit fontScale="70000" lnSpcReduction="20000"/>
          </a:bodyPr>
          <a:lstStyle/>
          <a:p>
            <a:pPr>
              <a:buFont typeface="Wingdings" panose="05000000000000000000" pitchFamily="2" charset="2"/>
              <a:buChar char="Ø"/>
            </a:pPr>
            <a:r>
              <a:rPr lang="en-US" b="1" dirty="0"/>
              <a:t>REACT TESTING LIBRARY (RTL):</a:t>
            </a:r>
          </a:p>
          <a:p>
            <a:r>
              <a:rPr lang="en-US" dirty="0"/>
              <a:t>React Testing Library tests React components by simulating real user interactions.</a:t>
            </a:r>
          </a:p>
          <a:p>
            <a:pPr>
              <a:buFont typeface="Wingdings" panose="05000000000000000000" pitchFamily="2" charset="2"/>
              <a:buChar char="ü"/>
            </a:pPr>
            <a:r>
              <a:rPr lang="en-US" dirty="0"/>
              <a:t>Focuses on behavior, not implementation.</a:t>
            </a:r>
          </a:p>
          <a:p>
            <a:pPr>
              <a:buFont typeface="Wingdings" panose="05000000000000000000" pitchFamily="2" charset="2"/>
              <a:buChar char="ü"/>
            </a:pPr>
            <a:r>
              <a:rPr lang="en-US" dirty="0"/>
              <a:t>Tests clicks, form inputs, rendering.</a:t>
            </a:r>
          </a:p>
          <a:p>
            <a:pPr>
              <a:buFont typeface="Wingdings" panose="05000000000000000000" pitchFamily="2" charset="2"/>
              <a:buChar char="ü"/>
            </a:pPr>
            <a:r>
              <a:rPr lang="en-US" dirty="0"/>
              <a:t>Example: button click updates counter.</a:t>
            </a:r>
          </a:p>
          <a:p>
            <a:pPr>
              <a:buFont typeface="Wingdings" panose="05000000000000000000" pitchFamily="2" charset="2"/>
              <a:buChar char="Ø"/>
            </a:pPr>
            <a:r>
              <a:rPr lang="en-IN" b="1" dirty="0"/>
              <a:t>CYPRESS/PLAYWRIGHT:</a:t>
            </a:r>
          </a:p>
          <a:p>
            <a:r>
              <a:rPr lang="en-US" b="1" dirty="0"/>
              <a:t>Cypress</a:t>
            </a:r>
            <a:r>
              <a:rPr lang="en-US" dirty="0"/>
              <a:t> and </a:t>
            </a:r>
            <a:r>
              <a:rPr lang="en-US" b="1" dirty="0"/>
              <a:t>Playwright</a:t>
            </a:r>
            <a:r>
              <a:rPr lang="en-US" dirty="0"/>
              <a:t> are End-to-End (</a:t>
            </a:r>
            <a:r>
              <a:rPr lang="en-US" b="1" dirty="0"/>
              <a:t>E2E</a:t>
            </a:r>
            <a:r>
              <a:rPr lang="en-US" dirty="0"/>
              <a:t>) </a:t>
            </a:r>
            <a:r>
              <a:rPr lang="en-US" b="1" dirty="0"/>
              <a:t>testing</a:t>
            </a:r>
            <a:r>
              <a:rPr lang="en-US" dirty="0"/>
              <a:t> </a:t>
            </a:r>
            <a:r>
              <a:rPr lang="en-US" b="1" dirty="0"/>
              <a:t>tools</a:t>
            </a:r>
            <a:r>
              <a:rPr lang="en-US" dirty="0"/>
              <a:t> that test the entire app flow in the browser.</a:t>
            </a:r>
          </a:p>
          <a:p>
            <a:pPr>
              <a:buFont typeface="Wingdings" panose="05000000000000000000" pitchFamily="2" charset="2"/>
              <a:buChar char="ü"/>
            </a:pPr>
            <a:r>
              <a:rPr lang="en-IN" dirty="0"/>
              <a:t>Simulate real user journeys.</a:t>
            </a:r>
          </a:p>
          <a:p>
            <a:pPr>
              <a:buFont typeface="Wingdings" panose="05000000000000000000" pitchFamily="2" charset="2"/>
              <a:buChar char="ü"/>
            </a:pPr>
            <a:r>
              <a:rPr lang="en-US" dirty="0"/>
              <a:t>Test login, navigation, and form submission.</a:t>
            </a:r>
          </a:p>
          <a:p>
            <a:pPr>
              <a:buFont typeface="Wingdings" panose="05000000000000000000" pitchFamily="2" charset="2"/>
              <a:buChar char="ü"/>
            </a:pPr>
            <a:r>
              <a:rPr lang="en-US" dirty="0"/>
              <a:t>Catch integration issues before release.</a:t>
            </a:r>
            <a:endParaRPr lang="en-IN" dirty="0"/>
          </a:p>
        </p:txBody>
      </p:sp>
    </p:spTree>
    <p:extLst>
      <p:ext uri="{BB962C8B-B14F-4D97-AF65-F5344CB8AC3E}">
        <p14:creationId xmlns:p14="http://schemas.microsoft.com/office/powerpoint/2010/main" val="1818935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AB3D-9101-B4F0-6930-B32A31268A10}"/>
              </a:ext>
            </a:extLst>
          </p:cNvPr>
          <p:cNvSpPr>
            <a:spLocks noGrp="1"/>
          </p:cNvSpPr>
          <p:nvPr>
            <p:ph type="title"/>
          </p:nvPr>
        </p:nvSpPr>
        <p:spPr/>
        <p:txBody>
          <a:bodyPr/>
          <a:lstStyle/>
          <a:p>
            <a:pPr algn="ctr"/>
            <a:r>
              <a:rPr lang="en-IN" b="1" dirty="0"/>
              <a:t>SECONDARY</a:t>
            </a:r>
            <a:r>
              <a:rPr lang="en-IN" dirty="0"/>
              <a:t> </a:t>
            </a:r>
            <a:r>
              <a:rPr lang="en-IN" b="1" dirty="0"/>
              <a:t>TOPICS</a:t>
            </a:r>
          </a:p>
        </p:txBody>
      </p:sp>
      <p:sp>
        <p:nvSpPr>
          <p:cNvPr id="3" name="Content Placeholder 2">
            <a:extLst>
              <a:ext uri="{FF2B5EF4-FFF2-40B4-BE49-F238E27FC236}">
                <a16:creationId xmlns:a16="http://schemas.microsoft.com/office/drawing/2014/main" id="{1DA996AD-46C8-7807-6B2B-820B5BFE2807}"/>
              </a:ext>
            </a:extLst>
          </p:cNvPr>
          <p:cNvSpPr>
            <a:spLocks noGrp="1"/>
          </p:cNvSpPr>
          <p:nvPr>
            <p:ph idx="1"/>
          </p:nvPr>
        </p:nvSpPr>
        <p:spPr/>
        <p:txBody>
          <a:bodyPr/>
          <a:lstStyle/>
          <a:p>
            <a:r>
              <a:rPr lang="en-IN" b="1" dirty="0"/>
              <a:t>RESTful APIs → </a:t>
            </a:r>
            <a:r>
              <a:rPr lang="en-IN" dirty="0"/>
              <a:t>Integrating frontend with backend   </a:t>
            </a:r>
          </a:p>
          <a:p>
            <a:pPr lvl="0" fontAlgn="base"/>
            <a:r>
              <a:rPr lang="en-IN" b="1" dirty="0"/>
              <a:t>Authentication &amp; Authorization →</a:t>
            </a:r>
            <a:r>
              <a:rPr lang="en-IN" dirty="0"/>
              <a:t> JWT, OAuth2 </a:t>
            </a:r>
          </a:p>
          <a:p>
            <a:pPr lvl="0" fontAlgn="base"/>
            <a:r>
              <a:rPr lang="en-IN" b="1" dirty="0"/>
              <a:t>Performance Optimization →</a:t>
            </a:r>
            <a:r>
              <a:rPr lang="en-IN" dirty="0"/>
              <a:t> Lazy loading, memorization</a:t>
            </a:r>
          </a:p>
          <a:p>
            <a:pPr lvl="0" fontAlgn="base"/>
            <a:r>
              <a:rPr lang="en-IN" b="1" dirty="0"/>
              <a:t>UML Diagrams →</a:t>
            </a:r>
            <a:r>
              <a:rPr lang="en-IN" dirty="0"/>
              <a:t> Component hierarchy diagrams   </a:t>
            </a:r>
          </a:p>
          <a:p>
            <a:pPr lvl="0" fontAlgn="base"/>
            <a:r>
              <a:rPr lang="en-IN" b="1" dirty="0"/>
              <a:t> System Design Basics → </a:t>
            </a:r>
            <a:r>
              <a:rPr lang="en-IN" dirty="0"/>
              <a:t>Client-server architecture </a:t>
            </a:r>
          </a:p>
          <a:p>
            <a:endParaRPr lang="en-IN" dirty="0"/>
          </a:p>
        </p:txBody>
      </p:sp>
    </p:spTree>
    <p:extLst>
      <p:ext uri="{BB962C8B-B14F-4D97-AF65-F5344CB8AC3E}">
        <p14:creationId xmlns:p14="http://schemas.microsoft.com/office/powerpoint/2010/main" val="2579253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8784D-6C13-F03B-DCB8-1D4D6B9C74EF}"/>
              </a:ext>
            </a:extLst>
          </p:cNvPr>
          <p:cNvSpPr>
            <a:spLocks noGrp="1"/>
          </p:cNvSpPr>
          <p:nvPr>
            <p:ph type="title"/>
          </p:nvPr>
        </p:nvSpPr>
        <p:spPr>
          <a:xfrm>
            <a:off x="1295402" y="982132"/>
            <a:ext cx="9601196" cy="1721739"/>
          </a:xfrm>
        </p:spPr>
        <p:txBody>
          <a:bodyPr/>
          <a:lstStyle/>
          <a:p>
            <a:pPr algn="ctr"/>
            <a:r>
              <a:rPr lang="en-IN" b="1" dirty="0"/>
              <a:t>RESTFUL</a:t>
            </a:r>
            <a:r>
              <a:rPr lang="en-IN" dirty="0"/>
              <a:t> </a:t>
            </a:r>
            <a:r>
              <a:rPr lang="en-IN" b="1" dirty="0"/>
              <a:t>API’s</a:t>
            </a:r>
          </a:p>
        </p:txBody>
      </p:sp>
      <p:sp>
        <p:nvSpPr>
          <p:cNvPr id="3" name="Content Placeholder 2">
            <a:extLst>
              <a:ext uri="{FF2B5EF4-FFF2-40B4-BE49-F238E27FC236}">
                <a16:creationId xmlns:a16="http://schemas.microsoft.com/office/drawing/2014/main" id="{B59EFF75-AD30-7F27-722C-7313DF84A9F2}"/>
              </a:ext>
            </a:extLst>
          </p:cNvPr>
          <p:cNvSpPr>
            <a:spLocks noGrp="1"/>
          </p:cNvSpPr>
          <p:nvPr>
            <p:ph sz="half" idx="1"/>
          </p:nvPr>
        </p:nvSpPr>
        <p:spPr>
          <a:xfrm>
            <a:off x="709863" y="2477729"/>
            <a:ext cx="5181600" cy="3699234"/>
          </a:xfrm>
        </p:spPr>
        <p:txBody>
          <a:bodyPr>
            <a:normAutofit lnSpcReduction="10000"/>
          </a:bodyPr>
          <a:lstStyle/>
          <a:p>
            <a:r>
              <a:rPr lang="en-US" b="1" dirty="0"/>
              <a:t>RESTful APIs </a:t>
            </a:r>
            <a:r>
              <a:rPr lang="en-US" dirty="0"/>
              <a:t>allow the frontend to communicate with the backend using standard HTTP methods.</a:t>
            </a:r>
          </a:p>
          <a:p>
            <a:pPr>
              <a:buFont typeface="Wingdings" panose="05000000000000000000" pitchFamily="2" charset="2"/>
              <a:buChar char="ü"/>
            </a:pPr>
            <a:r>
              <a:rPr lang="en-US" dirty="0"/>
              <a:t>Uses </a:t>
            </a:r>
            <a:r>
              <a:rPr lang="en-US" b="1" dirty="0"/>
              <a:t>GET, POST, PUT, DELETE </a:t>
            </a:r>
            <a:r>
              <a:rPr lang="en-US" dirty="0"/>
              <a:t>for </a:t>
            </a:r>
            <a:r>
              <a:rPr lang="en-US" b="1" dirty="0"/>
              <a:t>CRUD</a:t>
            </a:r>
            <a:r>
              <a:rPr lang="en-US" dirty="0"/>
              <a:t> operations.</a:t>
            </a:r>
          </a:p>
          <a:p>
            <a:pPr>
              <a:buFont typeface="Wingdings" panose="05000000000000000000" pitchFamily="2" charset="2"/>
              <a:buChar char="ü"/>
            </a:pPr>
            <a:r>
              <a:rPr lang="en-US" dirty="0"/>
              <a:t>Data often exchanged </a:t>
            </a:r>
            <a:r>
              <a:rPr lang="en-US" b="1" dirty="0"/>
              <a:t>in JSON </a:t>
            </a:r>
            <a:r>
              <a:rPr lang="en-US" dirty="0"/>
              <a:t>format.</a:t>
            </a:r>
          </a:p>
          <a:p>
            <a:pPr>
              <a:buFont typeface="Wingdings" panose="05000000000000000000" pitchFamily="2" charset="2"/>
              <a:buChar char="ü"/>
            </a:pPr>
            <a:r>
              <a:rPr lang="en-US" b="1" dirty="0"/>
              <a:t>Example</a:t>
            </a:r>
            <a:r>
              <a:rPr lang="en-US" dirty="0"/>
              <a:t>: React app fetching user details from backend.</a:t>
            </a:r>
          </a:p>
          <a:p>
            <a:pPr marL="0" indent="0">
              <a:buNone/>
            </a:pPr>
            <a:endParaRPr lang="en-IN" dirty="0"/>
          </a:p>
        </p:txBody>
      </p:sp>
      <p:pic>
        <p:nvPicPr>
          <p:cNvPr id="2052" name="Picture 4">
            <a:extLst>
              <a:ext uri="{FF2B5EF4-FFF2-40B4-BE49-F238E27FC236}">
                <a16:creationId xmlns:a16="http://schemas.microsoft.com/office/drawing/2014/main" id="{6F5C61C6-9EA2-FD32-0EFF-009C7FD0D94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81725" y="2562339"/>
            <a:ext cx="4718050" cy="33065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351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39DFD-4E17-ED5B-ECA3-955E9FB87F5F}"/>
              </a:ext>
            </a:extLst>
          </p:cNvPr>
          <p:cNvSpPr>
            <a:spLocks noGrp="1"/>
          </p:cNvSpPr>
          <p:nvPr>
            <p:ph type="title"/>
          </p:nvPr>
        </p:nvSpPr>
        <p:spPr/>
        <p:txBody>
          <a:bodyPr>
            <a:normAutofit fontScale="90000"/>
          </a:bodyPr>
          <a:lstStyle/>
          <a:p>
            <a:pPr algn="ctr"/>
            <a:r>
              <a:rPr lang="en-IN" b="1" dirty="0"/>
              <a:t>AUTHENTICATION</a:t>
            </a:r>
            <a:r>
              <a:rPr lang="en-IN" dirty="0"/>
              <a:t> &amp; </a:t>
            </a:r>
            <a:r>
              <a:rPr lang="en-IN" b="1" dirty="0"/>
              <a:t>AUTHORIZATION</a:t>
            </a:r>
          </a:p>
        </p:txBody>
      </p:sp>
      <p:sp>
        <p:nvSpPr>
          <p:cNvPr id="3" name="Content Placeholder 2">
            <a:extLst>
              <a:ext uri="{FF2B5EF4-FFF2-40B4-BE49-F238E27FC236}">
                <a16:creationId xmlns:a16="http://schemas.microsoft.com/office/drawing/2014/main" id="{C3A91CE5-7B86-0D79-DFCD-120BD766E299}"/>
              </a:ext>
            </a:extLst>
          </p:cNvPr>
          <p:cNvSpPr>
            <a:spLocks noGrp="1"/>
          </p:cNvSpPr>
          <p:nvPr>
            <p:ph sz="half" idx="2"/>
          </p:nvPr>
        </p:nvSpPr>
        <p:spPr>
          <a:xfrm>
            <a:off x="839788" y="2566219"/>
            <a:ext cx="5157787" cy="3623444"/>
          </a:xfrm>
        </p:spPr>
        <p:txBody>
          <a:bodyPr>
            <a:normAutofit lnSpcReduction="10000"/>
          </a:bodyPr>
          <a:lstStyle/>
          <a:p>
            <a:r>
              <a:rPr lang="en-US" dirty="0"/>
              <a:t>Authentication verifies identity, while Authorization defines access levels after login.</a:t>
            </a:r>
          </a:p>
          <a:p>
            <a:pPr>
              <a:buFont typeface="Wingdings" panose="05000000000000000000" pitchFamily="2" charset="2"/>
              <a:buChar char="ü"/>
            </a:pPr>
            <a:r>
              <a:rPr lang="en-US" b="1" dirty="0"/>
              <a:t>JWT (JSON Web Token): </a:t>
            </a:r>
            <a:r>
              <a:rPr lang="en-US" dirty="0"/>
              <a:t>Token stored in browser for secure API calls.</a:t>
            </a:r>
          </a:p>
          <a:p>
            <a:pPr>
              <a:buFont typeface="Wingdings" panose="05000000000000000000" pitchFamily="2" charset="2"/>
              <a:buChar char="ü"/>
            </a:pPr>
            <a:r>
              <a:rPr lang="en-US" b="1" dirty="0"/>
              <a:t>OAuth2:</a:t>
            </a:r>
            <a:r>
              <a:rPr lang="en-US" dirty="0"/>
              <a:t> Login via providers like Google, GitHub.</a:t>
            </a:r>
          </a:p>
          <a:p>
            <a:pPr>
              <a:buFont typeface="Wingdings" panose="05000000000000000000" pitchFamily="2" charset="2"/>
              <a:buChar char="ü"/>
            </a:pPr>
            <a:r>
              <a:rPr lang="en-US" dirty="0"/>
              <a:t>Ensures data privacy and role-based access.</a:t>
            </a:r>
          </a:p>
          <a:p>
            <a:endParaRPr lang="en-IN" dirty="0"/>
          </a:p>
        </p:txBody>
      </p:sp>
      <p:pic>
        <p:nvPicPr>
          <p:cNvPr id="3076" name="Picture 4">
            <a:extLst>
              <a:ext uri="{FF2B5EF4-FFF2-40B4-BE49-F238E27FC236}">
                <a16:creationId xmlns:a16="http://schemas.microsoft.com/office/drawing/2014/main" id="{7A1E5D9A-4679-3CB2-A39B-6A5BAE6E2F77}"/>
              </a:ext>
            </a:extLst>
          </p:cNvPr>
          <p:cNvPicPr>
            <a:picLocks noGrp="1" noChangeAspect="1" noChangeArrowheads="1"/>
          </p:cNvPicPr>
          <p:nvPr>
            <p:ph sz="quarter" idx="4"/>
          </p:nvPr>
        </p:nvPicPr>
        <p:blipFill>
          <a:blip r:embed="rId2">
            <a:extLst>
              <a:ext uri="{28A0092B-C50C-407E-A947-70E740481C1C}">
                <a14:useLocalDpi xmlns:a14="http://schemas.microsoft.com/office/drawing/2010/main" val="0"/>
              </a:ext>
            </a:extLst>
          </a:blip>
          <a:srcRect/>
          <a:stretch>
            <a:fillRect/>
          </a:stretch>
        </p:blipFill>
        <p:spPr bwMode="auto">
          <a:xfrm>
            <a:off x="5997575" y="1917290"/>
            <a:ext cx="5053883" cy="4031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6879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0E784-8EC8-742B-691B-285485C1DFF6}"/>
              </a:ext>
            </a:extLst>
          </p:cNvPr>
          <p:cNvSpPr>
            <a:spLocks noGrp="1"/>
          </p:cNvSpPr>
          <p:nvPr>
            <p:ph type="title"/>
          </p:nvPr>
        </p:nvSpPr>
        <p:spPr/>
        <p:txBody>
          <a:bodyPr/>
          <a:lstStyle/>
          <a:p>
            <a:pPr algn="ctr"/>
            <a:r>
              <a:rPr lang="en-IN" b="1" dirty="0"/>
              <a:t>PERFORMANCE</a:t>
            </a:r>
            <a:r>
              <a:rPr lang="en-IN" dirty="0"/>
              <a:t> </a:t>
            </a:r>
            <a:r>
              <a:rPr lang="en-IN" b="1" dirty="0"/>
              <a:t>OPTIMIZATION</a:t>
            </a:r>
          </a:p>
        </p:txBody>
      </p:sp>
      <p:sp>
        <p:nvSpPr>
          <p:cNvPr id="3" name="Content Placeholder 2">
            <a:extLst>
              <a:ext uri="{FF2B5EF4-FFF2-40B4-BE49-F238E27FC236}">
                <a16:creationId xmlns:a16="http://schemas.microsoft.com/office/drawing/2014/main" id="{3C68E57E-9265-30AC-1294-DCCA7181DC62}"/>
              </a:ext>
            </a:extLst>
          </p:cNvPr>
          <p:cNvSpPr>
            <a:spLocks noGrp="1"/>
          </p:cNvSpPr>
          <p:nvPr>
            <p:ph idx="1"/>
          </p:nvPr>
        </p:nvSpPr>
        <p:spPr/>
        <p:txBody>
          <a:bodyPr/>
          <a:lstStyle/>
          <a:p>
            <a:r>
              <a:rPr lang="en-US" dirty="0"/>
              <a:t>Optimization techniques improve app speed, responsiveness, and user experience.</a:t>
            </a:r>
          </a:p>
          <a:p>
            <a:pPr>
              <a:buFont typeface="Wingdings" panose="05000000000000000000" pitchFamily="2" charset="2"/>
              <a:buChar char="ü"/>
            </a:pPr>
            <a:r>
              <a:rPr lang="en-US" b="1" dirty="0"/>
              <a:t>Lazy Loading:</a:t>
            </a:r>
            <a:r>
              <a:rPr lang="en-US" dirty="0"/>
              <a:t> Load components/images only when needed.</a:t>
            </a:r>
          </a:p>
          <a:p>
            <a:pPr>
              <a:buFont typeface="Wingdings" panose="05000000000000000000" pitchFamily="2" charset="2"/>
              <a:buChar char="ü"/>
            </a:pPr>
            <a:r>
              <a:rPr lang="en-US" b="1" dirty="0"/>
              <a:t>Memoization:</a:t>
            </a:r>
            <a:r>
              <a:rPr lang="en-US" dirty="0"/>
              <a:t> Avoid unnecessary recalculations (useMemo, </a:t>
            </a:r>
            <a:r>
              <a:rPr lang="en-US" dirty="0" err="1"/>
              <a:t>useCallback</a:t>
            </a:r>
            <a:r>
              <a:rPr lang="en-US" dirty="0"/>
              <a:t>).</a:t>
            </a:r>
          </a:p>
          <a:p>
            <a:pPr>
              <a:buFont typeface="Wingdings" panose="05000000000000000000" pitchFamily="2" charset="2"/>
              <a:buChar char="ü"/>
            </a:pPr>
            <a:r>
              <a:rPr lang="en-US" b="1" dirty="0"/>
              <a:t>React.memo:</a:t>
            </a:r>
            <a:r>
              <a:rPr lang="en-US" dirty="0"/>
              <a:t> Prevents re-renders when props don’t change.</a:t>
            </a:r>
          </a:p>
          <a:p>
            <a:pPr marL="0" indent="0">
              <a:buNone/>
            </a:pPr>
            <a:endParaRPr lang="en-IN" dirty="0"/>
          </a:p>
        </p:txBody>
      </p:sp>
    </p:spTree>
    <p:extLst>
      <p:ext uri="{BB962C8B-B14F-4D97-AF65-F5344CB8AC3E}">
        <p14:creationId xmlns:p14="http://schemas.microsoft.com/office/powerpoint/2010/main" val="8547092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DF4D4-10EC-D0B3-D2D3-F7A79A2F5217}"/>
              </a:ext>
            </a:extLst>
          </p:cNvPr>
          <p:cNvSpPr>
            <a:spLocks noGrp="1"/>
          </p:cNvSpPr>
          <p:nvPr>
            <p:ph type="title"/>
          </p:nvPr>
        </p:nvSpPr>
        <p:spPr/>
        <p:txBody>
          <a:bodyPr/>
          <a:lstStyle/>
          <a:p>
            <a:pPr algn="ctr"/>
            <a:r>
              <a:rPr lang="en-IN" b="1" dirty="0"/>
              <a:t>UML</a:t>
            </a:r>
            <a:r>
              <a:rPr lang="en-IN" dirty="0"/>
              <a:t> </a:t>
            </a:r>
            <a:r>
              <a:rPr lang="en-IN" b="1" dirty="0"/>
              <a:t>DIAGRAMS</a:t>
            </a:r>
          </a:p>
        </p:txBody>
      </p:sp>
      <p:sp>
        <p:nvSpPr>
          <p:cNvPr id="3" name="Content Placeholder 2">
            <a:extLst>
              <a:ext uri="{FF2B5EF4-FFF2-40B4-BE49-F238E27FC236}">
                <a16:creationId xmlns:a16="http://schemas.microsoft.com/office/drawing/2014/main" id="{DED873C9-28DF-D00A-EE11-1E0CC4F19962}"/>
              </a:ext>
            </a:extLst>
          </p:cNvPr>
          <p:cNvSpPr>
            <a:spLocks noGrp="1"/>
          </p:cNvSpPr>
          <p:nvPr>
            <p:ph sz="half" idx="1"/>
          </p:nvPr>
        </p:nvSpPr>
        <p:spPr>
          <a:xfrm>
            <a:off x="1091381" y="2560319"/>
            <a:ext cx="5004619" cy="3516015"/>
          </a:xfrm>
        </p:spPr>
        <p:txBody>
          <a:bodyPr>
            <a:normAutofit fontScale="85000" lnSpcReduction="20000"/>
          </a:bodyPr>
          <a:lstStyle/>
          <a:p>
            <a:r>
              <a:rPr lang="en-US" dirty="0"/>
              <a:t>UML diagrams visually represent component hierarchy and system workflows.</a:t>
            </a:r>
          </a:p>
          <a:p>
            <a:pPr>
              <a:buFont typeface="Wingdings" panose="05000000000000000000" pitchFamily="2" charset="2"/>
              <a:buChar char="ü"/>
            </a:pPr>
            <a:r>
              <a:rPr lang="en-US" dirty="0"/>
              <a:t>Helps visualize </a:t>
            </a:r>
            <a:r>
              <a:rPr lang="en-US" b="1" dirty="0"/>
              <a:t>components, workflows, and relationships</a:t>
            </a:r>
            <a:r>
              <a:rPr lang="en-US" dirty="0"/>
              <a:t>.</a:t>
            </a:r>
          </a:p>
          <a:p>
            <a:pPr>
              <a:buFont typeface="Wingdings" panose="05000000000000000000" pitchFamily="2" charset="2"/>
              <a:buChar char="ü"/>
            </a:pPr>
            <a:r>
              <a:rPr lang="en-US" dirty="0"/>
              <a:t> Common diagrams: </a:t>
            </a:r>
            <a:r>
              <a:rPr lang="en-US" b="1" dirty="0"/>
              <a:t>Use Case, Activity, Sequence, Class, Component</a:t>
            </a:r>
            <a:r>
              <a:rPr lang="en-US" dirty="0"/>
              <a:t>.</a:t>
            </a:r>
          </a:p>
          <a:p>
            <a:pPr>
              <a:buFont typeface="Wingdings" panose="05000000000000000000" pitchFamily="2" charset="2"/>
              <a:buChar char="ü"/>
            </a:pPr>
            <a:r>
              <a:rPr lang="en-US" dirty="0"/>
              <a:t>Used by developers, analysts, and testers for communication</a:t>
            </a:r>
          </a:p>
          <a:p>
            <a:pPr>
              <a:buFont typeface="Wingdings" panose="05000000000000000000" pitchFamily="2" charset="2"/>
              <a:buChar char="ü"/>
            </a:pPr>
            <a:r>
              <a:rPr lang="en-IN" dirty="0"/>
              <a:t>Example in frontend: </a:t>
            </a:r>
            <a:r>
              <a:rPr lang="en-IN" b="1" dirty="0"/>
              <a:t>Component hierarchy diagram</a:t>
            </a:r>
            <a:r>
              <a:rPr lang="en-IN" dirty="0"/>
              <a:t> (App → Header → Navbar → Footer).</a:t>
            </a:r>
          </a:p>
        </p:txBody>
      </p:sp>
      <p:pic>
        <p:nvPicPr>
          <p:cNvPr id="6146" name="Picture 2">
            <a:extLst>
              <a:ext uri="{FF2B5EF4-FFF2-40B4-BE49-F238E27FC236}">
                <a16:creationId xmlns:a16="http://schemas.microsoft.com/office/drawing/2014/main" id="{86A2794B-2BED-8806-EC44-21F99BAF3A8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172202" y="2560320"/>
            <a:ext cx="4718304" cy="29064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3810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F9E36-6130-4580-B401-26FAF9382E9F}"/>
              </a:ext>
            </a:extLst>
          </p:cNvPr>
          <p:cNvSpPr>
            <a:spLocks noGrp="1"/>
          </p:cNvSpPr>
          <p:nvPr>
            <p:ph type="title"/>
          </p:nvPr>
        </p:nvSpPr>
        <p:spPr/>
        <p:txBody>
          <a:bodyPr/>
          <a:lstStyle/>
          <a:p>
            <a:pPr algn="ctr"/>
            <a:r>
              <a:rPr lang="en-IN" b="1" dirty="0"/>
              <a:t>SYSTEM DESIGN BASICS</a:t>
            </a:r>
          </a:p>
        </p:txBody>
      </p:sp>
      <p:sp>
        <p:nvSpPr>
          <p:cNvPr id="3" name="Content Placeholder 2">
            <a:extLst>
              <a:ext uri="{FF2B5EF4-FFF2-40B4-BE49-F238E27FC236}">
                <a16:creationId xmlns:a16="http://schemas.microsoft.com/office/drawing/2014/main" id="{337D6DF5-2CF7-1826-F9B3-FFBE2500B42F}"/>
              </a:ext>
            </a:extLst>
          </p:cNvPr>
          <p:cNvSpPr>
            <a:spLocks noGrp="1"/>
          </p:cNvSpPr>
          <p:nvPr>
            <p:ph sz="half" idx="1"/>
          </p:nvPr>
        </p:nvSpPr>
        <p:spPr/>
        <p:txBody>
          <a:bodyPr>
            <a:normAutofit fontScale="92500" lnSpcReduction="20000"/>
          </a:bodyPr>
          <a:lstStyle/>
          <a:p>
            <a:r>
              <a:rPr lang="en-US" dirty="0"/>
              <a:t>System design defines how client, server, and database interact to build scalable applications.</a:t>
            </a:r>
          </a:p>
          <a:p>
            <a:pPr>
              <a:buFont typeface="Wingdings" panose="05000000000000000000" pitchFamily="2" charset="2"/>
              <a:buChar char="ü"/>
            </a:pPr>
            <a:r>
              <a:rPr lang="en-IN" b="1" dirty="0"/>
              <a:t>Client-server</a:t>
            </a:r>
            <a:r>
              <a:rPr lang="en-IN" dirty="0"/>
              <a:t> </a:t>
            </a:r>
            <a:r>
              <a:rPr lang="en-IN" b="1" dirty="0"/>
              <a:t>architecture</a:t>
            </a:r>
            <a:r>
              <a:rPr lang="en-IN" dirty="0"/>
              <a:t> → Browser ↔ Server ↔ Database.</a:t>
            </a:r>
          </a:p>
          <a:p>
            <a:pPr>
              <a:buFont typeface="Wingdings" panose="05000000000000000000" pitchFamily="2" charset="2"/>
              <a:buChar char="ü"/>
            </a:pPr>
            <a:r>
              <a:rPr lang="en-US" b="1" dirty="0"/>
              <a:t>Caching</a:t>
            </a:r>
            <a:r>
              <a:rPr lang="en-US" dirty="0"/>
              <a:t> → Store frequently accessed data (e.g., Redis) for faster performance.</a:t>
            </a:r>
          </a:p>
          <a:p>
            <a:pPr>
              <a:buFont typeface="Wingdings" panose="05000000000000000000" pitchFamily="2" charset="2"/>
              <a:buChar char="ü"/>
            </a:pPr>
            <a:r>
              <a:rPr lang="en-US" b="1" dirty="0"/>
              <a:t>Load Balancing</a:t>
            </a:r>
            <a:r>
              <a:rPr lang="en-US" dirty="0"/>
              <a:t> → Distributes user requests across multiple servers.</a:t>
            </a:r>
            <a:endParaRPr lang="en-IN" dirty="0"/>
          </a:p>
          <a:p>
            <a:pPr>
              <a:buFont typeface="Wingdings" panose="05000000000000000000" pitchFamily="2" charset="2"/>
              <a:buChar char="ü"/>
            </a:pPr>
            <a:endParaRPr lang="en-IN" dirty="0"/>
          </a:p>
        </p:txBody>
      </p:sp>
      <p:pic>
        <p:nvPicPr>
          <p:cNvPr id="7170" name="Picture 2">
            <a:extLst>
              <a:ext uri="{FF2B5EF4-FFF2-40B4-BE49-F238E27FC236}">
                <a16:creationId xmlns:a16="http://schemas.microsoft.com/office/drawing/2014/main" id="{486D5676-9EA5-D8EB-83C5-745AA7E882A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429707" y="2678602"/>
            <a:ext cx="4463845" cy="30735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52651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BF7C8-5DC8-D37D-019D-EB8892E394F6}"/>
              </a:ext>
            </a:extLst>
          </p:cNvPr>
          <p:cNvSpPr>
            <a:spLocks noGrp="1"/>
          </p:cNvSpPr>
          <p:nvPr>
            <p:ph type="title"/>
          </p:nvPr>
        </p:nvSpPr>
        <p:spPr/>
        <p:txBody>
          <a:bodyPr/>
          <a:lstStyle/>
          <a:p>
            <a:pPr algn="ctr"/>
            <a:r>
              <a:rPr lang="en-IN" dirty="0"/>
              <a:t>THANK YOU </a:t>
            </a:r>
            <a:br>
              <a:rPr lang="en-IN" dirty="0"/>
            </a:br>
            <a:endParaRPr lang="en-IN" dirty="0"/>
          </a:p>
        </p:txBody>
      </p:sp>
    </p:spTree>
    <p:extLst>
      <p:ext uri="{BB962C8B-B14F-4D97-AF65-F5344CB8AC3E}">
        <p14:creationId xmlns:p14="http://schemas.microsoft.com/office/powerpoint/2010/main" val="1486595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85889-9246-D4B7-33DE-B72F813EC49B}"/>
              </a:ext>
            </a:extLst>
          </p:cNvPr>
          <p:cNvSpPr>
            <a:spLocks noGrp="1"/>
          </p:cNvSpPr>
          <p:nvPr>
            <p:ph type="title"/>
          </p:nvPr>
        </p:nvSpPr>
        <p:spPr/>
        <p:txBody>
          <a:bodyPr/>
          <a:lstStyle/>
          <a:p>
            <a:pPr algn="ctr"/>
            <a:r>
              <a:rPr lang="en-IN" b="1" dirty="0"/>
              <a:t>PRIMARY</a:t>
            </a:r>
            <a:r>
              <a:rPr lang="en-IN" dirty="0"/>
              <a:t> </a:t>
            </a:r>
            <a:r>
              <a:rPr lang="en-IN" b="1" dirty="0"/>
              <a:t>TOPICS</a:t>
            </a:r>
          </a:p>
        </p:txBody>
      </p:sp>
      <p:sp>
        <p:nvSpPr>
          <p:cNvPr id="3" name="Content Placeholder 2">
            <a:extLst>
              <a:ext uri="{FF2B5EF4-FFF2-40B4-BE49-F238E27FC236}">
                <a16:creationId xmlns:a16="http://schemas.microsoft.com/office/drawing/2014/main" id="{AC281C84-BCB6-5D23-52F5-652A516272B6}"/>
              </a:ext>
            </a:extLst>
          </p:cNvPr>
          <p:cNvSpPr>
            <a:spLocks noGrp="1"/>
          </p:cNvSpPr>
          <p:nvPr>
            <p:ph idx="1"/>
          </p:nvPr>
        </p:nvSpPr>
        <p:spPr/>
        <p:txBody>
          <a:bodyPr/>
          <a:lstStyle/>
          <a:p>
            <a:r>
              <a:rPr lang="en-IN" b="1" dirty="0"/>
              <a:t>Web</a:t>
            </a:r>
            <a:r>
              <a:rPr lang="en-IN" dirty="0"/>
              <a:t> </a:t>
            </a:r>
            <a:r>
              <a:rPr lang="en-IN" b="1" dirty="0"/>
              <a:t>Fundamentals</a:t>
            </a:r>
            <a:r>
              <a:rPr lang="en-IN" dirty="0"/>
              <a:t> → HTML5, CSS3 (Flexbox/Grid), JavaScript ES6+</a:t>
            </a:r>
          </a:p>
          <a:p>
            <a:r>
              <a:rPr lang="en-IN" dirty="0"/>
              <a:t> </a:t>
            </a:r>
            <a:r>
              <a:rPr lang="en-IN" b="1" dirty="0"/>
              <a:t>React</a:t>
            </a:r>
            <a:r>
              <a:rPr lang="en-IN" dirty="0"/>
              <a:t> → Components, Hooks, Routing, State Management</a:t>
            </a:r>
          </a:p>
          <a:p>
            <a:r>
              <a:rPr lang="en-IN" dirty="0"/>
              <a:t> </a:t>
            </a:r>
            <a:r>
              <a:rPr lang="en-IN" b="1" dirty="0"/>
              <a:t>Web</a:t>
            </a:r>
            <a:r>
              <a:rPr lang="en-IN" dirty="0"/>
              <a:t> </a:t>
            </a:r>
            <a:r>
              <a:rPr lang="en-IN" b="1" dirty="0"/>
              <a:t>Components</a:t>
            </a:r>
            <a:r>
              <a:rPr lang="en-IN" dirty="0"/>
              <a:t> → Shadow DOM, reusable components</a:t>
            </a:r>
          </a:p>
          <a:p>
            <a:r>
              <a:rPr lang="en-IN" dirty="0"/>
              <a:t> </a:t>
            </a:r>
            <a:r>
              <a:rPr lang="en-IN" b="1" dirty="0"/>
              <a:t>Testing</a:t>
            </a:r>
            <a:r>
              <a:rPr lang="en-IN" dirty="0"/>
              <a:t> → Jest, React Testing Library, Cypress/Playwright</a:t>
            </a:r>
          </a:p>
        </p:txBody>
      </p:sp>
    </p:spTree>
    <p:extLst>
      <p:ext uri="{BB962C8B-B14F-4D97-AF65-F5344CB8AC3E}">
        <p14:creationId xmlns:p14="http://schemas.microsoft.com/office/powerpoint/2010/main" val="23848072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BC945-B6E7-C42E-5715-968626835683}"/>
              </a:ext>
            </a:extLst>
          </p:cNvPr>
          <p:cNvSpPr>
            <a:spLocks noGrp="1"/>
          </p:cNvSpPr>
          <p:nvPr>
            <p:ph type="title"/>
          </p:nvPr>
        </p:nvSpPr>
        <p:spPr/>
        <p:txBody>
          <a:bodyPr/>
          <a:lstStyle/>
          <a:p>
            <a:pPr algn="ctr"/>
            <a:r>
              <a:rPr lang="en-IN" b="1" dirty="0"/>
              <a:t>WEB</a:t>
            </a:r>
            <a:r>
              <a:rPr lang="en-IN" dirty="0"/>
              <a:t> </a:t>
            </a:r>
            <a:r>
              <a:rPr lang="en-IN" b="1" dirty="0"/>
              <a:t>FUNDAMENTALS</a:t>
            </a:r>
          </a:p>
        </p:txBody>
      </p:sp>
      <p:sp>
        <p:nvSpPr>
          <p:cNvPr id="3" name="Content Placeholder 2">
            <a:extLst>
              <a:ext uri="{FF2B5EF4-FFF2-40B4-BE49-F238E27FC236}">
                <a16:creationId xmlns:a16="http://schemas.microsoft.com/office/drawing/2014/main" id="{E7C15A87-019C-F1BF-1FF7-C0AA9C24DA8D}"/>
              </a:ext>
            </a:extLst>
          </p:cNvPr>
          <p:cNvSpPr>
            <a:spLocks noGrp="1"/>
          </p:cNvSpPr>
          <p:nvPr>
            <p:ph idx="1"/>
          </p:nvPr>
        </p:nvSpPr>
        <p:spPr/>
        <p:txBody>
          <a:bodyPr>
            <a:normAutofit fontScale="92500" lnSpcReduction="20000"/>
          </a:bodyPr>
          <a:lstStyle/>
          <a:p>
            <a:pPr>
              <a:buFont typeface="Wingdings" panose="05000000000000000000" pitchFamily="2" charset="2"/>
              <a:buChar char="Ø"/>
            </a:pPr>
            <a:r>
              <a:rPr lang="en-IN" b="1" dirty="0"/>
              <a:t>HTML5</a:t>
            </a:r>
            <a:r>
              <a:rPr lang="en-IN" dirty="0"/>
              <a:t>:</a:t>
            </a:r>
          </a:p>
          <a:p>
            <a:r>
              <a:rPr lang="en-IN" dirty="0"/>
              <a:t>HTML5 is the latest version of HyperText Markup Language used to structure web pages. It introduced semantic elements, new form controls, multimedia support (audio/video), graphics and offline storage, making websites more powerful, accessible, and user-friendly</a:t>
            </a:r>
            <a:r>
              <a:rPr lang="en-IN" b="1" dirty="0"/>
              <a:t>.</a:t>
            </a:r>
          </a:p>
          <a:p>
            <a:pPr>
              <a:buFont typeface="Wingdings" panose="05000000000000000000" pitchFamily="2" charset="2"/>
              <a:buChar char="Ø"/>
            </a:pPr>
            <a:r>
              <a:rPr lang="en-IN" b="1" dirty="0"/>
              <a:t>TAGS</a:t>
            </a:r>
            <a:r>
              <a:rPr lang="en-IN" dirty="0"/>
              <a:t>:</a:t>
            </a:r>
          </a:p>
          <a:p>
            <a:pPr>
              <a:buFont typeface="Wingdings" panose="05000000000000000000" pitchFamily="2" charset="2"/>
              <a:buChar char="ü"/>
            </a:pPr>
            <a:r>
              <a:rPr lang="en-IN" b="1" dirty="0"/>
              <a:t>Semantic</a:t>
            </a:r>
            <a:r>
              <a:rPr lang="en-IN" dirty="0"/>
              <a:t> </a:t>
            </a:r>
            <a:r>
              <a:rPr lang="en-IN" b="1" dirty="0"/>
              <a:t>Elements</a:t>
            </a:r>
            <a:r>
              <a:rPr lang="en-IN" dirty="0"/>
              <a:t> → &lt;header&gt;, &lt;footer&gt;, &lt;section&gt;, &lt;article&gt;</a:t>
            </a:r>
          </a:p>
          <a:p>
            <a:pPr>
              <a:buFont typeface="Wingdings" panose="05000000000000000000" pitchFamily="2" charset="2"/>
              <a:buChar char="ü"/>
            </a:pPr>
            <a:r>
              <a:rPr lang="en-US" b="1" dirty="0"/>
              <a:t>Forms</a:t>
            </a:r>
            <a:r>
              <a:rPr lang="en-US" dirty="0"/>
              <a:t> → &lt;input type="email"&gt;, &lt;input type="date"&gt;</a:t>
            </a:r>
          </a:p>
          <a:p>
            <a:pPr>
              <a:buFont typeface="Wingdings" panose="05000000000000000000" pitchFamily="2" charset="2"/>
              <a:buChar char="ü"/>
            </a:pPr>
            <a:r>
              <a:rPr lang="en-IN" b="1" dirty="0"/>
              <a:t>Media</a:t>
            </a:r>
            <a:r>
              <a:rPr lang="en-IN" dirty="0"/>
              <a:t> </a:t>
            </a:r>
            <a:r>
              <a:rPr lang="en-IN" b="1" dirty="0"/>
              <a:t>Support</a:t>
            </a:r>
            <a:r>
              <a:rPr lang="en-IN" dirty="0"/>
              <a:t> → &lt;audio&gt;, &lt;video&gt;</a:t>
            </a:r>
          </a:p>
        </p:txBody>
      </p:sp>
    </p:spTree>
    <p:extLst>
      <p:ext uri="{BB962C8B-B14F-4D97-AF65-F5344CB8AC3E}">
        <p14:creationId xmlns:p14="http://schemas.microsoft.com/office/powerpoint/2010/main" val="1724701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799F6-B963-031A-0262-F67BDB6CEBB5}"/>
              </a:ext>
            </a:extLst>
          </p:cNvPr>
          <p:cNvSpPr>
            <a:spLocks noGrp="1"/>
          </p:cNvSpPr>
          <p:nvPr>
            <p:ph type="title"/>
          </p:nvPr>
        </p:nvSpPr>
        <p:spPr/>
        <p:txBody>
          <a:bodyPr/>
          <a:lstStyle/>
          <a:p>
            <a:pPr algn="ctr"/>
            <a:r>
              <a:rPr lang="en-IN" b="1" dirty="0"/>
              <a:t>WEB FUNDAMENTALS </a:t>
            </a:r>
          </a:p>
        </p:txBody>
      </p:sp>
      <p:sp>
        <p:nvSpPr>
          <p:cNvPr id="3" name="Content Placeholder 2">
            <a:extLst>
              <a:ext uri="{FF2B5EF4-FFF2-40B4-BE49-F238E27FC236}">
                <a16:creationId xmlns:a16="http://schemas.microsoft.com/office/drawing/2014/main" id="{CEA72E25-2870-87D2-2457-CC11A71FBAB1}"/>
              </a:ext>
            </a:extLst>
          </p:cNvPr>
          <p:cNvSpPr>
            <a:spLocks noGrp="1"/>
          </p:cNvSpPr>
          <p:nvPr>
            <p:ph sz="half" idx="1"/>
          </p:nvPr>
        </p:nvSpPr>
        <p:spPr>
          <a:xfrm>
            <a:off x="904567" y="2517057"/>
            <a:ext cx="5722375" cy="3844414"/>
          </a:xfrm>
        </p:spPr>
        <p:txBody>
          <a:bodyPr>
            <a:normAutofit fontScale="77500" lnSpcReduction="20000"/>
          </a:bodyPr>
          <a:lstStyle/>
          <a:p>
            <a:pPr>
              <a:buFont typeface="Wingdings" panose="05000000000000000000" pitchFamily="2" charset="2"/>
              <a:buChar char="Ø"/>
            </a:pPr>
            <a:r>
              <a:rPr lang="en-IN" b="1" dirty="0"/>
              <a:t>CSS3</a:t>
            </a:r>
            <a:r>
              <a:rPr lang="en-IN" dirty="0"/>
              <a:t>:</a:t>
            </a:r>
          </a:p>
          <a:p>
            <a:r>
              <a:rPr lang="en-US" dirty="0"/>
              <a:t>CSS3 is the latest version of Cascading Style Sheets used to style and design web pages. It introduced modern layout models like Flexbox and Grid, media queries for responsiveness, advanced animations, transitions, and enhanced visual effects to create interactive, mobile-friendly websites.</a:t>
            </a:r>
          </a:p>
          <a:p>
            <a:pPr>
              <a:buFont typeface="Wingdings" panose="05000000000000000000" pitchFamily="2" charset="2"/>
              <a:buChar char="Ø"/>
            </a:pPr>
            <a:r>
              <a:rPr lang="en-IN" b="1" dirty="0"/>
              <a:t>LAYOUTS</a:t>
            </a:r>
            <a:r>
              <a:rPr lang="en-IN" dirty="0"/>
              <a:t>:</a:t>
            </a:r>
          </a:p>
          <a:p>
            <a:pPr>
              <a:buFont typeface="Wingdings" panose="05000000000000000000" pitchFamily="2" charset="2"/>
              <a:buChar char="ü"/>
            </a:pPr>
            <a:r>
              <a:rPr lang="en-US" b="1" dirty="0"/>
              <a:t>Flexbox</a:t>
            </a:r>
            <a:r>
              <a:rPr lang="en-US" dirty="0"/>
              <a:t> → 1D Layout (row or column)</a:t>
            </a:r>
          </a:p>
          <a:p>
            <a:pPr>
              <a:buFont typeface="Wingdings" panose="05000000000000000000" pitchFamily="2" charset="2"/>
              <a:buChar char="ü"/>
            </a:pPr>
            <a:r>
              <a:rPr lang="en-US" b="1" dirty="0"/>
              <a:t>Grid</a:t>
            </a:r>
            <a:r>
              <a:rPr lang="en-US" dirty="0"/>
              <a:t> → 2D Layout (rows &amp; columns)</a:t>
            </a:r>
          </a:p>
          <a:p>
            <a:pPr>
              <a:buFont typeface="Wingdings" panose="05000000000000000000" pitchFamily="2" charset="2"/>
              <a:buChar char="ü"/>
            </a:pPr>
            <a:r>
              <a:rPr lang="en-IN" dirty="0"/>
              <a:t>Media Queries for responsiveness</a:t>
            </a:r>
          </a:p>
          <a:p>
            <a:pPr>
              <a:buFont typeface="Wingdings" panose="05000000000000000000" pitchFamily="2" charset="2"/>
              <a:buChar char="ü"/>
            </a:pPr>
            <a:r>
              <a:rPr lang="en-IN" dirty="0"/>
              <a:t>Animations &amp; Transitions</a:t>
            </a:r>
          </a:p>
          <a:p>
            <a:endParaRPr lang="en-IN" dirty="0"/>
          </a:p>
        </p:txBody>
      </p:sp>
      <p:pic>
        <p:nvPicPr>
          <p:cNvPr id="8194" name="Picture 2">
            <a:extLst>
              <a:ext uri="{FF2B5EF4-FFF2-40B4-BE49-F238E27FC236}">
                <a16:creationId xmlns:a16="http://schemas.microsoft.com/office/drawing/2014/main" id="{53D4D696-CD16-659D-60B7-81121D7D6410}"/>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489289" y="2635045"/>
            <a:ext cx="4886634" cy="3323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0457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AF012-F320-E183-DB07-8DBEBC4542D1}"/>
              </a:ext>
            </a:extLst>
          </p:cNvPr>
          <p:cNvSpPr>
            <a:spLocks noGrp="1"/>
          </p:cNvSpPr>
          <p:nvPr>
            <p:ph type="title"/>
          </p:nvPr>
        </p:nvSpPr>
        <p:spPr/>
        <p:txBody>
          <a:bodyPr/>
          <a:lstStyle/>
          <a:p>
            <a:pPr algn="ctr"/>
            <a:r>
              <a:rPr lang="en-IN" b="1" dirty="0"/>
              <a:t>WEB</a:t>
            </a:r>
            <a:r>
              <a:rPr lang="en-IN" dirty="0"/>
              <a:t> </a:t>
            </a:r>
            <a:r>
              <a:rPr lang="en-IN" b="1" dirty="0"/>
              <a:t>FUNDAMENTALS</a:t>
            </a:r>
            <a:r>
              <a:rPr lang="en-IN" dirty="0"/>
              <a:t> </a:t>
            </a:r>
          </a:p>
        </p:txBody>
      </p:sp>
      <p:sp>
        <p:nvSpPr>
          <p:cNvPr id="3" name="Content Placeholder 2">
            <a:extLst>
              <a:ext uri="{FF2B5EF4-FFF2-40B4-BE49-F238E27FC236}">
                <a16:creationId xmlns:a16="http://schemas.microsoft.com/office/drawing/2014/main" id="{E7FB7F9D-6E6C-A225-3931-0585EE8D94E1}"/>
              </a:ext>
            </a:extLst>
          </p:cNvPr>
          <p:cNvSpPr>
            <a:spLocks noGrp="1"/>
          </p:cNvSpPr>
          <p:nvPr>
            <p:ph sz="half" idx="1"/>
          </p:nvPr>
        </p:nvSpPr>
        <p:spPr>
          <a:xfrm>
            <a:off x="855407" y="2560319"/>
            <a:ext cx="5240593" cy="3840481"/>
          </a:xfrm>
        </p:spPr>
        <p:txBody>
          <a:bodyPr>
            <a:normAutofit fontScale="77500" lnSpcReduction="20000"/>
          </a:bodyPr>
          <a:lstStyle/>
          <a:p>
            <a:pPr>
              <a:buFont typeface="Wingdings" panose="05000000000000000000" pitchFamily="2" charset="2"/>
              <a:buChar char="Ø"/>
            </a:pPr>
            <a:r>
              <a:rPr lang="en-IN" b="1" dirty="0"/>
              <a:t>JavaScript</a:t>
            </a:r>
            <a:r>
              <a:rPr lang="en-IN" dirty="0"/>
              <a:t> </a:t>
            </a:r>
            <a:r>
              <a:rPr lang="en-IN" b="1" dirty="0"/>
              <a:t>ES6</a:t>
            </a:r>
            <a:r>
              <a:rPr lang="en-IN" dirty="0"/>
              <a:t>+:</a:t>
            </a:r>
          </a:p>
          <a:p>
            <a:r>
              <a:rPr lang="en-US" dirty="0"/>
              <a:t>JavaScript ES6+ is the modern version of JavaScript that powers interactivity in web pages. It introduced features making code more readable, efficient, and suitable for building modern frameworks like React.</a:t>
            </a:r>
          </a:p>
          <a:p>
            <a:pPr>
              <a:buFont typeface="Wingdings" panose="05000000000000000000" pitchFamily="2" charset="2"/>
              <a:buChar char="Ø"/>
            </a:pPr>
            <a:r>
              <a:rPr lang="en-US" b="1" dirty="0"/>
              <a:t>FEATURES</a:t>
            </a:r>
            <a:r>
              <a:rPr lang="en-US" dirty="0"/>
              <a:t>:</a:t>
            </a:r>
          </a:p>
          <a:p>
            <a:pPr>
              <a:buFont typeface="Wingdings" panose="05000000000000000000" pitchFamily="2" charset="2"/>
              <a:buChar char="ü"/>
            </a:pPr>
            <a:r>
              <a:rPr lang="en-IN" b="1" dirty="0"/>
              <a:t>let</a:t>
            </a:r>
            <a:r>
              <a:rPr lang="en-IN" dirty="0"/>
              <a:t> </a:t>
            </a:r>
            <a:r>
              <a:rPr lang="en-IN" b="1" dirty="0"/>
              <a:t>&amp;</a:t>
            </a:r>
            <a:r>
              <a:rPr lang="en-IN" dirty="0"/>
              <a:t> </a:t>
            </a:r>
            <a:r>
              <a:rPr lang="en-IN" b="1" dirty="0"/>
              <a:t>const</a:t>
            </a:r>
            <a:r>
              <a:rPr lang="en-IN" dirty="0"/>
              <a:t> → Block-scoped variables</a:t>
            </a:r>
          </a:p>
          <a:p>
            <a:pPr>
              <a:buFont typeface="Wingdings" panose="05000000000000000000" pitchFamily="2" charset="2"/>
              <a:buChar char="ü"/>
            </a:pPr>
            <a:r>
              <a:rPr lang="en-US" b="1" dirty="0"/>
              <a:t>Arrow</a:t>
            </a:r>
            <a:r>
              <a:rPr lang="en-US" dirty="0"/>
              <a:t> </a:t>
            </a:r>
            <a:r>
              <a:rPr lang="en-US" b="1" dirty="0"/>
              <a:t>Functions</a:t>
            </a:r>
            <a:r>
              <a:rPr lang="en-US" dirty="0"/>
              <a:t> → Shorter function syntax</a:t>
            </a:r>
          </a:p>
          <a:p>
            <a:pPr>
              <a:buFont typeface="Wingdings" panose="05000000000000000000" pitchFamily="2" charset="2"/>
              <a:buChar char="ü"/>
            </a:pPr>
            <a:r>
              <a:rPr lang="en-IN" b="1" dirty="0"/>
              <a:t>Modules</a:t>
            </a:r>
            <a:r>
              <a:rPr lang="en-IN" dirty="0"/>
              <a:t> (import/export) → Code organization</a:t>
            </a:r>
          </a:p>
          <a:p>
            <a:pPr>
              <a:buFont typeface="Wingdings" panose="05000000000000000000" pitchFamily="2" charset="2"/>
              <a:buChar char="ü"/>
            </a:pPr>
            <a:r>
              <a:rPr lang="en-US" b="1" dirty="0"/>
              <a:t>Promises</a:t>
            </a:r>
            <a:r>
              <a:rPr lang="en-US" dirty="0"/>
              <a:t> &amp; Async/Await → Handle API calls</a:t>
            </a:r>
            <a:endParaRPr lang="en-IN" dirty="0"/>
          </a:p>
        </p:txBody>
      </p:sp>
      <p:pic>
        <p:nvPicPr>
          <p:cNvPr id="9218" name="Picture 2">
            <a:extLst>
              <a:ext uri="{FF2B5EF4-FFF2-40B4-BE49-F238E27FC236}">
                <a16:creationId xmlns:a16="http://schemas.microsoft.com/office/drawing/2014/main" id="{47263360-CA33-F391-0BEC-CFC82ABEA654}"/>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290186" y="2635045"/>
            <a:ext cx="4898923" cy="32408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04163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23F0F-67D0-85DD-D1EF-E472BC4B2D7C}"/>
              </a:ext>
            </a:extLst>
          </p:cNvPr>
          <p:cNvSpPr>
            <a:spLocks noGrp="1"/>
          </p:cNvSpPr>
          <p:nvPr>
            <p:ph type="title"/>
          </p:nvPr>
        </p:nvSpPr>
        <p:spPr/>
        <p:txBody>
          <a:bodyPr/>
          <a:lstStyle/>
          <a:p>
            <a:pPr algn="ctr"/>
            <a:r>
              <a:rPr lang="en-US" b="1" dirty="0"/>
              <a:t>REACT</a:t>
            </a:r>
            <a:r>
              <a:rPr lang="en-US" dirty="0"/>
              <a:t> </a:t>
            </a:r>
            <a:endParaRPr lang="en-IN" dirty="0"/>
          </a:p>
        </p:txBody>
      </p:sp>
      <p:sp>
        <p:nvSpPr>
          <p:cNvPr id="3" name="Content Placeholder 2">
            <a:extLst>
              <a:ext uri="{FF2B5EF4-FFF2-40B4-BE49-F238E27FC236}">
                <a16:creationId xmlns:a16="http://schemas.microsoft.com/office/drawing/2014/main" id="{9116A37C-4160-09C8-3570-9EF0CCF771F9}"/>
              </a:ext>
            </a:extLst>
          </p:cNvPr>
          <p:cNvSpPr>
            <a:spLocks noGrp="1"/>
          </p:cNvSpPr>
          <p:nvPr>
            <p:ph sz="half" idx="1"/>
          </p:nvPr>
        </p:nvSpPr>
        <p:spPr>
          <a:xfrm>
            <a:off x="1002890" y="2560319"/>
            <a:ext cx="5013862" cy="3565177"/>
          </a:xfrm>
        </p:spPr>
        <p:txBody>
          <a:bodyPr>
            <a:normAutofit fontScale="77500" lnSpcReduction="20000"/>
          </a:bodyPr>
          <a:lstStyle/>
          <a:p>
            <a:pPr>
              <a:buFont typeface="Wingdings" panose="05000000000000000000" pitchFamily="2" charset="2"/>
              <a:buChar char="Ø"/>
            </a:pPr>
            <a:r>
              <a:rPr lang="en-US" b="1" dirty="0"/>
              <a:t>REACT</a:t>
            </a:r>
            <a:r>
              <a:rPr lang="en-US" dirty="0"/>
              <a:t>:</a:t>
            </a:r>
          </a:p>
          <a:p>
            <a:r>
              <a:rPr lang="en-US" dirty="0"/>
              <a:t>React is a popular JavaScript library for building fast, reusable, and interactive user interfaces. It uses a component-based architecture, virtual DOM for performance, and supports efficient state management.</a:t>
            </a:r>
          </a:p>
          <a:p>
            <a:pPr>
              <a:buFont typeface="Wingdings" panose="05000000000000000000" pitchFamily="2" charset="2"/>
              <a:buChar char="Ø"/>
            </a:pPr>
            <a:r>
              <a:rPr lang="en-US" b="1" dirty="0"/>
              <a:t>COMPONENTS</a:t>
            </a:r>
            <a:r>
              <a:rPr lang="en-US" dirty="0"/>
              <a:t>:</a:t>
            </a:r>
          </a:p>
          <a:p>
            <a:pPr>
              <a:buFont typeface="Wingdings" panose="05000000000000000000" pitchFamily="2" charset="2"/>
              <a:buChar char="ü"/>
            </a:pPr>
            <a:r>
              <a:rPr lang="en-US" dirty="0"/>
              <a:t> Building blocks of React UI</a:t>
            </a:r>
          </a:p>
          <a:p>
            <a:pPr>
              <a:buFont typeface="Wingdings" panose="05000000000000000000" pitchFamily="2" charset="2"/>
              <a:buChar char="ü"/>
            </a:pPr>
            <a:r>
              <a:rPr lang="en-IN" dirty="0"/>
              <a:t>Functional</a:t>
            </a:r>
            <a:r>
              <a:rPr lang="en-IN" b="1" dirty="0"/>
              <a:t> </a:t>
            </a:r>
            <a:r>
              <a:rPr lang="en-IN" dirty="0"/>
              <a:t>Components (modern standard)</a:t>
            </a:r>
          </a:p>
          <a:p>
            <a:pPr>
              <a:buFont typeface="Wingdings" panose="05000000000000000000" pitchFamily="2" charset="2"/>
              <a:buChar char="ü"/>
            </a:pPr>
            <a:r>
              <a:rPr lang="en-IN" dirty="0"/>
              <a:t> </a:t>
            </a:r>
            <a:r>
              <a:rPr lang="en-US" dirty="0"/>
              <a:t>Class</a:t>
            </a:r>
            <a:r>
              <a:rPr lang="en-US" b="1" dirty="0"/>
              <a:t> </a:t>
            </a:r>
            <a:r>
              <a:rPr lang="en-US" dirty="0"/>
              <a:t>Components (older, less used now)</a:t>
            </a:r>
          </a:p>
          <a:p>
            <a:pPr>
              <a:buFont typeface="Wingdings" panose="05000000000000000000" pitchFamily="2" charset="2"/>
              <a:buChar char="ü"/>
            </a:pPr>
            <a:r>
              <a:rPr lang="en-IN" dirty="0"/>
              <a:t>Reusability (Navbar, Button)</a:t>
            </a:r>
          </a:p>
          <a:p>
            <a:pPr>
              <a:buFont typeface="Wingdings" panose="05000000000000000000" pitchFamily="2" charset="2"/>
              <a:buChar char="ü"/>
            </a:pPr>
            <a:endParaRPr lang="en-US" dirty="0"/>
          </a:p>
          <a:p>
            <a:pPr>
              <a:buFont typeface="Wingdings" panose="05000000000000000000" pitchFamily="2" charset="2"/>
              <a:buChar char="ü"/>
            </a:pPr>
            <a:endParaRPr lang="en-US" dirty="0"/>
          </a:p>
          <a:p>
            <a:pPr marL="0" indent="0">
              <a:buNone/>
            </a:pPr>
            <a:endParaRPr lang="en-IN" dirty="0"/>
          </a:p>
        </p:txBody>
      </p:sp>
      <p:pic>
        <p:nvPicPr>
          <p:cNvPr id="10242" name="Picture 2">
            <a:extLst>
              <a:ext uri="{FF2B5EF4-FFF2-40B4-BE49-F238E27FC236}">
                <a16:creationId xmlns:a16="http://schemas.microsoft.com/office/drawing/2014/main" id="{60723B9C-3B74-5370-AF49-073A42F3C0BC}"/>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81725" y="2694038"/>
            <a:ext cx="4718050" cy="30283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51855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BA294-8D86-F301-C6FA-B747F5564212}"/>
              </a:ext>
            </a:extLst>
          </p:cNvPr>
          <p:cNvSpPr>
            <a:spLocks noGrp="1"/>
          </p:cNvSpPr>
          <p:nvPr>
            <p:ph type="title"/>
          </p:nvPr>
        </p:nvSpPr>
        <p:spPr/>
        <p:txBody>
          <a:bodyPr/>
          <a:lstStyle/>
          <a:p>
            <a:pPr algn="ctr"/>
            <a:r>
              <a:rPr lang="en-US" b="1" dirty="0"/>
              <a:t>HOOKS</a:t>
            </a:r>
            <a:endParaRPr lang="en-IN" b="1" dirty="0"/>
          </a:p>
        </p:txBody>
      </p:sp>
      <p:sp>
        <p:nvSpPr>
          <p:cNvPr id="3" name="Content Placeholder 2">
            <a:extLst>
              <a:ext uri="{FF2B5EF4-FFF2-40B4-BE49-F238E27FC236}">
                <a16:creationId xmlns:a16="http://schemas.microsoft.com/office/drawing/2014/main" id="{DF880824-2DFF-4519-E008-D0C95BA19223}"/>
              </a:ext>
            </a:extLst>
          </p:cNvPr>
          <p:cNvSpPr>
            <a:spLocks noGrp="1"/>
          </p:cNvSpPr>
          <p:nvPr>
            <p:ph idx="1"/>
          </p:nvPr>
        </p:nvSpPr>
        <p:spPr/>
        <p:txBody>
          <a:bodyPr/>
          <a:lstStyle/>
          <a:p>
            <a:r>
              <a:rPr lang="en-US" b="1" dirty="0"/>
              <a:t>Hooks</a:t>
            </a:r>
            <a:r>
              <a:rPr lang="en-US" dirty="0"/>
              <a:t> are special functions in React that let functional components manage state and lifecycle features. They make React code simpler and more reusable without using class components.</a:t>
            </a:r>
          </a:p>
          <a:p>
            <a:pPr>
              <a:buFont typeface="Wingdings" panose="05000000000000000000" pitchFamily="2" charset="2"/>
              <a:buChar char="Ø"/>
            </a:pPr>
            <a:r>
              <a:rPr lang="en-US" b="1" dirty="0"/>
              <a:t>Common</a:t>
            </a:r>
            <a:r>
              <a:rPr lang="en-US" dirty="0"/>
              <a:t> </a:t>
            </a:r>
            <a:r>
              <a:rPr lang="en-US" b="1" dirty="0"/>
              <a:t>HOOKS</a:t>
            </a:r>
            <a:r>
              <a:rPr lang="en-US" dirty="0"/>
              <a:t>:</a:t>
            </a:r>
          </a:p>
          <a:p>
            <a:pPr>
              <a:buFont typeface="Wingdings" panose="05000000000000000000" pitchFamily="2" charset="2"/>
              <a:buChar char="ü"/>
            </a:pPr>
            <a:r>
              <a:rPr lang="en-IN" b="1" dirty="0"/>
              <a:t>useState </a:t>
            </a:r>
            <a:r>
              <a:rPr lang="en-IN" dirty="0"/>
              <a:t>→ manage data</a:t>
            </a:r>
          </a:p>
          <a:p>
            <a:pPr>
              <a:buFont typeface="Wingdings" panose="05000000000000000000" pitchFamily="2" charset="2"/>
              <a:buChar char="ü"/>
            </a:pPr>
            <a:r>
              <a:rPr lang="en-US" b="1" dirty="0"/>
              <a:t>useEffect</a:t>
            </a:r>
            <a:r>
              <a:rPr lang="en-US" dirty="0"/>
              <a:t> → side effects (API calls, timers)</a:t>
            </a:r>
          </a:p>
          <a:p>
            <a:pPr>
              <a:buFont typeface="Wingdings" panose="05000000000000000000" pitchFamily="2" charset="2"/>
              <a:buChar char="ü"/>
            </a:pPr>
            <a:r>
              <a:rPr lang="en-IN" b="1" dirty="0"/>
              <a:t>useContext</a:t>
            </a:r>
            <a:r>
              <a:rPr lang="en-IN" dirty="0"/>
              <a:t> → global state sharing</a:t>
            </a:r>
          </a:p>
        </p:txBody>
      </p:sp>
    </p:spTree>
    <p:extLst>
      <p:ext uri="{BB962C8B-B14F-4D97-AF65-F5344CB8AC3E}">
        <p14:creationId xmlns:p14="http://schemas.microsoft.com/office/powerpoint/2010/main" val="3623979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AE45E-E87B-E491-AEBA-728A5FD46267}"/>
              </a:ext>
            </a:extLst>
          </p:cNvPr>
          <p:cNvSpPr>
            <a:spLocks noGrp="1"/>
          </p:cNvSpPr>
          <p:nvPr>
            <p:ph type="title"/>
          </p:nvPr>
        </p:nvSpPr>
        <p:spPr>
          <a:xfrm>
            <a:off x="1295402" y="972300"/>
            <a:ext cx="9601196" cy="1662745"/>
          </a:xfrm>
        </p:spPr>
        <p:txBody>
          <a:bodyPr>
            <a:normAutofit/>
          </a:bodyPr>
          <a:lstStyle/>
          <a:p>
            <a:pPr algn="ctr"/>
            <a:r>
              <a:rPr lang="en-US" b="1" dirty="0"/>
              <a:t>ROUTING</a:t>
            </a:r>
            <a:r>
              <a:rPr lang="en-US" dirty="0"/>
              <a:t> &amp; </a:t>
            </a:r>
            <a:r>
              <a:rPr lang="en-US" b="1" dirty="0"/>
              <a:t>STATE</a:t>
            </a:r>
            <a:r>
              <a:rPr lang="en-US" dirty="0"/>
              <a:t> </a:t>
            </a:r>
            <a:r>
              <a:rPr lang="en-US" b="1" dirty="0"/>
              <a:t>MANAGEMENT</a:t>
            </a:r>
            <a:endParaRPr lang="en-IN" b="1" dirty="0"/>
          </a:p>
        </p:txBody>
      </p:sp>
      <p:sp>
        <p:nvSpPr>
          <p:cNvPr id="3" name="Content Placeholder 2">
            <a:extLst>
              <a:ext uri="{FF2B5EF4-FFF2-40B4-BE49-F238E27FC236}">
                <a16:creationId xmlns:a16="http://schemas.microsoft.com/office/drawing/2014/main" id="{80D5E8FE-BA85-40DC-9DFE-459BECEE81C3}"/>
              </a:ext>
            </a:extLst>
          </p:cNvPr>
          <p:cNvSpPr>
            <a:spLocks noGrp="1"/>
          </p:cNvSpPr>
          <p:nvPr>
            <p:ph idx="1"/>
          </p:nvPr>
        </p:nvSpPr>
        <p:spPr>
          <a:xfrm>
            <a:off x="838200" y="2517058"/>
            <a:ext cx="10515600" cy="3679568"/>
          </a:xfrm>
        </p:spPr>
        <p:txBody>
          <a:bodyPr>
            <a:normAutofit fontScale="92500" lnSpcReduction="20000"/>
          </a:bodyPr>
          <a:lstStyle/>
          <a:p>
            <a:pPr>
              <a:buFont typeface="Wingdings" panose="05000000000000000000" pitchFamily="2" charset="2"/>
              <a:buChar char="Ø"/>
            </a:pPr>
            <a:r>
              <a:rPr lang="en-US" b="1" dirty="0"/>
              <a:t>ROUTING</a:t>
            </a:r>
            <a:r>
              <a:rPr lang="en-US" dirty="0"/>
              <a:t>:</a:t>
            </a:r>
          </a:p>
          <a:p>
            <a:r>
              <a:rPr lang="en-US" dirty="0"/>
              <a:t>Routing in React is handled by React Router, enabling navigation between different views without reloading the page.</a:t>
            </a:r>
          </a:p>
          <a:p>
            <a:pPr>
              <a:buFont typeface="Wingdings" panose="05000000000000000000" pitchFamily="2" charset="2"/>
              <a:buChar char="ü"/>
            </a:pPr>
            <a:r>
              <a:rPr lang="en-IN" dirty="0"/>
              <a:t>Managed by </a:t>
            </a:r>
            <a:r>
              <a:rPr lang="en-IN" b="1" dirty="0"/>
              <a:t>React</a:t>
            </a:r>
            <a:r>
              <a:rPr lang="en-IN" dirty="0"/>
              <a:t> </a:t>
            </a:r>
            <a:r>
              <a:rPr lang="en-IN" b="1" dirty="0"/>
              <a:t>Router</a:t>
            </a:r>
            <a:r>
              <a:rPr lang="en-IN" dirty="0"/>
              <a:t>.</a:t>
            </a:r>
          </a:p>
          <a:p>
            <a:pPr>
              <a:buFont typeface="Wingdings" panose="05000000000000000000" pitchFamily="2" charset="2"/>
              <a:buChar char="ü"/>
            </a:pPr>
            <a:r>
              <a:rPr lang="en-IN" dirty="0"/>
              <a:t>Enables multiple pages in a single-page app.</a:t>
            </a:r>
          </a:p>
          <a:p>
            <a:pPr>
              <a:buFont typeface="Wingdings" panose="05000000000000000000" pitchFamily="2" charset="2"/>
              <a:buChar char="Ø"/>
            </a:pPr>
            <a:r>
              <a:rPr lang="en-IN" b="1" dirty="0"/>
              <a:t>STATE</a:t>
            </a:r>
            <a:r>
              <a:rPr lang="en-IN" dirty="0"/>
              <a:t> </a:t>
            </a:r>
            <a:r>
              <a:rPr lang="en-IN" b="1" dirty="0"/>
              <a:t>MANAGEMENT</a:t>
            </a:r>
            <a:r>
              <a:rPr lang="en-IN" dirty="0"/>
              <a:t>:</a:t>
            </a:r>
          </a:p>
          <a:p>
            <a:r>
              <a:rPr lang="en-IN" dirty="0"/>
              <a:t>State management ensures consistent data across components.</a:t>
            </a:r>
          </a:p>
          <a:p>
            <a:pPr>
              <a:buFont typeface="Wingdings" panose="05000000000000000000" pitchFamily="2" charset="2"/>
              <a:buChar char="ü"/>
            </a:pPr>
            <a:r>
              <a:rPr lang="en-IN" b="1" dirty="0"/>
              <a:t>Small</a:t>
            </a:r>
            <a:r>
              <a:rPr lang="en-IN" dirty="0"/>
              <a:t> </a:t>
            </a:r>
            <a:r>
              <a:rPr lang="en-IN" b="1" dirty="0"/>
              <a:t>apps</a:t>
            </a:r>
            <a:r>
              <a:rPr lang="en-IN" dirty="0"/>
              <a:t> → Context API.</a:t>
            </a:r>
          </a:p>
          <a:p>
            <a:pPr>
              <a:buFont typeface="Wingdings" panose="05000000000000000000" pitchFamily="2" charset="2"/>
              <a:buChar char="ü"/>
            </a:pPr>
            <a:r>
              <a:rPr lang="en-IN" b="1" dirty="0"/>
              <a:t>Large</a:t>
            </a:r>
            <a:r>
              <a:rPr lang="en-IN" dirty="0"/>
              <a:t> </a:t>
            </a:r>
            <a:r>
              <a:rPr lang="en-IN" b="1" dirty="0"/>
              <a:t>apps</a:t>
            </a:r>
            <a:r>
              <a:rPr lang="en-IN" dirty="0"/>
              <a:t> → Redux.</a:t>
            </a:r>
          </a:p>
        </p:txBody>
      </p:sp>
    </p:spTree>
    <p:extLst>
      <p:ext uri="{BB962C8B-B14F-4D97-AF65-F5344CB8AC3E}">
        <p14:creationId xmlns:p14="http://schemas.microsoft.com/office/powerpoint/2010/main" val="35385582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A1382-9801-FC3E-3385-FD68E6E5E147}"/>
              </a:ext>
            </a:extLst>
          </p:cNvPr>
          <p:cNvSpPr>
            <a:spLocks noGrp="1"/>
          </p:cNvSpPr>
          <p:nvPr>
            <p:ph type="title"/>
          </p:nvPr>
        </p:nvSpPr>
        <p:spPr/>
        <p:txBody>
          <a:bodyPr/>
          <a:lstStyle/>
          <a:p>
            <a:pPr algn="ctr"/>
            <a:r>
              <a:rPr lang="en-US" b="1" dirty="0"/>
              <a:t>WEB</a:t>
            </a:r>
            <a:r>
              <a:rPr lang="en-US" dirty="0"/>
              <a:t> </a:t>
            </a:r>
            <a:r>
              <a:rPr lang="en-US" b="1" dirty="0"/>
              <a:t>COMPONENTS</a:t>
            </a:r>
            <a:endParaRPr lang="en-IN" b="1" dirty="0"/>
          </a:p>
        </p:txBody>
      </p:sp>
      <p:sp>
        <p:nvSpPr>
          <p:cNvPr id="3" name="Content Placeholder 2">
            <a:extLst>
              <a:ext uri="{FF2B5EF4-FFF2-40B4-BE49-F238E27FC236}">
                <a16:creationId xmlns:a16="http://schemas.microsoft.com/office/drawing/2014/main" id="{601A4137-C6CA-991D-17CB-1526D60F1BDA}"/>
              </a:ext>
            </a:extLst>
          </p:cNvPr>
          <p:cNvSpPr>
            <a:spLocks noGrp="1"/>
          </p:cNvSpPr>
          <p:nvPr>
            <p:ph sz="half" idx="1"/>
          </p:nvPr>
        </p:nvSpPr>
        <p:spPr>
          <a:xfrm>
            <a:off x="1022555" y="2517057"/>
            <a:ext cx="5263611" cy="3608439"/>
          </a:xfrm>
        </p:spPr>
        <p:txBody>
          <a:bodyPr>
            <a:normAutofit fontScale="77500" lnSpcReduction="20000"/>
          </a:bodyPr>
          <a:lstStyle/>
          <a:p>
            <a:r>
              <a:rPr lang="en-US" b="1" dirty="0"/>
              <a:t>Web</a:t>
            </a:r>
            <a:r>
              <a:rPr lang="en-US" dirty="0"/>
              <a:t> </a:t>
            </a:r>
            <a:r>
              <a:rPr lang="en-US" b="1" dirty="0"/>
              <a:t>Components</a:t>
            </a:r>
            <a:r>
              <a:rPr lang="en-US" dirty="0"/>
              <a:t> are reusable custom elements built using standard web APIs. They provide encapsulation with Shadow DOM and allow creating consistent UI across applications.</a:t>
            </a:r>
          </a:p>
          <a:p>
            <a:pPr>
              <a:buFont typeface="Wingdings" panose="05000000000000000000" pitchFamily="2" charset="2"/>
              <a:buChar char="Ø"/>
            </a:pPr>
            <a:r>
              <a:rPr lang="en-US" b="1" dirty="0"/>
              <a:t>SHADOW</a:t>
            </a:r>
            <a:r>
              <a:rPr lang="en-US" dirty="0"/>
              <a:t> </a:t>
            </a:r>
            <a:r>
              <a:rPr lang="en-US" b="1" dirty="0"/>
              <a:t>DOM</a:t>
            </a:r>
            <a:r>
              <a:rPr lang="en-US" dirty="0"/>
              <a:t>:</a:t>
            </a:r>
          </a:p>
          <a:p>
            <a:r>
              <a:rPr lang="en-US" dirty="0"/>
              <a:t>Shadow DOM provides </a:t>
            </a:r>
            <a:r>
              <a:rPr lang="en-US" b="1" dirty="0"/>
              <a:t>encapsulation</a:t>
            </a:r>
            <a:r>
              <a:rPr lang="en-US" dirty="0"/>
              <a:t>, isolating a component’s structure and styles from the rest of the page.</a:t>
            </a:r>
          </a:p>
          <a:p>
            <a:pPr>
              <a:buFont typeface="Wingdings" panose="05000000000000000000" pitchFamily="2" charset="2"/>
              <a:buChar char="ü"/>
            </a:pPr>
            <a:r>
              <a:rPr lang="en-US" dirty="0"/>
              <a:t>Avoids CSS conflicts with global styles.</a:t>
            </a:r>
          </a:p>
          <a:p>
            <a:pPr>
              <a:buFont typeface="Wingdings" panose="05000000000000000000" pitchFamily="2" charset="2"/>
              <a:buChar char="ü"/>
            </a:pPr>
            <a:r>
              <a:rPr lang="en-US" dirty="0"/>
              <a:t>Each component has its own DOM tree.</a:t>
            </a:r>
          </a:p>
          <a:p>
            <a:pPr>
              <a:buFont typeface="Wingdings" panose="05000000000000000000" pitchFamily="2" charset="2"/>
              <a:buChar char="ü"/>
            </a:pPr>
            <a:r>
              <a:rPr lang="en-US" b="1" dirty="0"/>
              <a:t>Example</a:t>
            </a:r>
            <a:r>
              <a:rPr lang="en-US" dirty="0"/>
              <a:t>: A &lt;datepicker&gt; component with internal styling.</a:t>
            </a:r>
            <a:endParaRPr lang="en-IN" dirty="0"/>
          </a:p>
        </p:txBody>
      </p:sp>
      <p:pic>
        <p:nvPicPr>
          <p:cNvPr id="11266" name="Picture 2">
            <a:extLst>
              <a:ext uri="{FF2B5EF4-FFF2-40B4-BE49-F238E27FC236}">
                <a16:creationId xmlns:a16="http://schemas.microsoft.com/office/drawing/2014/main" id="{7D27AE4A-7A51-C666-79B5-6551FEC6FCAB}"/>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tretch>
            <a:fillRect/>
          </a:stretch>
        </p:blipFill>
        <p:spPr bwMode="auto">
          <a:xfrm>
            <a:off x="6181725" y="2733368"/>
            <a:ext cx="4987720" cy="28218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31482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581</TotalTime>
  <Words>1044</Words>
  <Application>Microsoft Office PowerPoint</Application>
  <PresentationFormat>Widescreen</PresentationFormat>
  <Paragraphs>119</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Garamond</vt:lpstr>
      <vt:lpstr>Wingdings</vt:lpstr>
      <vt:lpstr>Organic</vt:lpstr>
      <vt:lpstr>TACHYON SYSTEMS FRONT-END DEVELOPER </vt:lpstr>
      <vt:lpstr>PRIMARY TOPICS</vt:lpstr>
      <vt:lpstr>WEB FUNDAMENTALS</vt:lpstr>
      <vt:lpstr>WEB FUNDAMENTALS </vt:lpstr>
      <vt:lpstr>WEB FUNDAMENTALS </vt:lpstr>
      <vt:lpstr>REACT </vt:lpstr>
      <vt:lpstr>HOOKS</vt:lpstr>
      <vt:lpstr>ROUTING &amp; STATE MANAGEMENT</vt:lpstr>
      <vt:lpstr>WEB COMPONENTS</vt:lpstr>
      <vt:lpstr>WEB COMPONENTS</vt:lpstr>
      <vt:lpstr>TESTING</vt:lpstr>
      <vt:lpstr>TESTING</vt:lpstr>
      <vt:lpstr>SECONDARY TOPICS</vt:lpstr>
      <vt:lpstr>RESTFUL API’s</vt:lpstr>
      <vt:lpstr>AUTHENTICATION &amp; AUTHORIZATION</vt:lpstr>
      <vt:lpstr>PERFORMANCE OPTIMIZATION</vt:lpstr>
      <vt:lpstr>UML DIAGRAMS</vt:lpstr>
      <vt:lpstr>SYSTEM DESIGN BASICS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Maheshwari R</dc:creator>
  <cp:lastModifiedBy>Maheshwari R</cp:lastModifiedBy>
  <cp:revision>6</cp:revision>
  <dcterms:created xsi:type="dcterms:W3CDTF">2025-09-16T17:20:02Z</dcterms:created>
  <dcterms:modified xsi:type="dcterms:W3CDTF">2025-09-17T19:47:04Z</dcterms:modified>
</cp:coreProperties>
</file>