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8" r:id="rId14"/>
    <p:sldId id="267"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9" d="100"/>
          <a:sy n="59" d="100"/>
        </p:scale>
        <p:origin x="3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E1EEA0E-3553-4D9D-92FE-894AE5FD7399}" type="datetimeFigureOut">
              <a:rPr lang="en-US" smtClean="0"/>
              <a:t>9/27/2023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09148C1-C098-4B46-98CE-E65BAF101919}" type="slidenum">
              <a:rPr lang="en-US" smtClean="0"/>
              <a:t>‹#›</a:t>
            </a:fld>
            <a:endParaRPr lang="en-US"/>
          </a:p>
        </p:txBody>
      </p:sp>
    </p:spTree>
    <p:extLst>
      <p:ext uri="{BB962C8B-B14F-4D97-AF65-F5344CB8AC3E}">
        <p14:creationId xmlns:p14="http://schemas.microsoft.com/office/powerpoint/2010/main" val="10533057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1EEA0E-3553-4D9D-92FE-894AE5FD7399}"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148C1-C098-4B46-98CE-E65BAF101919}" type="slidenum">
              <a:rPr lang="en-US" smtClean="0"/>
              <a:t>‹#›</a:t>
            </a:fld>
            <a:endParaRPr lang="en-US"/>
          </a:p>
        </p:txBody>
      </p:sp>
    </p:spTree>
    <p:extLst>
      <p:ext uri="{BB962C8B-B14F-4D97-AF65-F5344CB8AC3E}">
        <p14:creationId xmlns:p14="http://schemas.microsoft.com/office/powerpoint/2010/main" val="488111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EEA0E-3553-4D9D-92FE-894AE5FD739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148C1-C098-4B46-98CE-E65BAF101919}" type="slidenum">
              <a:rPr lang="en-US" smtClean="0"/>
              <a:t>‹#›</a:t>
            </a:fld>
            <a:endParaRPr lang="en-US"/>
          </a:p>
        </p:txBody>
      </p:sp>
    </p:spTree>
    <p:extLst>
      <p:ext uri="{BB962C8B-B14F-4D97-AF65-F5344CB8AC3E}">
        <p14:creationId xmlns:p14="http://schemas.microsoft.com/office/powerpoint/2010/main" val="1234664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EEA0E-3553-4D9D-92FE-894AE5FD739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148C1-C098-4B46-98CE-E65BAF101919}" type="slidenum">
              <a:rPr lang="en-US" smtClean="0"/>
              <a:t>‹#›</a:t>
            </a:fld>
            <a:endParaRPr lang="en-US"/>
          </a:p>
        </p:txBody>
      </p:sp>
    </p:spTree>
    <p:extLst>
      <p:ext uri="{BB962C8B-B14F-4D97-AF65-F5344CB8AC3E}">
        <p14:creationId xmlns:p14="http://schemas.microsoft.com/office/powerpoint/2010/main" val="436040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EEA0E-3553-4D9D-92FE-894AE5FD739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148C1-C098-4B46-98CE-E65BAF101919}" type="slidenum">
              <a:rPr lang="en-US" smtClean="0"/>
              <a:t>‹#›</a:t>
            </a:fld>
            <a:endParaRPr lang="en-US"/>
          </a:p>
        </p:txBody>
      </p:sp>
    </p:spTree>
    <p:extLst>
      <p:ext uri="{BB962C8B-B14F-4D97-AF65-F5344CB8AC3E}">
        <p14:creationId xmlns:p14="http://schemas.microsoft.com/office/powerpoint/2010/main" val="3565656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EEA0E-3553-4D9D-92FE-894AE5FD739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148C1-C098-4B46-98CE-E65BAF101919}" type="slidenum">
              <a:rPr lang="en-US" smtClean="0"/>
              <a:t>‹#›</a:t>
            </a:fld>
            <a:endParaRPr lang="en-US"/>
          </a:p>
        </p:txBody>
      </p:sp>
    </p:spTree>
    <p:extLst>
      <p:ext uri="{BB962C8B-B14F-4D97-AF65-F5344CB8AC3E}">
        <p14:creationId xmlns:p14="http://schemas.microsoft.com/office/powerpoint/2010/main" val="2086753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EEA0E-3553-4D9D-92FE-894AE5FD739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148C1-C098-4B46-98CE-E65BAF101919}" type="slidenum">
              <a:rPr lang="en-US" smtClean="0"/>
              <a:t>‹#›</a:t>
            </a:fld>
            <a:endParaRPr lang="en-US"/>
          </a:p>
        </p:txBody>
      </p:sp>
    </p:spTree>
    <p:extLst>
      <p:ext uri="{BB962C8B-B14F-4D97-AF65-F5344CB8AC3E}">
        <p14:creationId xmlns:p14="http://schemas.microsoft.com/office/powerpoint/2010/main" val="525007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1EEA0E-3553-4D9D-92FE-894AE5FD739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148C1-C098-4B46-98CE-E65BAF101919}"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97354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1EEA0E-3553-4D9D-92FE-894AE5FD739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148C1-C098-4B46-98CE-E65BAF101919}" type="slidenum">
              <a:rPr lang="en-US" smtClean="0"/>
              <a:t>‹#›</a:t>
            </a:fld>
            <a:endParaRPr lang="en-US"/>
          </a:p>
        </p:txBody>
      </p:sp>
    </p:spTree>
    <p:extLst>
      <p:ext uri="{BB962C8B-B14F-4D97-AF65-F5344CB8AC3E}">
        <p14:creationId xmlns:p14="http://schemas.microsoft.com/office/powerpoint/2010/main" val="294089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1EEA0E-3553-4D9D-92FE-894AE5FD739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148C1-C098-4B46-98CE-E65BAF101919}" type="slidenum">
              <a:rPr lang="en-US" smtClean="0"/>
              <a:t>‹#›</a:t>
            </a:fld>
            <a:endParaRPr lang="en-US"/>
          </a:p>
        </p:txBody>
      </p:sp>
    </p:spTree>
    <p:extLst>
      <p:ext uri="{BB962C8B-B14F-4D97-AF65-F5344CB8AC3E}">
        <p14:creationId xmlns:p14="http://schemas.microsoft.com/office/powerpoint/2010/main" val="2781142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EEA0E-3553-4D9D-92FE-894AE5FD739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148C1-C098-4B46-98CE-E65BAF101919}" type="slidenum">
              <a:rPr lang="en-US" smtClean="0"/>
              <a:t>‹#›</a:t>
            </a:fld>
            <a:endParaRPr lang="en-US"/>
          </a:p>
        </p:txBody>
      </p:sp>
    </p:spTree>
    <p:extLst>
      <p:ext uri="{BB962C8B-B14F-4D97-AF65-F5344CB8AC3E}">
        <p14:creationId xmlns:p14="http://schemas.microsoft.com/office/powerpoint/2010/main" val="150968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1EEA0E-3553-4D9D-92FE-894AE5FD7399}"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148C1-C098-4B46-98CE-E65BAF101919}" type="slidenum">
              <a:rPr lang="en-US" smtClean="0"/>
              <a:t>‹#›</a:t>
            </a:fld>
            <a:endParaRPr lang="en-US"/>
          </a:p>
        </p:txBody>
      </p:sp>
    </p:spTree>
    <p:extLst>
      <p:ext uri="{BB962C8B-B14F-4D97-AF65-F5344CB8AC3E}">
        <p14:creationId xmlns:p14="http://schemas.microsoft.com/office/powerpoint/2010/main" val="424812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1EEA0E-3553-4D9D-92FE-894AE5FD7399}"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9148C1-C098-4B46-98CE-E65BAF101919}" type="slidenum">
              <a:rPr lang="en-US" smtClean="0"/>
              <a:t>‹#›</a:t>
            </a:fld>
            <a:endParaRPr lang="en-US"/>
          </a:p>
        </p:txBody>
      </p:sp>
    </p:spTree>
    <p:extLst>
      <p:ext uri="{BB962C8B-B14F-4D97-AF65-F5344CB8AC3E}">
        <p14:creationId xmlns:p14="http://schemas.microsoft.com/office/powerpoint/2010/main" val="2211084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1EEA0E-3553-4D9D-92FE-894AE5FD7399}"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9148C1-C098-4B46-98CE-E65BAF101919}" type="slidenum">
              <a:rPr lang="en-US" smtClean="0"/>
              <a:t>‹#›</a:t>
            </a:fld>
            <a:endParaRPr lang="en-US"/>
          </a:p>
        </p:txBody>
      </p:sp>
    </p:spTree>
    <p:extLst>
      <p:ext uri="{BB962C8B-B14F-4D97-AF65-F5344CB8AC3E}">
        <p14:creationId xmlns:p14="http://schemas.microsoft.com/office/powerpoint/2010/main" val="3454554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E1EEA0E-3553-4D9D-92FE-894AE5FD7399}"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9148C1-C098-4B46-98CE-E65BAF101919}" type="slidenum">
              <a:rPr lang="en-US" smtClean="0"/>
              <a:t>‹#›</a:t>
            </a:fld>
            <a:endParaRPr lang="en-US"/>
          </a:p>
        </p:txBody>
      </p:sp>
    </p:spTree>
    <p:extLst>
      <p:ext uri="{BB962C8B-B14F-4D97-AF65-F5344CB8AC3E}">
        <p14:creationId xmlns:p14="http://schemas.microsoft.com/office/powerpoint/2010/main" val="2272708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1EEA0E-3553-4D9D-92FE-894AE5FD7399}"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148C1-C098-4B46-98CE-E65BAF101919}" type="slidenum">
              <a:rPr lang="en-US" smtClean="0"/>
              <a:t>‹#›</a:t>
            </a:fld>
            <a:endParaRPr lang="en-US"/>
          </a:p>
        </p:txBody>
      </p:sp>
    </p:spTree>
    <p:extLst>
      <p:ext uri="{BB962C8B-B14F-4D97-AF65-F5344CB8AC3E}">
        <p14:creationId xmlns:p14="http://schemas.microsoft.com/office/powerpoint/2010/main" val="3788440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1EEA0E-3553-4D9D-92FE-894AE5FD7399}"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9148C1-C098-4B46-98CE-E65BAF101919}" type="slidenum">
              <a:rPr lang="en-US" smtClean="0"/>
              <a:t>‹#›</a:t>
            </a:fld>
            <a:endParaRPr lang="en-US"/>
          </a:p>
        </p:txBody>
      </p:sp>
    </p:spTree>
    <p:extLst>
      <p:ext uri="{BB962C8B-B14F-4D97-AF65-F5344CB8AC3E}">
        <p14:creationId xmlns:p14="http://schemas.microsoft.com/office/powerpoint/2010/main" val="282117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1EEA0E-3553-4D9D-92FE-894AE5FD7399}" type="datetimeFigureOut">
              <a:rPr lang="en-US" smtClean="0"/>
              <a:t>9/27/2023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9148C1-C098-4B46-98CE-E65BAF101919}" type="slidenum">
              <a:rPr lang="en-US" smtClean="0"/>
              <a:t>‹#›</a:t>
            </a:fld>
            <a:endParaRPr lang="en-US"/>
          </a:p>
        </p:txBody>
      </p:sp>
    </p:spTree>
    <p:extLst>
      <p:ext uri="{BB962C8B-B14F-4D97-AF65-F5344CB8AC3E}">
        <p14:creationId xmlns:p14="http://schemas.microsoft.com/office/powerpoint/2010/main" val="23108571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bootcamp.cvn.columbia.edu/blog/augmented-realit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2496-AF2C-AB67-4470-222BFCDC0EE0}"/>
              </a:ext>
            </a:extLst>
          </p:cNvPr>
          <p:cNvSpPr>
            <a:spLocks noGrp="1"/>
          </p:cNvSpPr>
          <p:nvPr>
            <p:ph type="ctrTitle"/>
          </p:nvPr>
        </p:nvSpPr>
        <p:spPr/>
        <p:txBody>
          <a:bodyPr/>
          <a:lstStyle/>
          <a:p>
            <a:r>
              <a:rPr lang="en-US" dirty="0"/>
              <a:t>Augmented Realty</a:t>
            </a:r>
          </a:p>
        </p:txBody>
      </p:sp>
      <p:sp>
        <p:nvSpPr>
          <p:cNvPr id="3" name="Subtitle 2">
            <a:extLst>
              <a:ext uri="{FF2B5EF4-FFF2-40B4-BE49-F238E27FC236}">
                <a16:creationId xmlns:a16="http://schemas.microsoft.com/office/drawing/2014/main" id="{D9A80DE7-B801-35FF-0CA8-2215471F0492}"/>
              </a:ext>
            </a:extLst>
          </p:cNvPr>
          <p:cNvSpPr>
            <a:spLocks noGrp="1"/>
          </p:cNvSpPr>
          <p:nvPr>
            <p:ph type="subTitle" idx="1"/>
          </p:nvPr>
        </p:nvSpPr>
        <p:spPr/>
        <p:txBody>
          <a:bodyPr/>
          <a:lstStyle/>
          <a:p>
            <a:r>
              <a:rPr lang="en-US" b="0" i="0" dirty="0">
                <a:solidFill>
                  <a:srgbClr val="FFCCCC"/>
                </a:solidFill>
                <a:effectLst/>
                <a:latin typeface="Söhne"/>
              </a:rPr>
              <a:t>Where Imagination Meets Reality"</a:t>
            </a:r>
            <a:endParaRPr lang="en-US" dirty="0">
              <a:solidFill>
                <a:srgbClr val="FFCCCC"/>
              </a:solidFill>
            </a:endParaRPr>
          </a:p>
        </p:txBody>
      </p:sp>
    </p:spTree>
    <p:extLst>
      <p:ext uri="{BB962C8B-B14F-4D97-AF65-F5344CB8AC3E}">
        <p14:creationId xmlns:p14="http://schemas.microsoft.com/office/powerpoint/2010/main" val="1389284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2621-61F4-B333-CC4C-7205915CA741}"/>
              </a:ext>
            </a:extLst>
          </p:cNvPr>
          <p:cNvSpPr>
            <a:spLocks noGrp="1"/>
          </p:cNvSpPr>
          <p:nvPr>
            <p:ph type="title"/>
          </p:nvPr>
        </p:nvSpPr>
        <p:spPr/>
        <p:txBody>
          <a:bodyPr/>
          <a:lstStyle/>
          <a:p>
            <a:r>
              <a:rPr lang="en-US" dirty="0"/>
              <a:t>                                                      </a:t>
            </a:r>
          </a:p>
        </p:txBody>
      </p:sp>
      <p:sp>
        <p:nvSpPr>
          <p:cNvPr id="4" name="Rectangle 3">
            <a:extLst>
              <a:ext uri="{FF2B5EF4-FFF2-40B4-BE49-F238E27FC236}">
                <a16:creationId xmlns:a16="http://schemas.microsoft.com/office/drawing/2014/main" id="{663CE232-D682-912F-C3C1-1F3A85FBB3C7}"/>
              </a:ext>
            </a:extLst>
          </p:cNvPr>
          <p:cNvSpPr/>
          <p:nvPr/>
        </p:nvSpPr>
        <p:spPr>
          <a:xfrm>
            <a:off x="825877" y="533400"/>
            <a:ext cx="10061280"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MARKER-BASED  vs  MARKER-LESS</a:t>
            </a:r>
          </a:p>
        </p:txBody>
      </p:sp>
      <p:pic>
        <p:nvPicPr>
          <p:cNvPr id="10" name="Content Placeholder 9" descr="A yellow and blue background with white text&#10;&#10;Description automatically generated">
            <a:extLst>
              <a:ext uri="{FF2B5EF4-FFF2-40B4-BE49-F238E27FC236}">
                <a16:creationId xmlns:a16="http://schemas.microsoft.com/office/drawing/2014/main" id="{44578C4D-6D7A-CF8B-5670-CAA75CB113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142" y="2272696"/>
            <a:ext cx="10061279" cy="3649662"/>
          </a:xfrm>
        </p:spPr>
      </p:pic>
    </p:spTree>
    <p:extLst>
      <p:ext uri="{BB962C8B-B14F-4D97-AF65-F5344CB8AC3E}">
        <p14:creationId xmlns:p14="http://schemas.microsoft.com/office/powerpoint/2010/main" val="3908833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1F30-0ACC-7A57-0524-2DC265BB3B3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FA43E9A-4B86-2488-5842-E59751207F21}"/>
              </a:ext>
            </a:extLst>
          </p:cNvPr>
          <p:cNvSpPr>
            <a:spLocks noGrp="1"/>
          </p:cNvSpPr>
          <p:nvPr>
            <p:ph idx="1"/>
          </p:nvPr>
        </p:nvSpPr>
        <p:spPr/>
        <p:txBody>
          <a:bodyPr>
            <a:normAutofit fontScale="77500" lnSpcReduction="20000"/>
          </a:bodyPr>
          <a:lstStyle/>
          <a:p>
            <a:r>
              <a:rPr lang="en-US" sz="2100" b="0" i="0" dirty="0">
                <a:solidFill>
                  <a:schemeClr val="tx2"/>
                </a:solidFill>
                <a:effectLst/>
                <a:latin typeface="Segoe UI" panose="020B0502040204020203" pitchFamily="34" charset="0"/>
              </a:rPr>
              <a:t>help enhance the learning and comprehension benefits / On-demand</a:t>
            </a:r>
          </a:p>
          <a:p>
            <a:r>
              <a:rPr lang="en-US" sz="2100" b="0" i="0" dirty="0">
                <a:solidFill>
                  <a:schemeClr val="tx2"/>
                </a:solidFill>
                <a:effectLst/>
                <a:latin typeface="Segoe UI" panose="020B0502040204020203" pitchFamily="34" charset="0"/>
              </a:rPr>
              <a:t>Performance support</a:t>
            </a:r>
          </a:p>
          <a:p>
            <a:r>
              <a:rPr lang="en-US" sz="2100" b="0" i="0" dirty="0">
                <a:solidFill>
                  <a:schemeClr val="tx2"/>
                </a:solidFill>
                <a:effectLst/>
                <a:latin typeface="Segoe UI" panose="020B0502040204020203" pitchFamily="34" charset="0"/>
              </a:rPr>
              <a:t>New hire onboarding</a:t>
            </a:r>
          </a:p>
          <a:p>
            <a:r>
              <a:rPr lang="en-US" sz="2100" b="0" i="0" dirty="0">
                <a:solidFill>
                  <a:schemeClr val="tx2"/>
                </a:solidFill>
                <a:effectLst/>
                <a:latin typeface="Segoe UI" panose="020B0502040204020203" pitchFamily="34" charset="0"/>
              </a:rPr>
              <a:t>Customer service and experience</a:t>
            </a:r>
          </a:p>
          <a:p>
            <a:pPr marL="0" indent="0">
              <a:buNone/>
            </a:pPr>
            <a:endParaRPr lang="en-US" sz="2100" dirty="0">
              <a:solidFill>
                <a:schemeClr val="tx2"/>
              </a:solidFill>
              <a:latin typeface="Segoe UI" panose="020B0502040204020203" pitchFamily="34" charset="0"/>
            </a:endParaRPr>
          </a:p>
          <a:p>
            <a:pPr marL="0" indent="0">
              <a:buNone/>
            </a:pPr>
            <a:r>
              <a:rPr lang="en-US" sz="2100" b="0" i="0" dirty="0">
                <a:solidFill>
                  <a:schemeClr val="tx2"/>
                </a:solidFill>
                <a:effectLst/>
                <a:latin typeface="Segoe UI" panose="020B0502040204020203" pitchFamily="34" charset="0"/>
              </a:rPr>
              <a:t>These above methods are been applied to the below mentioned sectors :</a:t>
            </a:r>
          </a:p>
          <a:p>
            <a:r>
              <a:rPr lang="en-US" sz="2100" dirty="0">
                <a:solidFill>
                  <a:schemeClr val="tx2"/>
                </a:solidFill>
                <a:latin typeface="Segoe UI" panose="020B0502040204020203" pitchFamily="34" charset="0"/>
              </a:rPr>
              <a:t>Retail</a:t>
            </a:r>
          </a:p>
          <a:p>
            <a:r>
              <a:rPr lang="en-US" sz="2100" b="0" i="0" dirty="0">
                <a:solidFill>
                  <a:schemeClr val="tx2"/>
                </a:solidFill>
                <a:effectLst/>
                <a:latin typeface="Segoe UI" panose="020B0502040204020203" pitchFamily="34" charset="0"/>
              </a:rPr>
              <a:t>Manufacturing</a:t>
            </a:r>
          </a:p>
          <a:p>
            <a:r>
              <a:rPr lang="en-US" sz="2100" dirty="0">
                <a:solidFill>
                  <a:schemeClr val="tx2"/>
                </a:solidFill>
                <a:latin typeface="Segoe UI" panose="020B0502040204020203" pitchFamily="34" charset="0"/>
              </a:rPr>
              <a:t>Healthcare</a:t>
            </a:r>
          </a:p>
          <a:p>
            <a:r>
              <a:rPr lang="en-US" sz="2100" b="0" i="0" dirty="0">
                <a:solidFill>
                  <a:schemeClr val="tx2"/>
                </a:solidFill>
                <a:effectLst/>
                <a:latin typeface="Segoe UI" panose="020B0502040204020203" pitchFamily="34" charset="0"/>
              </a:rPr>
              <a:t>Military</a:t>
            </a:r>
          </a:p>
          <a:p>
            <a:r>
              <a:rPr lang="en-US" sz="2100" b="0" i="0" dirty="0">
                <a:solidFill>
                  <a:schemeClr val="tx2"/>
                </a:solidFill>
                <a:effectLst/>
                <a:latin typeface="Segoe UI" panose="020B0502040204020203" pitchFamily="34" charset="0"/>
              </a:rPr>
              <a:t>Automobile</a:t>
            </a:r>
          </a:p>
          <a:p>
            <a:endParaRPr lang="en-US" b="0" i="0" dirty="0">
              <a:solidFill>
                <a:schemeClr val="tx2"/>
              </a:solidFill>
              <a:effectLst/>
              <a:latin typeface="Segoe UI" panose="020B0502040204020203" pitchFamily="34" charset="0"/>
            </a:endParaRPr>
          </a:p>
        </p:txBody>
      </p:sp>
      <p:sp>
        <p:nvSpPr>
          <p:cNvPr id="4" name="Rectangle 3">
            <a:extLst>
              <a:ext uri="{FF2B5EF4-FFF2-40B4-BE49-F238E27FC236}">
                <a16:creationId xmlns:a16="http://schemas.microsoft.com/office/drawing/2014/main" id="{BF459D68-1ACA-DF64-9E07-E9E1E3372D11}"/>
              </a:ext>
            </a:extLst>
          </p:cNvPr>
          <p:cNvSpPr/>
          <p:nvPr/>
        </p:nvSpPr>
        <p:spPr>
          <a:xfrm>
            <a:off x="2679005" y="718972"/>
            <a:ext cx="6145016"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ADVANTAGES OF AR </a:t>
            </a:r>
          </a:p>
        </p:txBody>
      </p:sp>
    </p:spTree>
    <p:extLst>
      <p:ext uri="{BB962C8B-B14F-4D97-AF65-F5344CB8AC3E}">
        <p14:creationId xmlns:p14="http://schemas.microsoft.com/office/powerpoint/2010/main" val="241574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F4FF-10AC-AF53-3873-84B057996CA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DD979825-7273-5935-08BB-D92E1087A1CC}"/>
              </a:ext>
            </a:extLst>
          </p:cNvPr>
          <p:cNvSpPr>
            <a:spLocks noGrp="1"/>
          </p:cNvSpPr>
          <p:nvPr>
            <p:ph idx="1"/>
          </p:nvPr>
        </p:nvSpPr>
        <p:spPr/>
        <p:txBody>
          <a:bodyPr/>
          <a:lstStyle/>
          <a:p>
            <a:r>
              <a:rPr lang="en-US" b="0" i="0" dirty="0">
                <a:solidFill>
                  <a:schemeClr val="tx2"/>
                </a:solidFill>
                <a:effectLst/>
                <a:latin typeface="Google Sans"/>
              </a:rPr>
              <a:t>Cost and complexity of developing and maintaining AR content</a:t>
            </a:r>
          </a:p>
          <a:p>
            <a:r>
              <a:rPr lang="en-US" b="0" i="0" dirty="0">
                <a:solidFill>
                  <a:schemeClr val="tx2"/>
                </a:solidFill>
                <a:effectLst/>
                <a:latin typeface="Google Sans"/>
              </a:rPr>
              <a:t>Need for compatible devices and software, and the potential for technical glitches or user errors</a:t>
            </a:r>
            <a:endParaRPr lang="en-US" dirty="0">
              <a:solidFill>
                <a:schemeClr val="tx2"/>
              </a:solidFill>
              <a:latin typeface="Google Sans"/>
            </a:endParaRPr>
          </a:p>
          <a:p>
            <a:r>
              <a:rPr lang="en-US" dirty="0">
                <a:solidFill>
                  <a:schemeClr val="tx2"/>
                </a:solidFill>
                <a:latin typeface="Google Sans"/>
              </a:rPr>
              <a:t>B</a:t>
            </a:r>
            <a:r>
              <a:rPr lang="en-US" b="0" i="0" dirty="0">
                <a:solidFill>
                  <a:schemeClr val="tx2"/>
                </a:solidFill>
                <a:effectLst/>
                <a:latin typeface="Google Sans"/>
              </a:rPr>
              <a:t>ulky and expensive headsets with a limited field of view (</a:t>
            </a:r>
            <a:r>
              <a:rPr lang="en-US" b="0" i="0" dirty="0" err="1">
                <a:solidFill>
                  <a:schemeClr val="tx2"/>
                </a:solidFill>
                <a:effectLst/>
                <a:latin typeface="Google Sans"/>
              </a:rPr>
              <a:t>FoV</a:t>
            </a:r>
            <a:r>
              <a:rPr lang="en-US" b="0" i="0" dirty="0">
                <a:solidFill>
                  <a:schemeClr val="tx2"/>
                </a:solidFill>
                <a:effectLst/>
                <a:latin typeface="Google Sans"/>
              </a:rPr>
              <a:t>)</a:t>
            </a:r>
          </a:p>
          <a:p>
            <a:r>
              <a:rPr lang="en-US" dirty="0">
                <a:solidFill>
                  <a:schemeClr val="tx2"/>
                </a:solidFill>
                <a:latin typeface="Google Sans"/>
              </a:rPr>
              <a:t>S</a:t>
            </a:r>
            <a:r>
              <a:rPr lang="en-US" b="0" i="0" dirty="0">
                <a:solidFill>
                  <a:schemeClr val="tx2"/>
                </a:solidFill>
                <a:effectLst/>
                <a:latin typeface="Google Sans"/>
              </a:rPr>
              <a:t>ecurity concerns when AR data is manipulated to influence worker decisions</a:t>
            </a:r>
            <a:endParaRPr lang="en-US" dirty="0">
              <a:solidFill>
                <a:schemeClr val="tx2"/>
              </a:solidFill>
              <a:latin typeface="Google Sans"/>
            </a:endParaRPr>
          </a:p>
          <a:p>
            <a:r>
              <a:rPr lang="en-US" dirty="0">
                <a:solidFill>
                  <a:schemeClr val="tx2"/>
                </a:solidFill>
                <a:latin typeface="Google Sans"/>
              </a:rPr>
              <a:t>H</a:t>
            </a:r>
            <a:r>
              <a:rPr lang="en-US" b="0" i="0" dirty="0">
                <a:solidFill>
                  <a:schemeClr val="tx2"/>
                </a:solidFill>
                <a:effectLst/>
                <a:latin typeface="Google Sans"/>
              </a:rPr>
              <a:t>igh and expensive learning curve to use</a:t>
            </a:r>
          </a:p>
          <a:p>
            <a:r>
              <a:rPr lang="en-US" dirty="0">
                <a:solidFill>
                  <a:schemeClr val="tx2"/>
                </a:solidFill>
                <a:latin typeface="Google Sans"/>
              </a:rPr>
              <a:t>L</a:t>
            </a:r>
            <a:r>
              <a:rPr lang="en-US" b="0" i="0" dirty="0">
                <a:solidFill>
                  <a:schemeClr val="tx2"/>
                </a:solidFill>
                <a:effectLst/>
                <a:latin typeface="Google Sans"/>
              </a:rPr>
              <a:t>ack of truly precise spatial location systems for AR objects</a:t>
            </a:r>
            <a:endParaRPr lang="en-US" dirty="0">
              <a:solidFill>
                <a:schemeClr val="tx2"/>
              </a:solidFill>
            </a:endParaRPr>
          </a:p>
        </p:txBody>
      </p:sp>
      <p:sp>
        <p:nvSpPr>
          <p:cNvPr id="4" name="Rectangle 3">
            <a:extLst>
              <a:ext uri="{FF2B5EF4-FFF2-40B4-BE49-F238E27FC236}">
                <a16:creationId xmlns:a16="http://schemas.microsoft.com/office/drawing/2014/main" id="{1293D8FA-836C-686C-41B7-C088A4A78A3B}"/>
              </a:ext>
            </a:extLst>
          </p:cNvPr>
          <p:cNvSpPr/>
          <p:nvPr/>
        </p:nvSpPr>
        <p:spPr>
          <a:xfrm>
            <a:off x="2131841" y="414403"/>
            <a:ext cx="6926833"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DISADVANTAGES OF AR</a:t>
            </a:r>
          </a:p>
        </p:txBody>
      </p:sp>
    </p:spTree>
    <p:extLst>
      <p:ext uri="{BB962C8B-B14F-4D97-AF65-F5344CB8AC3E}">
        <p14:creationId xmlns:p14="http://schemas.microsoft.com/office/powerpoint/2010/main" val="2138128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737D4-204F-5C2B-3B14-D225CB2DBEDD}"/>
              </a:ext>
            </a:extLst>
          </p:cNvPr>
          <p:cNvSpPr>
            <a:spLocks noGrp="1"/>
          </p:cNvSpPr>
          <p:nvPr>
            <p:ph type="title"/>
          </p:nvPr>
        </p:nvSpPr>
        <p:spPr/>
        <p:txBody>
          <a:bodyPr/>
          <a:lstStyle/>
          <a:p>
            <a:r>
              <a:rPr lang="en-US" dirty="0"/>
              <a:t>                                                                                       </a:t>
            </a:r>
          </a:p>
        </p:txBody>
      </p:sp>
      <p:pic>
        <p:nvPicPr>
          <p:cNvPr id="5" name="Content Placeholder 4" descr="A cellphone with logos around it&#10;&#10;Description automatically generated">
            <a:extLst>
              <a:ext uri="{FF2B5EF4-FFF2-40B4-BE49-F238E27FC236}">
                <a16:creationId xmlns:a16="http://schemas.microsoft.com/office/drawing/2014/main" id="{5DB210D2-D801-5182-CCCE-F452E091B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2" y="522514"/>
            <a:ext cx="10667998" cy="5769429"/>
          </a:xfrm>
        </p:spPr>
      </p:pic>
    </p:spTree>
    <p:extLst>
      <p:ext uri="{BB962C8B-B14F-4D97-AF65-F5344CB8AC3E}">
        <p14:creationId xmlns:p14="http://schemas.microsoft.com/office/powerpoint/2010/main" val="398502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0B20-D38A-9BBE-6238-0379B1A5F224}"/>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D9217B4-7308-E032-F74C-9C8432AE2DCD}"/>
              </a:ext>
            </a:extLst>
          </p:cNvPr>
          <p:cNvSpPr>
            <a:spLocks noGrp="1"/>
          </p:cNvSpPr>
          <p:nvPr>
            <p:ph idx="1"/>
          </p:nvPr>
        </p:nvSpPr>
        <p:spPr/>
        <p:txBody>
          <a:bodyPr/>
          <a:lstStyle/>
          <a:p>
            <a:r>
              <a:rPr lang="en-US" dirty="0">
                <a:solidFill>
                  <a:schemeClr val="tx2"/>
                </a:solidFill>
                <a:latin typeface="Söhne"/>
              </a:rPr>
              <a:t>P</a:t>
            </a:r>
            <a:r>
              <a:rPr lang="en-US" b="0" i="0" dirty="0">
                <a:solidFill>
                  <a:schemeClr val="tx2"/>
                </a:solidFill>
                <a:effectLst/>
                <a:latin typeface="Söhne"/>
              </a:rPr>
              <a:t>otential to reshape our reality, offering exciting opportunities for innovation and improvement across various fields.</a:t>
            </a:r>
          </a:p>
          <a:p>
            <a:r>
              <a:rPr lang="en-US" b="0" i="0" dirty="0">
                <a:solidFill>
                  <a:schemeClr val="tx2"/>
                </a:solidFill>
                <a:effectLst/>
                <a:latin typeface="Söhne"/>
              </a:rPr>
              <a:t>AR continues to evolve, its impact on our daily lives will become increasingly profound</a:t>
            </a:r>
            <a:endParaRPr lang="en-US" dirty="0">
              <a:solidFill>
                <a:schemeClr val="tx2"/>
              </a:solidFill>
              <a:latin typeface="Söhne"/>
            </a:endParaRPr>
          </a:p>
          <a:p>
            <a:r>
              <a:rPr lang="en-US" dirty="0">
                <a:solidFill>
                  <a:schemeClr val="tx2"/>
                </a:solidFill>
                <a:latin typeface="Söhne"/>
              </a:rPr>
              <a:t>U</a:t>
            </a:r>
            <a:r>
              <a:rPr lang="en-US" b="0" i="0" dirty="0">
                <a:solidFill>
                  <a:schemeClr val="tx2"/>
                </a:solidFill>
                <a:effectLst/>
                <a:latin typeface="Söhne"/>
              </a:rPr>
              <a:t>nlocking new possibilities and changing the way we interact with and perceive the world around us</a:t>
            </a:r>
          </a:p>
        </p:txBody>
      </p:sp>
      <p:sp>
        <p:nvSpPr>
          <p:cNvPr id="4" name="Rectangle 3">
            <a:extLst>
              <a:ext uri="{FF2B5EF4-FFF2-40B4-BE49-F238E27FC236}">
                <a16:creationId xmlns:a16="http://schemas.microsoft.com/office/drawing/2014/main" id="{7756A166-146F-454B-313D-DE58968C2117}"/>
              </a:ext>
            </a:extLst>
          </p:cNvPr>
          <p:cNvSpPr/>
          <p:nvPr/>
        </p:nvSpPr>
        <p:spPr>
          <a:xfrm>
            <a:off x="3833008" y="414403"/>
            <a:ext cx="4003468"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CONCLUSION</a:t>
            </a:r>
          </a:p>
        </p:txBody>
      </p:sp>
    </p:spTree>
    <p:extLst>
      <p:ext uri="{BB962C8B-B14F-4D97-AF65-F5344CB8AC3E}">
        <p14:creationId xmlns:p14="http://schemas.microsoft.com/office/powerpoint/2010/main" val="4010432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B4C2-D87F-4EE3-1471-1971ABAE364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61E4181-A805-1740-08CE-179656C72A9A}"/>
              </a:ext>
            </a:extLst>
          </p:cNvPr>
          <p:cNvSpPr>
            <a:spLocks noGrp="1"/>
          </p:cNvSpPr>
          <p:nvPr>
            <p:ph idx="1"/>
          </p:nvPr>
        </p:nvSpPr>
        <p:spPr/>
        <p:txBody>
          <a:bodyPr/>
          <a:lstStyle/>
          <a:p>
            <a:r>
              <a:rPr lang="en-US" dirty="0"/>
              <a:t>https://dynamics.microsoft.com/en-us/mixed-reality/guides/what-is-augmented-reality-ar/</a:t>
            </a:r>
          </a:p>
          <a:p>
            <a:r>
              <a:rPr lang="en-US" dirty="0">
                <a:hlinkClick r:id="rId2"/>
              </a:rPr>
              <a:t>https://bootcamp.cvn.columbia.edu/blog/augmented-reality</a:t>
            </a:r>
            <a:endParaRPr lang="en-US" dirty="0"/>
          </a:p>
          <a:p>
            <a:r>
              <a:rPr lang="en-US" dirty="0"/>
              <a:t>https://en.wikipedia.org/wiki/Augmented_reality</a:t>
            </a:r>
          </a:p>
          <a:p>
            <a:endParaRPr lang="en-US" dirty="0"/>
          </a:p>
        </p:txBody>
      </p:sp>
      <p:sp>
        <p:nvSpPr>
          <p:cNvPr id="4" name="Rectangle 3">
            <a:extLst>
              <a:ext uri="{FF2B5EF4-FFF2-40B4-BE49-F238E27FC236}">
                <a16:creationId xmlns:a16="http://schemas.microsoft.com/office/drawing/2014/main" id="{0B1B349F-E57F-97CA-ECFE-4F7D4E69166C}"/>
              </a:ext>
            </a:extLst>
          </p:cNvPr>
          <p:cNvSpPr/>
          <p:nvPr/>
        </p:nvSpPr>
        <p:spPr>
          <a:xfrm>
            <a:off x="3760547" y="414403"/>
            <a:ext cx="3778278" cy="923330"/>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REFERENCES</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3880919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descr="A collage of people in different poses&#10;&#10;Description automatically generated">
            <a:extLst>
              <a:ext uri="{FF2B5EF4-FFF2-40B4-BE49-F238E27FC236}">
                <a16:creationId xmlns:a16="http://schemas.microsoft.com/office/drawing/2014/main" id="{4B4F176F-67CC-844F-6A95-2380CF932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861" y="630935"/>
            <a:ext cx="10478277" cy="5867835"/>
          </a:xfrm>
          <a:prstGeom prst="rect">
            <a:avLst/>
          </a:prstGeom>
        </p:spPr>
      </p:pic>
    </p:spTree>
    <p:extLst>
      <p:ext uri="{BB962C8B-B14F-4D97-AF65-F5344CB8AC3E}">
        <p14:creationId xmlns:p14="http://schemas.microsoft.com/office/powerpoint/2010/main" val="232799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401F-794C-7489-B466-F4866CD27A8A}"/>
              </a:ext>
            </a:extLst>
          </p:cNvPr>
          <p:cNvSpPr>
            <a:spLocks noGrp="1"/>
          </p:cNvSpPr>
          <p:nvPr>
            <p:ph type="title"/>
          </p:nvPr>
        </p:nvSpPr>
        <p:spPr/>
        <p:txBody>
          <a:bodyPr/>
          <a:lstStyle/>
          <a:p>
            <a:pPr algn="ctr"/>
            <a:r>
              <a:rPr lang="en-US" dirty="0"/>
              <a:t>Team 6</a:t>
            </a:r>
          </a:p>
        </p:txBody>
      </p:sp>
      <p:sp>
        <p:nvSpPr>
          <p:cNvPr id="3" name="Content Placeholder 2">
            <a:extLst>
              <a:ext uri="{FF2B5EF4-FFF2-40B4-BE49-F238E27FC236}">
                <a16:creationId xmlns:a16="http://schemas.microsoft.com/office/drawing/2014/main" id="{E0EA47FA-EBAA-6FD9-F886-059282BF1612}"/>
              </a:ext>
            </a:extLst>
          </p:cNvPr>
          <p:cNvSpPr>
            <a:spLocks noGrp="1"/>
          </p:cNvSpPr>
          <p:nvPr>
            <p:ph idx="1"/>
          </p:nvPr>
        </p:nvSpPr>
        <p:spPr/>
        <p:txBody>
          <a:bodyPr/>
          <a:lstStyle/>
          <a:p>
            <a:r>
              <a:rPr lang="en-US" dirty="0"/>
              <a:t>Team Members :</a:t>
            </a:r>
          </a:p>
          <a:p>
            <a:pPr lvl="1"/>
            <a:r>
              <a:rPr lang="en-US" dirty="0"/>
              <a:t>Maheshwar Punyam Anand</a:t>
            </a:r>
          </a:p>
          <a:p>
            <a:pPr lvl="1"/>
            <a:r>
              <a:rPr lang="en-US" dirty="0"/>
              <a:t>Ganga Prasanna</a:t>
            </a:r>
          </a:p>
          <a:p>
            <a:pPr lvl="1"/>
            <a:r>
              <a:rPr lang="en-US" dirty="0"/>
              <a:t>Gopi </a:t>
            </a:r>
            <a:r>
              <a:rPr lang="en-US" dirty="0" err="1"/>
              <a:t>Lokindi</a:t>
            </a:r>
            <a:endParaRPr lang="en-US" dirty="0"/>
          </a:p>
          <a:p>
            <a:pPr lvl="1"/>
            <a:r>
              <a:rPr lang="en-US" dirty="0"/>
              <a:t>Pavani </a:t>
            </a:r>
            <a:r>
              <a:rPr lang="en-US" dirty="0" err="1"/>
              <a:t>Karumuri</a:t>
            </a:r>
            <a:endParaRPr lang="en-US" dirty="0"/>
          </a:p>
        </p:txBody>
      </p:sp>
    </p:spTree>
    <p:extLst>
      <p:ext uri="{BB962C8B-B14F-4D97-AF65-F5344CB8AC3E}">
        <p14:creationId xmlns:p14="http://schemas.microsoft.com/office/powerpoint/2010/main" val="256642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2732-8461-5B13-6BAF-7977452A7FEF}"/>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DBA3CB6-D809-1535-ACA9-4D3867F41D86}"/>
              </a:ext>
            </a:extLst>
          </p:cNvPr>
          <p:cNvSpPr>
            <a:spLocks noGrp="1"/>
          </p:cNvSpPr>
          <p:nvPr>
            <p:ph idx="1"/>
          </p:nvPr>
        </p:nvSpPr>
        <p:spPr/>
        <p:txBody>
          <a:bodyPr/>
          <a:lstStyle/>
          <a:p>
            <a:r>
              <a:rPr lang="en-US" dirty="0"/>
              <a:t>What is AR</a:t>
            </a:r>
          </a:p>
          <a:p>
            <a:r>
              <a:rPr lang="en-US" dirty="0"/>
              <a:t>AR/VR/MR</a:t>
            </a:r>
          </a:p>
          <a:p>
            <a:r>
              <a:rPr lang="en-US" dirty="0"/>
              <a:t>AR Types</a:t>
            </a:r>
          </a:p>
          <a:p>
            <a:r>
              <a:rPr lang="en-US" dirty="0"/>
              <a:t>Advantages</a:t>
            </a:r>
          </a:p>
          <a:p>
            <a:r>
              <a:rPr lang="en-US" dirty="0"/>
              <a:t>Disadvantages</a:t>
            </a:r>
          </a:p>
          <a:p>
            <a:r>
              <a:rPr lang="en-US" dirty="0"/>
              <a:t>Examples</a:t>
            </a:r>
          </a:p>
          <a:p>
            <a:endParaRPr lang="en-US" dirty="0"/>
          </a:p>
          <a:p>
            <a:endParaRPr lang="en-US" dirty="0"/>
          </a:p>
        </p:txBody>
      </p:sp>
      <p:sp>
        <p:nvSpPr>
          <p:cNvPr id="4" name="Rectangle 3">
            <a:extLst>
              <a:ext uri="{FF2B5EF4-FFF2-40B4-BE49-F238E27FC236}">
                <a16:creationId xmlns:a16="http://schemas.microsoft.com/office/drawing/2014/main" id="{313D039D-009B-9FA5-1949-C1B2103AC594}"/>
              </a:ext>
            </a:extLst>
          </p:cNvPr>
          <p:cNvSpPr/>
          <p:nvPr/>
        </p:nvSpPr>
        <p:spPr>
          <a:xfrm>
            <a:off x="2699427" y="414403"/>
            <a:ext cx="6104172" cy="923330"/>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TABLE OF CONTENTS</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2900004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1A21A-D78C-CEA4-0AF4-6E3EAA077EAD}"/>
              </a:ext>
            </a:extLst>
          </p:cNvPr>
          <p:cNvSpPr>
            <a:spLocks noGrp="1"/>
          </p:cNvSpPr>
          <p:nvPr>
            <p:ph type="title"/>
          </p:nvPr>
        </p:nvSpPr>
        <p:spPr/>
        <p:txBody>
          <a:bodyPr/>
          <a:lstStyle/>
          <a:p>
            <a:pPr algn="ctr"/>
            <a:r>
              <a:rPr lang="en-US" dirty="0"/>
              <a:t>WHAT IS AR ?</a:t>
            </a:r>
          </a:p>
        </p:txBody>
      </p:sp>
      <p:pic>
        <p:nvPicPr>
          <p:cNvPr id="5" name="Content Placeholder 4" descr="A person's head with question marks above her head&#10;&#10;Description automatically generated">
            <a:extLst>
              <a:ext uri="{FF2B5EF4-FFF2-40B4-BE49-F238E27FC236}">
                <a16:creationId xmlns:a16="http://schemas.microsoft.com/office/drawing/2014/main" id="{C10078BD-3761-7B28-089B-EF8F9A0354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286" y="2170401"/>
            <a:ext cx="7699211" cy="4208628"/>
          </a:xfrm>
        </p:spPr>
      </p:pic>
    </p:spTree>
    <p:extLst>
      <p:ext uri="{BB962C8B-B14F-4D97-AF65-F5344CB8AC3E}">
        <p14:creationId xmlns:p14="http://schemas.microsoft.com/office/powerpoint/2010/main" val="20597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5BEC-C234-0095-ABF9-B725FDE805F9}"/>
              </a:ext>
            </a:extLst>
          </p:cNvPr>
          <p:cNvSpPr>
            <a:spLocks noGrp="1"/>
          </p:cNvSpPr>
          <p:nvPr>
            <p:ph type="title"/>
          </p:nvPr>
        </p:nvSpPr>
        <p:spPr/>
        <p:txBody>
          <a:bodyPr/>
          <a:lstStyle/>
          <a:p>
            <a:r>
              <a:rPr lang="en-US" dirty="0"/>
              <a:t>Augmented Realty	</a:t>
            </a:r>
          </a:p>
        </p:txBody>
      </p:sp>
      <p:sp>
        <p:nvSpPr>
          <p:cNvPr id="3" name="Content Placeholder 2">
            <a:extLst>
              <a:ext uri="{FF2B5EF4-FFF2-40B4-BE49-F238E27FC236}">
                <a16:creationId xmlns:a16="http://schemas.microsoft.com/office/drawing/2014/main" id="{08ADAA5E-A7E5-0CCE-5BDD-D832DCD2848D}"/>
              </a:ext>
            </a:extLst>
          </p:cNvPr>
          <p:cNvSpPr>
            <a:spLocks noGrp="1"/>
          </p:cNvSpPr>
          <p:nvPr>
            <p:ph idx="1"/>
          </p:nvPr>
        </p:nvSpPr>
        <p:spPr/>
        <p:txBody>
          <a:bodyPr/>
          <a:lstStyle/>
          <a:p>
            <a:r>
              <a:rPr lang="en-US" b="0" i="0" dirty="0">
                <a:solidFill>
                  <a:schemeClr val="accent4">
                    <a:lumMod val="40000"/>
                    <a:lumOff val="60000"/>
                  </a:schemeClr>
                </a:solidFill>
                <a:effectLst/>
                <a:latin typeface="Segoe UI" panose="020B0502040204020203" pitchFamily="34" charset="0"/>
              </a:rPr>
              <a:t>Augmented reality is an enhanced, interactive version of a real-world environment achieved through digital visual elements, sounds, and other sensory stimuli via holographic technology. </a:t>
            </a:r>
          </a:p>
          <a:p>
            <a:r>
              <a:rPr lang="en-US" b="0" i="0" dirty="0">
                <a:solidFill>
                  <a:schemeClr val="accent4">
                    <a:lumMod val="40000"/>
                    <a:lumOff val="60000"/>
                  </a:schemeClr>
                </a:solidFill>
                <a:effectLst/>
                <a:latin typeface="Segoe UI" panose="020B0502040204020203" pitchFamily="34" charset="0"/>
              </a:rPr>
              <a:t>AR incorporates three features: a combination of digital and physical worlds, interactions made in real time, and accurate 3D identification of virtual and real objects.</a:t>
            </a:r>
            <a:endParaRPr lang="en-US" dirty="0">
              <a:solidFill>
                <a:schemeClr val="accent4">
                  <a:lumMod val="40000"/>
                  <a:lumOff val="60000"/>
                </a:schemeClr>
              </a:solidFill>
            </a:endParaRPr>
          </a:p>
        </p:txBody>
      </p:sp>
    </p:spTree>
    <p:extLst>
      <p:ext uri="{BB962C8B-B14F-4D97-AF65-F5344CB8AC3E}">
        <p14:creationId xmlns:p14="http://schemas.microsoft.com/office/powerpoint/2010/main" val="312695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A367-98A3-0E37-5A33-142D7A66D6CB}"/>
              </a:ext>
            </a:extLst>
          </p:cNvPr>
          <p:cNvSpPr>
            <a:spLocks noGrp="1"/>
          </p:cNvSpPr>
          <p:nvPr>
            <p:ph type="title"/>
          </p:nvPr>
        </p:nvSpPr>
        <p:spPr/>
        <p:txBody>
          <a:bodyPr/>
          <a:lstStyle/>
          <a:p>
            <a:pPr algn="ctr"/>
            <a:r>
              <a:rPr lang="en-US" dirty="0"/>
              <a:t>                     </a:t>
            </a:r>
          </a:p>
        </p:txBody>
      </p:sp>
      <p:pic>
        <p:nvPicPr>
          <p:cNvPr id="6" name="Content Placeholder 5" descr="A diagram of a subway&#10;&#10;Description automatically generated">
            <a:extLst>
              <a:ext uri="{FF2B5EF4-FFF2-40B4-BE49-F238E27FC236}">
                <a16:creationId xmlns:a16="http://schemas.microsoft.com/office/drawing/2014/main" id="{1C69A58E-E16F-32E8-6E0A-F99A48AC31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892" y="2332269"/>
            <a:ext cx="6126937" cy="3649662"/>
          </a:xfrm>
        </p:spPr>
      </p:pic>
      <p:sp>
        <p:nvSpPr>
          <p:cNvPr id="4" name="Rectangle 3">
            <a:extLst>
              <a:ext uri="{FF2B5EF4-FFF2-40B4-BE49-F238E27FC236}">
                <a16:creationId xmlns:a16="http://schemas.microsoft.com/office/drawing/2014/main" id="{68831DC2-23BB-C939-C25E-63340FCCD966}"/>
              </a:ext>
            </a:extLst>
          </p:cNvPr>
          <p:cNvSpPr/>
          <p:nvPr/>
        </p:nvSpPr>
        <p:spPr>
          <a:xfrm>
            <a:off x="3749877" y="876068"/>
            <a:ext cx="4169731"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AR / </a:t>
            </a:r>
            <a:r>
              <a:rPr lang="en-US" sz="5400" b="1" dirty="0">
                <a:ln w="12700">
                  <a:solidFill>
                    <a:schemeClr val="accent5"/>
                  </a:solidFill>
                  <a:prstDash val="solid"/>
                </a:ln>
                <a:pattFill prst="ltDnDiag">
                  <a:fgClr>
                    <a:schemeClr val="accent5">
                      <a:lumMod val="60000"/>
                      <a:lumOff val="40000"/>
                    </a:schemeClr>
                  </a:fgClr>
                  <a:bgClr>
                    <a:schemeClr val="bg1"/>
                  </a:bgClr>
                </a:pattFill>
              </a:rPr>
              <a:t>VR</a:t>
            </a: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 / MR </a:t>
            </a:r>
          </a:p>
        </p:txBody>
      </p:sp>
      <p:pic>
        <p:nvPicPr>
          <p:cNvPr id="8" name="Picture 7" descr="A diagram of a computer&#10;&#10;Description automatically generated">
            <a:extLst>
              <a:ext uri="{FF2B5EF4-FFF2-40B4-BE49-F238E27FC236}">
                <a16:creationId xmlns:a16="http://schemas.microsoft.com/office/drawing/2014/main" id="{B73FED7E-1376-14D7-0938-B89CEF3AB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687" y="2332269"/>
            <a:ext cx="5604422" cy="3649661"/>
          </a:xfrm>
          <a:prstGeom prst="rect">
            <a:avLst/>
          </a:prstGeom>
        </p:spPr>
      </p:pic>
    </p:spTree>
    <p:extLst>
      <p:ext uri="{BB962C8B-B14F-4D97-AF65-F5344CB8AC3E}">
        <p14:creationId xmlns:p14="http://schemas.microsoft.com/office/powerpoint/2010/main" val="147063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0072-6558-1F66-5C4B-0DB898D2D0ED}"/>
              </a:ext>
            </a:extLst>
          </p:cNvPr>
          <p:cNvSpPr>
            <a:spLocks noGrp="1"/>
          </p:cNvSpPr>
          <p:nvPr>
            <p:ph type="title"/>
          </p:nvPr>
        </p:nvSpPr>
        <p:spPr/>
        <p:txBody>
          <a:bodyPr/>
          <a:lstStyle/>
          <a:p>
            <a:r>
              <a:rPr lang="en-US" dirty="0"/>
              <a:t>                                                                       </a:t>
            </a:r>
          </a:p>
        </p:txBody>
      </p:sp>
      <p:sp>
        <p:nvSpPr>
          <p:cNvPr id="4" name="Rectangle 3">
            <a:extLst>
              <a:ext uri="{FF2B5EF4-FFF2-40B4-BE49-F238E27FC236}">
                <a16:creationId xmlns:a16="http://schemas.microsoft.com/office/drawing/2014/main" id="{D57D653C-BBE2-BB07-CE13-7EECFF4BE964}"/>
              </a:ext>
            </a:extLst>
          </p:cNvPr>
          <p:cNvSpPr/>
          <p:nvPr/>
        </p:nvSpPr>
        <p:spPr>
          <a:xfrm>
            <a:off x="3839272" y="876068"/>
            <a:ext cx="2880597" cy="923330"/>
          </a:xfrm>
          <a:prstGeom prst="rect">
            <a:avLst/>
          </a:prstGeom>
          <a:noFill/>
        </p:spPr>
        <p:txBody>
          <a:bodyPr wrap="none" lIns="91440" tIns="45720" rIns="91440" bIns="45720">
            <a:spAutoFit/>
          </a:bodyPr>
          <a:lstStyle/>
          <a:p>
            <a:pPr algn="ctr"/>
            <a:r>
              <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AR TYPES</a:t>
            </a:r>
          </a:p>
        </p:txBody>
      </p:sp>
      <p:sp>
        <p:nvSpPr>
          <p:cNvPr id="7" name="Content Placeholder 6">
            <a:extLst>
              <a:ext uri="{FF2B5EF4-FFF2-40B4-BE49-F238E27FC236}">
                <a16:creationId xmlns:a16="http://schemas.microsoft.com/office/drawing/2014/main" id="{1AA730D9-9976-E2F0-72E4-7E46061BA0F1}"/>
              </a:ext>
            </a:extLst>
          </p:cNvPr>
          <p:cNvSpPr>
            <a:spLocks noGrp="1"/>
          </p:cNvSpPr>
          <p:nvPr>
            <p:ph idx="1"/>
          </p:nvPr>
        </p:nvSpPr>
        <p:spPr/>
        <p:txBody>
          <a:bodyPr/>
          <a:lstStyle/>
          <a:p>
            <a:pPr marL="0" indent="0">
              <a:buNone/>
            </a:pPr>
            <a:r>
              <a:rPr lang="en-US" dirty="0"/>
              <a:t> </a:t>
            </a:r>
          </a:p>
          <a:p>
            <a:pPr marL="0" indent="0">
              <a:buNone/>
            </a:pPr>
            <a:r>
              <a:rPr lang="en-US" dirty="0"/>
              <a:t>Based on the business requirement, we need to select the anyone of the below types.</a:t>
            </a:r>
          </a:p>
          <a:p>
            <a:pPr marL="0" indent="0">
              <a:buNone/>
            </a:pPr>
            <a:r>
              <a:rPr lang="en-US" dirty="0"/>
              <a:t>There are two types of AR Types :	</a:t>
            </a:r>
          </a:p>
          <a:p>
            <a:pPr lvl="2"/>
            <a:r>
              <a:rPr lang="en-US" sz="1800" dirty="0"/>
              <a:t>Marker-Based AR</a:t>
            </a:r>
          </a:p>
          <a:p>
            <a:pPr lvl="2"/>
            <a:r>
              <a:rPr lang="en-US" sz="1800" dirty="0"/>
              <a:t>Marker-Less AR</a:t>
            </a:r>
          </a:p>
        </p:txBody>
      </p:sp>
    </p:spTree>
    <p:extLst>
      <p:ext uri="{BB962C8B-B14F-4D97-AF65-F5344CB8AC3E}">
        <p14:creationId xmlns:p14="http://schemas.microsoft.com/office/powerpoint/2010/main" val="4173089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3E99-AE94-A7EE-4966-4F6C369F28E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C9A9054-5F0F-D74F-F280-1AA033FA27FE}"/>
              </a:ext>
            </a:extLst>
          </p:cNvPr>
          <p:cNvSpPr>
            <a:spLocks noGrp="1"/>
          </p:cNvSpPr>
          <p:nvPr>
            <p:ph idx="1"/>
          </p:nvPr>
        </p:nvSpPr>
        <p:spPr/>
        <p:txBody>
          <a:bodyPr/>
          <a:lstStyle/>
          <a:p>
            <a:r>
              <a:rPr lang="en-US" b="1" i="0" dirty="0">
                <a:solidFill>
                  <a:schemeClr val="accent4">
                    <a:lumMod val="40000"/>
                    <a:lumOff val="60000"/>
                  </a:schemeClr>
                </a:solidFill>
                <a:effectLst/>
                <a:latin typeface="Segoe UI" panose="020B0502040204020203" pitchFamily="34" charset="0"/>
              </a:rPr>
              <a:t>Marker-based AR</a:t>
            </a:r>
            <a:r>
              <a:rPr lang="en-US" b="0" i="0" dirty="0">
                <a:solidFill>
                  <a:schemeClr val="accent4">
                    <a:lumMod val="40000"/>
                    <a:lumOff val="60000"/>
                  </a:schemeClr>
                </a:solidFill>
                <a:effectLst/>
                <a:latin typeface="Segoe UI" panose="020B0502040204020203" pitchFamily="34" charset="0"/>
              </a:rPr>
              <a:t> is created using image recognition to identify objects already programmed into your AR device or application. When placing objects in view as points of reference, they can help your AR device determine the position and orientation of the camera. This is generally achieved by switching your camera to grayscale and detecting a marker to compare that marker with all the others in its information bank. Once your device finds a match, it uses that data to mathematically determine the pose and place the AR image in the right spot.</a:t>
            </a:r>
            <a:endParaRPr lang="en-US" dirty="0">
              <a:solidFill>
                <a:schemeClr val="accent4">
                  <a:lumMod val="40000"/>
                  <a:lumOff val="60000"/>
                </a:schemeClr>
              </a:solidFill>
            </a:endParaRPr>
          </a:p>
        </p:txBody>
      </p:sp>
      <p:sp>
        <p:nvSpPr>
          <p:cNvPr id="4" name="Rectangle 3">
            <a:extLst>
              <a:ext uri="{FF2B5EF4-FFF2-40B4-BE49-F238E27FC236}">
                <a16:creationId xmlns:a16="http://schemas.microsoft.com/office/drawing/2014/main" id="{DC76D2E4-95CC-1804-DE78-87DEEB0487D0}"/>
              </a:ext>
            </a:extLst>
          </p:cNvPr>
          <p:cNvSpPr/>
          <p:nvPr/>
        </p:nvSpPr>
        <p:spPr>
          <a:xfrm>
            <a:off x="2952208" y="533400"/>
            <a:ext cx="5786842"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MARKER-BASED AR</a:t>
            </a:r>
          </a:p>
        </p:txBody>
      </p:sp>
    </p:spTree>
    <p:extLst>
      <p:ext uri="{BB962C8B-B14F-4D97-AF65-F5344CB8AC3E}">
        <p14:creationId xmlns:p14="http://schemas.microsoft.com/office/powerpoint/2010/main" val="3601447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A236-0A6E-A3D8-DDC1-B82BF03C3A6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0083716-3E21-9547-C6AA-4E609398F087}"/>
              </a:ext>
            </a:extLst>
          </p:cNvPr>
          <p:cNvSpPr>
            <a:spLocks noGrp="1"/>
          </p:cNvSpPr>
          <p:nvPr>
            <p:ph idx="1"/>
          </p:nvPr>
        </p:nvSpPr>
        <p:spPr/>
        <p:txBody>
          <a:bodyPr/>
          <a:lstStyle/>
          <a:p>
            <a:r>
              <a:rPr lang="en-US" b="1" i="0" dirty="0">
                <a:solidFill>
                  <a:schemeClr val="accent4">
                    <a:lumMod val="40000"/>
                    <a:lumOff val="60000"/>
                  </a:schemeClr>
                </a:solidFill>
                <a:effectLst/>
                <a:latin typeface="Segoe UI" panose="020B0502040204020203" pitchFamily="34" charset="0"/>
              </a:rPr>
              <a:t>Marker-less AR</a:t>
            </a:r>
            <a:r>
              <a:rPr lang="en-US" b="0" i="0" dirty="0">
                <a:solidFill>
                  <a:schemeClr val="accent4">
                    <a:lumMod val="40000"/>
                    <a:lumOff val="60000"/>
                  </a:schemeClr>
                </a:solidFill>
                <a:effectLst/>
                <a:latin typeface="Segoe UI" panose="020B0502040204020203" pitchFamily="34" charset="0"/>
              </a:rPr>
              <a:t> is more complex as there’s no point in which your device will focus on. Because of this, your device must recognize items as they appear in view. Using a recognition algorithm, the device will look for colors, patterns, and similar features to determine what that object is and then, using time, accelerometer, GPS, and compass information, it will or orient itself and use a camera to overlay an image of whatever you’d like within your real-world surroundings.</a:t>
            </a:r>
            <a:endParaRPr lang="en-US" dirty="0">
              <a:solidFill>
                <a:schemeClr val="accent4">
                  <a:lumMod val="40000"/>
                  <a:lumOff val="60000"/>
                </a:schemeClr>
              </a:solidFill>
            </a:endParaRPr>
          </a:p>
        </p:txBody>
      </p:sp>
      <p:sp>
        <p:nvSpPr>
          <p:cNvPr id="4" name="Rectangle 3">
            <a:extLst>
              <a:ext uri="{FF2B5EF4-FFF2-40B4-BE49-F238E27FC236}">
                <a16:creationId xmlns:a16="http://schemas.microsoft.com/office/drawing/2014/main" id="{7F960D0C-536E-B1A6-E50A-4820935CB26E}"/>
              </a:ext>
            </a:extLst>
          </p:cNvPr>
          <p:cNvSpPr/>
          <p:nvPr/>
        </p:nvSpPr>
        <p:spPr>
          <a:xfrm>
            <a:off x="3046277" y="533400"/>
            <a:ext cx="5163273" cy="923330"/>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rPr>
              <a:t>MARKER-LESS AR</a:t>
            </a:r>
          </a:p>
        </p:txBody>
      </p:sp>
    </p:spTree>
    <p:extLst>
      <p:ext uri="{BB962C8B-B14F-4D97-AF65-F5344CB8AC3E}">
        <p14:creationId xmlns:p14="http://schemas.microsoft.com/office/powerpoint/2010/main" val="743230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2560</TotalTime>
  <Words>544</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Google Sans</vt:lpstr>
      <vt:lpstr>Segoe UI</vt:lpstr>
      <vt:lpstr>Söhne</vt:lpstr>
      <vt:lpstr>Celestial</vt:lpstr>
      <vt:lpstr>Augmented Realty</vt:lpstr>
      <vt:lpstr>Team 6</vt:lpstr>
      <vt:lpstr>                                                                                  </vt:lpstr>
      <vt:lpstr>WHAT IS AR ?</vt:lpstr>
      <vt:lpstr>Augmented Realty </vt:lpstr>
      <vt:lpstr>                     </vt:lpstr>
      <vt:lpstr>                                                                       </vt:lpstr>
      <vt:lpstr>                                               </vt:lpstr>
      <vt:lpstr>                                                                          </vt:lpstr>
      <vt:lpstr>                                                      </vt:lpstr>
      <vt:lpstr>                                                                                                                 </vt:lpstr>
      <vt:lpstr>                                                                           </vt:lpstr>
      <vt:lpstr>                                                                                       </vt:lpstr>
      <vt:lpstr>                                                                                 </vt:lpstr>
      <vt:lpstr>                                                                                  </vt:lpstr>
      <vt:lpstr>PowerPoint Presentation</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Realty</dc:title>
  <dc:creator>Punyam Anand,Maheshwar</dc:creator>
  <cp:lastModifiedBy>Punyam Anand,Maheshwar</cp:lastModifiedBy>
  <cp:revision>8</cp:revision>
  <dcterms:created xsi:type="dcterms:W3CDTF">2023-09-20T03:03:53Z</dcterms:created>
  <dcterms:modified xsi:type="dcterms:W3CDTF">2023-09-28T21:20:33Z</dcterms:modified>
</cp:coreProperties>
</file>