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57" r:id="rId5"/>
    <p:sldId id="258" r:id="rId6"/>
    <p:sldId id="271"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C8BA"/>
    <a:srgbClr val="0000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59" d="100"/>
          <a:sy n="59" d="100"/>
        </p:scale>
        <p:origin x="964" y="60"/>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10/5/2023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10/5/2023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a:noFill/>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99D2A58A-F6A3-44B4-8553-CA3EAF252FB7}" type="datetime1">
              <a:rPr lang="en-US" smtClean="0"/>
              <a:t>10/5/2023</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87859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B8F513F-1C7D-48A3-9E66-761794785CC6}" type="datetime1">
              <a:rPr lang="en-US" smtClean="0"/>
              <a:t>10/5/2023</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8703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05BC340-5827-402A-ABD7-86B6900F77A8}" type="datetime1">
              <a:rPr lang="en-US" smtClean="0"/>
              <a:t>10/5/2023</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6198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D05BD3E-AD23-4233-B7FD-BCC74AA741B1}" type="datetime1">
              <a:rPr lang="en-US" smtClean="0"/>
              <a:t>10/5/2023</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449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a:noFill/>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10/5/2023</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2156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CAAEA3F-BC83-4494-8BB2-CF9729692A8C}" type="datetime1">
              <a:rPr lang="en-US" smtClean="0"/>
              <a:t>10/5/2023</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345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48BCFC3-C38C-4973-9593-9C0AA203E374}" type="datetime1">
              <a:rPr lang="en-US" smtClean="0"/>
              <a:t>10/5/2023</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05768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B00E9B8-A638-47B9-8EAF-A06FB35BB403}" type="datetime1">
              <a:rPr lang="en-US" smtClean="0"/>
              <a:t>10/5/2023</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95118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10/5/2023</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391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10/5/2023</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22803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95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a:solidFill>
            <a:schemeClr val="bg2">
              <a:alpha val="70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solidFill>
              </a:defRPr>
            </a:lvl1pPr>
          </a:lstStyle>
          <a:p>
            <a:fld id="{41B0D41C-F0D3-49F0-8041-67FC705A40C6}" type="datetime1">
              <a:rPr lang="en-US" smtClean="0"/>
              <a:pPr/>
              <a:t>10/5/2023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695739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6">
                    <a:lumMod val="75000"/>
                  </a:schemeClr>
                </a:solidFill>
                <a:latin typeface="Imprint MT Shadow" panose="04020605060303030202" pitchFamily="82" charset="0"/>
              </a:rPr>
              <a:t>PRICE SPY</a:t>
            </a:r>
          </a:p>
        </p:txBody>
      </p:sp>
      <p:sp>
        <p:nvSpPr>
          <p:cNvPr id="3" name="Subtitle 2"/>
          <p:cNvSpPr>
            <a:spLocks noGrp="1"/>
          </p:cNvSpPr>
          <p:nvPr>
            <p:ph type="subTitle" idx="1"/>
          </p:nvPr>
        </p:nvSpPr>
        <p:spPr/>
        <p:txBody>
          <a:bodyPr>
            <a:normAutofit/>
          </a:bodyPr>
          <a:lstStyle/>
          <a:p>
            <a:pPr algn="ctr"/>
            <a:r>
              <a:rPr lang="en-US" sz="4000" b="1" dirty="0">
                <a:latin typeface="Cochocib Script Latin Pro" panose="02000503000000020003" pitchFamily="2" charset="0"/>
              </a:rPr>
              <a:t>Everything at lowest Price</a:t>
            </a:r>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46838-5E8F-EB59-295B-477015F2BC6F}"/>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4491C09-13C7-2358-60EE-012984991987}"/>
              </a:ext>
            </a:extLst>
          </p:cNvPr>
          <p:cNvSpPr>
            <a:spLocks noGrp="1"/>
          </p:cNvSpPr>
          <p:nvPr>
            <p:ph sz="half" idx="1"/>
          </p:nvPr>
        </p:nvSpPr>
        <p:spPr/>
        <p:txBody>
          <a:bodyPr/>
          <a:lstStyle/>
          <a:p>
            <a:r>
              <a:rPr lang="en-US" dirty="0"/>
              <a:t>We are using cloud computing for storing the large amount of data that we extract using from different sites.</a:t>
            </a:r>
          </a:p>
          <a:p>
            <a:endParaRPr lang="en-US" dirty="0"/>
          </a:p>
          <a:p>
            <a:r>
              <a:rPr lang="en-US" dirty="0"/>
              <a:t>An S3 Bucket is been used to store these data and been used while integrating with the IOS Application.</a:t>
            </a:r>
          </a:p>
        </p:txBody>
      </p:sp>
      <p:pic>
        <p:nvPicPr>
          <p:cNvPr id="7" name="Content Placeholder 6" descr="A screenshot of a phone&#10;&#10;Description automatically generated">
            <a:extLst>
              <a:ext uri="{FF2B5EF4-FFF2-40B4-BE49-F238E27FC236}">
                <a16:creationId xmlns:a16="http://schemas.microsoft.com/office/drawing/2014/main" id="{2B73873C-8E2E-D7F2-074F-19AEB8C1374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51613" y="1676400"/>
            <a:ext cx="5257800" cy="4495800"/>
          </a:xfrm>
        </p:spPr>
      </p:pic>
      <p:sp>
        <p:nvSpPr>
          <p:cNvPr id="5" name="Rectangle 4">
            <a:extLst>
              <a:ext uri="{FF2B5EF4-FFF2-40B4-BE49-F238E27FC236}">
                <a16:creationId xmlns:a16="http://schemas.microsoft.com/office/drawing/2014/main" id="{CD6704F0-C151-25B6-0FC1-AAEB77F7AC74}"/>
              </a:ext>
            </a:extLst>
          </p:cNvPr>
          <p:cNvSpPr/>
          <p:nvPr/>
        </p:nvSpPr>
        <p:spPr>
          <a:xfrm>
            <a:off x="1979612" y="381000"/>
            <a:ext cx="7681911"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CLOUD COMPUTING</a:t>
            </a:r>
          </a:p>
        </p:txBody>
      </p:sp>
    </p:spTree>
    <p:extLst>
      <p:ext uri="{BB962C8B-B14F-4D97-AF65-F5344CB8AC3E}">
        <p14:creationId xmlns:p14="http://schemas.microsoft.com/office/powerpoint/2010/main" val="116101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60CF-F942-1704-F18F-8275FBC7FD23}"/>
              </a:ext>
            </a:extLst>
          </p:cNvPr>
          <p:cNvSpPr>
            <a:spLocks noGrp="1"/>
          </p:cNvSpPr>
          <p:nvPr>
            <p:ph type="title"/>
          </p:nvPr>
        </p:nvSpPr>
        <p:spPr/>
        <p:txBody>
          <a:bodyPr/>
          <a:lstStyle/>
          <a:p>
            <a:r>
              <a:rPr lang="en-US" dirty="0"/>
              <a:t>                                                    </a:t>
            </a:r>
          </a:p>
        </p:txBody>
      </p:sp>
      <p:pic>
        <p:nvPicPr>
          <p:cNvPr id="7" name="Content Placeholder 6" descr="A hammer on a blue square&#10;&#10;Description automatically generated">
            <a:extLst>
              <a:ext uri="{FF2B5EF4-FFF2-40B4-BE49-F238E27FC236}">
                <a16:creationId xmlns:a16="http://schemas.microsoft.com/office/drawing/2014/main" id="{30A6C3B2-9B2C-2E95-F236-ECD36DF3446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51664" y="2514600"/>
            <a:ext cx="2085975" cy="2190750"/>
          </a:xfrm>
        </p:spPr>
      </p:pic>
      <p:pic>
        <p:nvPicPr>
          <p:cNvPr id="9" name="Content Placeholder 8" descr="A logo with blue and orange letters&#10;&#10;Description automatically generated">
            <a:extLst>
              <a:ext uri="{FF2B5EF4-FFF2-40B4-BE49-F238E27FC236}">
                <a16:creationId xmlns:a16="http://schemas.microsoft.com/office/drawing/2014/main" id="{3C47EA33-38A6-3A0E-EF83-9850D89F550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18012" y="2828925"/>
            <a:ext cx="2933700" cy="1562100"/>
          </a:xfrm>
        </p:spPr>
      </p:pic>
      <p:sp>
        <p:nvSpPr>
          <p:cNvPr id="5" name="Rectangle 4">
            <a:extLst>
              <a:ext uri="{FF2B5EF4-FFF2-40B4-BE49-F238E27FC236}">
                <a16:creationId xmlns:a16="http://schemas.microsoft.com/office/drawing/2014/main" id="{545D5E98-6899-F108-6334-0641E31EE918}"/>
              </a:ext>
            </a:extLst>
          </p:cNvPr>
          <p:cNvSpPr/>
          <p:nvPr/>
        </p:nvSpPr>
        <p:spPr>
          <a:xfrm>
            <a:off x="751664" y="381000"/>
            <a:ext cx="10900741"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DEVELOPING ENVIRONMENT</a:t>
            </a:r>
          </a:p>
        </p:txBody>
      </p:sp>
      <p:pic>
        <p:nvPicPr>
          <p:cNvPr id="11" name="Picture 10" descr="A logo of a computer company&#10;&#10;Description automatically generated">
            <a:extLst>
              <a:ext uri="{FF2B5EF4-FFF2-40B4-BE49-F238E27FC236}">
                <a16:creationId xmlns:a16="http://schemas.microsoft.com/office/drawing/2014/main" id="{B2CDF384-E60E-8F7D-E54B-100FA6635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6212" y="2357437"/>
            <a:ext cx="2143125" cy="2143125"/>
          </a:xfrm>
          <a:prstGeom prst="rect">
            <a:avLst/>
          </a:prstGeom>
        </p:spPr>
      </p:pic>
    </p:spTree>
    <p:extLst>
      <p:ext uri="{BB962C8B-B14F-4D97-AF65-F5344CB8AC3E}">
        <p14:creationId xmlns:p14="http://schemas.microsoft.com/office/powerpoint/2010/main" val="81560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0792-83F3-E99D-F954-670202BA24F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76EBBB4A-0AAB-4123-AB52-6B72DD073F93}"/>
              </a:ext>
            </a:extLst>
          </p:cNvPr>
          <p:cNvSpPr>
            <a:spLocks noGrp="1"/>
          </p:cNvSpPr>
          <p:nvPr>
            <p:ph sz="half" idx="1"/>
          </p:nvPr>
        </p:nvSpPr>
        <p:spPr/>
        <p:txBody>
          <a:bodyPr/>
          <a:lstStyle/>
          <a:p>
            <a:r>
              <a:rPr lang="en-US" b="0" i="0" dirty="0">
                <a:solidFill>
                  <a:srgbClr val="333333"/>
                </a:solidFill>
                <a:effectLst/>
                <a:latin typeface="AmazonEmber"/>
              </a:rPr>
              <a:t>API that we have using here is REST API.</a:t>
            </a:r>
          </a:p>
          <a:p>
            <a:r>
              <a:rPr lang="en-US" b="0" i="0" dirty="0">
                <a:solidFill>
                  <a:srgbClr val="333333"/>
                </a:solidFill>
                <a:effectLst/>
                <a:latin typeface="AmazonEmber"/>
              </a:rPr>
              <a:t>RESTful API is an interface that two computer systems use to exchange information securely over the internet. Most business applications have to communicate with other internal and third-party applications to perform various tasks. </a:t>
            </a:r>
            <a:endParaRPr lang="en-US" dirty="0"/>
          </a:p>
        </p:txBody>
      </p:sp>
      <p:pic>
        <p:nvPicPr>
          <p:cNvPr id="7" name="Content Placeholder 6" descr="A diagram of a cloud computing application&#10;&#10;Description automatically generated with medium confidence">
            <a:extLst>
              <a:ext uri="{FF2B5EF4-FFF2-40B4-BE49-F238E27FC236}">
                <a16:creationId xmlns:a16="http://schemas.microsoft.com/office/drawing/2014/main" id="{1D8F4447-DA36-1D8C-F918-980E42A88DC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02363" y="1676400"/>
            <a:ext cx="5089400" cy="4495799"/>
          </a:xfrm>
        </p:spPr>
      </p:pic>
      <p:sp>
        <p:nvSpPr>
          <p:cNvPr id="5" name="Rectangle 4">
            <a:extLst>
              <a:ext uri="{FF2B5EF4-FFF2-40B4-BE49-F238E27FC236}">
                <a16:creationId xmlns:a16="http://schemas.microsoft.com/office/drawing/2014/main" id="{1DFC4852-6915-CCC1-C3A0-D05EC403D9A9}"/>
              </a:ext>
            </a:extLst>
          </p:cNvPr>
          <p:cNvSpPr/>
          <p:nvPr/>
        </p:nvSpPr>
        <p:spPr>
          <a:xfrm>
            <a:off x="4875212" y="381000"/>
            <a:ext cx="1435008"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API</a:t>
            </a:r>
          </a:p>
        </p:txBody>
      </p:sp>
    </p:spTree>
    <p:extLst>
      <p:ext uri="{BB962C8B-B14F-4D97-AF65-F5344CB8AC3E}">
        <p14:creationId xmlns:p14="http://schemas.microsoft.com/office/powerpoint/2010/main" val="366230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3BC9D-86C0-5512-4143-A0E2D4DA499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E374C2A0-922A-15CF-30F7-72F60FE9268A}"/>
              </a:ext>
            </a:extLst>
          </p:cNvPr>
          <p:cNvSpPr>
            <a:spLocks noGrp="1"/>
          </p:cNvSpPr>
          <p:nvPr>
            <p:ph sz="half" idx="1"/>
          </p:nvPr>
        </p:nvSpPr>
        <p:spPr/>
        <p:txBody>
          <a:bodyPr/>
          <a:lstStyle/>
          <a:p>
            <a:r>
              <a:rPr lang="en-US" dirty="0"/>
              <a:t>In Xcode we have two option of designing an IOS Application.</a:t>
            </a:r>
          </a:p>
          <a:p>
            <a:r>
              <a:rPr lang="en-US" dirty="0"/>
              <a:t>Story Board – It is sample GUI like this where we used to drag and drop elements like CAD,LABVIEW etc.</a:t>
            </a:r>
          </a:p>
          <a:p>
            <a:r>
              <a:rPr lang="en-US" dirty="0"/>
              <a:t>Swift UI – It is another kind of approach where we use to design the UI and functionality using swift programming entirely.</a:t>
            </a:r>
          </a:p>
        </p:txBody>
      </p:sp>
      <p:pic>
        <p:nvPicPr>
          <p:cNvPr id="7" name="Content Placeholder 6" descr="A green toy tractor and a green block&#10;&#10;Description automatically generated">
            <a:extLst>
              <a:ext uri="{FF2B5EF4-FFF2-40B4-BE49-F238E27FC236}">
                <a16:creationId xmlns:a16="http://schemas.microsoft.com/office/drawing/2014/main" id="{6D4FBFAB-E933-40C0-199F-06DCAF88F44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51612" y="1676400"/>
            <a:ext cx="5223892" cy="4495800"/>
          </a:xfrm>
        </p:spPr>
      </p:pic>
      <p:sp>
        <p:nvSpPr>
          <p:cNvPr id="5" name="Rectangle 4">
            <a:extLst>
              <a:ext uri="{FF2B5EF4-FFF2-40B4-BE49-F238E27FC236}">
                <a16:creationId xmlns:a16="http://schemas.microsoft.com/office/drawing/2014/main" id="{B292FCBA-11A8-41AA-F11C-A9CC7AD2DE8E}"/>
              </a:ext>
            </a:extLst>
          </p:cNvPr>
          <p:cNvSpPr/>
          <p:nvPr/>
        </p:nvSpPr>
        <p:spPr>
          <a:xfrm>
            <a:off x="2208212" y="402771"/>
            <a:ext cx="7249100"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IOS DEVELOPMENT</a:t>
            </a:r>
          </a:p>
        </p:txBody>
      </p:sp>
    </p:spTree>
    <p:extLst>
      <p:ext uri="{BB962C8B-B14F-4D97-AF65-F5344CB8AC3E}">
        <p14:creationId xmlns:p14="http://schemas.microsoft.com/office/powerpoint/2010/main" val="2301397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F431-3ED2-6584-A378-5EAAEC1E857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89D7AD2-F838-7053-EBDF-28AC2FE45961}"/>
              </a:ext>
            </a:extLst>
          </p:cNvPr>
          <p:cNvSpPr>
            <a:spLocks noGrp="1"/>
          </p:cNvSpPr>
          <p:nvPr>
            <p:ph sz="half" idx="1"/>
          </p:nvPr>
        </p:nvSpPr>
        <p:spPr/>
        <p:txBody>
          <a:bodyPr/>
          <a:lstStyle/>
          <a:p>
            <a:r>
              <a:rPr lang="en-US" dirty="0"/>
              <a:t>Extracted the links for the products from different sites and stored them in the excel sheets.</a:t>
            </a:r>
          </a:p>
          <a:p>
            <a:r>
              <a:rPr lang="en-US" dirty="0"/>
              <a:t>Designed a prototype of the feature application design and respective page navigation.</a:t>
            </a:r>
          </a:p>
          <a:p>
            <a:r>
              <a:rPr lang="en-US" dirty="0"/>
              <a:t>Come up with the flowchart of comparison mechanism of the data and initiated the developing process.</a:t>
            </a:r>
          </a:p>
        </p:txBody>
      </p:sp>
      <p:pic>
        <p:nvPicPr>
          <p:cNvPr id="7" name="Content Placeholder 6" descr="A hand drawing a step of steps&#10;&#10;Description automatically generated">
            <a:extLst>
              <a:ext uri="{FF2B5EF4-FFF2-40B4-BE49-F238E27FC236}">
                <a16:creationId xmlns:a16="http://schemas.microsoft.com/office/drawing/2014/main" id="{D2A3A371-07EC-FC28-885B-4B11DF22238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80212" y="1676400"/>
            <a:ext cx="4419600" cy="4518854"/>
          </a:xfrm>
        </p:spPr>
      </p:pic>
      <p:sp>
        <p:nvSpPr>
          <p:cNvPr id="5" name="Rectangle 4">
            <a:extLst>
              <a:ext uri="{FF2B5EF4-FFF2-40B4-BE49-F238E27FC236}">
                <a16:creationId xmlns:a16="http://schemas.microsoft.com/office/drawing/2014/main" id="{B96EBA81-DF48-82E0-7A7C-E63729FE1C01}"/>
              </a:ext>
            </a:extLst>
          </p:cNvPr>
          <p:cNvSpPr/>
          <p:nvPr/>
        </p:nvSpPr>
        <p:spPr>
          <a:xfrm>
            <a:off x="1065212" y="381000"/>
            <a:ext cx="9281708"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THINGS ACCOMPLISHED</a:t>
            </a:r>
          </a:p>
        </p:txBody>
      </p:sp>
    </p:spTree>
    <p:extLst>
      <p:ext uri="{BB962C8B-B14F-4D97-AF65-F5344CB8AC3E}">
        <p14:creationId xmlns:p14="http://schemas.microsoft.com/office/powerpoint/2010/main" val="394234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810C4DC-BD1D-B5BA-7F6C-0F79FFBEA29C}"/>
              </a:ext>
            </a:extLst>
          </p:cNvPr>
          <p:cNvSpPr>
            <a:spLocks noGrp="1"/>
          </p:cNvSpPr>
          <p:nvPr>
            <p:ph type="ctrTitle"/>
          </p:nvPr>
        </p:nvSpPr>
        <p:spPr>
          <a:xfrm>
            <a:off x="2208212" y="1828800"/>
            <a:ext cx="8458200" cy="3200400"/>
          </a:xfrm>
        </p:spPr>
        <p:txBody>
          <a:bodyPr>
            <a:normAutofit/>
          </a:bodyPr>
          <a:lstStyle/>
          <a:p>
            <a:r>
              <a:rPr lang="en-US" sz="20000" dirty="0">
                <a:latin typeface="Cochocib Script Latin Pro" panose="02000503000000020003" pitchFamily="2" charset="0"/>
              </a:rPr>
              <a:t>Thank</a:t>
            </a:r>
            <a:r>
              <a:rPr lang="en-US" sz="19600" dirty="0">
                <a:latin typeface="Cochocib Script Latin Pro" panose="02000503000000020003" pitchFamily="2" charset="0"/>
              </a:rPr>
              <a:t> You</a:t>
            </a:r>
          </a:p>
        </p:txBody>
      </p:sp>
      <p:sp>
        <p:nvSpPr>
          <p:cNvPr id="10" name="Subtitle 9">
            <a:extLst>
              <a:ext uri="{FF2B5EF4-FFF2-40B4-BE49-F238E27FC236}">
                <a16:creationId xmlns:a16="http://schemas.microsoft.com/office/drawing/2014/main" id="{B2DD2B53-28B8-819D-FD5A-D8F56D5DAEA2}"/>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090869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5EB8E7-2826-0B02-71A6-B00D1CC7806B}"/>
              </a:ext>
            </a:extLst>
          </p:cNvPr>
          <p:cNvSpPr>
            <a:spLocks noGrp="1"/>
          </p:cNvSpPr>
          <p:nvPr>
            <p:ph idx="1"/>
          </p:nvPr>
        </p:nvSpPr>
        <p:spPr/>
        <p:txBody>
          <a:bodyPr/>
          <a:lstStyle/>
          <a:p>
            <a:r>
              <a:rPr lang="en-US" dirty="0">
                <a:ln w="0">
                  <a:solidFill>
                    <a:srgbClr val="002060"/>
                  </a:solidFill>
                </a:ln>
                <a:gradFill>
                  <a:gsLst>
                    <a:gs pos="21000">
                      <a:srgbClr val="53575C"/>
                    </a:gs>
                    <a:gs pos="88000">
                      <a:srgbClr val="C5C7CA"/>
                    </a:gs>
                  </a:gsLst>
                  <a:lin ang="5400000"/>
                </a:gradFill>
              </a:rPr>
              <a:t>PAVANI KARUMURI</a:t>
            </a:r>
          </a:p>
          <a:p>
            <a:r>
              <a:rPr lang="en-US" dirty="0">
                <a:ln w="0">
                  <a:solidFill>
                    <a:srgbClr val="002060"/>
                  </a:solidFill>
                </a:ln>
                <a:gradFill>
                  <a:gsLst>
                    <a:gs pos="21000">
                      <a:srgbClr val="53575C"/>
                    </a:gs>
                    <a:gs pos="88000">
                      <a:srgbClr val="C5C7CA"/>
                    </a:gs>
                  </a:gsLst>
                  <a:lin ang="5400000"/>
                </a:gradFill>
              </a:rPr>
              <a:t>GOPI LOKINDI</a:t>
            </a:r>
          </a:p>
          <a:p>
            <a:r>
              <a:rPr lang="en-US" dirty="0">
                <a:ln w="0">
                  <a:solidFill>
                    <a:srgbClr val="002060"/>
                  </a:solidFill>
                </a:ln>
                <a:gradFill>
                  <a:gsLst>
                    <a:gs pos="21000">
                      <a:srgbClr val="53575C"/>
                    </a:gs>
                    <a:gs pos="88000">
                      <a:srgbClr val="C5C7CA"/>
                    </a:gs>
                  </a:gsLst>
                  <a:lin ang="5400000"/>
                </a:gradFill>
              </a:rPr>
              <a:t>GANGA PRASANNA MOGAPARTHY</a:t>
            </a:r>
          </a:p>
          <a:p>
            <a:r>
              <a:rPr lang="en-US" dirty="0">
                <a:ln w="0">
                  <a:solidFill>
                    <a:srgbClr val="002060"/>
                  </a:solidFill>
                </a:ln>
                <a:gradFill>
                  <a:gsLst>
                    <a:gs pos="21000">
                      <a:srgbClr val="53575C"/>
                    </a:gs>
                    <a:gs pos="88000">
                      <a:srgbClr val="C5C7CA"/>
                    </a:gs>
                  </a:gsLst>
                  <a:lin ang="5400000"/>
                </a:gradFill>
              </a:rPr>
              <a:t>MAHESHWAR PUNYAM ANAND</a:t>
            </a:r>
          </a:p>
          <a:p>
            <a:endParaRPr lang="en-US" dirty="0"/>
          </a:p>
          <a:p>
            <a:pPr marL="0" indent="0">
              <a:buNone/>
            </a:pPr>
            <a:endParaRPr lang="en-US" dirty="0"/>
          </a:p>
          <a:p>
            <a:pPr marL="0" indent="0">
              <a:buNone/>
            </a:pPr>
            <a:r>
              <a:rPr lang="en-US" dirty="0">
                <a:ln>
                  <a:solidFill>
                    <a:schemeClr val="accent2">
                      <a:lumMod val="75000"/>
                    </a:schemeClr>
                  </a:solidFill>
                </a:ln>
              </a:rPr>
              <a:t>MENTOR : Dr. RATAN LAL</a:t>
            </a:r>
          </a:p>
        </p:txBody>
      </p:sp>
      <p:sp>
        <p:nvSpPr>
          <p:cNvPr id="4" name="Rectangle 3">
            <a:extLst>
              <a:ext uri="{FF2B5EF4-FFF2-40B4-BE49-F238E27FC236}">
                <a16:creationId xmlns:a16="http://schemas.microsoft.com/office/drawing/2014/main" id="{F3413AC0-34C4-7B03-DDAE-79FE33E65C9A}"/>
              </a:ext>
            </a:extLst>
          </p:cNvPr>
          <p:cNvSpPr/>
          <p:nvPr/>
        </p:nvSpPr>
        <p:spPr>
          <a:xfrm>
            <a:off x="4113212" y="381000"/>
            <a:ext cx="3220754"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glow rad="101600">
                    <a:srgbClr val="000000">
                      <a:alpha val="60000"/>
                    </a:srgbClr>
                  </a:glow>
                </a:effectLst>
              </a:rPr>
              <a:t>TEAM-06</a:t>
            </a:r>
          </a:p>
        </p:txBody>
      </p:sp>
      <p:sp>
        <p:nvSpPr>
          <p:cNvPr id="6" name="Title 5">
            <a:extLst>
              <a:ext uri="{FF2B5EF4-FFF2-40B4-BE49-F238E27FC236}">
                <a16:creationId xmlns:a16="http://schemas.microsoft.com/office/drawing/2014/main" id="{D31E2EE0-3A28-EC29-A4A3-3D304D097F20}"/>
              </a:ext>
            </a:extLst>
          </p:cNvPr>
          <p:cNvSpPr>
            <a:spLocks noGrp="1"/>
          </p:cNvSpPr>
          <p:nvPr>
            <p:ph type="title"/>
          </p:nvPr>
        </p:nvSpPr>
        <p:spPr>
          <a:xfrm>
            <a:off x="1293813" y="381000"/>
            <a:ext cx="9601200" cy="1143000"/>
          </a:xfrm>
        </p:spPr>
        <p:txBody>
          <a:bodyPr/>
          <a:lstStyle/>
          <a:p>
            <a:r>
              <a:rPr lang="en-US" dirty="0"/>
              <a:t>                             </a:t>
            </a:r>
            <a:r>
              <a:rPr lang="en-US" dirty="0">
                <a:highlight>
                  <a:srgbClr val="FFFF00"/>
                </a:highlight>
              </a:rPr>
              <a:t> </a:t>
            </a:r>
            <a:r>
              <a:rPr lang="en-US" dirty="0"/>
              <a:t>  </a:t>
            </a:r>
            <a:r>
              <a:rPr lang="en-US" dirty="0">
                <a:highlight>
                  <a:srgbClr val="FFFF00"/>
                </a:highlight>
              </a:rPr>
              <a:t> </a:t>
            </a:r>
            <a:r>
              <a:rPr lang="en-US" dirty="0"/>
              <a:t>                                    </a:t>
            </a:r>
          </a:p>
        </p:txBody>
      </p:sp>
    </p:spTree>
    <p:extLst>
      <p:ext uri="{BB962C8B-B14F-4D97-AF65-F5344CB8AC3E}">
        <p14:creationId xmlns:p14="http://schemas.microsoft.com/office/powerpoint/2010/main" val="403017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31BFC-DC5B-3A29-4631-E5D9F6A6144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B56C47A-7AC1-8012-A5B8-BE3389A9D33F}"/>
              </a:ext>
            </a:extLst>
          </p:cNvPr>
          <p:cNvSpPr>
            <a:spLocks noGrp="1"/>
          </p:cNvSpPr>
          <p:nvPr>
            <p:ph idx="1"/>
          </p:nvPr>
        </p:nvSpPr>
        <p:spPr/>
        <p:txBody>
          <a:bodyPr/>
          <a:lstStyle/>
          <a:p>
            <a:r>
              <a:rPr lang="en-US" dirty="0"/>
              <a:t>Problem Statement</a:t>
            </a:r>
          </a:p>
          <a:p>
            <a:r>
              <a:rPr lang="en-US" dirty="0"/>
              <a:t>Introduction</a:t>
            </a:r>
          </a:p>
          <a:p>
            <a:r>
              <a:rPr lang="en-US" dirty="0"/>
              <a:t>Functional Requirements</a:t>
            </a:r>
          </a:p>
          <a:p>
            <a:r>
              <a:rPr lang="en-US" dirty="0"/>
              <a:t>Non-Functional Requirements</a:t>
            </a:r>
          </a:p>
          <a:p>
            <a:r>
              <a:rPr lang="en-US" dirty="0"/>
              <a:t>Web-Scraping</a:t>
            </a:r>
          </a:p>
          <a:p>
            <a:r>
              <a:rPr lang="en-US" dirty="0"/>
              <a:t>Cloud Computing</a:t>
            </a:r>
          </a:p>
          <a:p>
            <a:r>
              <a:rPr lang="en-US" dirty="0"/>
              <a:t>API</a:t>
            </a:r>
          </a:p>
          <a:p>
            <a:r>
              <a:rPr lang="en-US" dirty="0"/>
              <a:t>IOS Development</a:t>
            </a:r>
          </a:p>
          <a:p>
            <a:endParaRPr lang="en-US" dirty="0"/>
          </a:p>
        </p:txBody>
      </p:sp>
      <p:sp>
        <p:nvSpPr>
          <p:cNvPr id="4" name="Rectangle 3">
            <a:extLst>
              <a:ext uri="{FF2B5EF4-FFF2-40B4-BE49-F238E27FC236}">
                <a16:creationId xmlns:a16="http://schemas.microsoft.com/office/drawing/2014/main" id="{1CC5CFE6-A0D2-D56B-ABC7-0749DC7770FD}"/>
              </a:ext>
            </a:extLst>
          </p:cNvPr>
          <p:cNvSpPr/>
          <p:nvPr/>
        </p:nvSpPr>
        <p:spPr>
          <a:xfrm>
            <a:off x="2177025" y="490835"/>
            <a:ext cx="7834774"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TABLE OF CONTENTS</a:t>
            </a:r>
          </a:p>
        </p:txBody>
      </p:sp>
    </p:spTree>
    <p:extLst>
      <p:ext uri="{BB962C8B-B14F-4D97-AF65-F5344CB8AC3E}">
        <p14:creationId xmlns:p14="http://schemas.microsoft.com/office/powerpoint/2010/main" val="46172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816AC-34F8-3EDD-BA69-CC614F53608C}"/>
              </a:ext>
            </a:extLst>
          </p:cNvPr>
          <p:cNvSpPr>
            <a:spLocks noGrp="1"/>
          </p:cNvSpPr>
          <p:nvPr>
            <p:ph type="title"/>
          </p:nvPr>
        </p:nvSpPr>
        <p:spPr/>
        <p:txBody>
          <a:bodyPr/>
          <a:lstStyle/>
          <a:p>
            <a:r>
              <a:rPr lang="en-US" dirty="0"/>
              <a:t>                                                   </a:t>
            </a:r>
          </a:p>
        </p:txBody>
      </p:sp>
      <p:pic>
        <p:nvPicPr>
          <p:cNvPr id="5" name="Picture 2" descr="5 Surprising Reasons To Raise The Price Of Your Product">
            <a:extLst>
              <a:ext uri="{FF2B5EF4-FFF2-40B4-BE49-F238E27FC236}">
                <a16:creationId xmlns:a16="http://schemas.microsoft.com/office/drawing/2014/main" id="{8C0384AB-BB17-49FD-6E73-CCE6A9B8156B}"/>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tretch/>
        </p:blipFill>
        <p:spPr bwMode="auto">
          <a:xfrm>
            <a:off x="608013" y="1676401"/>
            <a:ext cx="5386388" cy="4495800"/>
          </a:xfrm>
          <a:prstGeom prst="rect">
            <a:avLst/>
          </a:prstGeom>
          <a:solidFill>
            <a:srgbClr val="FFFFFF"/>
          </a:solidFill>
        </p:spPr>
      </p:pic>
      <p:sp>
        <p:nvSpPr>
          <p:cNvPr id="6" name="Content Placeholder 5">
            <a:extLst>
              <a:ext uri="{FF2B5EF4-FFF2-40B4-BE49-F238E27FC236}">
                <a16:creationId xmlns:a16="http://schemas.microsoft.com/office/drawing/2014/main" id="{4AC490F8-10D7-47A1-CBA1-C15FE475EBA0}"/>
              </a:ext>
            </a:extLst>
          </p:cNvPr>
          <p:cNvSpPr>
            <a:spLocks noGrp="1"/>
          </p:cNvSpPr>
          <p:nvPr>
            <p:ph sz="half" idx="2"/>
          </p:nvPr>
        </p:nvSpPr>
        <p:spPr/>
        <p:txBody>
          <a:bodyPr/>
          <a:lstStyle/>
          <a:p>
            <a:r>
              <a:rPr lang="en-US" dirty="0">
                <a:solidFill>
                  <a:srgbClr val="002060"/>
                </a:solidFill>
              </a:rPr>
              <a:t>Prices varies form point to point and time to time !</a:t>
            </a:r>
          </a:p>
          <a:p>
            <a:r>
              <a:rPr lang="en-US" dirty="0">
                <a:solidFill>
                  <a:srgbClr val="002060"/>
                </a:solidFill>
              </a:rPr>
              <a:t>Hectic thing is finding a damn cheap deal in a short span of time.</a:t>
            </a:r>
          </a:p>
        </p:txBody>
      </p:sp>
      <p:sp>
        <p:nvSpPr>
          <p:cNvPr id="4" name="Rectangle 3">
            <a:extLst>
              <a:ext uri="{FF2B5EF4-FFF2-40B4-BE49-F238E27FC236}">
                <a16:creationId xmlns:a16="http://schemas.microsoft.com/office/drawing/2014/main" id="{1F9EE02F-49D3-A7A1-9D0F-A31FA1196F33}"/>
              </a:ext>
            </a:extLst>
          </p:cNvPr>
          <p:cNvSpPr/>
          <p:nvPr/>
        </p:nvSpPr>
        <p:spPr>
          <a:xfrm>
            <a:off x="3884612" y="381000"/>
            <a:ext cx="3712876"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PROBLEM</a:t>
            </a:r>
          </a:p>
        </p:txBody>
      </p:sp>
    </p:spTree>
    <p:extLst>
      <p:ext uri="{BB962C8B-B14F-4D97-AF65-F5344CB8AC3E}">
        <p14:creationId xmlns:p14="http://schemas.microsoft.com/office/powerpoint/2010/main" val="52082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4627-36CA-44C3-0718-9C81541EB62B}"/>
              </a:ext>
            </a:extLst>
          </p:cNvPr>
          <p:cNvSpPr>
            <a:spLocks noGrp="1"/>
          </p:cNvSpPr>
          <p:nvPr>
            <p:ph type="title"/>
          </p:nvPr>
        </p:nvSpPr>
        <p:spPr/>
        <p:txBody>
          <a:bodyPr/>
          <a:lstStyle/>
          <a:p>
            <a:r>
              <a:rPr lang="en-US" dirty="0"/>
              <a:t>                                  </a:t>
            </a:r>
          </a:p>
        </p:txBody>
      </p:sp>
      <p:pic>
        <p:nvPicPr>
          <p:cNvPr id="7" name="Content Placeholder 6" descr="A logo with a circle and a red circle&#10;&#10;Description automatically generated">
            <a:extLst>
              <a:ext uri="{FF2B5EF4-FFF2-40B4-BE49-F238E27FC236}">
                <a16:creationId xmlns:a16="http://schemas.microsoft.com/office/drawing/2014/main" id="{E64D122F-8592-C56E-BABC-FC1A38D5043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5133" y="1676401"/>
            <a:ext cx="5496393" cy="4495800"/>
          </a:xfrm>
        </p:spPr>
      </p:pic>
      <p:sp>
        <p:nvSpPr>
          <p:cNvPr id="4" name="Content Placeholder 3">
            <a:extLst>
              <a:ext uri="{FF2B5EF4-FFF2-40B4-BE49-F238E27FC236}">
                <a16:creationId xmlns:a16="http://schemas.microsoft.com/office/drawing/2014/main" id="{4C3E2C1F-42D8-4611-1E48-FAF1BF55C816}"/>
              </a:ext>
            </a:extLst>
          </p:cNvPr>
          <p:cNvSpPr>
            <a:spLocks noGrp="1"/>
          </p:cNvSpPr>
          <p:nvPr>
            <p:ph sz="half" idx="2"/>
          </p:nvPr>
        </p:nvSpPr>
        <p:spPr/>
        <p:txBody>
          <a:bodyPr/>
          <a:lstStyle/>
          <a:p>
            <a:r>
              <a:rPr lang="en-US" dirty="0"/>
              <a:t>Here we have come up with a solution by creating an IOS Application which brings the best deals of products from different sites.</a:t>
            </a:r>
          </a:p>
          <a:p>
            <a:r>
              <a:rPr lang="en-US" dirty="0"/>
              <a:t>It displays the product of specific search with low price and the site in which it is available.</a:t>
            </a:r>
          </a:p>
        </p:txBody>
      </p:sp>
      <p:sp>
        <p:nvSpPr>
          <p:cNvPr id="5" name="Rectangle 4">
            <a:extLst>
              <a:ext uri="{FF2B5EF4-FFF2-40B4-BE49-F238E27FC236}">
                <a16:creationId xmlns:a16="http://schemas.microsoft.com/office/drawing/2014/main" id="{42F027E4-8AB0-A4BA-7C8C-847ADCD71868}"/>
              </a:ext>
            </a:extLst>
          </p:cNvPr>
          <p:cNvSpPr/>
          <p:nvPr/>
        </p:nvSpPr>
        <p:spPr>
          <a:xfrm>
            <a:off x="4078880" y="381000"/>
            <a:ext cx="3829896"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PRICE SPY</a:t>
            </a:r>
          </a:p>
        </p:txBody>
      </p:sp>
    </p:spTree>
    <p:extLst>
      <p:ext uri="{BB962C8B-B14F-4D97-AF65-F5344CB8AC3E}">
        <p14:creationId xmlns:p14="http://schemas.microsoft.com/office/powerpoint/2010/main" val="424240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D13A805-ADC5-267A-C9AF-0A946844E74A}"/>
              </a:ext>
            </a:extLst>
          </p:cNvPr>
          <p:cNvSpPr>
            <a:spLocks noGrp="1"/>
          </p:cNvSpPr>
          <p:nvPr>
            <p:ph type="title"/>
          </p:nvPr>
        </p:nvSpPr>
        <p:spPr>
          <a:xfrm>
            <a:off x="1293813" y="293914"/>
            <a:ext cx="9601200" cy="1143000"/>
          </a:xfrm>
        </p:spPr>
        <p:txBody>
          <a:bodyPr/>
          <a:lstStyle/>
          <a:p>
            <a:r>
              <a:rPr lang="en-US" dirty="0">
                <a:effectLst>
                  <a:glow rad="139700">
                    <a:schemeClr val="accent6">
                      <a:satMod val="175000"/>
                      <a:alpha val="40000"/>
                    </a:schemeClr>
                  </a:glow>
                </a:effectLst>
              </a:rPr>
              <a:t>                                                   </a:t>
            </a:r>
          </a:p>
        </p:txBody>
      </p:sp>
      <p:sp>
        <p:nvSpPr>
          <p:cNvPr id="11" name="Content Placeholder 2">
            <a:extLst>
              <a:ext uri="{FF2B5EF4-FFF2-40B4-BE49-F238E27FC236}">
                <a16:creationId xmlns:a16="http://schemas.microsoft.com/office/drawing/2014/main" id="{5B56EE27-0FAF-3C06-3BF3-AC12E5B42C3A}"/>
              </a:ext>
            </a:extLst>
          </p:cNvPr>
          <p:cNvSpPr>
            <a:spLocks noGrp="1"/>
          </p:cNvSpPr>
          <p:nvPr>
            <p:ph idx="1"/>
          </p:nvPr>
        </p:nvSpPr>
        <p:spPr>
          <a:xfrm>
            <a:off x="1065212" y="2286000"/>
            <a:ext cx="9601200" cy="2667000"/>
          </a:xfrm>
        </p:spPr>
        <p:txBody>
          <a:bodyPr/>
          <a:lstStyle/>
          <a:p>
            <a:r>
              <a:rPr lang="en-US" dirty="0"/>
              <a:t>WEB SCRAPING</a:t>
            </a:r>
          </a:p>
          <a:p>
            <a:r>
              <a:rPr lang="en-US" dirty="0"/>
              <a:t>CLOUD COMPUTING</a:t>
            </a:r>
          </a:p>
          <a:p>
            <a:r>
              <a:rPr lang="en-US" dirty="0"/>
              <a:t>DEVELOPMENT ENVIRONMENT(XCODE,PYCHARM,ECLIPSE)</a:t>
            </a:r>
          </a:p>
          <a:p>
            <a:r>
              <a:rPr lang="en-US" dirty="0"/>
              <a:t>PROGRAMMING LANGUAGES(PYTHON,JAVA,SWIFT)</a:t>
            </a:r>
          </a:p>
          <a:p>
            <a:r>
              <a:rPr lang="en-US" dirty="0"/>
              <a:t>API</a:t>
            </a:r>
          </a:p>
        </p:txBody>
      </p:sp>
      <p:sp>
        <p:nvSpPr>
          <p:cNvPr id="5" name="Rectangle 4">
            <a:extLst>
              <a:ext uri="{FF2B5EF4-FFF2-40B4-BE49-F238E27FC236}">
                <a16:creationId xmlns:a16="http://schemas.microsoft.com/office/drawing/2014/main" id="{C4705B4C-4784-E4DB-6BBF-FE5BDCBC9391}"/>
              </a:ext>
            </a:extLst>
          </p:cNvPr>
          <p:cNvSpPr/>
          <p:nvPr/>
        </p:nvSpPr>
        <p:spPr>
          <a:xfrm>
            <a:off x="684212" y="391886"/>
            <a:ext cx="11137985"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FUNCTIONAL REQUIREMENTS</a:t>
            </a:r>
          </a:p>
        </p:txBody>
      </p:sp>
    </p:spTree>
    <p:extLst>
      <p:ext uri="{BB962C8B-B14F-4D97-AF65-F5344CB8AC3E}">
        <p14:creationId xmlns:p14="http://schemas.microsoft.com/office/powerpoint/2010/main" val="228898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 calcmode="lin" valueType="num">
                                      <p:cBhvr additive="base">
                                        <p:cTn id="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anim calcmode="lin" valueType="num">
                                      <p:cBhvr additive="base">
                                        <p:cTn id="13"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 calcmode="lin" valueType="num">
                                      <p:cBhvr additive="base">
                                        <p:cTn id="1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 calcmode="lin" valueType="num">
                                      <p:cBhvr additive="base">
                                        <p:cTn id="2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 calcmode="lin" valueType="num">
                                      <p:cBhvr additive="base">
                                        <p:cTn id="3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FFFB-D2DA-A4C6-54A0-BEEBDAD6CA9C}"/>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7BEAE6E-8E2A-D667-7F15-12B75BD7E36C}"/>
              </a:ext>
            </a:extLst>
          </p:cNvPr>
          <p:cNvSpPr>
            <a:spLocks noGrp="1"/>
          </p:cNvSpPr>
          <p:nvPr>
            <p:ph idx="1"/>
          </p:nvPr>
        </p:nvSpPr>
        <p:spPr>
          <a:xfrm>
            <a:off x="989012" y="2514600"/>
            <a:ext cx="9448800" cy="1981200"/>
          </a:xfrm>
        </p:spPr>
        <p:txBody>
          <a:bodyPr>
            <a:normAutofit lnSpcReduction="10000"/>
          </a:bodyPr>
          <a:lstStyle/>
          <a:p>
            <a:r>
              <a:rPr lang="en-US" dirty="0"/>
              <a:t>AMAZON ACCOUNT</a:t>
            </a:r>
          </a:p>
          <a:p>
            <a:r>
              <a:rPr lang="en-US" dirty="0"/>
              <a:t>APPLE ID</a:t>
            </a:r>
          </a:p>
          <a:p>
            <a:r>
              <a:rPr lang="en-US" dirty="0"/>
              <a:t>APPLE DEVELOPER ACCESS</a:t>
            </a:r>
          </a:p>
          <a:p>
            <a:r>
              <a:rPr lang="en-US" dirty="0"/>
              <a:t>GIT HUB ACCESS</a:t>
            </a:r>
          </a:p>
        </p:txBody>
      </p:sp>
      <p:sp>
        <p:nvSpPr>
          <p:cNvPr id="4" name="Rectangle 3">
            <a:extLst>
              <a:ext uri="{FF2B5EF4-FFF2-40B4-BE49-F238E27FC236}">
                <a16:creationId xmlns:a16="http://schemas.microsoft.com/office/drawing/2014/main" id="{A3256214-CAE9-3E5B-0625-AB1E603D9F8D}"/>
              </a:ext>
            </a:extLst>
          </p:cNvPr>
          <p:cNvSpPr/>
          <p:nvPr/>
        </p:nvSpPr>
        <p:spPr>
          <a:xfrm>
            <a:off x="797222" y="381000"/>
            <a:ext cx="10708380" cy="769441"/>
          </a:xfrm>
          <a:prstGeom prst="rect">
            <a:avLst/>
          </a:prstGeom>
          <a:noFill/>
        </p:spPr>
        <p:txBody>
          <a:bodyPr wrap="none" lIns="91440" tIns="45720" rIns="91440" bIns="45720">
            <a:spAutoFit/>
          </a:bodyPr>
          <a:lstStyle/>
          <a:p>
            <a:pPr algn="ctr"/>
            <a:r>
              <a:rPr lang="en-US" sz="4400" b="1" cap="none" spc="50" dirty="0">
                <a:ln w="0"/>
                <a:solidFill>
                  <a:schemeClr val="bg2"/>
                </a:solidFill>
                <a:effectLst>
                  <a:innerShdw blurRad="63500" dist="50800" dir="13500000">
                    <a:srgbClr val="000000">
                      <a:alpha val="50000"/>
                    </a:srgbClr>
                  </a:innerShdw>
                </a:effectLst>
              </a:rPr>
              <a:t>NON FUNCTIONAL REQUIREMENTS</a:t>
            </a:r>
          </a:p>
        </p:txBody>
      </p:sp>
    </p:spTree>
    <p:extLst>
      <p:ext uri="{BB962C8B-B14F-4D97-AF65-F5344CB8AC3E}">
        <p14:creationId xmlns:p14="http://schemas.microsoft.com/office/powerpoint/2010/main" val="368983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D7C87-33F4-3BC6-8223-598C4266C44A}"/>
              </a:ext>
            </a:extLst>
          </p:cNvPr>
          <p:cNvSpPr>
            <a:spLocks noGrp="1"/>
          </p:cNvSpPr>
          <p:nvPr>
            <p:ph type="title"/>
          </p:nvPr>
        </p:nvSpPr>
        <p:spPr/>
        <p:txBody>
          <a:bodyPr/>
          <a:lstStyle/>
          <a:p>
            <a:r>
              <a:rPr lang="en-US" dirty="0"/>
              <a:t>                                     </a:t>
            </a:r>
          </a:p>
        </p:txBody>
      </p:sp>
      <p:pic>
        <p:nvPicPr>
          <p:cNvPr id="6" name="Content Placeholder 5" descr="A diagram of a web scrapping&#10;&#10;Description automatically generated">
            <a:extLst>
              <a:ext uri="{FF2B5EF4-FFF2-40B4-BE49-F238E27FC236}">
                <a16:creationId xmlns:a16="http://schemas.microsoft.com/office/drawing/2014/main" id="{0F9D50EC-4999-6A57-4DB3-E68A11B0FA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2" y="1632857"/>
            <a:ext cx="6172200" cy="4241066"/>
          </a:xfrm>
        </p:spPr>
      </p:pic>
      <p:sp>
        <p:nvSpPr>
          <p:cNvPr id="7" name="Text Placeholder 6">
            <a:extLst>
              <a:ext uri="{FF2B5EF4-FFF2-40B4-BE49-F238E27FC236}">
                <a16:creationId xmlns:a16="http://schemas.microsoft.com/office/drawing/2014/main" id="{EA9E3487-C746-6738-71E1-931E90C13336}"/>
              </a:ext>
            </a:extLst>
          </p:cNvPr>
          <p:cNvSpPr>
            <a:spLocks noGrp="1"/>
          </p:cNvSpPr>
          <p:nvPr>
            <p:ph type="body" sz="half" idx="2"/>
          </p:nvPr>
        </p:nvSpPr>
        <p:spPr>
          <a:xfrm>
            <a:off x="7770811" y="1632857"/>
            <a:ext cx="3810000" cy="4082143"/>
          </a:xfrm>
        </p:spPr>
        <p:txBody>
          <a:bodyPr>
            <a:noAutofit/>
          </a:bodyPr>
          <a:lstStyle/>
          <a:p>
            <a:r>
              <a:rPr lang="en-US" sz="2400" b="0" i="0" dirty="0">
                <a:solidFill>
                  <a:schemeClr val="bg1"/>
                </a:solidFill>
                <a:effectLst/>
                <a:latin typeface="Nunito" pitchFamily="2" charset="0"/>
              </a:rPr>
              <a:t>Web scraping is an automatic method to obtain large amounts of data from websites. Most of this data is unstructured data in an HTML format which is then converted into structured data in a spreadsheet or a database so that it can be used in various applications.</a:t>
            </a:r>
            <a:endParaRPr lang="en-US" sz="2400" dirty="0">
              <a:solidFill>
                <a:schemeClr val="bg1"/>
              </a:solidFill>
            </a:endParaRPr>
          </a:p>
        </p:txBody>
      </p:sp>
      <p:sp>
        <p:nvSpPr>
          <p:cNvPr id="4" name="Rectangle 3">
            <a:extLst>
              <a:ext uri="{FF2B5EF4-FFF2-40B4-BE49-F238E27FC236}">
                <a16:creationId xmlns:a16="http://schemas.microsoft.com/office/drawing/2014/main" id="{A28ADA0D-92EF-FC98-2FFD-98BE97C35249}"/>
              </a:ext>
            </a:extLst>
          </p:cNvPr>
          <p:cNvSpPr/>
          <p:nvPr/>
        </p:nvSpPr>
        <p:spPr>
          <a:xfrm>
            <a:off x="2817812" y="348343"/>
            <a:ext cx="5806398"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WEB SCRAPING</a:t>
            </a:r>
          </a:p>
        </p:txBody>
      </p:sp>
    </p:spTree>
    <p:extLst>
      <p:ext uri="{BB962C8B-B14F-4D97-AF65-F5344CB8AC3E}">
        <p14:creationId xmlns:p14="http://schemas.microsoft.com/office/powerpoint/2010/main" val="417489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5472BB-9960-AB87-5CE7-04BEFEFCDC84}"/>
              </a:ext>
            </a:extLst>
          </p:cNvPr>
          <p:cNvSpPr>
            <a:spLocks noGrp="1"/>
          </p:cNvSpPr>
          <p:nvPr>
            <p:ph type="title"/>
          </p:nvPr>
        </p:nvSpPr>
        <p:spPr/>
        <p:txBody>
          <a:bodyPr/>
          <a:lstStyle/>
          <a:p>
            <a:r>
              <a:rPr lang="en-US" dirty="0"/>
              <a:t>                                                     </a:t>
            </a:r>
          </a:p>
        </p:txBody>
      </p:sp>
      <p:sp>
        <p:nvSpPr>
          <p:cNvPr id="6" name="Content Placeholder 5">
            <a:extLst>
              <a:ext uri="{FF2B5EF4-FFF2-40B4-BE49-F238E27FC236}">
                <a16:creationId xmlns:a16="http://schemas.microsoft.com/office/drawing/2014/main" id="{77EFB241-F208-B787-A3F8-3AB0D93512D2}"/>
              </a:ext>
            </a:extLst>
          </p:cNvPr>
          <p:cNvSpPr>
            <a:spLocks noGrp="1"/>
          </p:cNvSpPr>
          <p:nvPr>
            <p:ph sz="half" idx="1"/>
          </p:nvPr>
        </p:nvSpPr>
        <p:spPr/>
        <p:txBody>
          <a:bodyPr/>
          <a:lstStyle/>
          <a:p>
            <a:pPr algn="l">
              <a:buFont typeface="Arial" panose="020B0604020202020204" pitchFamily="34" charset="0"/>
              <a:buChar char="•"/>
            </a:pPr>
            <a:r>
              <a:rPr lang="en-US" b="0" i="0" dirty="0">
                <a:solidFill>
                  <a:srgbClr val="202124"/>
                </a:solidFill>
                <a:effectLst/>
                <a:latin typeface="Google Sans"/>
              </a:rPr>
              <a:t>Beautiful Soup.</a:t>
            </a:r>
          </a:p>
          <a:p>
            <a:pPr algn="l">
              <a:buFont typeface="Arial" panose="020B0604020202020204" pitchFamily="34" charset="0"/>
              <a:buChar char="•"/>
            </a:pPr>
            <a:r>
              <a:rPr lang="en-US" b="0" i="0" dirty="0">
                <a:solidFill>
                  <a:srgbClr val="202124"/>
                </a:solidFill>
                <a:effectLst/>
                <a:latin typeface="Google Sans"/>
              </a:rPr>
              <a:t>Requests.</a:t>
            </a:r>
          </a:p>
          <a:p>
            <a:pPr algn="l">
              <a:buFont typeface="Arial" panose="020B0604020202020204" pitchFamily="34" charset="0"/>
              <a:buChar char="•"/>
            </a:pPr>
            <a:r>
              <a:rPr lang="en-US" b="0" i="0" dirty="0">
                <a:solidFill>
                  <a:srgbClr val="202124"/>
                </a:solidFill>
                <a:effectLst/>
                <a:latin typeface="Google Sans"/>
              </a:rPr>
              <a:t>Scrapy.</a:t>
            </a:r>
          </a:p>
          <a:p>
            <a:pPr algn="l">
              <a:buFont typeface="Arial" panose="020B0604020202020204" pitchFamily="34" charset="0"/>
              <a:buChar char="•"/>
            </a:pPr>
            <a:r>
              <a:rPr lang="en-US" b="0" i="0" dirty="0">
                <a:solidFill>
                  <a:srgbClr val="202124"/>
                </a:solidFill>
                <a:effectLst/>
                <a:latin typeface="Google Sans"/>
              </a:rPr>
              <a:t>Selenium.</a:t>
            </a:r>
          </a:p>
          <a:p>
            <a:pPr algn="l">
              <a:buFont typeface="Arial" panose="020B0604020202020204" pitchFamily="34" charset="0"/>
              <a:buChar char="•"/>
            </a:pPr>
            <a:r>
              <a:rPr lang="en-US" b="0" i="0" dirty="0">
                <a:solidFill>
                  <a:srgbClr val="202124"/>
                </a:solidFill>
                <a:effectLst/>
                <a:latin typeface="Google Sans"/>
              </a:rPr>
              <a:t>Playwright.</a:t>
            </a:r>
          </a:p>
          <a:p>
            <a:pPr algn="l">
              <a:buFont typeface="Arial" panose="020B0604020202020204" pitchFamily="34" charset="0"/>
              <a:buChar char="•"/>
            </a:pPr>
            <a:r>
              <a:rPr lang="en-US" b="0" i="0" dirty="0" err="1">
                <a:solidFill>
                  <a:srgbClr val="202124"/>
                </a:solidFill>
                <a:effectLst/>
                <a:latin typeface="Google Sans"/>
              </a:rPr>
              <a:t>Lxml</a:t>
            </a:r>
            <a:r>
              <a:rPr lang="en-US" b="0" i="0" dirty="0">
                <a:solidFill>
                  <a:srgbClr val="202124"/>
                </a:solidFill>
                <a:effectLst/>
                <a:latin typeface="Google Sans"/>
              </a:rPr>
              <a:t>.</a:t>
            </a:r>
          </a:p>
          <a:p>
            <a:pPr algn="l">
              <a:buFont typeface="Arial" panose="020B0604020202020204" pitchFamily="34" charset="0"/>
              <a:buChar char="•"/>
            </a:pPr>
            <a:r>
              <a:rPr lang="en-US" b="0" i="0" dirty="0">
                <a:solidFill>
                  <a:srgbClr val="202124"/>
                </a:solidFill>
                <a:effectLst/>
                <a:latin typeface="Google Sans"/>
              </a:rPr>
              <a:t>Urllib3.</a:t>
            </a:r>
          </a:p>
          <a:p>
            <a:pPr algn="l">
              <a:buFont typeface="Arial" panose="020B0604020202020204" pitchFamily="34" charset="0"/>
              <a:buChar char="•"/>
            </a:pPr>
            <a:r>
              <a:rPr lang="en-US" b="0" i="0" dirty="0" err="1">
                <a:solidFill>
                  <a:srgbClr val="202124"/>
                </a:solidFill>
                <a:effectLst/>
                <a:latin typeface="Google Sans"/>
              </a:rPr>
              <a:t>MechanicalSoup</a:t>
            </a:r>
            <a:r>
              <a:rPr lang="en-US" b="0" i="0" dirty="0">
                <a:solidFill>
                  <a:srgbClr val="202124"/>
                </a:solidFill>
                <a:effectLst/>
                <a:latin typeface="Google Sans"/>
              </a:rPr>
              <a:t>.</a:t>
            </a:r>
          </a:p>
        </p:txBody>
      </p:sp>
      <p:pic>
        <p:nvPicPr>
          <p:cNvPr id="10" name="Content Placeholder 9" descr="A logo with text overlay&#10;&#10;Description automatically generated">
            <a:extLst>
              <a:ext uri="{FF2B5EF4-FFF2-40B4-BE49-F238E27FC236}">
                <a16:creationId xmlns:a16="http://schemas.microsoft.com/office/drawing/2014/main" id="{F382F37D-E7CF-56E1-C758-95592A77253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75412" y="1676400"/>
            <a:ext cx="5493838" cy="4495800"/>
          </a:xfrm>
        </p:spPr>
      </p:pic>
      <p:sp>
        <p:nvSpPr>
          <p:cNvPr id="7" name="Rectangle 6">
            <a:extLst>
              <a:ext uri="{FF2B5EF4-FFF2-40B4-BE49-F238E27FC236}">
                <a16:creationId xmlns:a16="http://schemas.microsoft.com/office/drawing/2014/main" id="{7A6728D8-BF30-606F-B616-E4A488D56141}"/>
              </a:ext>
            </a:extLst>
          </p:cNvPr>
          <p:cNvSpPr/>
          <p:nvPr/>
        </p:nvSpPr>
        <p:spPr>
          <a:xfrm>
            <a:off x="1075978" y="490835"/>
            <a:ext cx="9828332"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WEB SCRAPING LIBRARIES</a:t>
            </a:r>
          </a:p>
        </p:txBody>
      </p:sp>
    </p:spTree>
    <p:extLst>
      <p:ext uri="{BB962C8B-B14F-4D97-AF65-F5344CB8AC3E}">
        <p14:creationId xmlns:p14="http://schemas.microsoft.com/office/powerpoint/2010/main" val="149105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exagonal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4"/>
        </a:lnRef>
        <a:fillRef idx="3">
          <a:schemeClr val="accent4"/>
        </a:fillRef>
        <a:effectRef idx="2">
          <a:schemeClr val="accent4"/>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4"/>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Hexagonal design slides.potx" id="{12658BD0-7259-4A0F-91D4-55B50BBE9BFD}" vid="{57622FE6-AF39-47E3-8976-1D25291C345B}"/>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1D6E40-F509-498A-BF02-00C895783B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Hexagonal design slides</Template>
  <TotalTime>265</TotalTime>
  <Words>435</Words>
  <Application>Microsoft Office PowerPoint</Application>
  <PresentationFormat>Custom</PresentationFormat>
  <Paragraphs>78</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AmazonEmber</vt:lpstr>
      <vt:lpstr>Arial</vt:lpstr>
      <vt:lpstr>Century Gothic</vt:lpstr>
      <vt:lpstr>Cochocib Script Latin Pro</vt:lpstr>
      <vt:lpstr>Euphemia</vt:lpstr>
      <vt:lpstr>Google Sans</vt:lpstr>
      <vt:lpstr>Imprint MT Shadow</vt:lpstr>
      <vt:lpstr>Nunito</vt:lpstr>
      <vt:lpstr>Palatino Linotype</vt:lpstr>
      <vt:lpstr>Hexagonal design template</vt:lpstr>
      <vt:lpstr>PRICE SPY</vt:lpstr>
      <vt:lpstr>                                                                     </vt:lpstr>
      <vt:lpstr>                                 </vt:lpstr>
      <vt:lpstr>                                                   </vt:lpstr>
      <vt:lpstr>                                  </vt:lpstr>
      <vt:lpstr>                                                   </vt:lpstr>
      <vt:lpstr>                                          </vt:lpstr>
      <vt:lpstr>                                     </vt:lpstr>
      <vt:lpstr>                                                     </vt:lpstr>
      <vt:lpstr>                                               </vt:lpstr>
      <vt:lpstr>                                                    </vt:lpstr>
      <vt:lpstr>                        </vt:lpstr>
      <vt:lpstr>                                       </vt:lpstr>
      <vt:lpstr>                                                   </vt:lpstr>
      <vt:lpstr>Thank You</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SPY</dc:title>
  <dc:creator>Punyam Anand,Maheshwar</dc:creator>
  <cp:lastModifiedBy>Punyam Anand,Maheshwar</cp:lastModifiedBy>
  <cp:revision>14</cp:revision>
  <dcterms:created xsi:type="dcterms:W3CDTF">2023-10-05T21:20:45Z</dcterms:created>
  <dcterms:modified xsi:type="dcterms:W3CDTF">2023-10-06T01:46:20Z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