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75" r:id="rId6"/>
    <p:sldId id="276" r:id="rId7"/>
    <p:sldId id="278" r:id="rId8"/>
    <p:sldId id="279" r:id="rId9"/>
    <p:sldId id="296" r:id="rId10"/>
    <p:sldId id="297" r:id="rId11"/>
    <p:sldId id="298" r:id="rId12"/>
    <p:sldId id="299" r:id="rId13"/>
    <p:sldId id="2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0EB"/>
    <a:srgbClr val="446992"/>
    <a:srgbClr val="AEC2D8"/>
    <a:srgbClr val="98432A"/>
    <a:srgbClr val="D84400"/>
    <a:srgbClr val="44678D"/>
    <a:srgbClr val="263E5A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8" d="100"/>
          <a:sy n="78" d="100"/>
        </p:scale>
        <p:origin x="878" y="43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4007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347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1330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5751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975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B3DB97A9-9452-B821-469E-69BC64E1FC27}"/>
              </a:ext>
            </a:extLst>
          </p:cNvPr>
          <p:cNvSpPr/>
          <p:nvPr/>
        </p:nvSpPr>
        <p:spPr>
          <a:xfrm>
            <a:off x="1317524" y="3864077"/>
            <a:ext cx="4159044" cy="1616577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EA6E8D-702E-3D97-9084-C3AE9F2DC117}"/>
              </a:ext>
            </a:extLst>
          </p:cNvPr>
          <p:cNvSpPr/>
          <p:nvPr/>
        </p:nvSpPr>
        <p:spPr>
          <a:xfrm>
            <a:off x="845574" y="442451"/>
            <a:ext cx="5371992" cy="2268793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22787"/>
            <a:ext cx="5364835" cy="2172929"/>
          </a:xfrm>
        </p:spPr>
        <p:txBody>
          <a:bodyPr/>
          <a:lstStyle/>
          <a:p>
            <a:pPr algn="ctr"/>
            <a:r>
              <a:rPr lang="en-US" dirty="0"/>
              <a:t>Retail Data Analysis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14169" y="4146755"/>
            <a:ext cx="3421626" cy="1258529"/>
          </a:xfrm>
        </p:spPr>
        <p:txBody>
          <a:bodyPr/>
          <a:lstStyle/>
          <a:p>
            <a:pPr algn="just"/>
            <a:r>
              <a:rPr lang="en-US" dirty="0"/>
              <a:t>Presented By: Mahesh </a:t>
            </a:r>
            <a:r>
              <a:rPr lang="en-US" dirty="0" err="1"/>
              <a:t>Wasu</a:t>
            </a:r>
            <a:endParaRPr lang="en-US" dirty="0"/>
          </a:p>
          <a:p>
            <a:pPr algn="just"/>
            <a:r>
              <a:rPr lang="en-US" dirty="0"/>
              <a:t>Submitted To: </a:t>
            </a:r>
            <a:r>
              <a:rPr lang="en-US" dirty="0" err="1"/>
              <a:t>LearnBay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64C245-43BC-9254-D431-AF32E6DF9F34}"/>
              </a:ext>
            </a:extLst>
          </p:cNvPr>
          <p:cNvSpPr/>
          <p:nvPr/>
        </p:nvSpPr>
        <p:spPr>
          <a:xfrm>
            <a:off x="412955" y="3844413"/>
            <a:ext cx="2261419" cy="10225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priced above category average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with highest average rating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products by rating per category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reviewed product per warehouse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policy category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629713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Retail Data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802A36-6392-ECBF-ED7A-7DE4295A5891}"/>
              </a:ext>
            </a:extLst>
          </p:cNvPr>
          <p:cNvSpPr/>
          <p:nvPr/>
        </p:nvSpPr>
        <p:spPr>
          <a:xfrm>
            <a:off x="140216" y="117986"/>
            <a:ext cx="3369900" cy="6390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74" y="117987"/>
            <a:ext cx="3114261" cy="585019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0216" y="970773"/>
            <a:ext cx="11911568" cy="6580401"/>
          </a:xfrm>
        </p:spPr>
        <p:txBody>
          <a:bodyPr/>
          <a:lstStyle/>
          <a:p>
            <a:r>
              <a:rPr lang="en-US" dirty="0"/>
              <a:t>The dataset contains 5,000 entries with various details about products. The columns present in the data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ID</a:t>
            </a:r>
            <a:r>
              <a:rPr lang="en-US" dirty="0"/>
              <a:t>: Unique identifier for each product.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Name</a:t>
            </a:r>
            <a:r>
              <a:rPr lang="en-US" dirty="0"/>
              <a:t>: Name of the product.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Category</a:t>
            </a:r>
            <a:r>
              <a:rPr lang="en-US" dirty="0"/>
              <a:t>: Category to which the product belongs (Home, Electronics, Clothing).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Stock Quantity</a:t>
            </a:r>
            <a:r>
              <a:rPr lang="en-US" dirty="0"/>
              <a:t>: The quantity of the product in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Supplier</a:t>
            </a:r>
            <a:r>
              <a:rPr lang="en-US" dirty="0"/>
              <a:t>: The supplier of the product (Supplier Y, Supplier Z).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Discount</a:t>
            </a:r>
            <a:r>
              <a:rPr lang="en-US" dirty="0"/>
              <a:t>: The discount applied to the product (percentage).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Rating</a:t>
            </a:r>
            <a:r>
              <a:rPr lang="en-US" dirty="0"/>
              <a:t>: Average customer rating of the product.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Reviews</a:t>
            </a:r>
            <a:r>
              <a:rPr lang="en-US" dirty="0"/>
              <a:t>: Number of customer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SKU</a:t>
            </a:r>
            <a:r>
              <a:rPr lang="en-US" dirty="0"/>
              <a:t>: Stock Keeping Unit, a unique identifier for each product variant.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Warehouse</a:t>
            </a:r>
            <a:r>
              <a:rPr lang="en-US" dirty="0"/>
              <a:t>: The warehouse where the product is stored (Warehouse A, Warehouse B, Warehouse 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Return Policy</a:t>
            </a:r>
            <a:r>
              <a:rPr lang="en-US" dirty="0"/>
              <a:t>: The return policy for the product (7 Days, 15 Days, 30 Days).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Brand</a:t>
            </a:r>
            <a:r>
              <a:rPr lang="en-US" dirty="0"/>
              <a:t>: Brand of the product (Brand X, Brand Y, Brand Z).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Supplier Contact</a:t>
            </a:r>
            <a:r>
              <a:rPr lang="en-US" dirty="0"/>
              <a:t>: Contact number of the supplier.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Placeholder</a:t>
            </a:r>
            <a:r>
              <a:rPr lang="en-US" dirty="0"/>
              <a:t>: Placeholder column with random numerical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Price</a:t>
            </a:r>
            <a:r>
              <a:rPr lang="en-US" dirty="0"/>
              <a:t>: The price of the product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 flipH="1">
            <a:off x="9212826" y="6217920"/>
            <a:ext cx="1981342" cy="365125"/>
          </a:xfrm>
        </p:spPr>
        <p:txBody>
          <a:bodyPr/>
          <a:lstStyle/>
          <a:p>
            <a:r>
              <a:rPr lang="en-US" dirty="0"/>
              <a:t>Retail Data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88B073E-FF4F-31A5-7DE3-58440FEA546F}"/>
              </a:ext>
            </a:extLst>
          </p:cNvPr>
          <p:cNvSpPr/>
          <p:nvPr/>
        </p:nvSpPr>
        <p:spPr>
          <a:xfrm>
            <a:off x="5875498" y="3807650"/>
            <a:ext cx="1626515" cy="499340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23C838F-DD79-4243-BCDA-01FAC995501F}"/>
              </a:ext>
            </a:extLst>
          </p:cNvPr>
          <p:cNvSpPr/>
          <p:nvPr/>
        </p:nvSpPr>
        <p:spPr>
          <a:xfrm>
            <a:off x="5732117" y="1412815"/>
            <a:ext cx="1071800" cy="553998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A0F299E-5C1B-D901-D42D-878FA8C6CA72}"/>
              </a:ext>
            </a:extLst>
          </p:cNvPr>
          <p:cNvSpPr/>
          <p:nvPr/>
        </p:nvSpPr>
        <p:spPr>
          <a:xfrm>
            <a:off x="924227" y="1366684"/>
            <a:ext cx="1091379" cy="563301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5629F5-BDFB-BF0D-EC4D-64AE707F2214}"/>
              </a:ext>
            </a:extLst>
          </p:cNvPr>
          <p:cNvSpPr/>
          <p:nvPr/>
        </p:nvSpPr>
        <p:spPr>
          <a:xfrm>
            <a:off x="1130709" y="274955"/>
            <a:ext cx="9144001" cy="61841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A0815-B609-883D-0E1D-CA5039F61FA0}"/>
              </a:ext>
            </a:extLst>
          </p:cNvPr>
          <p:cNvSpPr/>
          <p:nvPr/>
        </p:nvSpPr>
        <p:spPr>
          <a:xfrm>
            <a:off x="5712543" y="2091673"/>
            <a:ext cx="5796838" cy="155492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D6ACB4A-6C8E-4323-3911-037DAF2534CD}"/>
              </a:ext>
            </a:extLst>
          </p:cNvPr>
          <p:cNvSpPr/>
          <p:nvPr/>
        </p:nvSpPr>
        <p:spPr>
          <a:xfrm>
            <a:off x="5642903" y="4377875"/>
            <a:ext cx="5796838" cy="2320413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61C396-0752-E226-1224-DEAC0FE844D4}"/>
              </a:ext>
            </a:extLst>
          </p:cNvPr>
          <p:cNvSpPr/>
          <p:nvPr/>
        </p:nvSpPr>
        <p:spPr>
          <a:xfrm>
            <a:off x="587831" y="2132418"/>
            <a:ext cx="4129237" cy="34523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Retail Data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181FE-476D-FC87-C1F9-AFA0440A5990}"/>
              </a:ext>
            </a:extLst>
          </p:cNvPr>
          <p:cNvSpPr txBox="1"/>
          <p:nvPr/>
        </p:nvSpPr>
        <p:spPr>
          <a:xfrm>
            <a:off x="682620" y="1436929"/>
            <a:ext cx="4114800" cy="40626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CategoryAveragePrice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Category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AvgPrice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data_retail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Category</a:t>
            </a:r>
          </a:p>
          <a:p>
            <a:pPr algn="just"/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data_retail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CategoryAveragePrice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</a:t>
            </a:r>
          </a:p>
          <a:p>
            <a:pPr algn="just"/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AvgPrice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FBD320-83EA-1855-90B7-673E2B9D094E}"/>
              </a:ext>
            </a:extLst>
          </p:cNvPr>
          <p:cNvSpPr txBox="1"/>
          <p:nvPr/>
        </p:nvSpPr>
        <p:spPr>
          <a:xfrm>
            <a:off x="5882107" y="2700319"/>
            <a:ext cx="60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4993	 Product B               Electronic                    886.668600365665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D77B5A-2477-939A-0828-3829897E009E}"/>
              </a:ext>
            </a:extLst>
          </p:cNvPr>
          <p:cNvSpPr txBox="1"/>
          <p:nvPr/>
        </p:nvSpPr>
        <p:spPr>
          <a:xfrm>
            <a:off x="5919019" y="321396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5	Product A	           Home	    5   89.705680562472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65E71-F27C-AA9C-20F8-0126D47AFD7F}"/>
              </a:ext>
            </a:extLst>
          </p:cNvPr>
          <p:cNvSpPr txBox="1"/>
          <p:nvPr/>
        </p:nvSpPr>
        <p:spPr>
          <a:xfrm>
            <a:off x="5909538" y="23706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	Product C	           Clothing	     732.121294239275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CDAFDC-C4A0-AE00-2286-66C3C1DB5450}"/>
              </a:ext>
            </a:extLst>
          </p:cNvPr>
          <p:cNvSpPr txBox="1"/>
          <p:nvPr/>
        </p:nvSpPr>
        <p:spPr>
          <a:xfrm>
            <a:off x="4599432" y="1838352"/>
            <a:ext cx="7105193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500" b="1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5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Product id      ProductName   Category                      Price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D3392E-759D-7AE1-6F82-B5D6326701F6}"/>
              </a:ext>
            </a:extLst>
          </p:cNvPr>
          <p:cNvCxnSpPr/>
          <p:nvPr/>
        </p:nvCxnSpPr>
        <p:spPr>
          <a:xfrm>
            <a:off x="5299587" y="1079500"/>
            <a:ext cx="0" cy="568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940E61-237A-FA6B-FBE7-906832CA6F33}"/>
              </a:ext>
            </a:extLst>
          </p:cNvPr>
          <p:cNvSpPr txBox="1"/>
          <p:nvPr/>
        </p:nvSpPr>
        <p:spPr>
          <a:xfrm>
            <a:off x="5875498" y="4573168"/>
            <a:ext cx="5633882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Clothing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category is priced at approximately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$732.12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is higher than the average price for clothing.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B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Electronic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category is priced at approximately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$886.67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is higher than the average price for electronics.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category is priced at approximately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$89.71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is higher than the average price for home products.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344FC-F087-56AC-26DA-5EC8029C03A0}"/>
              </a:ext>
            </a:extLst>
          </p:cNvPr>
          <p:cNvSpPr txBox="1"/>
          <p:nvPr/>
        </p:nvSpPr>
        <p:spPr>
          <a:xfrm>
            <a:off x="845576" y="1445342"/>
            <a:ext cx="109137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CEB6D-E1E7-EB37-61CA-1A8930894250}"/>
              </a:ext>
            </a:extLst>
          </p:cNvPr>
          <p:cNvSpPr txBox="1"/>
          <p:nvPr/>
        </p:nvSpPr>
        <p:spPr>
          <a:xfrm>
            <a:off x="5712542" y="1508679"/>
            <a:ext cx="8455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Result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8A56D1C-E134-A297-2C26-32F074F31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83629"/>
              </p:ext>
            </p:extLst>
          </p:nvPr>
        </p:nvGraphicFramePr>
        <p:xfrm>
          <a:off x="5702710" y="2493318"/>
          <a:ext cx="5491459" cy="93568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91459">
                  <a:extLst>
                    <a:ext uri="{9D8B030D-6E8A-4147-A177-3AD203B41FA5}">
                      <a16:colId xmlns:a16="http://schemas.microsoft.com/office/drawing/2014/main" val="2270997971"/>
                    </a:ext>
                  </a:extLst>
                </a:gridCol>
              </a:tblGrid>
              <a:tr h="935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5158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932B9B57-01ED-A49F-093A-471DE8A0BFAF}"/>
              </a:ext>
            </a:extLst>
          </p:cNvPr>
          <p:cNvSpPr txBox="1"/>
          <p:nvPr/>
        </p:nvSpPr>
        <p:spPr>
          <a:xfrm>
            <a:off x="5801755" y="3856005"/>
            <a:ext cx="158472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E04C3-AE2A-3B14-F32F-E9825ACF0BF9}"/>
              </a:ext>
            </a:extLst>
          </p:cNvPr>
          <p:cNvSpPr txBox="1"/>
          <p:nvPr/>
        </p:nvSpPr>
        <p:spPr>
          <a:xfrm>
            <a:off x="999083" y="353265"/>
            <a:ext cx="91440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Identifies products with prices higher than the average price within their category.</a:t>
            </a:r>
            <a:endParaRPr lang="en-US" sz="1800" b="1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4E777A9-8C21-76B2-C5ED-950CB1EC5877}"/>
              </a:ext>
            </a:extLst>
          </p:cNvPr>
          <p:cNvSpPr/>
          <p:nvPr/>
        </p:nvSpPr>
        <p:spPr>
          <a:xfrm>
            <a:off x="5481484" y="4188542"/>
            <a:ext cx="1582987" cy="369332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1BB766-D544-7C8D-6DF3-DFF00E64946D}"/>
              </a:ext>
            </a:extLst>
          </p:cNvPr>
          <p:cNvSpPr/>
          <p:nvPr/>
        </p:nvSpPr>
        <p:spPr>
          <a:xfrm>
            <a:off x="5466736" y="1071414"/>
            <a:ext cx="1140541" cy="511581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9FA3B9-B969-A526-194C-D54AD5A95934}"/>
              </a:ext>
            </a:extLst>
          </p:cNvPr>
          <p:cNvSpPr/>
          <p:nvPr/>
        </p:nvSpPr>
        <p:spPr>
          <a:xfrm>
            <a:off x="419692" y="1119173"/>
            <a:ext cx="1359942" cy="511581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F4DDD-EF5B-C5C7-3D94-A5DDBB7E386C}"/>
              </a:ext>
            </a:extLst>
          </p:cNvPr>
          <p:cNvSpPr/>
          <p:nvPr/>
        </p:nvSpPr>
        <p:spPr>
          <a:xfrm>
            <a:off x="5413689" y="1691493"/>
            <a:ext cx="6404397" cy="2397523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167126-B149-6080-3783-A039101FF7AF}"/>
              </a:ext>
            </a:extLst>
          </p:cNvPr>
          <p:cNvSpPr/>
          <p:nvPr/>
        </p:nvSpPr>
        <p:spPr>
          <a:xfrm>
            <a:off x="5360646" y="4611327"/>
            <a:ext cx="6510489" cy="2015341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642D85-5562-985D-FD08-B920029E3177}"/>
              </a:ext>
            </a:extLst>
          </p:cNvPr>
          <p:cNvSpPr/>
          <p:nvPr/>
        </p:nvSpPr>
        <p:spPr>
          <a:xfrm>
            <a:off x="383458" y="1868129"/>
            <a:ext cx="4114796" cy="2202427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00F7DA-CCA8-A955-022A-2BAC90C2A5A3}"/>
              </a:ext>
            </a:extLst>
          </p:cNvPr>
          <p:cNvSpPr/>
          <p:nvPr/>
        </p:nvSpPr>
        <p:spPr>
          <a:xfrm>
            <a:off x="383458" y="224977"/>
            <a:ext cx="11088033" cy="511581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47" y="322311"/>
            <a:ext cx="10889796" cy="385657"/>
          </a:xfrm>
        </p:spPr>
        <p:txBody>
          <a:bodyPr/>
          <a:lstStyle/>
          <a:p>
            <a:pPr rtl="0" fontAlgn="base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Categories with Highest Average Rating Across Products.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Retail Data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F38637-85AA-4FE8-7F91-BBCBA6F68D27}"/>
              </a:ext>
            </a:extLst>
          </p:cNvPr>
          <p:cNvCxnSpPr/>
          <p:nvPr/>
        </p:nvCxnSpPr>
        <p:spPr>
          <a:xfrm>
            <a:off x="5142271" y="894736"/>
            <a:ext cx="0" cy="5796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E03473-82A4-EFE2-0886-D9B4CA34B82A}"/>
              </a:ext>
            </a:extLst>
          </p:cNvPr>
          <p:cNvSpPr txBox="1"/>
          <p:nvPr/>
        </p:nvSpPr>
        <p:spPr>
          <a:xfrm>
            <a:off x="590724" y="1189703"/>
            <a:ext cx="433317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</a:t>
            </a:r>
          </a:p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average_rating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data_retail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average_rating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E6A36-6D82-E719-C87F-4F123175BB67}"/>
              </a:ext>
            </a:extLst>
          </p:cNvPr>
          <p:cNvSpPr txBox="1"/>
          <p:nvPr/>
        </p:nvSpPr>
        <p:spPr>
          <a:xfrm>
            <a:off x="6182289" y="1988803"/>
            <a:ext cx="5626253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	                 Product B	                              3.035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	                 Product C	                              3.015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	                 Product B	                              2.996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	                 Product A	                               2.995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	                 Product C	                               2.992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	                 Product C	                               2.965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	                 Product A	                               2.962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	                 Product A	                               2.957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	                 Product B	                               2.920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E61EE-E3AC-EEBE-CA4B-203934A5E374}"/>
              </a:ext>
            </a:extLst>
          </p:cNvPr>
          <p:cNvSpPr txBox="1"/>
          <p:nvPr/>
        </p:nvSpPr>
        <p:spPr>
          <a:xfrm>
            <a:off x="5466737" y="1119173"/>
            <a:ext cx="80624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CADCA-2B36-7846-9A2D-040439D0E97B}"/>
              </a:ext>
            </a:extLst>
          </p:cNvPr>
          <p:cNvSpPr txBox="1"/>
          <p:nvPr/>
        </p:nvSpPr>
        <p:spPr>
          <a:xfrm>
            <a:off x="5267930" y="1706546"/>
            <a:ext cx="6695913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5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Category          Product Name                    </a:t>
            </a:r>
            <a:r>
              <a:rPr lang="en-US" sz="1500" b="1" dirty="0" err="1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Average_Rating</a:t>
            </a:r>
            <a:endParaRPr lang="en-US" sz="15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E6E26AF7-7B73-4B35-AFA0-51494E57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058" y="4641509"/>
            <a:ext cx="6087704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identify the highest-rated products in each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list of products with their categories and average ratings, sorted by the highest average rating first.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can help determine which products are most favored by customers in each category, highlighting top-performing items based on customer feedback.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A605DB-A669-F0A2-30C1-938F08D2CAA4}"/>
              </a:ext>
            </a:extLst>
          </p:cNvPr>
          <p:cNvSpPr txBox="1"/>
          <p:nvPr/>
        </p:nvSpPr>
        <p:spPr>
          <a:xfrm>
            <a:off x="5470627" y="4188542"/>
            <a:ext cx="14611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3D9795-8879-692B-DCF9-7307D1706B51}"/>
              </a:ext>
            </a:extLst>
          </p:cNvPr>
          <p:cNvSpPr/>
          <p:nvPr/>
        </p:nvSpPr>
        <p:spPr>
          <a:xfrm>
            <a:off x="5577828" y="3089520"/>
            <a:ext cx="1747612" cy="482495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C6F8FE1-0754-31B1-8E6B-1F8D984DA9EB}"/>
              </a:ext>
            </a:extLst>
          </p:cNvPr>
          <p:cNvSpPr/>
          <p:nvPr/>
        </p:nvSpPr>
        <p:spPr>
          <a:xfrm>
            <a:off x="5515103" y="894736"/>
            <a:ext cx="1455967" cy="559985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7999E3-D936-BCA7-63EF-74968372AF47}"/>
              </a:ext>
            </a:extLst>
          </p:cNvPr>
          <p:cNvSpPr/>
          <p:nvPr/>
        </p:nvSpPr>
        <p:spPr>
          <a:xfrm>
            <a:off x="403123" y="1044765"/>
            <a:ext cx="1347019" cy="409956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787131-B6C3-D5FF-DD25-DB4FC7DE939D}"/>
              </a:ext>
            </a:extLst>
          </p:cNvPr>
          <p:cNvSpPr/>
          <p:nvPr/>
        </p:nvSpPr>
        <p:spPr>
          <a:xfrm>
            <a:off x="5552692" y="1563696"/>
            <a:ext cx="5744566" cy="1339359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FF57F6-55A4-BB49-53C6-599F69FF6511}"/>
              </a:ext>
            </a:extLst>
          </p:cNvPr>
          <p:cNvSpPr/>
          <p:nvPr/>
        </p:nvSpPr>
        <p:spPr>
          <a:xfrm>
            <a:off x="5467264" y="3677552"/>
            <a:ext cx="5829997" cy="3091958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A3B5E5-D96A-2A7C-ED35-B252871C49D1}"/>
              </a:ext>
            </a:extLst>
          </p:cNvPr>
          <p:cNvSpPr/>
          <p:nvPr/>
        </p:nvSpPr>
        <p:spPr>
          <a:xfrm>
            <a:off x="283071" y="1563696"/>
            <a:ext cx="4413434" cy="3354765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DBD931-F5C3-77A8-F1DF-D604F07A305C}"/>
              </a:ext>
            </a:extLst>
          </p:cNvPr>
          <p:cNvSpPr/>
          <p:nvPr/>
        </p:nvSpPr>
        <p:spPr>
          <a:xfrm>
            <a:off x="581709" y="88490"/>
            <a:ext cx="10612450" cy="56043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08172"/>
            <a:ext cx="10889796" cy="491613"/>
          </a:xfrm>
        </p:spPr>
        <p:txBody>
          <a:bodyPr/>
          <a:lstStyle/>
          <a:p>
            <a:pPr rtl="0" fontAlgn="base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 most reviewed product in each warehouse.</a:t>
            </a:r>
            <a:endParaRPr lang="en-US" sz="200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Retail Data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F38637-85AA-4FE8-7F91-BBCBA6F68D27}"/>
              </a:ext>
            </a:extLst>
          </p:cNvPr>
          <p:cNvCxnSpPr/>
          <p:nvPr/>
        </p:nvCxnSpPr>
        <p:spPr>
          <a:xfrm>
            <a:off x="5142271" y="894736"/>
            <a:ext cx="0" cy="5796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E03473-82A4-EFE2-0886-D9B4CA34B82A}"/>
              </a:ext>
            </a:extLst>
          </p:cNvPr>
          <p:cNvSpPr txBox="1"/>
          <p:nvPr/>
        </p:nvSpPr>
        <p:spPr>
          <a:xfrm>
            <a:off x="436266" y="1044765"/>
            <a:ext cx="433317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Query</a:t>
            </a:r>
          </a:p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Warehouse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Reviews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Warehouse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Reviews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ROW_NUMBER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Warehouse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data_retail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Warehouse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subquery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E6A36-6D82-E719-C87F-4F123175BB67}"/>
              </a:ext>
            </a:extLst>
          </p:cNvPr>
          <p:cNvSpPr txBox="1"/>
          <p:nvPr/>
        </p:nvSpPr>
        <p:spPr>
          <a:xfrm>
            <a:off x="6096000" y="1908676"/>
            <a:ext cx="436552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 A	Product A	                  588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 B	Product A	                  577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 C	Product A	                  573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E61EE-E3AC-EEBE-CA4B-203934A5E374}"/>
              </a:ext>
            </a:extLst>
          </p:cNvPr>
          <p:cNvSpPr txBox="1"/>
          <p:nvPr/>
        </p:nvSpPr>
        <p:spPr>
          <a:xfrm>
            <a:off x="5552692" y="1029591"/>
            <a:ext cx="100345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CADCA-2B36-7846-9A2D-040439D0E97B}"/>
              </a:ext>
            </a:extLst>
          </p:cNvPr>
          <p:cNvSpPr txBox="1"/>
          <p:nvPr/>
        </p:nvSpPr>
        <p:spPr>
          <a:xfrm>
            <a:off x="3952564" y="1563696"/>
            <a:ext cx="724159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                       </a:t>
            </a:r>
            <a:r>
              <a:rPr lang="en-US" sz="15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Ware House                  Product Name           Reviews</a:t>
            </a:r>
            <a:endParaRPr lang="en-US" sz="15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5C309E-AE44-0F5E-CED7-77E58CB38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272" y="3331304"/>
            <a:ext cx="5744566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Products per Warehouse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query identifies the most reviewed (likely the most popular) product in each warehouse.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and Warehouse Pairing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highlights which products receive the most attention in each warehouse, which can be useful for inventory management and marketing strategies.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By focusing on the products with the highest number of reviews, the query helps understand customer engagement and preferences within each warehouse.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DF0A8-63E8-F4D9-6092-A249B31C9471}"/>
              </a:ext>
            </a:extLst>
          </p:cNvPr>
          <p:cNvSpPr txBox="1"/>
          <p:nvPr/>
        </p:nvSpPr>
        <p:spPr>
          <a:xfrm>
            <a:off x="5515103" y="3151388"/>
            <a:ext cx="174762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411083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E0EDAE-6FC8-9AD9-0C66-81AF85834773}"/>
              </a:ext>
            </a:extLst>
          </p:cNvPr>
          <p:cNvSpPr/>
          <p:nvPr/>
        </p:nvSpPr>
        <p:spPr>
          <a:xfrm>
            <a:off x="5466736" y="3489355"/>
            <a:ext cx="1582991" cy="41902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E970116-CC20-2B78-9A88-92C2A081D74B}"/>
              </a:ext>
            </a:extLst>
          </p:cNvPr>
          <p:cNvSpPr/>
          <p:nvPr/>
        </p:nvSpPr>
        <p:spPr>
          <a:xfrm>
            <a:off x="5379545" y="1010624"/>
            <a:ext cx="1385045" cy="570316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84BA37C-B738-2FD9-792B-F5FD061BF8DC}"/>
              </a:ext>
            </a:extLst>
          </p:cNvPr>
          <p:cNvSpPr/>
          <p:nvPr/>
        </p:nvSpPr>
        <p:spPr>
          <a:xfrm>
            <a:off x="363794" y="1072149"/>
            <a:ext cx="1189701" cy="508791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979E48-9908-403F-23C5-F72F437BD64A}"/>
              </a:ext>
            </a:extLst>
          </p:cNvPr>
          <p:cNvSpPr/>
          <p:nvPr/>
        </p:nvSpPr>
        <p:spPr>
          <a:xfrm>
            <a:off x="484622" y="68004"/>
            <a:ext cx="10660498" cy="715866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F3A83D-65FF-8D2B-77F2-6F742C69A2DF}"/>
              </a:ext>
            </a:extLst>
          </p:cNvPr>
          <p:cNvSpPr/>
          <p:nvPr/>
        </p:nvSpPr>
        <p:spPr>
          <a:xfrm>
            <a:off x="5379545" y="1740310"/>
            <a:ext cx="6687087" cy="164414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68E7C0-B0BD-863B-8F09-24753FBAD8DC}"/>
              </a:ext>
            </a:extLst>
          </p:cNvPr>
          <p:cNvSpPr/>
          <p:nvPr/>
        </p:nvSpPr>
        <p:spPr>
          <a:xfrm>
            <a:off x="235975" y="1640800"/>
            <a:ext cx="4543734" cy="5002105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D6D6BE-653D-012C-493B-2DC865E7A508}"/>
              </a:ext>
            </a:extLst>
          </p:cNvPr>
          <p:cNvSpPr/>
          <p:nvPr/>
        </p:nvSpPr>
        <p:spPr>
          <a:xfrm>
            <a:off x="5379546" y="3996050"/>
            <a:ext cx="5814621" cy="2375253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215095"/>
            <a:ext cx="10889796" cy="491613"/>
          </a:xfrm>
        </p:spPr>
        <p:txBody>
          <a:bodyPr/>
          <a:lstStyle/>
          <a:p>
            <a:pPr rtl="0" fontAlgn="base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products that have higher-than-average prices within their category, along with their discount and supplier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sz="200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Retail Data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F38637-85AA-4FE8-7F91-BBCBA6F68D27}"/>
              </a:ext>
            </a:extLst>
          </p:cNvPr>
          <p:cNvCxnSpPr/>
          <p:nvPr/>
        </p:nvCxnSpPr>
        <p:spPr>
          <a:xfrm>
            <a:off x="5142271" y="894736"/>
            <a:ext cx="0" cy="5796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E03473-82A4-EFE2-0886-D9B4CA34B82A}"/>
              </a:ext>
            </a:extLst>
          </p:cNvPr>
          <p:cNvSpPr txBox="1"/>
          <p:nvPr/>
        </p:nvSpPr>
        <p:spPr>
          <a:xfrm>
            <a:off x="484622" y="1132968"/>
            <a:ext cx="389071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CategoryAveragePrices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avg_price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data_retail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Category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data_retail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CategoryAveragePrices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avg_price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E61EE-E3AC-EEBE-CA4B-203934A5E374}"/>
              </a:ext>
            </a:extLst>
          </p:cNvPr>
          <p:cNvSpPr txBox="1"/>
          <p:nvPr/>
        </p:nvSpPr>
        <p:spPr>
          <a:xfrm>
            <a:off x="5322548" y="1132968"/>
            <a:ext cx="119093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CADCA-2B36-7846-9A2D-040439D0E97B}"/>
              </a:ext>
            </a:extLst>
          </p:cNvPr>
          <p:cNvSpPr txBox="1"/>
          <p:nvPr/>
        </p:nvSpPr>
        <p:spPr>
          <a:xfrm>
            <a:off x="4210660" y="1729250"/>
            <a:ext cx="78559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                 </a:t>
            </a:r>
            <a:r>
              <a:rPr lang="en-US" sz="15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Product id    Product Name        Price            Category   Discount          Supplier</a:t>
            </a:r>
            <a:endParaRPr lang="en-US" sz="15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5C309E-AE44-0F5E-CED7-77E58CB38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736" y="3908384"/>
            <a:ext cx="542010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Comparison: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Highlights products priced higher than the average in their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Positioning: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Useful for identifying premium products within each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Supplier and Discount Information: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understand supplier performance and the discount strategies for high-priced items.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86511-E6DD-52E0-B851-01F2BD7079F4}"/>
              </a:ext>
            </a:extLst>
          </p:cNvPr>
          <p:cNvSpPr txBox="1"/>
          <p:nvPr/>
        </p:nvSpPr>
        <p:spPr>
          <a:xfrm>
            <a:off x="5322548" y="2017280"/>
            <a:ext cx="654498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99                     Product A        999.75    Clothing         27.20	Supplier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30755-2B89-FF6D-E84A-026BE6BDE21F}"/>
              </a:ext>
            </a:extLst>
          </p:cNvPr>
          <p:cNvSpPr txBox="1"/>
          <p:nvPr/>
        </p:nvSpPr>
        <p:spPr>
          <a:xfrm>
            <a:off x="5252884" y="2354744"/>
            <a:ext cx="67031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1308                  Product B        999.74   Electronics    44.27              Supplier 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7865FB-C213-7AB1-CE76-ACB605BD59A0}"/>
              </a:ext>
            </a:extLst>
          </p:cNvPr>
          <p:cNvSpPr txBox="1"/>
          <p:nvPr/>
        </p:nvSpPr>
        <p:spPr>
          <a:xfrm>
            <a:off x="5252884" y="2677909"/>
            <a:ext cx="68137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1710                  Product C        999.71     Home            26.09	   Supplier 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881636-5FF5-9FD8-105D-B045C31E0F8F}"/>
              </a:ext>
            </a:extLst>
          </p:cNvPr>
          <p:cNvSpPr txBox="1"/>
          <p:nvPr/>
        </p:nvSpPr>
        <p:spPr>
          <a:xfrm>
            <a:off x="5299595" y="3489355"/>
            <a:ext cx="175013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143097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0294BCE-A936-A58C-1D07-91E73B2B4875}"/>
              </a:ext>
            </a:extLst>
          </p:cNvPr>
          <p:cNvSpPr/>
          <p:nvPr/>
        </p:nvSpPr>
        <p:spPr>
          <a:xfrm>
            <a:off x="5643716" y="3539184"/>
            <a:ext cx="1766080" cy="48461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7C517A-2916-C996-5F47-C65B305B1533}"/>
              </a:ext>
            </a:extLst>
          </p:cNvPr>
          <p:cNvSpPr/>
          <p:nvPr/>
        </p:nvSpPr>
        <p:spPr>
          <a:xfrm>
            <a:off x="5555228" y="903734"/>
            <a:ext cx="1294561" cy="473086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640ECB-884F-247B-7A24-E5CD14607C91}"/>
              </a:ext>
            </a:extLst>
          </p:cNvPr>
          <p:cNvSpPr/>
          <p:nvPr/>
        </p:nvSpPr>
        <p:spPr>
          <a:xfrm>
            <a:off x="484632" y="903733"/>
            <a:ext cx="1186848" cy="418948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6B22B0-6DFF-F220-57AB-A8DD510E4FBF}"/>
              </a:ext>
            </a:extLst>
          </p:cNvPr>
          <p:cNvSpPr/>
          <p:nvPr/>
        </p:nvSpPr>
        <p:spPr>
          <a:xfrm>
            <a:off x="5643716" y="1492104"/>
            <a:ext cx="5909177" cy="196277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F38DA4-AAB4-12AF-27C9-96F8EBBDD4B8}"/>
              </a:ext>
            </a:extLst>
          </p:cNvPr>
          <p:cNvSpPr/>
          <p:nvPr/>
        </p:nvSpPr>
        <p:spPr>
          <a:xfrm>
            <a:off x="304801" y="1465006"/>
            <a:ext cx="4114797" cy="3927988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C15D97-5C9F-D43B-0673-706C16F3510D}"/>
              </a:ext>
            </a:extLst>
          </p:cNvPr>
          <p:cNvSpPr/>
          <p:nvPr/>
        </p:nvSpPr>
        <p:spPr>
          <a:xfrm>
            <a:off x="5420872" y="4139218"/>
            <a:ext cx="6132022" cy="1815050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C6526E-3471-3C21-C1C2-1AFB3375E9CD}"/>
              </a:ext>
            </a:extLst>
          </p:cNvPr>
          <p:cNvSpPr/>
          <p:nvPr/>
        </p:nvSpPr>
        <p:spPr>
          <a:xfrm>
            <a:off x="617814" y="56409"/>
            <a:ext cx="10766322" cy="55060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95" y="88490"/>
            <a:ext cx="10751010" cy="491613"/>
          </a:xfrm>
        </p:spPr>
        <p:txBody>
          <a:bodyPr/>
          <a:lstStyle/>
          <a:p>
            <a:pPr rtl="0" fontAlgn="base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to find the top 2 products with the highest average rating in each category</a:t>
            </a:r>
            <a:endParaRPr lang="en-US" sz="200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Retail Data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F38637-85AA-4FE8-7F91-BBCBA6F68D27}"/>
              </a:ext>
            </a:extLst>
          </p:cNvPr>
          <p:cNvCxnSpPr/>
          <p:nvPr/>
        </p:nvCxnSpPr>
        <p:spPr>
          <a:xfrm>
            <a:off x="5142271" y="894736"/>
            <a:ext cx="0" cy="5796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E03473-82A4-EFE2-0886-D9B4CA34B82A}"/>
              </a:ext>
            </a:extLst>
          </p:cNvPr>
          <p:cNvSpPr txBox="1"/>
          <p:nvPr/>
        </p:nvSpPr>
        <p:spPr>
          <a:xfrm>
            <a:off x="607538" y="894736"/>
            <a:ext cx="381206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CategoryRating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category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rating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ranking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data_retail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CategoryRating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ranking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Category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ranking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E6A36-6D82-E719-C87F-4F123175BB67}"/>
              </a:ext>
            </a:extLst>
          </p:cNvPr>
          <p:cNvSpPr txBox="1"/>
          <p:nvPr/>
        </p:nvSpPr>
        <p:spPr>
          <a:xfrm>
            <a:off x="6095999" y="1908676"/>
            <a:ext cx="5375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	1441	Product B	          4.99780209196785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	4790	Product A	          4.99573494841816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	3172	Product C	          4.99839352880008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	4006	Product C	          4.99764235142655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	4636	Product B	          4.99878243741904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	3788	Product C	          4.9980351826551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E61EE-E3AC-EEBE-CA4B-203934A5E374}"/>
              </a:ext>
            </a:extLst>
          </p:cNvPr>
          <p:cNvSpPr txBox="1"/>
          <p:nvPr/>
        </p:nvSpPr>
        <p:spPr>
          <a:xfrm>
            <a:off x="5420872" y="992620"/>
            <a:ext cx="11602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CADCA-2B36-7846-9A2D-040439D0E97B}"/>
              </a:ext>
            </a:extLst>
          </p:cNvPr>
          <p:cNvSpPr txBox="1"/>
          <p:nvPr/>
        </p:nvSpPr>
        <p:spPr>
          <a:xfrm>
            <a:off x="3746095" y="1465006"/>
            <a:ext cx="744807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                      </a:t>
            </a:r>
            <a:r>
              <a:rPr lang="en-US" sz="15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Category</a:t>
            </a: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 </a:t>
            </a:r>
            <a:r>
              <a:rPr lang="en-US" sz="1500" b="1" dirty="0" err="1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Product_ID</a:t>
            </a:r>
            <a:r>
              <a:rPr lang="en-US" sz="15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   </a:t>
            </a:r>
            <a:r>
              <a:rPr lang="en-US" sz="1500" b="1" dirty="0" err="1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Product_Name</a:t>
            </a:r>
            <a:r>
              <a:rPr lang="en-US" sz="15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          Rating</a:t>
            </a:r>
            <a:endParaRPr lang="en-US" sz="15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5C309E-AE44-0F5E-CED7-77E58CB38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736" y="4023801"/>
            <a:ext cx="5420101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Products: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Identifies the top 2 products with the highest ratings in each category, useful for highlighting high-quality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 Performance: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an overview of the best-performing products across different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Preferences: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understand which products are highly rated and could influence marketing and sales strategies. 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72552E-2C3C-A72F-466F-6200AB394A30}"/>
              </a:ext>
            </a:extLst>
          </p:cNvPr>
          <p:cNvSpPr txBox="1"/>
          <p:nvPr/>
        </p:nvSpPr>
        <p:spPr>
          <a:xfrm>
            <a:off x="5519621" y="3539184"/>
            <a:ext cx="15657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7760206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0960FA-7109-9AB5-469B-54148E368832}"/>
              </a:ext>
            </a:extLst>
          </p:cNvPr>
          <p:cNvSpPr/>
          <p:nvPr/>
        </p:nvSpPr>
        <p:spPr>
          <a:xfrm>
            <a:off x="5555226" y="3247934"/>
            <a:ext cx="1376515" cy="439163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D1CDD22-1EE3-3107-BAE2-D5FF8189F879}"/>
              </a:ext>
            </a:extLst>
          </p:cNvPr>
          <p:cNvSpPr/>
          <p:nvPr/>
        </p:nvSpPr>
        <p:spPr>
          <a:xfrm>
            <a:off x="5466736" y="1010624"/>
            <a:ext cx="1199532" cy="542834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9AB156-F003-F786-48C0-D7CCE01E1361}"/>
              </a:ext>
            </a:extLst>
          </p:cNvPr>
          <p:cNvSpPr/>
          <p:nvPr/>
        </p:nvSpPr>
        <p:spPr>
          <a:xfrm>
            <a:off x="484632" y="1105506"/>
            <a:ext cx="1285174" cy="536441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CC551-5529-0302-0A9C-56A1E6D61672}"/>
              </a:ext>
            </a:extLst>
          </p:cNvPr>
          <p:cNvSpPr/>
          <p:nvPr/>
        </p:nvSpPr>
        <p:spPr>
          <a:xfrm>
            <a:off x="5368414" y="1641948"/>
            <a:ext cx="6676100" cy="1414879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CBF4F6-9661-C24D-F3A5-6F7D5FB7536B}"/>
              </a:ext>
            </a:extLst>
          </p:cNvPr>
          <p:cNvSpPr/>
          <p:nvPr/>
        </p:nvSpPr>
        <p:spPr>
          <a:xfrm>
            <a:off x="344131" y="1719092"/>
            <a:ext cx="4200435" cy="3521502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818093-CF88-C207-666D-A155D83E2218}"/>
              </a:ext>
            </a:extLst>
          </p:cNvPr>
          <p:cNvSpPr/>
          <p:nvPr/>
        </p:nvSpPr>
        <p:spPr>
          <a:xfrm>
            <a:off x="5415511" y="3784375"/>
            <a:ext cx="5940742" cy="2626257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98378F-4527-DCD7-A48B-EFE70D343E46}"/>
              </a:ext>
            </a:extLst>
          </p:cNvPr>
          <p:cNvSpPr/>
          <p:nvPr/>
        </p:nvSpPr>
        <p:spPr>
          <a:xfrm>
            <a:off x="698090" y="88490"/>
            <a:ext cx="10658165" cy="653276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02" y="240320"/>
            <a:ext cx="10889796" cy="491613"/>
          </a:xfrm>
        </p:spPr>
        <p:txBody>
          <a:bodyPr/>
          <a:lstStyle/>
          <a:p>
            <a:pPr rtl="0" fontAlgn="base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Across All Return Policy Categories(Count, Avg stock, total stock, weighted avg rating, etc)</a:t>
            </a:r>
            <a:endParaRPr lang="en-US" sz="200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Retail Data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F38637-85AA-4FE8-7F91-BBCBA6F68D27}"/>
              </a:ext>
            </a:extLst>
          </p:cNvPr>
          <p:cNvCxnSpPr/>
          <p:nvPr/>
        </p:nvCxnSpPr>
        <p:spPr>
          <a:xfrm>
            <a:off x="5142271" y="894736"/>
            <a:ext cx="0" cy="5796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E03473-82A4-EFE2-0886-D9B4CA34B82A}"/>
              </a:ext>
            </a:extLst>
          </p:cNvPr>
          <p:cNvSpPr txBox="1"/>
          <p:nvPr/>
        </p:nvSpPr>
        <p:spPr>
          <a:xfrm>
            <a:off x="484632" y="1147829"/>
            <a:ext cx="38120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Return_Policy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Product_Count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Stock_Quantity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Average_Stock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Stock_Quantity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Total_stock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Stock_Quantity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Stock_Quantity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weighted_avg_rating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data_retail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Return_Policy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Return_Policy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E6A36-6D82-E719-C87F-4F123175BB67}"/>
              </a:ext>
            </a:extLst>
          </p:cNvPr>
          <p:cNvSpPr txBox="1"/>
          <p:nvPr/>
        </p:nvSpPr>
        <p:spPr>
          <a:xfrm>
            <a:off x="5466736" y="1932660"/>
            <a:ext cx="650895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Days	     1639	     49.2641854789506	        80744      2.99620710533353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Days	    1664	     49.1496394230769	        81785      2.99198083928486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Days	    1697	     50.5061873895109	        85709      2.99267760239248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E61EE-E3AC-EEBE-CA4B-203934A5E374}"/>
              </a:ext>
            </a:extLst>
          </p:cNvPr>
          <p:cNvSpPr txBox="1"/>
          <p:nvPr/>
        </p:nvSpPr>
        <p:spPr>
          <a:xfrm>
            <a:off x="4869032" y="1105507"/>
            <a:ext cx="196438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  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CADCA-2B36-7846-9A2D-040439D0E97B}"/>
              </a:ext>
            </a:extLst>
          </p:cNvPr>
          <p:cNvSpPr txBox="1"/>
          <p:nvPr/>
        </p:nvSpPr>
        <p:spPr>
          <a:xfrm>
            <a:off x="4869032" y="1563329"/>
            <a:ext cx="758843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Policy  </a:t>
            </a:r>
            <a:r>
              <a:rPr lang="en-US" sz="15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Count    Average Stock  </a:t>
            </a:r>
            <a:r>
              <a:rPr lang="en-US" sz="15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Total Stock   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avg rating </a:t>
            </a:r>
            <a:endParaRPr lang="en-US" sz="1500" b="1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5C309E-AE44-0F5E-CED7-77E58CB38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736" y="3908384"/>
            <a:ext cx="542010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Policy Impact: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Shows how different return policies are associated with product stock levels and ratings.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 and Rating Relationship: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understand if certain return policies are linked with higher stock quantities and better-rated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Policy Effectiveness: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insight into which return policies might be linked to higher product availability and better ratings, potentially informing policy adjustments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E29BF-BBBE-B3A7-52DF-6ED2102882AD}"/>
              </a:ext>
            </a:extLst>
          </p:cNvPr>
          <p:cNvSpPr txBox="1"/>
          <p:nvPr/>
        </p:nvSpPr>
        <p:spPr>
          <a:xfrm>
            <a:off x="5368414" y="3247934"/>
            <a:ext cx="172064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621275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582</TotalTime>
  <Words>1440</Words>
  <Application>Microsoft Office PowerPoint</Application>
  <PresentationFormat>Widescreen</PresentationFormat>
  <Paragraphs>203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等线</vt:lpstr>
      <vt:lpstr>Abadi</vt:lpstr>
      <vt:lpstr>Arial</vt:lpstr>
      <vt:lpstr>Calibri</vt:lpstr>
      <vt:lpstr>Consolas</vt:lpstr>
      <vt:lpstr>Posterama</vt:lpstr>
      <vt:lpstr>Posterama Text Black</vt:lpstr>
      <vt:lpstr>Posterama Text SemiBold</vt:lpstr>
      <vt:lpstr>Times New Roman</vt:lpstr>
      <vt:lpstr>Custom​​</vt:lpstr>
      <vt:lpstr>Retail Data Analysis Project</vt:lpstr>
      <vt:lpstr>Agenda</vt:lpstr>
      <vt:lpstr>Introduction</vt:lpstr>
      <vt:lpstr>PowerPoint Presentation</vt:lpstr>
      <vt:lpstr>Finding Categories with Highest Average Rating Across Products.</vt:lpstr>
      <vt:lpstr>Find the most reviewed product in each warehouse.</vt:lpstr>
      <vt:lpstr>Find products that have higher-than-average prices within their category, along with their discount and supplier.</vt:lpstr>
      <vt:lpstr>Query to find the top 2 products with the highest average rating in each category</vt:lpstr>
      <vt:lpstr>Analysis Across All Return Policy Categories(Count, Avg stock, total stock, weighted avg rating, etc)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lokeshwaree bhute</dc:creator>
  <cp:lastModifiedBy>lokeshwaree bhute</cp:lastModifiedBy>
  <cp:revision>8</cp:revision>
  <dcterms:created xsi:type="dcterms:W3CDTF">2024-07-24T07:15:51Z</dcterms:created>
  <dcterms:modified xsi:type="dcterms:W3CDTF">2024-08-04T16:39:57Z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