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0" r:id="rId10"/>
    <p:sldId id="267" r:id="rId11"/>
    <p:sldId id="291" r:id="rId12"/>
    <p:sldId id="292" r:id="rId13"/>
    <p:sldId id="293" r:id="rId14"/>
    <p:sldId id="294" r:id="rId15"/>
    <p:sldId id="295" r:id="rId16"/>
    <p:sldId id="275" r:id="rId17"/>
    <p:sldId id="277" r:id="rId18"/>
    <p:sldId id="278" r:id="rId19"/>
    <p:sldId id="279" r:id="rId20"/>
    <p:sldId id="280" r:id="rId21"/>
    <p:sldId id="296" r:id="rId22"/>
    <p:sldId id="282" r:id="rId23"/>
    <p:sldId id="281" r:id="rId24"/>
    <p:sldId id="297" r:id="rId25"/>
    <p:sldId id="283" r:id="rId26"/>
    <p:sldId id="284" r:id="rId27"/>
    <p:sldId id="285" r:id="rId28"/>
    <p:sldId id="286" r:id="rId29"/>
    <p:sldId id="288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74A5-D022-4BCF-8898-B88780064762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F746B-A552-46E8-A1E0-873216310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2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23" y="1406687"/>
            <a:ext cx="8419352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124" y="1166636"/>
            <a:ext cx="789622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4200" spc="-120" dirty="0"/>
              <a:t>CAPSTONE</a:t>
            </a:r>
            <a:r>
              <a:rPr sz="4200" spc="-260" dirty="0"/>
              <a:t> </a:t>
            </a:r>
            <a:r>
              <a:rPr sz="4200" spc="-105" dirty="0"/>
              <a:t>PROJECT</a:t>
            </a:r>
            <a:endParaRPr sz="4200" dirty="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pc="-95" dirty="0">
                <a:solidFill>
                  <a:srgbClr val="0B044F"/>
                </a:solidFill>
              </a:rPr>
              <a:t>Bike </a:t>
            </a:r>
            <a:r>
              <a:rPr spc="-140" dirty="0">
                <a:solidFill>
                  <a:srgbClr val="0B044F"/>
                </a:solidFill>
              </a:rPr>
              <a:t>Sharing </a:t>
            </a:r>
            <a:r>
              <a:rPr spc="-75" dirty="0">
                <a:solidFill>
                  <a:srgbClr val="0B044F"/>
                </a:solidFill>
              </a:rPr>
              <a:t>Demand</a:t>
            </a:r>
            <a:r>
              <a:rPr spc="-470" dirty="0">
                <a:solidFill>
                  <a:srgbClr val="0B044F"/>
                </a:solidFill>
              </a:rPr>
              <a:t> </a:t>
            </a:r>
            <a:r>
              <a:rPr spc="-100" dirty="0">
                <a:solidFill>
                  <a:srgbClr val="0B044F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2701" y="3161239"/>
            <a:ext cx="3799840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45" dirty="0">
                <a:solidFill>
                  <a:srgbClr val="0B044F"/>
                </a:solidFill>
                <a:uFill>
                  <a:solidFill>
                    <a:srgbClr val="0B044F"/>
                  </a:solidFill>
                </a:uFill>
                <a:latin typeface="Verdana"/>
                <a:cs typeface="Verdana"/>
              </a:rPr>
              <a:t>TEAM</a:t>
            </a:r>
            <a:r>
              <a:rPr sz="2200" b="1" u="heavy" spc="-140" dirty="0">
                <a:solidFill>
                  <a:srgbClr val="0B044F"/>
                </a:solidFill>
                <a:uFill>
                  <a:solidFill>
                    <a:srgbClr val="0B044F"/>
                  </a:solidFill>
                </a:uFill>
                <a:latin typeface="Verdana"/>
                <a:cs typeface="Verdana"/>
              </a:rPr>
              <a:t> </a:t>
            </a:r>
            <a:r>
              <a:rPr sz="2200" b="1" u="heavy" spc="-40" dirty="0">
                <a:solidFill>
                  <a:srgbClr val="0B044F"/>
                </a:solidFill>
                <a:uFill>
                  <a:solidFill>
                    <a:srgbClr val="0B044F"/>
                  </a:solidFill>
                </a:uFill>
                <a:latin typeface="Verdana"/>
                <a:cs typeface="Verdana"/>
              </a:rPr>
              <a:t>MEMBERS</a:t>
            </a:r>
            <a:endParaRPr lang="en-US" sz="2200" b="1" u="heavy" spc="-40" dirty="0">
              <a:solidFill>
                <a:srgbClr val="0B044F"/>
              </a:solidFill>
              <a:uFill>
                <a:solidFill>
                  <a:srgbClr val="0B044F"/>
                </a:solidFill>
              </a:u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2200" b="1" spc="-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lang="en-US" sz="2200" b="1" spc="-65" dirty="0">
                <a:solidFill>
                  <a:srgbClr val="0B044F"/>
                </a:solidFill>
                <a:latin typeface="Verdana"/>
                <a:cs typeface="Verdana"/>
              </a:rPr>
              <a:t>JAKKALI MAHESH</a:t>
            </a:r>
          </a:p>
          <a:p>
            <a:pPr marL="12700" marR="5080" algn="ctr">
              <a:lnSpc>
                <a:spcPct val="100000"/>
              </a:lnSpc>
            </a:pPr>
            <a:endParaRPr lang="en-US" sz="2200" b="1" spc="-65" dirty="0">
              <a:solidFill>
                <a:srgbClr val="0B044F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200" b="1" spc="-65" dirty="0">
                <a:solidFill>
                  <a:srgbClr val="0B044F"/>
                </a:solidFill>
                <a:latin typeface="Verdana"/>
                <a:cs typeface="Verdana"/>
              </a:rPr>
              <a:t>BAMAN BHAVAN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722" y="60832"/>
            <a:ext cx="696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155" dirty="0"/>
              <a:t>FUNCTIONING </a:t>
            </a:r>
            <a:r>
              <a:rPr sz="2400" spc="-105" dirty="0"/>
              <a:t>DAY</a:t>
            </a:r>
            <a:r>
              <a:rPr sz="2400" spc="-200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1599" y="3728642"/>
            <a:ext cx="8852535" cy="107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endParaRPr sz="1600" dirty="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must be high demand during the office timings around 8 A.M. and 8 P.M., also for early morning and late evening we are having 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relatably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different trends. And,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definately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low demand between 8 A.M. and 8 P.M.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83D24-DF8F-4A4C-AFD1-A0B00D2C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" y="0"/>
            <a:ext cx="8425701" cy="3728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ED2D-3C31-4771-BD99-E9BAFB39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54" y="4171950"/>
            <a:ext cx="8658091" cy="55399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general, temperature has negative correlation with the bike demands. So, as the temperature increases, the bike count also increases.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49313-42B1-4B68-9218-D00F713F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4" y="742950"/>
            <a:ext cx="865809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D890F-A6CF-4472-BD26-7C6D858D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4234180"/>
            <a:ext cx="7885952" cy="55399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Humidity acts as a deterrent to a bike ride. The bike count decreases when the humidity increases.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8FBDB-7FFF-42F1-9A90-22CA2D97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1" y="133350"/>
            <a:ext cx="8743097" cy="39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AEC58-66D1-4A4F-90A9-6A6942FB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3638550"/>
            <a:ext cx="9067800" cy="110799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Wind Speed: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Due to Wind speed , there is certain increase in the bike count but the change is very small.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F28FE-EF59-46D6-99C2-43514E8B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6" y="438150"/>
            <a:ext cx="82876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F8A0-3070-4390-9A3D-AFA79C4C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4" y="4035504"/>
            <a:ext cx="8419352" cy="110799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Visibility: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there is low visibility, people won't prefer to ride the bike.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So,as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visibility increases , the number of bike count also increases.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9BDF9-727A-4187-9E5F-B308C2BD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1950"/>
            <a:ext cx="83004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2176-9F7D-4E87-98B5-B1E97494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4" y="4248150"/>
            <a:ext cx="8419352" cy="89535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Rainfall and Snowfall: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there is rainfall/Snowfall, people don't prefer to travel out. And, hence the bike count decreases.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FD0A5-AD30-40B9-8973-5D40AF93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68214"/>
            <a:ext cx="4724400" cy="305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D2C1F-C4B5-491F-A114-D15A07F1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895350"/>
            <a:ext cx="419137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0"/>
            <a:ext cx="72796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000" spc="-175" dirty="0"/>
              <a:t>REGRESSION </a:t>
            </a:r>
            <a:r>
              <a:rPr sz="3000" spc="-105" dirty="0"/>
              <a:t>PLOT </a:t>
            </a:r>
            <a:r>
              <a:rPr sz="3000" spc="-75" dirty="0"/>
              <a:t>FOR</a:t>
            </a:r>
            <a:r>
              <a:rPr sz="3000" spc="-275" dirty="0"/>
              <a:t> </a:t>
            </a:r>
            <a:r>
              <a:rPr sz="3000" spc="-130" dirty="0"/>
              <a:t>NUMERICAL  </a:t>
            </a:r>
            <a:r>
              <a:rPr sz="3000" spc="-145" dirty="0"/>
              <a:t>VARIABLE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0449" y="1197436"/>
            <a:ext cx="882713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38430" indent="-4699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regression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numerical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we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see 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columns 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'Wind_speed','Visibility',  'Dew_point_temperature', 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'Solar_Radiation'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positively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relation 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</a:t>
            </a:r>
            <a:r>
              <a:rPr sz="1900" b="1" spc="-22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variable.</a:t>
            </a:r>
            <a:endParaRPr sz="1900">
              <a:latin typeface="Verdana"/>
              <a:cs typeface="Verdana"/>
            </a:endParaRPr>
          </a:p>
          <a:p>
            <a:pPr marL="481965" marR="476884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increases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increase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 these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features.</a:t>
            </a:r>
            <a:endParaRPr sz="1900">
              <a:latin typeface="Verdana"/>
              <a:cs typeface="Verdana"/>
            </a:endParaRPr>
          </a:p>
          <a:p>
            <a:pPr marL="481965" marR="5080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'Rainfall','Snowfall','Humidity'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negatively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related 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variable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 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decreases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900" b="1" spc="-2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0B044F"/>
                </a:solidFill>
                <a:latin typeface="Verdana"/>
                <a:cs typeface="Verdana"/>
              </a:rPr>
              <a:t>increase.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75" y="54736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CORRELATION</a:t>
            </a:r>
            <a:r>
              <a:rPr spc="-305" dirty="0"/>
              <a:t> </a:t>
            </a:r>
            <a:r>
              <a:rPr spc="-250"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99899" y="692173"/>
            <a:ext cx="8839182" cy="3614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724" y="4499876"/>
            <a:ext cx="8007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like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700" b="1" spc="-2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highly 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correlated.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017" y="155436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</a:t>
            </a:r>
            <a:r>
              <a:rPr spc="-290" dirty="0"/>
              <a:t> </a:t>
            </a:r>
            <a:r>
              <a:rPr spc="-26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523" y="903479"/>
            <a:ext cx="736092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LINEAR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LASSO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  <a:tab pos="1360170" algn="l"/>
              </a:tabLst>
            </a:pPr>
            <a:r>
              <a:rPr sz="1800" b="1" spc="-120" dirty="0">
                <a:solidFill>
                  <a:srgbClr val="0B044F"/>
                </a:solidFill>
                <a:latin typeface="Verdana"/>
                <a:cs typeface="Verdana"/>
              </a:rPr>
              <a:t>RIDGE	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30" dirty="0">
                <a:solidFill>
                  <a:srgbClr val="0B044F"/>
                </a:solidFill>
                <a:latin typeface="Verdana"/>
                <a:cs typeface="Verdana"/>
              </a:rPr>
              <a:t>DECISION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TREES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FOREST</a:t>
            </a:r>
            <a:r>
              <a:rPr sz="18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BOOSTED</a:t>
            </a:r>
            <a:r>
              <a:rPr sz="18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044F"/>
              </a:buClr>
              <a:buFont typeface="DejaVu Sans"/>
              <a:buChar char="➢"/>
            </a:pP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 </a:t>
            </a:r>
            <a:r>
              <a:rPr sz="1800" b="1" spc="-13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GRIDSEARCHCV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9781"/>
            <a:ext cx="40894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75" dirty="0"/>
              <a:t>LINEAR</a:t>
            </a:r>
            <a:r>
              <a:rPr sz="2900" spc="-254" dirty="0"/>
              <a:t> </a:t>
            </a:r>
            <a:r>
              <a:rPr sz="2900" spc="-165" dirty="0"/>
              <a:t>REGRESSION</a:t>
            </a:r>
            <a:endParaRPr sz="2900" dirty="0"/>
          </a:p>
        </p:txBody>
      </p:sp>
      <p:sp>
        <p:nvSpPr>
          <p:cNvPr id="4" name="object 4"/>
          <p:cNvSpPr txBox="1"/>
          <p:nvPr/>
        </p:nvSpPr>
        <p:spPr>
          <a:xfrm>
            <a:off x="2446020" y="1226552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44A978-2D83-404D-B7DE-5FF488F4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4724"/>
            <a:ext cx="2516546" cy="847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3F6CA5-4C97-40CA-BA95-D1962450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01" y="3057465"/>
            <a:ext cx="4719997" cy="2086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768" y="215811"/>
            <a:ext cx="235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135" dirty="0"/>
              <a:t>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24" y="1062527"/>
            <a:ext cx="556895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5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0B044F"/>
                </a:solidFill>
                <a:latin typeface="Verdana"/>
                <a:cs typeface="Verdana"/>
              </a:rPr>
              <a:t>UNDERSTANDING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75" dirty="0">
                <a:solidFill>
                  <a:srgbClr val="0B044F"/>
                </a:solidFill>
                <a:latin typeface="Verdana"/>
                <a:cs typeface="Verdana"/>
              </a:rPr>
              <a:t>SUMMARY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80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00" dirty="0">
                <a:solidFill>
                  <a:srgbClr val="0B044F"/>
                </a:solidFill>
                <a:latin typeface="Verdana"/>
                <a:cs typeface="Verdana"/>
              </a:rPr>
              <a:t>EXPLORATORY </a:t>
            </a: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0B044F"/>
                </a:solidFill>
                <a:latin typeface="Verdana"/>
                <a:cs typeface="Verdana"/>
              </a:rPr>
              <a:t>PREPROCESSING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35" dirty="0">
                <a:solidFill>
                  <a:srgbClr val="0B044F"/>
                </a:solidFill>
                <a:latin typeface="Verdana"/>
                <a:cs typeface="Verdana"/>
              </a:rPr>
              <a:t>IMPLEMENTING</a:t>
            </a:r>
            <a:r>
              <a:rPr sz="24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0B044F"/>
                </a:solidFill>
                <a:latin typeface="Verdana"/>
                <a:cs typeface="Verdana"/>
              </a:rPr>
              <a:t>ALGORITHMS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70" dirty="0">
                <a:solidFill>
                  <a:srgbClr val="0B044F"/>
                </a:solidFill>
                <a:latin typeface="Verdana"/>
                <a:cs typeface="Verdana"/>
              </a:rPr>
              <a:t>CHALLENGES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14" dirty="0">
                <a:solidFill>
                  <a:srgbClr val="0B044F"/>
                </a:solidFill>
                <a:latin typeface="Verdana"/>
                <a:cs typeface="Verdana"/>
              </a:rPr>
              <a:t>CONCLUSIONS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10" y="517604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/>
              <a:t>LASSO  </a:t>
            </a:r>
            <a:r>
              <a:rPr sz="2400" spc="-80" dirty="0"/>
              <a:t>R</a:t>
            </a:r>
            <a:r>
              <a:rPr sz="2400" spc="-75" dirty="0"/>
              <a:t>E</a:t>
            </a:r>
            <a:r>
              <a:rPr sz="2400" spc="-155" dirty="0"/>
              <a:t>GRESSION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105400" y="522269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RIDGE  </a:t>
            </a:r>
            <a:r>
              <a:rPr sz="2400" b="1" spc="-8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GRESSION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710" y="151106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2540" y="141073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AC5C53-4D1A-44B9-A9B2-A5EC2117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749827"/>
            <a:ext cx="2924175" cy="1009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9B9E30-2A83-4154-89EC-3B812BB7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0" y="1709753"/>
            <a:ext cx="2924175" cy="11620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797530-5651-4D1E-BA48-EF5D30CC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99" y="2998236"/>
            <a:ext cx="3657601" cy="21452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C164E5-5AE6-4A35-81BB-32ABD5381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" y="2998236"/>
            <a:ext cx="3660069" cy="21452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4D2D-ECE6-43AE-9371-74FCB1CB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369332"/>
          </a:xfrm>
        </p:spPr>
        <p:txBody>
          <a:bodyPr/>
          <a:lstStyle/>
          <a:p>
            <a:r>
              <a:rPr lang="en-US" sz="2400" dirty="0"/>
              <a:t>DECISION TREE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9C470-3C3D-4EF1-B0B5-C6AA7494EDC1}"/>
              </a:ext>
            </a:extLst>
          </p:cNvPr>
          <p:cNvSpPr txBox="1"/>
          <p:nvPr/>
        </p:nvSpPr>
        <p:spPr>
          <a:xfrm>
            <a:off x="0" y="89535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85" dirty="0">
                <a:solidFill>
                  <a:schemeClr val="tx2"/>
                </a:solidFill>
                <a:latin typeface="Verdana"/>
                <a:cs typeface="Verdana"/>
              </a:rPr>
              <a:t>Test </a:t>
            </a:r>
            <a:r>
              <a:rPr lang="en-IN" sz="1800" b="1" spc="-60" dirty="0">
                <a:solidFill>
                  <a:schemeClr val="tx2"/>
                </a:solidFill>
                <a:latin typeface="Verdana"/>
                <a:cs typeface="Verdana"/>
              </a:rPr>
              <a:t>Set</a:t>
            </a:r>
            <a:r>
              <a:rPr lang="en-IN" sz="1800" b="1" spc="-14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IN" sz="1800" b="1" spc="-55" dirty="0">
                <a:solidFill>
                  <a:schemeClr val="tx2"/>
                </a:solidFill>
                <a:latin typeface="Verdana"/>
                <a:cs typeface="Verdana"/>
              </a:rPr>
              <a:t>Results</a:t>
            </a:r>
            <a:endParaRPr lang="en-IN" sz="18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48EFB-EA29-44F6-A870-C9ACB3B1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352"/>
            <a:ext cx="3157537" cy="1264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A7436-4186-40E7-B6BF-09BF4F49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6" y="895350"/>
            <a:ext cx="5681663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072" y="57784"/>
            <a:ext cx="4373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GRADIENT</a:t>
            </a:r>
            <a:r>
              <a:rPr sz="3000" spc="-250" dirty="0"/>
              <a:t> </a:t>
            </a:r>
            <a:r>
              <a:rPr sz="3000" spc="-170" dirty="0"/>
              <a:t>BOOSTING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17702" y="89603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8257C-D912-43CE-9A60-25F6E07D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2" y="1276350"/>
            <a:ext cx="3314700" cy="1189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C7DEE-9549-4363-87F1-3DBFA513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134797"/>
            <a:ext cx="4590616" cy="40087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166" y="57784"/>
            <a:ext cx="358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RANDOM</a:t>
            </a:r>
            <a:r>
              <a:rPr sz="3000" spc="-265" dirty="0"/>
              <a:t> </a:t>
            </a:r>
            <a:r>
              <a:rPr sz="3000" spc="-114" dirty="0"/>
              <a:t>FOREST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8600" y="1057282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10DBF-546F-40BB-88CB-31E7D817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504950"/>
            <a:ext cx="3305175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BD6574-9641-4DAC-B5B9-8FF424B9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971550"/>
            <a:ext cx="475112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A02C-84E2-47DE-B131-B0D5260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1107996"/>
          </a:xfrm>
        </p:spPr>
        <p:txBody>
          <a:bodyPr/>
          <a:lstStyle/>
          <a:p>
            <a:r>
              <a:rPr lang="en-IN" dirty="0"/>
              <a:t>XGBOOST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45253-4D11-4923-9E96-9688CBDA5567}"/>
              </a:ext>
            </a:extLst>
          </p:cNvPr>
          <p:cNvSpPr txBox="1"/>
          <p:nvPr/>
        </p:nvSpPr>
        <p:spPr>
          <a:xfrm>
            <a:off x="0" y="1143682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lang="en-IN" sz="18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lang="en-IN" sz="18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lang="en-IN" sz="18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lang="en-IN" sz="18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B8BA3-29F1-440A-A02E-8E7338D4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57350"/>
            <a:ext cx="2933700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1B939-6F04-4318-84AA-A41CE327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9" y="1047750"/>
            <a:ext cx="485533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1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9" y="53343"/>
            <a:ext cx="6523355" cy="819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2400" dirty="0"/>
              <a:t>Grid Search CV on </a:t>
            </a:r>
            <a:r>
              <a:rPr lang="en-US" sz="2400" dirty="0" err="1"/>
              <a:t>XGboost</a:t>
            </a:r>
            <a:r>
              <a:rPr lang="en-US" sz="2400" dirty="0"/>
              <a:t> algorithm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55599" y="1003386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349" y="264779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0" y="873247"/>
            <a:ext cx="1616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Hyper</a:t>
            </a:r>
            <a:r>
              <a:rPr sz="14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parameter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AAE7F-E542-4A1D-8585-3B103B4E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9" y="1276436"/>
            <a:ext cx="2495550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144ED-EA04-4EE9-AF41-8E18AABF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62630"/>
            <a:ext cx="2428875" cy="1152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EC15ED-7A20-4BB2-B8A5-44D0C9E8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330" y="1261196"/>
            <a:ext cx="2533650" cy="37129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15" y="217936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323" y="1406687"/>
            <a:ext cx="8338184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5" dirty="0">
                <a:solidFill>
                  <a:srgbClr val="0B044F"/>
                </a:solidFill>
                <a:latin typeface="Verdana"/>
                <a:cs typeface="Verdana"/>
              </a:rPr>
              <a:t>Large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Dataset to</a:t>
            </a:r>
            <a:r>
              <a:rPr sz="20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handle.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Needs to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lot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2000" b="1" spc="-90" dirty="0">
                <a:solidFill>
                  <a:srgbClr val="0B044F"/>
                </a:solidFill>
                <a:latin typeface="Verdana"/>
                <a:cs typeface="Verdana"/>
              </a:rPr>
              <a:t>Graphs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2000" b="1" spc="-4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10" dirty="0">
                <a:solidFill>
                  <a:srgbClr val="0B044F"/>
                </a:solidFill>
                <a:latin typeface="Verdana"/>
                <a:cs typeface="Verdana"/>
              </a:rPr>
              <a:t>analyse.</a:t>
            </a:r>
            <a:endParaRPr sz="2000">
              <a:latin typeface="Verdana"/>
              <a:cs typeface="Verdana"/>
            </a:endParaRPr>
          </a:p>
          <a:p>
            <a:pPr marL="567055" indent="-55499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566420" algn="l"/>
                <a:tab pos="56769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selection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Optimising the</a:t>
            </a:r>
            <a:r>
              <a:rPr sz="20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SzPct val="95000"/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Carefully </a:t>
            </a:r>
            <a:r>
              <a:rPr sz="2000" b="1" spc="-45" dirty="0">
                <a:solidFill>
                  <a:srgbClr val="0B044F"/>
                </a:solidFill>
                <a:latin typeface="Verdana"/>
                <a:cs typeface="Verdana"/>
              </a:rPr>
              <a:t>tuned </a:t>
            </a: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Hyperparameters </a:t>
            </a:r>
            <a:r>
              <a:rPr sz="2000" b="1" spc="-114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affects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2000" b="1" spc="-170" dirty="0">
                <a:solidFill>
                  <a:srgbClr val="0B044F"/>
                </a:solidFill>
                <a:latin typeface="Verdana"/>
                <a:cs typeface="Verdana"/>
              </a:rPr>
              <a:t>R2</a:t>
            </a:r>
            <a:r>
              <a:rPr sz="2000" b="1" spc="-45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B044F"/>
                </a:solidFill>
                <a:latin typeface="Verdana"/>
                <a:cs typeface="Verdana"/>
              </a:rPr>
              <a:t>score</a:t>
            </a:r>
            <a:r>
              <a:rPr sz="1500" b="1" spc="-100" dirty="0">
                <a:solidFill>
                  <a:srgbClr val="0B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70" dirty="0"/>
              <a:t>ONC</a:t>
            </a:r>
            <a:r>
              <a:rPr spc="-90" dirty="0"/>
              <a:t>L</a:t>
            </a:r>
            <a:r>
              <a:rPr spc="-260" dirty="0"/>
              <a:t>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" y="580526"/>
            <a:ext cx="8956675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6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‘Hour’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holds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most important</a:t>
            </a:r>
            <a:r>
              <a:rPr sz="1600" b="1" spc="-3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feature.</a:t>
            </a:r>
            <a:endParaRPr sz="1600">
              <a:latin typeface="Verdana"/>
              <a:cs typeface="Verdana"/>
            </a:endParaRPr>
          </a:p>
          <a:p>
            <a:pPr marL="440690" marR="2286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mostly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correlated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time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as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peak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0B044F"/>
                </a:solidFill>
                <a:latin typeface="Verdana"/>
                <a:cs typeface="Verdana"/>
              </a:rPr>
              <a:t>10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morning and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8 </a:t>
            </a:r>
            <a:r>
              <a:rPr sz="16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3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evening.</a:t>
            </a:r>
            <a:endParaRPr sz="1600">
              <a:latin typeface="Verdana"/>
              <a:cs typeface="Verdana"/>
            </a:endParaRPr>
          </a:p>
          <a:p>
            <a:pPr marL="440690" marR="67183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during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days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than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non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generally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prefer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moderate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temperatures, 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little</a:t>
            </a: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windy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highest number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counts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Autumn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Summer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lowest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season.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highest number</a:t>
            </a:r>
            <a:r>
              <a:rPr sz="1600" b="1" spc="-40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rentals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lowest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snowy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or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increasing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number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counts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decreases.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49" y="900457"/>
            <a:ext cx="866648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compare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mean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squared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error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mean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absolute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error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models,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forest Regressor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gridsearchcv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gives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2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highest  </a:t>
            </a:r>
            <a:r>
              <a:rPr sz="1400" b="1" spc="-120" dirty="0">
                <a:solidFill>
                  <a:srgbClr val="0B044F"/>
                </a:solidFill>
                <a:latin typeface="Verdana"/>
                <a:cs typeface="Verdana"/>
              </a:rPr>
              <a:t>R2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score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254" dirty="0">
                <a:solidFill>
                  <a:srgbClr val="0B044F"/>
                </a:solidFill>
                <a:latin typeface="Verdana"/>
                <a:cs typeface="Verdana"/>
              </a:rPr>
              <a:t>99%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95%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respectively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92%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set.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So,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best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predicting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daily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basis.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74" y="2158690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THANK</a:t>
            </a:r>
            <a:r>
              <a:rPr sz="4800" spc="-355" dirty="0"/>
              <a:t> </a:t>
            </a:r>
            <a:r>
              <a:rPr sz="4800" spc="-19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472" y="175861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BUSINESS</a:t>
            </a:r>
            <a:r>
              <a:rPr spc="-260" dirty="0"/>
              <a:t> </a:t>
            </a:r>
            <a:r>
              <a:rPr spc="-18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1088302"/>
            <a:ext cx="880745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75590" indent="-4572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became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popular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service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in recent 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years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seems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using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more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often.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relatively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cheaper</a:t>
            </a:r>
            <a:r>
              <a:rPr sz="1800" b="1" spc="-4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rates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ease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pick </a:t>
            </a:r>
            <a:r>
              <a:rPr sz="1800" b="1" spc="-35" dirty="0">
                <a:solidFill>
                  <a:srgbClr val="0B044F"/>
                </a:solidFill>
                <a:latin typeface="Verdana"/>
                <a:cs typeface="Verdana"/>
              </a:rPr>
              <a:t>up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drop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own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what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making 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thrive.</a:t>
            </a:r>
            <a:endParaRPr sz="1800">
              <a:latin typeface="Verdana"/>
              <a:cs typeface="Verdana"/>
            </a:endParaRPr>
          </a:p>
          <a:p>
            <a:pPr marL="469265" marR="23495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Mostly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used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having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personal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vehicles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also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avoid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congested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public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transport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that’s why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prefer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800" b="1" spc="-4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bikes.</a:t>
            </a:r>
            <a:endParaRPr sz="1800">
              <a:latin typeface="Verdana"/>
              <a:cs typeface="Verdana"/>
            </a:endParaRPr>
          </a:p>
          <a:p>
            <a:pPr marL="469265" marR="18669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Therefore,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strive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proﬁt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more,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always 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ready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supply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no.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different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locations,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fulﬁl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demand.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  <a:tab pos="1966595" algn="l"/>
              </a:tabLst>
            </a:pP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Our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project	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goal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pre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planned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 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handy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solution to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meet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all</a:t>
            </a:r>
            <a:r>
              <a:rPr sz="1800" b="1" spc="-3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demands.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16" y="14448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DATA</a:t>
            </a:r>
            <a:r>
              <a:rPr spc="-285" dirty="0"/>
              <a:t> </a:t>
            </a:r>
            <a:r>
              <a:rPr spc="-1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876073"/>
            <a:ext cx="8839182" cy="2148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182785"/>
            <a:ext cx="872490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contains </a:t>
            </a:r>
            <a:r>
              <a:rPr sz="1600" b="1" spc="-110" dirty="0">
                <a:solidFill>
                  <a:srgbClr val="0B044F"/>
                </a:solidFill>
                <a:latin typeface="Verdana"/>
                <a:cs typeface="Verdana"/>
              </a:rPr>
              <a:t>8760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lines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275" dirty="0">
                <a:solidFill>
                  <a:srgbClr val="0B044F"/>
                </a:solidFill>
                <a:latin typeface="Verdana"/>
                <a:cs typeface="Verdana"/>
              </a:rPr>
              <a:t>14</a:t>
            </a:r>
            <a:r>
              <a:rPr sz="1600" b="1" spc="-2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columns.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Three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categorical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‘Seasons’,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‘Holiday’,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‘Functioning</a:t>
            </a:r>
            <a:r>
              <a:rPr sz="1600" b="1" spc="-3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Day’.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Datetime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6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‘Date’.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14999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some numerical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type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such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3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wind,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visibility,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temp,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radiation,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rainfall,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snowfall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tells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environment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conditions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particular hour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3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298" y="719400"/>
            <a:ext cx="7894320" cy="41967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4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Date </a:t>
            </a:r>
            <a:r>
              <a:rPr sz="1700" b="1" spc="-240" dirty="0">
                <a:solidFill>
                  <a:srgbClr val="0B044F"/>
                </a:solidFill>
                <a:latin typeface="Verdana"/>
                <a:cs typeface="Verdana"/>
              </a:rPr>
              <a:t>: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Year-Month-Day</a:t>
            </a:r>
            <a:endParaRPr sz="1700" b="1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each</a:t>
            </a:r>
            <a:r>
              <a:rPr sz="1700" b="1" spc="-4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Celsius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Humidity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75" dirty="0">
                <a:solidFill>
                  <a:srgbClr val="0B044F"/>
                </a:solidFill>
                <a:latin typeface="Verdana"/>
                <a:cs typeface="Verdana"/>
              </a:rPr>
              <a:t>%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15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2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50" dirty="0">
                <a:solidFill>
                  <a:srgbClr val="0B044F"/>
                </a:solidFill>
                <a:latin typeface="Verdana"/>
                <a:cs typeface="Verdana"/>
              </a:rPr>
              <a:t>m/s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Visibility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10m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temperature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-Celsius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radiation</a:t>
            </a:r>
            <a:r>
              <a:rPr sz="17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0B044F"/>
                </a:solidFill>
                <a:latin typeface="Verdana"/>
                <a:cs typeface="Verdana"/>
              </a:rPr>
              <a:t>-MJ/m2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Rainfall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-mm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-cm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-Winter,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Spring, Summer,</a:t>
            </a:r>
            <a:r>
              <a:rPr sz="17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Autumn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 </a:t>
            </a:r>
            <a:r>
              <a:rPr sz="1700" b="1" spc="-120" dirty="0">
                <a:solidFill>
                  <a:srgbClr val="0B044F"/>
                </a:solidFill>
                <a:latin typeface="Verdana"/>
                <a:cs typeface="Verdana"/>
              </a:rPr>
              <a:t>-Holiday/No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NoFunc(Non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Hrs),Fun(Functional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Hrs)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394" y="105159"/>
            <a:ext cx="4075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/>
              <a:t>FEATURE</a:t>
            </a:r>
            <a:r>
              <a:rPr sz="3000" spc="-225" dirty="0"/>
              <a:t> </a:t>
            </a:r>
            <a:r>
              <a:rPr sz="3000" spc="-95" dirty="0"/>
              <a:t>SUMMARY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24" y="157634"/>
            <a:ext cx="6177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5" dirty="0"/>
              <a:t>INSIGHTS </a:t>
            </a:r>
            <a:r>
              <a:rPr sz="3000" spc="-45" dirty="0"/>
              <a:t>FROM </a:t>
            </a:r>
            <a:r>
              <a:rPr sz="3000" spc="-80" dirty="0"/>
              <a:t>OUR</a:t>
            </a:r>
            <a:r>
              <a:rPr sz="3000" spc="-254" dirty="0"/>
              <a:t> </a:t>
            </a:r>
            <a:r>
              <a:rPr sz="3000" spc="-140" dirty="0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649" y="810555"/>
            <a:ext cx="8099425" cy="351384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9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Missing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 dirty="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Duplicate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2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 dirty="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null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values.</a:t>
            </a:r>
            <a:endParaRPr sz="1400" dirty="0">
              <a:latin typeface="Verdana"/>
              <a:cs typeface="Verdana"/>
            </a:endParaRPr>
          </a:p>
          <a:p>
            <a:pPr marL="421640" marR="4762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2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'rented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count'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need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predict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new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observations</a:t>
            </a:r>
            <a:endParaRPr sz="1400" dirty="0">
              <a:latin typeface="Verdana"/>
              <a:cs typeface="Verdana"/>
            </a:endParaRPr>
          </a:p>
          <a:p>
            <a:pPr marL="421640" marR="91376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hourly rental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 </a:t>
            </a:r>
            <a:r>
              <a:rPr sz="1400" b="1" spc="-350" dirty="0">
                <a:solidFill>
                  <a:srgbClr val="0B044F"/>
                </a:solidFill>
                <a:latin typeface="Verdana"/>
                <a:cs typeface="Verdana"/>
              </a:rPr>
              <a:t>(1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December </a:t>
            </a:r>
            <a:r>
              <a:rPr sz="1400" b="1" spc="-204" dirty="0">
                <a:solidFill>
                  <a:srgbClr val="0B044F"/>
                </a:solidFill>
                <a:latin typeface="Verdana"/>
                <a:cs typeface="Verdana"/>
              </a:rPr>
              <a:t>2017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1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10" dirty="0">
                <a:solidFill>
                  <a:srgbClr val="0B044F"/>
                </a:solidFill>
                <a:latin typeface="Verdana"/>
                <a:cs typeface="Verdana"/>
              </a:rPr>
              <a:t>31  </a:t>
            </a:r>
            <a:r>
              <a:rPr sz="1400" b="1" spc="-135" dirty="0">
                <a:solidFill>
                  <a:srgbClr val="0B044F"/>
                </a:solidFill>
                <a:latin typeface="Verdana"/>
                <a:cs typeface="Verdana"/>
              </a:rPr>
              <a:t>November(2018)(365 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days).we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consider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single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 err="1">
                <a:solidFill>
                  <a:srgbClr val="0B044F"/>
                </a:solidFill>
                <a:latin typeface="Verdana"/>
                <a:cs typeface="Verdana"/>
              </a:rPr>
              <a:t>dat</a:t>
            </a:r>
            <a:r>
              <a:rPr lang="en-IN" sz="1400" b="1" spc="-50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endParaRPr lang="en-IN" sz="1400" dirty="0">
              <a:latin typeface="Verdana"/>
              <a:cs typeface="Verdana"/>
            </a:endParaRPr>
          </a:p>
          <a:p>
            <a:pPr marL="421640" marR="5080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change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name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some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our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,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below 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'Rented_Bike_Count',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'Hour',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'Humidity',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'Wind_speed', 'Visibility',  ‘Dew_point_temperature',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'Solar_Radiation', 'Rainfall', </a:t>
            </a:r>
            <a:r>
              <a:rPr sz="1400" b="1" spc="-95" dirty="0">
                <a:solidFill>
                  <a:srgbClr val="0B044F"/>
                </a:solidFill>
                <a:latin typeface="Verdana"/>
                <a:cs typeface="Verdana"/>
              </a:rPr>
              <a:t>'Snowfall',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'Seasons',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'Holiday', 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'Functioning_Day',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'month','weekdays_weekend'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168" y="170699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0" dirty="0"/>
              <a:t>ANALYSIS </a:t>
            </a:r>
            <a:r>
              <a:rPr sz="2500" spc="-25" dirty="0"/>
              <a:t>OF </a:t>
            </a:r>
            <a:r>
              <a:rPr sz="2500" spc="-75" dirty="0"/>
              <a:t>RENTED </a:t>
            </a:r>
            <a:r>
              <a:rPr sz="2500" spc="-165" dirty="0"/>
              <a:t>BIKE</a:t>
            </a:r>
            <a:r>
              <a:rPr sz="2500" spc="-350" dirty="0"/>
              <a:t> </a:t>
            </a:r>
            <a:r>
              <a:rPr sz="2500" spc="-50" dirty="0"/>
              <a:t>COLUMN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2245286" y="743250"/>
            <a:ext cx="4560715" cy="306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124" y="3807693"/>
            <a:ext cx="8829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431800" algn="l"/>
              </a:tabLst>
            </a:pPr>
            <a:endParaRPr sz="1500" dirty="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boxplot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detect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outliers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column</a:t>
            </a:r>
            <a:endParaRPr sz="1500" dirty="0">
              <a:latin typeface="Verdana"/>
              <a:cs typeface="Verdana"/>
            </a:endParaRPr>
          </a:p>
          <a:p>
            <a:pPr marL="431165" marR="24257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Since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assumption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linear regression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'the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distribution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dependent 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normal',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should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perform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5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operation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make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normal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2AD1-73A2-47F3-8DB1-65F96D58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3" y="1406687"/>
            <a:ext cx="8419352" cy="276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E6457-3323-40F8-A836-D0175003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29F0B0-F49C-40AD-B8EE-E22DE0098BC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300" y="3257550"/>
            <a:ext cx="8915400" cy="14773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are given the data of one year which include many weather factors such as seasons , humidity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the above data, we observe that large number of bikes are being rented when there is a working day/No Holiday and more often in summer season. Even in general also, bikes are being rented more in the working day itself regardless of the seasons.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BFB54-2E51-42ED-B2A3-71A73689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9063</TotalTime>
  <Words>1141</Words>
  <Application>Microsoft Office PowerPoint</Application>
  <PresentationFormat>On-screen Show (16:9)</PresentationFormat>
  <Paragraphs>118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DejaVu Sans</vt:lpstr>
      <vt:lpstr>Roboto</vt:lpstr>
      <vt:lpstr>Verdana</vt:lpstr>
      <vt:lpstr>Office Theme</vt:lpstr>
      <vt:lpstr>CAPSTONE PROJECT Bike Sharing Demand Prediction</vt:lpstr>
      <vt:lpstr>CONTENT</vt:lpstr>
      <vt:lpstr>BUSINESS UNDERSTANDING</vt:lpstr>
      <vt:lpstr>DATA SUMMARY</vt:lpstr>
      <vt:lpstr>FEATURE SUMMARY</vt:lpstr>
      <vt:lpstr>INSIGHTS FROM OUR DATASET</vt:lpstr>
      <vt:lpstr>ANALYSIS OF RENTED BIKE COLUMN</vt:lpstr>
      <vt:lpstr>PowerPoint Presentation</vt:lpstr>
      <vt:lpstr>PowerPoint Presentation</vt:lpstr>
      <vt:lpstr>ANALYSIS OF FUNCTIONING DAY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PLOT FOR NUMERICAL  VARIABLE</vt:lpstr>
      <vt:lpstr>CORRELATION MATRIX</vt:lpstr>
      <vt:lpstr>MODEL BUILDING</vt:lpstr>
      <vt:lpstr>LINEAR REGRESSION</vt:lpstr>
      <vt:lpstr>LASSO  REGRESSION</vt:lpstr>
      <vt:lpstr>DECISION TREE</vt:lpstr>
      <vt:lpstr>GRADIENT BOOSTING</vt:lpstr>
      <vt:lpstr>RANDOM FOREST</vt:lpstr>
      <vt:lpstr>XGBOOST </vt:lpstr>
      <vt:lpstr>Grid Search CV on XGboost algorithm </vt:lpstr>
      <vt:lpstr>CHALLENGES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dc:creator>Baman Bhavan Singh</dc:creator>
  <cp:lastModifiedBy>Bhavan Singh</cp:lastModifiedBy>
  <cp:revision>18</cp:revision>
  <dcterms:created xsi:type="dcterms:W3CDTF">2021-12-15T15:38:31Z</dcterms:created>
  <dcterms:modified xsi:type="dcterms:W3CDTF">2021-12-28T06:24:51Z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2021-12-15T00:00:00Z</vt:filetime>
  </property>
</Properties>
</file>