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A65D7-AFCC-4324-89F5-17C0F86C36A8}" type="datetimeFigureOut">
              <a:rPr lang="en-US" smtClean="0"/>
              <a:t>21-Jun-22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24D61-CFC2-411E-9CDF-166A65BBD3C3}" type="slidenum">
              <a:rPr lang="en-US" smtClean="0"/>
              <a:t>‹#›</a:t>
            </a:fld>
            <a:endParaRPr lang="en-US"/>
          </a:p>
        </p:txBody>
      </p:sp>
    </p:spTree>
    <p:extLst>
      <p:ext uri="{BB962C8B-B14F-4D97-AF65-F5344CB8AC3E}">
        <p14:creationId xmlns:p14="http://schemas.microsoft.com/office/powerpoint/2010/main" val="953885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FF8E115-49CF-4E60-B7E1-D16D966CC4E1}" type="datetime4">
              <a:rPr lang="en-US" smtClean="0"/>
              <a:t>June 21, 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744759D-0EFF-4FB2-9CCE-04E00944F0FE}"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A9A473-FA20-435C-913B-D989227B84BA}" type="datetime4">
              <a:rPr lang="en-US" smtClean="0"/>
              <a:t>June 21,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E02FBC0-13B8-4B1E-B170-BBEED4A77C6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831EDF-7557-499A-8EE9-7C111802D37F}" type="datetime4">
              <a:rPr lang="en-US" smtClean="0"/>
              <a:t>June 21, 2022</a:t>
            </a:fld>
            <a:endParaRPr lang="en-US" dirty="0"/>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9EFF90-C9D9-4EFC-9E3E-1FDD87D7ACA2}" type="datetime4">
              <a:rPr lang="en-US" smtClean="0"/>
              <a:t>June 21,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5744759D-0EFF-4FB2-9CCE-04E00944F0FE}"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BF849926-A820-4EB5-8677-13DE6C2EB579}" type="datetime4">
              <a:rPr lang="en-US" smtClean="0"/>
              <a:t>June 21, 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744759D-0EFF-4FB2-9CCE-04E00944F0FE}"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B1710F6-7AC8-4C29-B0CE-0AE6CD57FC60}" type="datetime4">
              <a:rPr lang="en-US" smtClean="0"/>
              <a:t>June 21,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6CD2503-8C0E-49FD-A884-96DC70F12EE3}" type="datetime4">
              <a:rPr lang="en-US" smtClean="0"/>
              <a:t>June 21, 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744759D-0EFF-4FB2-9CCE-04E00944F0FE}"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F1C7D7-76AA-4B1B-A47A-2FD69BF2C79B}" type="datetime4">
              <a:rPr lang="en-US" smtClean="0"/>
              <a:t>June 21, 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5744759D-0EFF-4FB2-9CCE-04E00944F0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78A1220-C83B-4FF3-A0A2-924A15F0297F}" type="datetime4">
              <a:rPr lang="en-US" smtClean="0"/>
              <a:t>June 21, 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744759D-0EFF-4FB2-9CCE-04E00944F0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744759D-0EFF-4FB2-9CCE-04E00944F0FE}"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0515B48-8359-4019-8158-A9AA39E9118C}" type="datetime4">
              <a:rPr lang="en-US" smtClean="0"/>
              <a:t>June 21, 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744759D-0EFF-4FB2-9CCE-04E00944F0FE}"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CA0CDD0-F685-4C93-8F28-0790531DA55F}" type="datetime4">
              <a:rPr lang="en-US" smtClean="0"/>
              <a:t>June 21, 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E5FE4ED-38EF-4470-BF03-97D315CF6CED}" type="datetime4">
              <a:rPr lang="en-US" smtClean="0"/>
              <a:t>June 21, 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744759D-0EFF-4FB2-9CCE-04E00944F0FE}"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cap="none" dirty="0" smtClean="0">
                <a:solidFill>
                  <a:schemeClr val="bg2">
                    <a:lumMod val="50000"/>
                  </a:schemeClr>
                </a:solidFill>
              </a:rPr>
              <a:t>ALL IN ONE  </a:t>
            </a:r>
            <a:r>
              <a:rPr lang="en-US" sz="2800" b="1" cap="none" dirty="0" smtClean="0">
                <a:solidFill>
                  <a:schemeClr val="bg2">
                    <a:lumMod val="50000"/>
                  </a:schemeClr>
                </a:solidFill>
              </a:rPr>
              <a:t>E-SERVICES</a:t>
            </a:r>
            <a:endParaRPr lang="en-US" sz="2800" b="1" cap="none" dirty="0">
              <a:solidFill>
                <a:schemeClr val="bg2">
                  <a:lumMod val="50000"/>
                </a:schemeClr>
              </a:solidFill>
            </a:endParaRPr>
          </a:p>
        </p:txBody>
      </p:sp>
      <p:sp>
        <p:nvSpPr>
          <p:cNvPr id="2" name="Subtitle 1"/>
          <p:cNvSpPr>
            <a:spLocks noGrp="1"/>
          </p:cNvSpPr>
          <p:nvPr>
            <p:ph sz="quarter" idx="1"/>
          </p:nvPr>
        </p:nvSpPr>
        <p:spPr/>
        <p:txBody>
          <a:bodyPr>
            <a:normAutofit/>
          </a:bodyPr>
          <a:lstStyle/>
          <a:p>
            <a:pPr marL="0" indent="0" algn="ctr">
              <a:buNone/>
            </a:pPr>
            <a:r>
              <a:rPr lang="en-US" sz="2400" b="1" u="sng" dirty="0"/>
              <a:t>CREATED BY</a:t>
            </a:r>
            <a:r>
              <a:rPr lang="en-US" sz="2400" b="1" u="sng" dirty="0" smtClean="0"/>
              <a:t>:</a:t>
            </a:r>
          </a:p>
          <a:p>
            <a:pPr marL="0" indent="0" algn="ctr">
              <a:buNone/>
            </a:pPr>
            <a:r>
              <a:rPr lang="en-US" sz="2400" dirty="0" smtClean="0"/>
              <a:t>S.MAHESUWARAN</a:t>
            </a:r>
            <a:endParaRPr lang="en-US" sz="2400" dirty="0"/>
          </a:p>
          <a:p>
            <a:pPr marL="0" indent="0" algn="ctr">
              <a:buNone/>
            </a:pPr>
            <a:r>
              <a:rPr lang="en-US" sz="2400" dirty="0"/>
              <a:t>S.JAYASURYA</a:t>
            </a:r>
          </a:p>
          <a:p>
            <a:pPr marL="0" indent="0" algn="ctr">
              <a:buNone/>
            </a:pPr>
            <a:r>
              <a:rPr lang="en-US" sz="2400" dirty="0" smtClean="0"/>
              <a:t>S.LALKRISHNAN</a:t>
            </a:r>
          </a:p>
          <a:p>
            <a:pPr marL="0" indent="0" algn="ctr">
              <a:buNone/>
            </a:pPr>
            <a:endParaRPr lang="en-US" sz="2400" b="1" dirty="0"/>
          </a:p>
          <a:p>
            <a:pPr marL="0" indent="0" algn="ctr">
              <a:buNone/>
            </a:pPr>
            <a:r>
              <a:rPr lang="en-US" sz="2400" b="1" u="sng" dirty="0" smtClean="0">
                <a:latin typeface="Times New Roman"/>
                <a:ea typeface="Times New Roman"/>
                <a:cs typeface="Times New Roman"/>
                <a:sym typeface="Times New Roman"/>
              </a:rPr>
              <a:t>SUPERVISED BY:</a:t>
            </a:r>
          </a:p>
          <a:p>
            <a:pPr marL="0" indent="0" algn="ctr">
              <a:buNone/>
            </a:pPr>
            <a:r>
              <a:rPr lang="en-US" sz="2400" dirty="0" smtClean="0"/>
              <a:t>    Mr</a:t>
            </a:r>
            <a:r>
              <a:rPr lang="en-US" sz="2400" dirty="0"/>
              <a:t>. S.PRABHU </a:t>
            </a:r>
            <a:r>
              <a:rPr lang="en-US" sz="2400" dirty="0" err="1" smtClean="0"/>
              <a:t>M.Tech</a:t>
            </a:r>
            <a:r>
              <a:rPr lang="en-US" sz="2400" dirty="0" smtClean="0"/>
              <a:t>,</a:t>
            </a:r>
          </a:p>
          <a:p>
            <a:pPr marL="0" indent="0" algn="ctr">
              <a:buNone/>
            </a:pPr>
            <a:r>
              <a:rPr lang="en-US" sz="2400" dirty="0" smtClean="0"/>
              <a:t>      ASSISTANT </a:t>
            </a:r>
            <a:r>
              <a:rPr lang="en-US" sz="2400" dirty="0"/>
              <a:t>PROFESSOR,</a:t>
            </a:r>
            <a:endParaRPr lang="en-US" sz="2400" dirty="0" smtClean="0"/>
          </a:p>
          <a:p>
            <a:pPr marL="0" indent="0" algn="ctr">
              <a:buNone/>
            </a:pPr>
            <a:r>
              <a:rPr lang="en-US" sz="2400" dirty="0" smtClean="0"/>
              <a:t>DEPARTMENT OF CSE,</a:t>
            </a:r>
          </a:p>
          <a:p>
            <a:pPr marL="0" indent="0" algn="ctr">
              <a:buNone/>
            </a:pPr>
            <a:r>
              <a:rPr lang="en-US" sz="2400" dirty="0" smtClean="0"/>
              <a:t>PAAVAI COLLEGE OF  ENGINEERING</a:t>
            </a:r>
            <a:r>
              <a:rPr lang="en-US" dirty="0" smtClean="0"/>
              <a:t>.</a:t>
            </a:r>
            <a:endParaRPr lang="en-US" dirty="0"/>
          </a:p>
        </p:txBody>
      </p:sp>
    </p:spTree>
    <p:extLst>
      <p:ext uri="{BB962C8B-B14F-4D97-AF65-F5344CB8AC3E}">
        <p14:creationId xmlns:p14="http://schemas.microsoft.com/office/powerpoint/2010/main" val="129732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additive="base">
                                        <p:cTn id="36"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 calcmode="lin" valueType="num">
                                      <p:cBhvr additive="base">
                                        <p:cTn id="4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 calcmode="lin" valueType="num">
                                      <p:cBhvr additive="base">
                                        <p:cTn id="48"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 calcmode="lin" valueType="num">
                                      <p:cBhvr additive="base">
                                        <p:cTn id="54"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
                                            <p:txEl>
                                              <p:pRg st="9" end="9"/>
                                            </p:txEl>
                                          </p:spTgt>
                                        </p:tgtEl>
                                        <p:attrNameLst>
                                          <p:attrName>style.visibility</p:attrName>
                                        </p:attrNameLst>
                                      </p:cBhvr>
                                      <p:to>
                                        <p:strVal val="visible"/>
                                      </p:to>
                                    </p:set>
                                    <p:anim calcmode="lin" valueType="num">
                                      <p:cBhvr additive="base">
                                        <p:cTn id="60"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a:t>
            </a:r>
            <a:endParaRPr lang="en-US" dirty="0"/>
          </a:p>
        </p:txBody>
      </p:sp>
      <p:sp>
        <p:nvSpPr>
          <p:cNvPr id="4" name="Content Placeholder 3"/>
          <p:cNvSpPr>
            <a:spLocks noGrp="1"/>
          </p:cNvSpPr>
          <p:nvPr>
            <p:ph sz="quarter" idx="1"/>
          </p:nvPr>
        </p:nvSpPr>
        <p:spPr/>
        <p:txBody>
          <a:bodyPr>
            <a:normAutofit fontScale="92500"/>
          </a:bodyPr>
          <a:lstStyle/>
          <a:p>
            <a:r>
              <a:rPr lang="en-US" dirty="0"/>
              <a:t>With HTML, easily add hyperlinks to any HTML page</a:t>
            </a:r>
            <a:r>
              <a:rPr lang="en-US" dirty="0" smtClean="0"/>
              <a:t>.</a:t>
            </a:r>
          </a:p>
          <a:p>
            <a:r>
              <a:rPr lang="en-US" sz="2800" dirty="0" smtClean="0"/>
              <a:t>Link </a:t>
            </a:r>
            <a:r>
              <a:rPr lang="en-US" sz="2800" dirty="0"/>
              <a:t>team page, about page, or even a test by creating it a hyperlink. </a:t>
            </a:r>
          </a:p>
          <a:p>
            <a:r>
              <a:rPr lang="en-US" sz="2800" dirty="0"/>
              <a:t>You can also create a hyperlink for an external website. </a:t>
            </a:r>
          </a:p>
          <a:p>
            <a:r>
              <a:rPr lang="en-US" sz="2800" dirty="0"/>
              <a:t>To make a hyperlink in an HTML page, use the &lt;a&gt; and &lt;/a&gt; tags, which are the tags used to define the links</a:t>
            </a:r>
            <a:r>
              <a:rPr lang="en-US" sz="2800" dirty="0" smtClean="0"/>
              <a:t>.</a:t>
            </a:r>
          </a:p>
          <a:p>
            <a:r>
              <a:rPr lang="en-US" sz="2800" dirty="0" smtClean="0"/>
              <a:t>The </a:t>
            </a:r>
            <a:r>
              <a:rPr lang="en-US" sz="2800" dirty="0"/>
              <a:t>&lt;a&gt; tag indicates where the hyperlink starts and the &lt;/a&gt; tag indicates where it ends. </a:t>
            </a:r>
          </a:p>
          <a:p>
            <a:r>
              <a:rPr lang="en-US" sz="2800" dirty="0" smtClean="0"/>
              <a:t>Add </a:t>
            </a:r>
            <a:r>
              <a:rPr lang="en-US" sz="2800" dirty="0"/>
              <a:t>the URL for the link in the &lt;a </a:t>
            </a:r>
            <a:r>
              <a:rPr lang="en-US" sz="2800" dirty="0" err="1"/>
              <a:t>href</a:t>
            </a:r>
            <a:r>
              <a:rPr lang="en-US" sz="2800" dirty="0"/>
              <a:t>=” ”&gt;.</a:t>
            </a:r>
          </a:p>
          <a:p>
            <a:endParaRPr lang="en-US" dirty="0"/>
          </a:p>
        </p:txBody>
      </p:sp>
    </p:spTree>
    <p:extLst>
      <p:ext uri="{BB962C8B-B14F-4D97-AF65-F5344CB8AC3E}">
        <p14:creationId xmlns:p14="http://schemas.microsoft.com/office/powerpoint/2010/main" val="30328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EXAMPLE</a:t>
            </a:r>
            <a:endParaRPr lang="en-US" dirty="0"/>
          </a:p>
        </p:txBody>
      </p:sp>
      <p:sp>
        <p:nvSpPr>
          <p:cNvPr id="4" name="Content Placeholder 3"/>
          <p:cNvSpPr>
            <a:spLocks noGrp="1"/>
          </p:cNvSpPr>
          <p:nvPr>
            <p:ph sz="quarter" idx="1"/>
          </p:nvPr>
        </p:nvSpPr>
        <p:spPr/>
        <p:txBody>
          <a:bodyPr>
            <a:normAutofit fontScale="40000" lnSpcReduction="20000"/>
          </a:bodyPr>
          <a:lstStyle/>
          <a:p>
            <a:pPr marL="0" indent="0" fontAlgn="base">
              <a:buNone/>
            </a:pPr>
            <a:r>
              <a:rPr lang="en-US" b="1" dirty="0"/>
              <a:t> </a:t>
            </a:r>
            <a:endParaRPr lang="en-US" dirty="0"/>
          </a:p>
          <a:p>
            <a:pPr marL="0" indent="0">
              <a:buNone/>
            </a:pPr>
            <a:r>
              <a:rPr lang="en-US" dirty="0"/>
              <a:t>&lt;!DOCTYPE html&gt;</a:t>
            </a:r>
          </a:p>
          <a:p>
            <a:pPr marL="0" indent="0">
              <a:buNone/>
            </a:pPr>
            <a:r>
              <a:rPr lang="en-US" b="1" dirty="0"/>
              <a:t> </a:t>
            </a:r>
            <a:endParaRPr lang="en-US" dirty="0"/>
          </a:p>
          <a:p>
            <a:pPr marL="0" indent="0">
              <a:buNone/>
            </a:pPr>
            <a:r>
              <a:rPr lang="en-US" b="1" dirty="0"/>
              <a:t>&lt;html&gt;</a:t>
            </a:r>
            <a:endParaRPr lang="en-US" dirty="0"/>
          </a:p>
          <a:p>
            <a:pPr marL="0" indent="0">
              <a:buNone/>
            </a:pPr>
            <a:r>
              <a:rPr lang="en-US" b="1" dirty="0"/>
              <a:t> </a:t>
            </a:r>
            <a:endParaRPr lang="en-US" dirty="0"/>
          </a:p>
          <a:p>
            <a:pPr marL="0" indent="0">
              <a:buNone/>
            </a:pPr>
            <a:r>
              <a:rPr lang="en-US" b="1" dirty="0"/>
              <a:t>   &lt;head&gt;</a:t>
            </a:r>
            <a:endParaRPr lang="en-US" dirty="0"/>
          </a:p>
          <a:p>
            <a:pPr marL="0" indent="0">
              <a:buNone/>
            </a:pPr>
            <a:r>
              <a:rPr lang="en-US" dirty="0"/>
              <a:t> </a:t>
            </a:r>
          </a:p>
          <a:p>
            <a:pPr marL="0" indent="0">
              <a:buNone/>
            </a:pPr>
            <a:r>
              <a:rPr lang="en-US" dirty="0"/>
              <a:t>      &lt;title&gt;HTML Hyperlinks&lt;/title&gt;</a:t>
            </a:r>
          </a:p>
          <a:p>
            <a:pPr marL="0" indent="0">
              <a:buNone/>
            </a:pPr>
            <a:r>
              <a:rPr lang="en-US" dirty="0"/>
              <a:t> </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a:t>
            </a:r>
          </a:p>
          <a:p>
            <a:pPr marL="0" indent="0">
              <a:buNone/>
            </a:pPr>
            <a:r>
              <a:rPr lang="en-US" dirty="0"/>
              <a:t>      &lt;h1&gt;Company&lt;/h1&gt;</a:t>
            </a:r>
          </a:p>
          <a:p>
            <a:pPr marL="0" indent="0">
              <a:buNone/>
            </a:pPr>
            <a:r>
              <a:rPr lang="en-US" dirty="0"/>
              <a:t> </a:t>
            </a:r>
          </a:p>
          <a:p>
            <a:pPr marL="0" indent="0">
              <a:buNone/>
            </a:pPr>
            <a:r>
              <a:rPr lang="en-US" dirty="0"/>
              <a:t>      &lt;p&gt;</a:t>
            </a:r>
          </a:p>
          <a:p>
            <a:pPr marL="0" indent="0">
              <a:buNone/>
            </a:pPr>
            <a:r>
              <a:rPr lang="en-US" dirty="0"/>
              <a:t> </a:t>
            </a:r>
          </a:p>
          <a:p>
            <a:pPr marL="0" indent="0">
              <a:buNone/>
            </a:pPr>
            <a:r>
              <a:rPr lang="en-US" dirty="0"/>
              <a:t>         We are a &lt;a </a:t>
            </a:r>
            <a:r>
              <a:rPr lang="en-US" dirty="0" err="1"/>
              <a:t>href</a:t>
            </a:r>
            <a:r>
              <a:rPr lang="en-US" dirty="0"/>
              <a:t>="/about/about_team.htm"&gt;team&lt;/a&gt; of professionals working</a:t>
            </a:r>
          </a:p>
          <a:p>
            <a:pPr marL="0" indent="0">
              <a:buNone/>
            </a:pPr>
            <a:r>
              <a:rPr lang="en-US" dirty="0"/>
              <a:t>         hard to provide free learning content.</a:t>
            </a:r>
          </a:p>
          <a:p>
            <a:pPr marL="0" indent="0">
              <a:buNone/>
            </a:pPr>
            <a:r>
              <a:rPr lang="en-US" dirty="0"/>
              <a:t> </a:t>
            </a:r>
          </a:p>
          <a:p>
            <a:pPr marL="0" indent="0">
              <a:buNone/>
            </a:pPr>
            <a:r>
              <a:rPr lang="en-US" dirty="0"/>
              <a:t>      &lt;/p&gt;</a:t>
            </a:r>
          </a:p>
          <a:p>
            <a:pPr marL="0" indent="0">
              <a:buNone/>
            </a:pPr>
            <a:r>
              <a:rPr lang="en-US" dirty="0"/>
              <a:t> </a:t>
            </a:r>
          </a:p>
          <a:p>
            <a:pPr marL="0" indent="0">
              <a:buNone/>
            </a:pPr>
            <a:r>
              <a:rPr lang="en-US" dirty="0"/>
              <a:t>   &lt;/body&gt;</a:t>
            </a:r>
          </a:p>
          <a:p>
            <a:pPr marL="0" indent="0">
              <a:buNone/>
            </a:pPr>
            <a:r>
              <a:rPr lang="en-US" dirty="0"/>
              <a:t> </a:t>
            </a:r>
          </a:p>
          <a:p>
            <a:pPr marL="0" indent="0" fontAlgn="base">
              <a:buNone/>
            </a:pPr>
            <a:r>
              <a:rPr lang="en-US" dirty="0"/>
              <a:t>&lt;/html&gt;</a:t>
            </a:r>
          </a:p>
          <a:p>
            <a:pPr marL="0" indent="0">
              <a:buNone/>
            </a:pPr>
            <a:r>
              <a:rPr lang="en-US" b="1" dirty="0"/>
              <a:t> </a:t>
            </a:r>
            <a:endParaRPr lang="en-US" dirty="0"/>
          </a:p>
          <a:p>
            <a:pPr marL="0" indent="0">
              <a:buNone/>
            </a:pPr>
            <a:endParaRPr lang="en-US" dirty="0"/>
          </a:p>
        </p:txBody>
      </p:sp>
    </p:spTree>
    <p:extLst>
      <p:ext uri="{BB962C8B-B14F-4D97-AF65-F5344CB8AC3E}">
        <p14:creationId xmlns:p14="http://schemas.microsoft.com/office/powerpoint/2010/main" val="390000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4" name="Content Placeholder 3"/>
          <p:cNvSpPr>
            <a:spLocks noGrp="1"/>
          </p:cNvSpPr>
          <p:nvPr>
            <p:ph sz="quarter" idx="1"/>
          </p:nvPr>
        </p:nvSpPr>
        <p:spPr/>
        <p:txBody>
          <a:bodyPr>
            <a:normAutofit fontScale="92500" lnSpcReduction="10000"/>
          </a:bodyPr>
          <a:lstStyle/>
          <a:p>
            <a:r>
              <a:rPr lang="en-US" dirty="0"/>
              <a:t>CSS stands for Cascading Style Sheets</a:t>
            </a:r>
            <a:r>
              <a:rPr lang="en-US" dirty="0" smtClean="0"/>
              <a:t>.</a:t>
            </a:r>
          </a:p>
          <a:p>
            <a:r>
              <a:rPr lang="en-US" dirty="0" smtClean="0"/>
              <a:t>CSS </a:t>
            </a:r>
            <a:r>
              <a:rPr lang="en-US" dirty="0"/>
              <a:t>saves a lot of work. </a:t>
            </a:r>
            <a:endParaRPr lang="en-US" dirty="0" smtClean="0"/>
          </a:p>
          <a:p>
            <a:r>
              <a:rPr lang="en-US" dirty="0" smtClean="0"/>
              <a:t>It </a:t>
            </a:r>
            <a:r>
              <a:rPr lang="en-US" dirty="0"/>
              <a:t>can control the layout of multiple web pages all at once.</a:t>
            </a:r>
          </a:p>
          <a:p>
            <a:r>
              <a:rPr lang="en-US" dirty="0"/>
              <a:t>Cascading Style Sheets (CSS) is used to format the layout of a webpage.</a:t>
            </a:r>
          </a:p>
          <a:p>
            <a:r>
              <a:rPr lang="en-US" dirty="0"/>
              <a:t>With CSS, you can control the color, font, the size of text, the spacing between elements, how elements are positioned and laid out, what background images or background colors are to be used, different displays for different devices and screen sizes, and much more!</a:t>
            </a:r>
          </a:p>
          <a:p>
            <a:endParaRPr lang="en-US" dirty="0"/>
          </a:p>
        </p:txBody>
      </p:sp>
    </p:spTree>
    <p:extLst>
      <p:ext uri="{BB962C8B-B14F-4D97-AF65-F5344CB8AC3E}">
        <p14:creationId xmlns:p14="http://schemas.microsoft.com/office/powerpoint/2010/main" val="88376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4" name="Content Placeholder 3"/>
          <p:cNvSpPr>
            <a:spLocks noGrp="1"/>
          </p:cNvSpPr>
          <p:nvPr>
            <p:ph sz="quarter" idx="1"/>
          </p:nvPr>
        </p:nvSpPr>
        <p:spPr/>
        <p:txBody>
          <a:bodyPr/>
          <a:lstStyle/>
          <a:p>
            <a:r>
              <a:rPr lang="en-US" dirty="0"/>
              <a:t>CSS can be added to HTML documents in 3 ways:</a:t>
            </a:r>
          </a:p>
          <a:p>
            <a:r>
              <a:rPr lang="en-US" b="1" dirty="0"/>
              <a:t>Inline</a:t>
            </a:r>
            <a:r>
              <a:rPr lang="en-US" dirty="0"/>
              <a:t> - by using the style attribute inside HTML elements</a:t>
            </a:r>
          </a:p>
          <a:p>
            <a:r>
              <a:rPr lang="en-US" b="1" dirty="0"/>
              <a:t>Internal</a:t>
            </a:r>
            <a:r>
              <a:rPr lang="en-US" dirty="0"/>
              <a:t> - by using a &lt;style&gt; element in the &lt;head&gt; section</a:t>
            </a:r>
          </a:p>
          <a:p>
            <a:r>
              <a:rPr lang="en-US" b="1" dirty="0"/>
              <a:t>External</a:t>
            </a:r>
            <a:r>
              <a:rPr lang="en-US" dirty="0"/>
              <a:t> - by using a &lt;link&gt; element to link to an external CSS file</a:t>
            </a:r>
          </a:p>
        </p:txBody>
      </p:sp>
    </p:spTree>
    <p:extLst>
      <p:ext uri="{BB962C8B-B14F-4D97-AF65-F5344CB8AC3E}">
        <p14:creationId xmlns:p14="http://schemas.microsoft.com/office/powerpoint/2010/main" val="59579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Content Placeholder 4" descr="CSS Syntax"/>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0" y="2971800"/>
            <a:ext cx="5419725" cy="1133475"/>
          </a:xfrm>
          <a:prstGeom prst="rect">
            <a:avLst/>
          </a:prstGeom>
          <a:noFill/>
          <a:ln>
            <a:noFill/>
          </a:ln>
        </p:spPr>
      </p:pic>
    </p:spTree>
    <p:extLst>
      <p:ext uri="{BB962C8B-B14F-4D97-AF65-F5344CB8AC3E}">
        <p14:creationId xmlns:p14="http://schemas.microsoft.com/office/powerpoint/2010/main" val="18337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sz="quarter" idx="1"/>
          </p:nvPr>
        </p:nvSpPr>
        <p:spPr/>
        <p:txBody>
          <a:bodyPr/>
          <a:lstStyle/>
          <a:p>
            <a:r>
              <a:rPr lang="en-US" dirty="0"/>
              <a:t>The conclusion of the my web should be make the </a:t>
            </a:r>
            <a:r>
              <a:rPr lang="en-US" dirty="0" smtClean="0"/>
              <a:t>usage </a:t>
            </a:r>
            <a:r>
              <a:rPr lang="en-US" dirty="0"/>
              <a:t>government webs in easy </a:t>
            </a:r>
            <a:r>
              <a:rPr lang="en-US" dirty="0" smtClean="0"/>
              <a:t>form</a:t>
            </a:r>
          </a:p>
          <a:p>
            <a:r>
              <a:rPr lang="en-US" dirty="0"/>
              <a:t>T</a:t>
            </a:r>
            <a:r>
              <a:rPr lang="en-US" dirty="0" smtClean="0"/>
              <a:t>he main concept is to avoid the unwanted or some other fake websites</a:t>
            </a:r>
          </a:p>
          <a:p>
            <a:endParaRPr lang="en-US" dirty="0"/>
          </a:p>
        </p:txBody>
      </p:sp>
    </p:spTree>
    <p:extLst>
      <p:ext uri="{BB962C8B-B14F-4D97-AF65-F5344CB8AC3E}">
        <p14:creationId xmlns:p14="http://schemas.microsoft.com/office/powerpoint/2010/main" val="126666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REFERANCE</a:t>
            </a:r>
            <a:endParaRPr lang="en-US" dirty="0"/>
          </a:p>
        </p:txBody>
      </p:sp>
      <p:sp>
        <p:nvSpPr>
          <p:cNvPr id="4" name="Content Placeholder 3"/>
          <p:cNvSpPr>
            <a:spLocks noGrp="1"/>
          </p:cNvSpPr>
          <p:nvPr>
            <p:ph sz="quarter" idx="1"/>
          </p:nvPr>
        </p:nvSpPr>
        <p:spPr/>
        <p:txBody>
          <a:bodyPr>
            <a:normAutofit fontScale="92500"/>
          </a:bodyPr>
          <a:lstStyle/>
          <a:p>
            <a:pPr lvl="0">
              <a:lnSpc>
                <a:spcPct val="150000"/>
              </a:lnSpc>
            </a:pPr>
            <a:r>
              <a:rPr lang="en-US" dirty="0"/>
              <a:t>PRAROZ</a:t>
            </a:r>
          </a:p>
          <a:p>
            <a:pPr>
              <a:lnSpc>
                <a:spcPct val="150000"/>
              </a:lnSpc>
            </a:pPr>
            <a:r>
              <a:rPr lang="en-US" dirty="0"/>
              <a:t> </a:t>
            </a:r>
            <a:r>
              <a:rPr lang="en-US" dirty="0" smtClean="0"/>
              <a:t>W3SCHOOLS</a:t>
            </a:r>
            <a:endParaRPr lang="en-US" dirty="0"/>
          </a:p>
          <a:p>
            <a:pPr>
              <a:lnSpc>
                <a:spcPct val="150000"/>
              </a:lnSpc>
            </a:pPr>
            <a:r>
              <a:rPr lang="en-US" dirty="0"/>
              <a:t> </a:t>
            </a:r>
            <a:r>
              <a:rPr lang="en-US" dirty="0" smtClean="0"/>
              <a:t>INTERNET </a:t>
            </a:r>
            <a:r>
              <a:rPr lang="en-US" dirty="0"/>
              <a:t>PROGRAMMING</a:t>
            </a:r>
          </a:p>
          <a:p>
            <a:pPr>
              <a:lnSpc>
                <a:spcPct val="150000"/>
              </a:lnSpc>
            </a:pPr>
            <a:r>
              <a:rPr lang="en-US" dirty="0"/>
              <a:t> </a:t>
            </a:r>
            <a:r>
              <a:rPr lang="en-US" dirty="0" smtClean="0"/>
              <a:t>GOVERNMENT </a:t>
            </a:r>
            <a:r>
              <a:rPr lang="en-US" dirty="0"/>
              <a:t>WEBSITES</a:t>
            </a:r>
          </a:p>
          <a:p>
            <a:pPr>
              <a:lnSpc>
                <a:spcPct val="150000"/>
              </a:lnSpc>
            </a:pPr>
            <a:r>
              <a:rPr lang="en-US" dirty="0"/>
              <a:t> </a:t>
            </a:r>
            <a:r>
              <a:rPr lang="en-US" dirty="0" smtClean="0"/>
              <a:t>HTML </a:t>
            </a:r>
            <a:r>
              <a:rPr lang="en-US" dirty="0"/>
              <a:t>LANGUAGE </a:t>
            </a:r>
          </a:p>
          <a:p>
            <a:pPr>
              <a:lnSpc>
                <a:spcPct val="150000"/>
              </a:lnSpc>
            </a:pPr>
            <a:r>
              <a:rPr lang="en-US" dirty="0"/>
              <a:t> </a:t>
            </a:r>
            <a:r>
              <a:rPr lang="en-US" dirty="0" smtClean="0"/>
              <a:t>CSS </a:t>
            </a:r>
            <a:r>
              <a:rPr lang="en-US" dirty="0"/>
              <a:t>LANGUAGE</a:t>
            </a:r>
          </a:p>
          <a:p>
            <a:pPr marL="0" indent="0">
              <a:lnSpc>
                <a:spcPct val="150000"/>
              </a:lnSpc>
              <a:buNone/>
            </a:pPr>
            <a:r>
              <a:rPr lang="en-US" dirty="0"/>
              <a:t> </a:t>
            </a:r>
          </a:p>
          <a:p>
            <a:endParaRPr lang="en-US" dirty="0"/>
          </a:p>
        </p:txBody>
      </p:sp>
    </p:spTree>
    <p:extLst>
      <p:ext uri="{BB962C8B-B14F-4D97-AF65-F5344CB8AC3E}">
        <p14:creationId xmlns:p14="http://schemas.microsoft.com/office/powerpoint/2010/main" val="31145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additive="base">
                                        <p:cTn id="4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additive="base">
                                        <p:cTn id="4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CONTENTS</a:t>
            </a:r>
            <a:endParaRPr lang="en-US" dirty="0"/>
          </a:p>
        </p:txBody>
      </p:sp>
      <p:sp>
        <p:nvSpPr>
          <p:cNvPr id="6" name="Content Placeholder 5"/>
          <p:cNvSpPr>
            <a:spLocks noGrp="1"/>
          </p:cNvSpPr>
          <p:nvPr>
            <p:ph sz="quarter" idx="1"/>
          </p:nvPr>
        </p:nvSpPr>
        <p:spPr/>
        <p:txBody>
          <a:bodyPr>
            <a:normAutofit/>
          </a:bodyPr>
          <a:lstStyle/>
          <a:p>
            <a:pPr marL="457200" indent="-457200" algn="l">
              <a:buFont typeface="+mj-lt"/>
              <a:buAutoNum type="arabicPeriod"/>
            </a:pPr>
            <a:r>
              <a:rPr lang="en-US" sz="2400" b="1" dirty="0" smtClean="0"/>
              <a:t>Abstract</a:t>
            </a:r>
          </a:p>
          <a:p>
            <a:pPr marL="457200" indent="-457200" algn="l">
              <a:buFont typeface="+mj-lt"/>
              <a:buAutoNum type="arabicPeriod"/>
            </a:pPr>
            <a:r>
              <a:rPr lang="en-US" sz="2400" b="1" dirty="0" smtClean="0"/>
              <a:t>Introduction</a:t>
            </a:r>
          </a:p>
          <a:p>
            <a:pPr marL="457200" indent="-457200" algn="l">
              <a:buFont typeface="+mj-lt"/>
              <a:buAutoNum type="arabicPeriod"/>
            </a:pPr>
            <a:r>
              <a:rPr lang="en-US" sz="2400" b="1" dirty="0" smtClean="0"/>
              <a:t>Login Page	</a:t>
            </a:r>
          </a:p>
          <a:p>
            <a:pPr marL="457200" indent="-457200" algn="l">
              <a:buFont typeface="+mj-lt"/>
              <a:buAutoNum type="arabicPeriod"/>
            </a:pPr>
            <a:r>
              <a:rPr lang="en-US" sz="2400" b="1" dirty="0" smtClean="0"/>
              <a:t>Framing</a:t>
            </a:r>
          </a:p>
          <a:p>
            <a:pPr marL="457200" indent="-457200" algn="l">
              <a:buFont typeface="+mj-lt"/>
              <a:buAutoNum type="arabicPeriod"/>
            </a:pPr>
            <a:r>
              <a:rPr lang="en-US" sz="2400" b="1" dirty="0" smtClean="0"/>
              <a:t>Hyperlink</a:t>
            </a:r>
          </a:p>
          <a:p>
            <a:pPr marL="457200" indent="-457200" algn="l">
              <a:buFont typeface="+mj-lt"/>
              <a:buAutoNum type="arabicPeriod"/>
            </a:pPr>
            <a:r>
              <a:rPr lang="en-US" sz="2400" b="1" dirty="0" err="1" smtClean="0"/>
              <a:t>Css</a:t>
            </a:r>
            <a:r>
              <a:rPr lang="en-US" sz="2400" b="1" dirty="0" smtClean="0"/>
              <a:t>	</a:t>
            </a:r>
          </a:p>
          <a:p>
            <a:pPr marL="457200" indent="-457200" algn="l">
              <a:buFont typeface="+mj-lt"/>
              <a:buAutoNum type="arabicPeriod"/>
            </a:pPr>
            <a:r>
              <a:rPr lang="en-US" sz="2400" b="1" dirty="0" smtClean="0"/>
              <a:t>Conclusion</a:t>
            </a:r>
          </a:p>
          <a:p>
            <a:pPr marL="457200" indent="-457200" algn="l">
              <a:buFont typeface="+mj-lt"/>
              <a:buAutoNum type="arabicPeriod"/>
            </a:pPr>
            <a:r>
              <a:rPr lang="en-US" sz="2400" b="1" dirty="0" smtClean="0"/>
              <a:t>Reference</a:t>
            </a:r>
          </a:p>
        </p:txBody>
      </p:sp>
    </p:spTree>
    <p:extLst>
      <p:ext uri="{BB962C8B-B14F-4D97-AF65-F5344CB8AC3E}">
        <p14:creationId xmlns:p14="http://schemas.microsoft.com/office/powerpoint/2010/main" val="216065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additive="base">
                                        <p:cTn id="4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 calcmode="lin" valueType="num">
                                      <p:cBhvr additive="base">
                                        <p:cTn id="48"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 calcmode="lin" valueType="num">
                                      <p:cBhvr additive="base">
                                        <p:cTn id="5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457200"/>
            <a:ext cx="8607552" cy="987552"/>
          </a:xfrm>
        </p:spPr>
        <p:txBody>
          <a:bodyPr>
            <a:normAutofit fontScale="90000"/>
          </a:bodyPr>
          <a:lstStyle/>
          <a:p>
            <a:r>
              <a:rPr lang="en-US" dirty="0" smtClean="0"/>
              <a:t/>
            </a:r>
            <a:br>
              <a:rPr lang="en-US" dirty="0" smtClean="0"/>
            </a:br>
            <a:r>
              <a:rPr lang="en-US" dirty="0"/>
              <a:t/>
            </a:r>
            <a:br>
              <a:rPr lang="en-US" dirty="0"/>
            </a:br>
            <a:r>
              <a:rPr lang="en-US" dirty="0" smtClean="0"/>
              <a:t>    ABSTRACT</a:t>
            </a:r>
            <a:br>
              <a:rPr lang="en-US" dirty="0" smtClean="0"/>
            </a:br>
            <a:endParaRPr lang="en-US" dirty="0"/>
          </a:p>
        </p:txBody>
      </p:sp>
      <p:sp>
        <p:nvSpPr>
          <p:cNvPr id="2" name="Content Placeholder 1"/>
          <p:cNvSpPr>
            <a:spLocks noGrp="1"/>
          </p:cNvSpPr>
          <p:nvPr>
            <p:ph sz="quarter" idx="1"/>
          </p:nvPr>
        </p:nvSpPr>
        <p:spPr/>
        <p:txBody>
          <a:bodyPr>
            <a:normAutofit/>
          </a:bodyPr>
          <a:lstStyle/>
          <a:p>
            <a:pPr marL="342900" indent="-342900" algn="l">
              <a:buFont typeface="Arial" pitchFamily="34" charset="0"/>
              <a:buChar char="•"/>
            </a:pPr>
            <a:r>
              <a:rPr lang="en-US" sz="2400" dirty="0"/>
              <a:t>In this project we have try to give the best  experience for the users</a:t>
            </a:r>
            <a:r>
              <a:rPr lang="en-US" sz="2400" dirty="0" smtClean="0"/>
              <a:t>.</a:t>
            </a:r>
          </a:p>
          <a:p>
            <a:pPr marL="342900" indent="-342900" algn="l">
              <a:buFont typeface="Arial" pitchFamily="34" charset="0"/>
              <a:buChar char="•"/>
            </a:pPr>
            <a:r>
              <a:rPr lang="en-US" sz="2400" dirty="0" smtClean="0"/>
              <a:t>who wants to use the correct government website</a:t>
            </a:r>
          </a:p>
          <a:p>
            <a:pPr marL="342900" indent="-342900" algn="l">
              <a:buFont typeface="Arial" pitchFamily="34" charset="0"/>
              <a:buChar char="•"/>
            </a:pPr>
            <a:r>
              <a:rPr lang="en-US" sz="2400" dirty="0" smtClean="0"/>
              <a:t>The best </a:t>
            </a:r>
            <a:r>
              <a:rPr lang="en-US" sz="2400" dirty="0"/>
              <a:t>features of this website is having reference video</a:t>
            </a:r>
            <a:r>
              <a:rPr lang="en-US" sz="2400" dirty="0" smtClean="0"/>
              <a:t>.</a:t>
            </a:r>
          </a:p>
          <a:p>
            <a:pPr marL="342900" indent="-342900" algn="l">
              <a:buFont typeface="Arial" pitchFamily="34" charset="0"/>
              <a:buChar char="•"/>
            </a:pPr>
            <a:r>
              <a:rPr lang="en-US" sz="2400" dirty="0" smtClean="0"/>
              <a:t>It </a:t>
            </a:r>
            <a:r>
              <a:rPr lang="en-US" sz="2400" dirty="0"/>
              <a:t>is very helpful for the  person who don't know about the website or how to use </a:t>
            </a:r>
            <a:r>
              <a:rPr lang="en-US" sz="2400" dirty="0" smtClean="0"/>
              <a:t>it.</a:t>
            </a:r>
          </a:p>
          <a:p>
            <a:pPr marL="342900" indent="-342900" algn="l">
              <a:buFont typeface="Arial" pitchFamily="34" charset="0"/>
              <a:buChar char="•"/>
            </a:pPr>
            <a:r>
              <a:rPr lang="en-US" sz="2400" dirty="0" smtClean="0"/>
              <a:t>In </a:t>
            </a:r>
            <a:r>
              <a:rPr lang="en-US" sz="2400" dirty="0"/>
              <a:t>this Project we want achieve great accuracy at minimum computational requirements</a:t>
            </a:r>
            <a:r>
              <a:rPr lang="en-US" sz="2400" dirty="0" smtClean="0"/>
              <a:t>.</a:t>
            </a:r>
          </a:p>
          <a:p>
            <a:pPr marL="342900" indent="-342900" algn="l">
              <a:buFont typeface="Arial" pitchFamily="34" charset="0"/>
              <a:buChar char="•"/>
            </a:pPr>
            <a:r>
              <a:rPr lang="en-US" sz="2400" dirty="0" smtClean="0"/>
              <a:t>It  </a:t>
            </a:r>
            <a:r>
              <a:rPr lang="en-US" sz="2400" dirty="0"/>
              <a:t>gives the main information about the documents needed for the particular information.</a:t>
            </a:r>
          </a:p>
          <a:p>
            <a:pPr marL="342900" indent="-342900" algn="l">
              <a:buFont typeface="Arial" pitchFamily="34" charset="0"/>
              <a:buChar char="•"/>
            </a:pPr>
            <a:endParaRPr lang="en-US" dirty="0"/>
          </a:p>
        </p:txBody>
      </p:sp>
    </p:spTree>
    <p:extLst>
      <p:ext uri="{BB962C8B-B14F-4D97-AF65-F5344CB8AC3E}">
        <p14:creationId xmlns:p14="http://schemas.microsoft.com/office/powerpoint/2010/main" val="206190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down)">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down)">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534400" cy="762000"/>
          </a:xfrm>
        </p:spPr>
        <p:txBody>
          <a:bodyPr>
            <a:normAutofit/>
          </a:bodyPr>
          <a:lstStyle/>
          <a:p>
            <a:r>
              <a:rPr lang="en-US" dirty="0" smtClean="0"/>
              <a:t>LOGIN </a:t>
            </a:r>
            <a:r>
              <a:rPr lang="en-US" dirty="0"/>
              <a:t>PAGE</a:t>
            </a:r>
          </a:p>
        </p:txBody>
      </p:sp>
      <p:sp>
        <p:nvSpPr>
          <p:cNvPr id="2" name="Content Placeholder 1"/>
          <p:cNvSpPr>
            <a:spLocks noGrp="1"/>
          </p:cNvSpPr>
          <p:nvPr>
            <p:ph sz="quarter" idx="1"/>
          </p:nvPr>
        </p:nvSpPr>
        <p:spPr>
          <a:xfrm>
            <a:off x="457200" y="1447800"/>
            <a:ext cx="8229600" cy="4684776"/>
          </a:xfrm>
        </p:spPr>
        <p:txBody>
          <a:bodyPr>
            <a:normAutofit fontScale="92500"/>
          </a:bodyPr>
          <a:lstStyle/>
          <a:p>
            <a:pPr>
              <a:lnSpc>
                <a:spcPct val="110000"/>
              </a:lnSpc>
            </a:pPr>
            <a:r>
              <a:rPr lang="en-US" sz="2400" dirty="0"/>
              <a:t>A login page is a web page or an entry page to a website that requires user identification and authentication, regularly performed by entering a username and password combination. </a:t>
            </a:r>
            <a:endParaRPr lang="en-US" sz="2400" dirty="0" smtClean="0"/>
          </a:p>
          <a:p>
            <a:pPr>
              <a:lnSpc>
                <a:spcPct val="110000"/>
              </a:lnSpc>
            </a:pPr>
            <a:r>
              <a:rPr lang="en-US" sz="2400" dirty="0" smtClean="0"/>
              <a:t>Logins </a:t>
            </a:r>
            <a:r>
              <a:rPr lang="en-US" sz="2400" dirty="0"/>
              <a:t>may provide access to an entire site or part of a website. </a:t>
            </a:r>
            <a:endParaRPr lang="en-US" sz="2400" dirty="0" smtClean="0"/>
          </a:p>
          <a:p>
            <a:pPr>
              <a:lnSpc>
                <a:spcPct val="110000"/>
              </a:lnSpc>
            </a:pPr>
            <a:r>
              <a:rPr lang="en-US" sz="2400" dirty="0" smtClean="0"/>
              <a:t>Logging </a:t>
            </a:r>
            <a:r>
              <a:rPr lang="en-US" sz="2400" dirty="0"/>
              <a:t>in not only provides site access for the user, but also allows the website to track user actions and behavior. </a:t>
            </a:r>
            <a:endParaRPr lang="en-US" sz="2400" dirty="0" smtClean="0"/>
          </a:p>
          <a:p>
            <a:pPr>
              <a:lnSpc>
                <a:spcPct val="110000"/>
              </a:lnSpc>
            </a:pPr>
            <a:r>
              <a:rPr lang="en-US" sz="2400" dirty="0" smtClean="0"/>
              <a:t>Logging </a:t>
            </a:r>
            <a:r>
              <a:rPr lang="en-US" sz="2400" dirty="0"/>
              <a:t>off a webpage or site may be manual by the user or they can occur automatically when certain conditions (such as closing the page, turning off the computer, a long time delay, etc.) occur</a:t>
            </a:r>
            <a:r>
              <a:rPr lang="en-US" dirty="0"/>
              <a:t>.</a:t>
            </a:r>
          </a:p>
        </p:txBody>
      </p:sp>
    </p:spTree>
    <p:extLst>
      <p:ext uri="{BB962C8B-B14F-4D97-AF65-F5344CB8AC3E}">
        <p14:creationId xmlns:p14="http://schemas.microsoft.com/office/powerpoint/2010/main" val="29611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p:cTn id="26"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610600" cy="1216152"/>
          </a:xfrm>
        </p:spPr>
        <p:txBody>
          <a:bodyPr>
            <a:normAutofit fontScale="90000"/>
          </a:bodyPr>
          <a:lstStyle/>
          <a:p>
            <a:r>
              <a:rPr lang="en-US" dirty="0" smtClean="0"/>
              <a:t/>
            </a:r>
            <a:br>
              <a:rPr lang="en-US" dirty="0" smtClean="0"/>
            </a:br>
            <a:r>
              <a:rPr lang="en-US" dirty="0" smtClean="0"/>
              <a:t>EXAMPLE</a:t>
            </a:r>
            <a:r>
              <a:rPr lang="en-US" dirty="0"/>
              <a:t/>
            </a:r>
            <a:br>
              <a:rPr lang="en-US" dirty="0"/>
            </a:b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87760" y="1527175"/>
            <a:ext cx="8131968" cy="4572000"/>
          </a:xfrm>
        </p:spPr>
      </p:pic>
    </p:spTree>
    <p:extLst>
      <p:ext uri="{BB962C8B-B14F-4D97-AF65-F5344CB8AC3E}">
        <p14:creationId xmlns:p14="http://schemas.microsoft.com/office/powerpoint/2010/main" val="34591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sz="3600" b="1" dirty="0" smtClean="0"/>
              <a:t>FRAMING</a:t>
            </a:r>
            <a:endParaRPr lang="en-US" sz="3600" b="1" dirty="0"/>
          </a:p>
        </p:txBody>
      </p:sp>
      <p:sp>
        <p:nvSpPr>
          <p:cNvPr id="4" name="Content Placeholder 3"/>
          <p:cNvSpPr>
            <a:spLocks noGrp="1"/>
          </p:cNvSpPr>
          <p:nvPr>
            <p:ph sz="quarter" idx="1"/>
          </p:nvPr>
        </p:nvSpPr>
        <p:spPr/>
        <p:txBody>
          <a:bodyPr>
            <a:normAutofit/>
          </a:bodyPr>
          <a:lstStyle/>
          <a:p>
            <a:r>
              <a:rPr lang="en-US" sz="2400" dirty="0"/>
              <a:t>HTML frames are used to </a:t>
            </a:r>
            <a:r>
              <a:rPr lang="en-US" sz="2400" dirty="0" err="1"/>
              <a:t>divideNext</a:t>
            </a:r>
            <a:r>
              <a:rPr lang="en-US" sz="2400" dirty="0"/>
              <a:t> </a:t>
            </a:r>
            <a:r>
              <a:rPr lang="en-US" sz="2400" dirty="0" smtClean="0"/>
              <a:t>Page your browser window </a:t>
            </a:r>
            <a:r>
              <a:rPr lang="en-US" sz="2400" dirty="0"/>
              <a:t>into multiple sections where </a:t>
            </a:r>
            <a:r>
              <a:rPr lang="en-US" sz="2400" dirty="0" smtClean="0"/>
              <a:t>each section can load a separate </a:t>
            </a:r>
            <a:r>
              <a:rPr lang="en-US" sz="2400" dirty="0" err="1" smtClean="0"/>
              <a:t>HTMLdocument</a:t>
            </a:r>
            <a:r>
              <a:rPr lang="en-US" sz="2400" dirty="0" smtClean="0"/>
              <a:t>.</a:t>
            </a:r>
          </a:p>
          <a:p>
            <a:r>
              <a:rPr lang="en-US" sz="2400" dirty="0" smtClean="0"/>
              <a:t> </a:t>
            </a:r>
            <a:r>
              <a:rPr lang="en-US" sz="2400" dirty="0"/>
              <a:t>A collection of frames in </a:t>
            </a:r>
            <a:r>
              <a:rPr lang="en-US" sz="2400" dirty="0" smtClean="0"/>
              <a:t>the browser </a:t>
            </a:r>
            <a:r>
              <a:rPr lang="en-US" sz="2400" dirty="0"/>
              <a:t>window is known as a frameset</a:t>
            </a:r>
            <a:r>
              <a:rPr lang="en-US" sz="2400" dirty="0" smtClean="0"/>
              <a:t>.</a:t>
            </a:r>
          </a:p>
          <a:p>
            <a:r>
              <a:rPr lang="en-US" sz="2400" dirty="0" smtClean="0"/>
              <a:t> The window </a:t>
            </a:r>
            <a:r>
              <a:rPr lang="en-US" sz="2400" dirty="0"/>
              <a:t>is divided into frames in a </a:t>
            </a:r>
            <a:r>
              <a:rPr lang="en-US" sz="2400" dirty="0" err="1"/>
              <a:t>similarway</a:t>
            </a:r>
            <a:r>
              <a:rPr lang="en-US" sz="2400" dirty="0"/>
              <a:t> the tables are organized</a:t>
            </a:r>
            <a:r>
              <a:rPr lang="en-US" sz="2400" dirty="0" smtClean="0"/>
              <a:t>: </a:t>
            </a:r>
            <a:r>
              <a:rPr lang="en-US" sz="2400" dirty="0"/>
              <a:t>into rows </a:t>
            </a:r>
            <a:r>
              <a:rPr lang="en-US" sz="2400" dirty="0" smtClean="0"/>
              <a:t>and columns.</a:t>
            </a:r>
          </a:p>
        </p:txBody>
      </p:sp>
    </p:spTree>
    <p:extLst>
      <p:ext uri="{BB962C8B-B14F-4D97-AF65-F5344CB8AC3E}">
        <p14:creationId xmlns:p14="http://schemas.microsoft.com/office/powerpoint/2010/main" val="24350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4" name="Content Placeholder 3"/>
          <p:cNvSpPr>
            <a:spLocks noGrp="1"/>
          </p:cNvSpPr>
          <p:nvPr>
            <p:ph sz="quarter" idx="1"/>
          </p:nvPr>
        </p:nvSpPr>
        <p:spPr/>
        <p:txBody>
          <a:bodyPr>
            <a:normAutofit fontScale="92500" lnSpcReduction="10000"/>
          </a:bodyPr>
          <a:lstStyle/>
          <a:p>
            <a:r>
              <a:rPr lang="en-US" dirty="0" smtClean="0"/>
              <a:t>There </a:t>
            </a:r>
            <a:r>
              <a:rPr lang="en-US" dirty="0"/>
              <a:t>are few drawbacks with using frames</a:t>
            </a:r>
            <a:r>
              <a:rPr lang="en-US" dirty="0" smtClean="0"/>
              <a:t>,</a:t>
            </a:r>
          </a:p>
          <a:p>
            <a:r>
              <a:rPr lang="en-US" dirty="0" smtClean="0"/>
              <a:t> So </a:t>
            </a:r>
            <a:r>
              <a:rPr lang="en-US" dirty="0"/>
              <a:t>it's never recommended to use frames in your webpages -Some smaller devices cannot cope with frames often </a:t>
            </a:r>
            <a:endParaRPr lang="en-US" dirty="0" smtClean="0"/>
          </a:p>
          <a:p>
            <a:r>
              <a:rPr lang="en-US" dirty="0"/>
              <a:t>B</a:t>
            </a:r>
            <a:r>
              <a:rPr lang="en-US" dirty="0" smtClean="0"/>
              <a:t>ecause </a:t>
            </a:r>
            <a:r>
              <a:rPr lang="en-US" dirty="0"/>
              <a:t>their screen is not big enough to be divided up</a:t>
            </a:r>
            <a:r>
              <a:rPr lang="en-US" dirty="0" smtClean="0"/>
              <a:t>.</a:t>
            </a:r>
          </a:p>
          <a:p>
            <a:r>
              <a:rPr lang="en-US" dirty="0" smtClean="0"/>
              <a:t>Sometimes </a:t>
            </a:r>
            <a:r>
              <a:rPr lang="en-US" dirty="0"/>
              <a:t>your page will be displayed differently on different computers due to different screen resolution</a:t>
            </a:r>
            <a:r>
              <a:rPr lang="en-US" dirty="0" smtClean="0"/>
              <a:t>.</a:t>
            </a:r>
          </a:p>
          <a:p>
            <a:r>
              <a:rPr lang="en-US" dirty="0" smtClean="0"/>
              <a:t>The </a:t>
            </a:r>
            <a:r>
              <a:rPr lang="en-US" dirty="0"/>
              <a:t>browser's back button might not work as the user hopes</a:t>
            </a:r>
            <a:r>
              <a:rPr lang="en-US" dirty="0" smtClean="0"/>
              <a:t>.</a:t>
            </a:r>
          </a:p>
          <a:p>
            <a:r>
              <a:rPr lang="en-US" dirty="0" smtClean="0"/>
              <a:t>There </a:t>
            </a:r>
            <a:r>
              <a:rPr lang="en-US" dirty="0"/>
              <a:t>are still few browsers that do not support frame technology.</a:t>
            </a:r>
          </a:p>
          <a:p>
            <a:endParaRPr lang="en-US" dirty="0"/>
          </a:p>
        </p:txBody>
      </p:sp>
    </p:spTree>
    <p:extLst>
      <p:ext uri="{BB962C8B-B14F-4D97-AF65-F5344CB8AC3E}">
        <p14:creationId xmlns:p14="http://schemas.microsoft.com/office/powerpoint/2010/main" val="193784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FRAMES</a:t>
            </a:r>
            <a:endParaRPr lang="en-US" dirty="0"/>
          </a:p>
        </p:txBody>
      </p:sp>
      <p:sp>
        <p:nvSpPr>
          <p:cNvPr id="4" name="Content Placeholder 3"/>
          <p:cNvSpPr>
            <a:spLocks noGrp="1"/>
          </p:cNvSpPr>
          <p:nvPr>
            <p:ph sz="quarter" idx="1"/>
          </p:nvPr>
        </p:nvSpPr>
        <p:spPr/>
        <p:txBody>
          <a:bodyPr/>
          <a:lstStyle/>
          <a:p>
            <a:r>
              <a:rPr lang="en-US" dirty="0"/>
              <a:t>To use frames on a page we use &lt;frameset&gt; tag instead of &lt;body&gt; tag</a:t>
            </a:r>
            <a:r>
              <a:rPr lang="en-US" dirty="0" smtClean="0"/>
              <a:t>.</a:t>
            </a:r>
          </a:p>
          <a:p>
            <a:r>
              <a:rPr lang="en-US" dirty="0" smtClean="0"/>
              <a:t>The </a:t>
            </a:r>
            <a:r>
              <a:rPr lang="en-US" dirty="0"/>
              <a:t>&lt;frameset&gt; tag defines, how to divide the window into frames</a:t>
            </a:r>
            <a:r>
              <a:rPr lang="en-US" dirty="0" smtClean="0"/>
              <a:t>.</a:t>
            </a:r>
          </a:p>
          <a:p>
            <a:r>
              <a:rPr lang="en-US" dirty="0" smtClean="0"/>
              <a:t>The</a:t>
            </a:r>
            <a:r>
              <a:rPr lang="en-US" dirty="0"/>
              <a:t> rows attribute of &lt;frameset&gt; tag defines horizontal frames and cols attribute defines vertical frames. </a:t>
            </a:r>
          </a:p>
          <a:p>
            <a:r>
              <a:rPr lang="en-US" dirty="0"/>
              <a:t>Each frame is indicated by &lt;frame&gt; tag and it defines which HTML document shall open into the frame</a:t>
            </a:r>
          </a:p>
        </p:txBody>
      </p:sp>
    </p:spTree>
    <p:extLst>
      <p:ext uri="{BB962C8B-B14F-4D97-AF65-F5344CB8AC3E}">
        <p14:creationId xmlns:p14="http://schemas.microsoft.com/office/powerpoint/2010/main" val="9658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descr="First column split vertically into two rows followed by two full-height columns"/>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58019" y="1855787"/>
            <a:ext cx="7791450" cy="3914775"/>
          </a:xfrm>
          <a:prstGeom prst="rect">
            <a:avLst/>
          </a:prstGeom>
          <a:noFill/>
          <a:ln>
            <a:noFill/>
          </a:ln>
        </p:spPr>
      </p:pic>
    </p:spTree>
    <p:extLst>
      <p:ext uri="{BB962C8B-B14F-4D97-AF65-F5344CB8AC3E}">
        <p14:creationId xmlns:p14="http://schemas.microsoft.com/office/powerpoint/2010/main" val="150541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107</TotalTime>
  <Words>652</Words>
  <Application>Microsoft Office PowerPoint</Application>
  <PresentationFormat>On-screen Show (4:3)</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ALL IN ONE  E-SERVICES</vt:lpstr>
      <vt:lpstr>CONTENTS</vt:lpstr>
      <vt:lpstr>      ABSTRACT </vt:lpstr>
      <vt:lpstr>LOGIN PAGE</vt:lpstr>
      <vt:lpstr> EXAMPLE </vt:lpstr>
      <vt:lpstr>FRAMING</vt:lpstr>
      <vt:lpstr>DISADVANTAGES</vt:lpstr>
      <vt:lpstr>CREATING FRAMES</vt:lpstr>
      <vt:lpstr>EXAMPLE</vt:lpstr>
      <vt:lpstr>HYPERLINK</vt:lpstr>
      <vt:lpstr> EXAMPLE</vt:lpstr>
      <vt:lpstr>CSS</vt:lpstr>
      <vt:lpstr>TYPES</vt:lpstr>
      <vt:lpstr>ARCHITECTURE</vt:lpstr>
      <vt:lpstr>CONCLUSION</vt:lpstr>
      <vt:lpstr>REFERANCE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IN ONE E-SERVICES</dc:title>
  <dc:creator>lenovo</dc:creator>
  <cp:lastModifiedBy>lenovo</cp:lastModifiedBy>
  <cp:revision>13</cp:revision>
  <dcterms:created xsi:type="dcterms:W3CDTF">2022-06-21T03:39:56Z</dcterms:created>
  <dcterms:modified xsi:type="dcterms:W3CDTF">2022-06-21T15:41:30Z</dcterms:modified>
</cp:coreProperties>
</file>