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74" r:id="rId5"/>
    <p:sldId id="266" r:id="rId6"/>
    <p:sldId id="275" r:id="rId7"/>
    <p:sldId id="276" r:id="rId8"/>
    <p:sldId id="277" r:id="rId9"/>
    <p:sldId id="259" r:id="rId10"/>
    <p:sldId id="271" r:id="rId11"/>
    <p:sldId id="267" r:id="rId12"/>
    <p:sldId id="278" r:id="rId13"/>
    <p:sldId id="268" r:id="rId14"/>
    <p:sldId id="269" r:id="rId15"/>
    <p:sldId id="273" r:id="rId16"/>
    <p:sldId id="263" r:id="rId17"/>
    <p:sldId id="281" r:id="rId18"/>
    <p:sldId id="272" r:id="rId19"/>
    <p:sldId id="279" r:id="rId20"/>
    <p:sldId id="280" r:id="rId21"/>
    <p:sldId id="270" r:id="rId2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042" y="19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 K" userId="5ff440b4dc694cda" providerId="LiveId" clId="{88FB89FB-D91F-4020-A951-F01CBAC9A161}"/>
    <pc:docChg chg="undo redo custSel addSld delSld modSld sldOrd">
      <pc:chgData name="DHANUSH K" userId="5ff440b4dc694cda" providerId="LiveId" clId="{88FB89FB-D91F-4020-A951-F01CBAC9A161}" dt="2025-01-21T06:36:33.663" v="811" actId="20577"/>
      <pc:docMkLst>
        <pc:docMk/>
      </pc:docMkLst>
      <pc:sldChg chg="addSp delSp modSp mod">
        <pc:chgData name="DHANUSH K" userId="5ff440b4dc694cda" providerId="LiveId" clId="{88FB89FB-D91F-4020-A951-F01CBAC9A161}" dt="2025-01-21T06:32:24.673" v="741" actId="14734"/>
        <pc:sldMkLst>
          <pc:docMk/>
          <pc:sldMk cId="3464930899" sldId="263"/>
        </pc:sldMkLst>
        <pc:spChg chg="mod">
          <ac:chgData name="DHANUSH K" userId="5ff440b4dc694cda" providerId="LiveId" clId="{88FB89FB-D91F-4020-A951-F01CBAC9A161}" dt="2025-01-21T06:13:30.555" v="464" actId="1076"/>
          <ac:spMkLst>
            <pc:docMk/>
            <pc:sldMk cId="3464930899" sldId="263"/>
            <ac:spMk id="2" creationId="{FD7E74C6-E933-4FB2-ABAE-0FB89B757986}"/>
          </ac:spMkLst>
        </pc:spChg>
        <pc:graphicFrameChg chg="add del mod modGraphic">
          <ac:chgData name="DHANUSH K" userId="5ff440b4dc694cda" providerId="LiveId" clId="{88FB89FB-D91F-4020-A951-F01CBAC9A161}" dt="2025-01-21T06:31:41.710" v="734" actId="478"/>
          <ac:graphicFrameMkLst>
            <pc:docMk/>
            <pc:sldMk cId="3464930899" sldId="263"/>
            <ac:graphicFrameMk id="3" creationId="{47708494-E8D1-B19A-1982-7C7FF1292FE7}"/>
          </ac:graphicFrameMkLst>
        </pc:graphicFrameChg>
        <pc:graphicFrameChg chg="mod modGraphic">
          <ac:chgData name="DHANUSH K" userId="5ff440b4dc694cda" providerId="LiveId" clId="{88FB89FB-D91F-4020-A951-F01CBAC9A161}" dt="2025-01-21T06:32:24.673" v="741" actId="14734"/>
          <ac:graphicFrameMkLst>
            <pc:docMk/>
            <pc:sldMk cId="3464930899" sldId="263"/>
            <ac:graphicFrameMk id="4" creationId="{C86E7F7F-5482-413D-8BFB-4BF98BB4427E}"/>
          </ac:graphicFrameMkLst>
        </pc:graphicFrameChg>
      </pc:sldChg>
      <pc:sldChg chg="addSp delSp modSp mod ord">
        <pc:chgData name="DHANUSH K" userId="5ff440b4dc694cda" providerId="LiveId" clId="{88FB89FB-D91F-4020-A951-F01CBAC9A161}" dt="2025-01-21T05:53:11.719" v="143"/>
        <pc:sldMkLst>
          <pc:docMk/>
          <pc:sldMk cId="1799744480" sldId="268"/>
        </pc:sldMkLst>
        <pc:spChg chg="del">
          <ac:chgData name="DHANUSH K" userId="5ff440b4dc694cda" providerId="LiveId" clId="{88FB89FB-D91F-4020-A951-F01CBAC9A161}" dt="2025-01-21T05:32:30.009" v="0" actId="22"/>
          <ac:spMkLst>
            <pc:docMk/>
            <pc:sldMk cId="1799744480" sldId="268"/>
            <ac:spMk id="3" creationId="{8210FC7C-92E8-B8EC-592B-236254DC3A6B}"/>
          </ac:spMkLst>
        </pc:spChg>
        <pc:picChg chg="add mod ord">
          <ac:chgData name="DHANUSH K" userId="5ff440b4dc694cda" providerId="LiveId" clId="{88FB89FB-D91F-4020-A951-F01CBAC9A161}" dt="2025-01-21T05:32:40.288" v="3" actId="14100"/>
          <ac:picMkLst>
            <pc:docMk/>
            <pc:sldMk cId="1799744480" sldId="268"/>
            <ac:picMk id="6" creationId="{F8614093-A092-91C2-3E01-8A916840663A}"/>
          </ac:picMkLst>
        </pc:picChg>
      </pc:sldChg>
      <pc:sldChg chg="modSp mod">
        <pc:chgData name="DHANUSH K" userId="5ff440b4dc694cda" providerId="LiveId" clId="{88FB89FB-D91F-4020-A951-F01CBAC9A161}" dt="2025-01-21T06:36:33.663" v="811" actId="20577"/>
        <pc:sldMkLst>
          <pc:docMk/>
          <pc:sldMk cId="429672338" sldId="269"/>
        </pc:sldMkLst>
        <pc:spChg chg="mod">
          <ac:chgData name="DHANUSH K" userId="5ff440b4dc694cda" providerId="LiveId" clId="{88FB89FB-D91F-4020-A951-F01CBAC9A161}" dt="2025-01-21T06:36:33.663" v="811" actId="20577"/>
          <ac:spMkLst>
            <pc:docMk/>
            <pc:sldMk cId="429672338" sldId="269"/>
            <ac:spMk id="3" creationId="{3680F638-097B-44CD-ACA0-B4AB9A2D675F}"/>
          </ac:spMkLst>
        </pc:spChg>
      </pc:sldChg>
      <pc:sldChg chg="addSp delSp modSp mod ord modClrScheme chgLayout">
        <pc:chgData name="DHANUSH K" userId="5ff440b4dc694cda" providerId="LiveId" clId="{88FB89FB-D91F-4020-A951-F01CBAC9A161}" dt="2025-01-21T05:53:09.206" v="141"/>
        <pc:sldMkLst>
          <pc:docMk/>
          <pc:sldMk cId="975228077" sldId="278"/>
        </pc:sldMkLst>
        <pc:spChg chg="mod ord">
          <ac:chgData name="DHANUSH K" userId="5ff440b4dc694cda" providerId="LiveId" clId="{88FB89FB-D91F-4020-A951-F01CBAC9A161}" dt="2025-01-21T05:34:32.849" v="12" actId="700"/>
          <ac:spMkLst>
            <pc:docMk/>
            <pc:sldMk cId="975228077" sldId="278"/>
            <ac:spMk id="2" creationId="{0D8E9A37-9D66-5692-7CFF-35D457FD29BB}"/>
          </ac:spMkLst>
        </pc:spChg>
        <pc:spChg chg="add mod ord">
          <ac:chgData name="DHANUSH K" userId="5ff440b4dc694cda" providerId="LiveId" clId="{88FB89FB-D91F-4020-A951-F01CBAC9A161}" dt="2025-01-21T05:52:51.769" v="139"/>
          <ac:spMkLst>
            <pc:docMk/>
            <pc:sldMk cId="975228077" sldId="278"/>
            <ac:spMk id="17" creationId="{25CEE181-4D60-8FA7-3578-0F7B92AC1A00}"/>
          </ac:spMkLst>
        </pc:spChg>
        <pc:spChg chg="add">
          <ac:chgData name="DHANUSH K" userId="5ff440b4dc694cda" providerId="LiveId" clId="{88FB89FB-D91F-4020-A951-F01CBAC9A161}" dt="2025-01-21T05:47:21.895" v="75"/>
          <ac:spMkLst>
            <pc:docMk/>
            <pc:sldMk cId="975228077" sldId="278"/>
            <ac:spMk id="18" creationId="{9765B17A-B61F-CBBA-CD37-973C6348EF29}"/>
          </ac:spMkLst>
        </pc:spChg>
        <pc:spChg chg="add mod">
          <ac:chgData name="DHANUSH K" userId="5ff440b4dc694cda" providerId="LiveId" clId="{88FB89FB-D91F-4020-A951-F01CBAC9A161}" dt="2025-01-21T05:47:28.083" v="77"/>
          <ac:spMkLst>
            <pc:docMk/>
            <pc:sldMk cId="975228077" sldId="278"/>
            <ac:spMk id="19" creationId="{9922F2EE-33B6-F965-915E-98DF2D921886}"/>
          </ac:spMkLst>
        </pc:spChg>
        <pc:spChg chg="add">
          <ac:chgData name="DHANUSH K" userId="5ff440b4dc694cda" providerId="LiveId" clId="{88FB89FB-D91F-4020-A951-F01CBAC9A161}" dt="2025-01-21T05:47:31.866" v="79"/>
          <ac:spMkLst>
            <pc:docMk/>
            <pc:sldMk cId="975228077" sldId="278"/>
            <ac:spMk id="20" creationId="{1DFC1144-FE68-E5F4-FA55-3CF7153C8DA5}"/>
          </ac:spMkLst>
        </pc:spChg>
        <pc:picChg chg="add del mod">
          <ac:chgData name="DHANUSH K" userId="5ff440b4dc694cda" providerId="LiveId" clId="{88FB89FB-D91F-4020-A951-F01CBAC9A161}" dt="2025-01-21T05:34:11.926" v="9" actId="478"/>
          <ac:picMkLst>
            <pc:docMk/>
            <pc:sldMk cId="975228077" sldId="278"/>
            <ac:picMk id="16" creationId="{CA65166B-4467-FA84-3F50-48D3438ECD9C}"/>
          </ac:picMkLst>
        </pc:picChg>
      </pc:sldChg>
      <pc:sldChg chg="addSp delSp modSp mod">
        <pc:chgData name="DHANUSH K" userId="5ff440b4dc694cda" providerId="LiveId" clId="{88FB89FB-D91F-4020-A951-F01CBAC9A161}" dt="2025-01-21T06:29:41.829" v="719" actId="478"/>
        <pc:sldMkLst>
          <pc:docMk/>
          <pc:sldMk cId="695945688" sldId="280"/>
        </pc:sldMkLst>
        <pc:graphicFrameChg chg="add del mod modGraphic">
          <ac:chgData name="DHANUSH K" userId="5ff440b4dc694cda" providerId="LiveId" clId="{88FB89FB-D91F-4020-A951-F01CBAC9A161}" dt="2025-01-21T06:29:41.829" v="719" actId="478"/>
          <ac:graphicFrameMkLst>
            <pc:docMk/>
            <pc:sldMk cId="695945688" sldId="280"/>
            <ac:graphicFrameMk id="4" creationId="{FE499AA0-A6B2-079B-7BB9-335A3B5065FB}"/>
          </ac:graphicFrameMkLst>
        </pc:graphicFrameChg>
      </pc:sldChg>
      <pc:sldChg chg="modSp new del mod">
        <pc:chgData name="DHANUSH K" userId="5ff440b4dc694cda" providerId="LiveId" clId="{88FB89FB-D91F-4020-A951-F01CBAC9A161}" dt="2025-01-21T05:58:57.064" v="264" actId="680"/>
        <pc:sldMkLst>
          <pc:docMk/>
          <pc:sldMk cId="882586923" sldId="281"/>
        </pc:sldMkLst>
        <pc:spChg chg="mod">
          <ac:chgData name="DHANUSH K" userId="5ff440b4dc694cda" providerId="LiveId" clId="{88FB89FB-D91F-4020-A951-F01CBAC9A161}" dt="2025-01-21T05:58:55.845" v="263"/>
          <ac:spMkLst>
            <pc:docMk/>
            <pc:sldMk cId="882586923" sldId="281"/>
            <ac:spMk id="3" creationId="{8E38DDE5-256D-2DD4-3B16-B1124D480AF3}"/>
          </ac:spMkLst>
        </pc:spChg>
      </pc:sldChg>
      <pc:sldChg chg="addSp delSp modSp new mod">
        <pc:chgData name="DHANUSH K" userId="5ff440b4dc694cda" providerId="LiveId" clId="{88FB89FB-D91F-4020-A951-F01CBAC9A161}" dt="2025-01-21T06:34:03.665" v="764" actId="1076"/>
        <pc:sldMkLst>
          <pc:docMk/>
          <pc:sldMk cId="2725851888" sldId="281"/>
        </pc:sldMkLst>
        <pc:spChg chg="del">
          <ac:chgData name="DHANUSH K" userId="5ff440b4dc694cda" providerId="LiveId" clId="{88FB89FB-D91F-4020-A951-F01CBAC9A161}" dt="2025-01-21T06:24:52.934" v="616" actId="478"/>
          <ac:spMkLst>
            <pc:docMk/>
            <pc:sldMk cId="2725851888" sldId="281"/>
            <ac:spMk id="2" creationId="{F0046008-6805-610E-174F-482D6C3B7ADC}"/>
          </ac:spMkLst>
        </pc:spChg>
        <pc:spChg chg="del">
          <ac:chgData name="DHANUSH K" userId="5ff440b4dc694cda" providerId="LiveId" clId="{88FB89FB-D91F-4020-A951-F01CBAC9A161}" dt="2025-01-21T06:24:54.932" v="617" actId="478"/>
          <ac:spMkLst>
            <pc:docMk/>
            <pc:sldMk cId="2725851888" sldId="281"/>
            <ac:spMk id="3" creationId="{C1EF8148-F7A7-35D3-FCF6-25C599E3754C}"/>
          </ac:spMkLst>
        </pc:spChg>
        <pc:graphicFrameChg chg="add mod modGraphic">
          <ac:chgData name="DHANUSH K" userId="5ff440b4dc694cda" providerId="LiveId" clId="{88FB89FB-D91F-4020-A951-F01CBAC9A161}" dt="2025-01-21T06:33:57.596" v="762" actId="1076"/>
          <ac:graphicFrameMkLst>
            <pc:docMk/>
            <pc:sldMk cId="2725851888" sldId="281"/>
            <ac:graphicFrameMk id="4" creationId="{84FEA451-D6DA-6CE3-96D6-2AF842BDC4EC}"/>
          </ac:graphicFrameMkLst>
        </pc:graphicFrameChg>
        <pc:graphicFrameChg chg="add mod modGraphic">
          <ac:chgData name="DHANUSH K" userId="5ff440b4dc694cda" providerId="LiveId" clId="{88FB89FB-D91F-4020-A951-F01CBAC9A161}" dt="2025-01-21T06:34:03.665" v="764" actId="1076"/>
          <ac:graphicFrameMkLst>
            <pc:docMk/>
            <pc:sldMk cId="2725851888" sldId="281"/>
            <ac:graphicFrameMk id="5" creationId="{A71F8DF2-AB21-9C5F-E7BF-881392080303}"/>
          </ac:graphicFrameMkLst>
        </pc:graphicFrameChg>
        <pc:graphicFrameChg chg="add mod modGraphic">
          <ac:chgData name="DHANUSH K" userId="5ff440b4dc694cda" providerId="LiveId" clId="{88FB89FB-D91F-4020-A951-F01CBAC9A161}" dt="2025-01-21T06:33:53.537" v="759" actId="14734"/>
          <ac:graphicFrameMkLst>
            <pc:docMk/>
            <pc:sldMk cId="2725851888" sldId="281"/>
            <ac:graphicFrameMk id="6" creationId="{E777EB8E-AAA7-4453-F75F-5544E4801310}"/>
          </ac:graphicFrameMkLst>
        </pc:graphicFrameChg>
      </pc:sldChg>
      <pc:sldChg chg="new del">
        <pc:chgData name="DHANUSH K" userId="5ff440b4dc694cda" providerId="LiveId" clId="{88FB89FB-D91F-4020-A951-F01CBAC9A161}" dt="2025-01-21T05:34:28.340" v="11" actId="680"/>
        <pc:sldMkLst>
          <pc:docMk/>
          <pc:sldMk cId="420170149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4830299-885D-46C2-8318-1D89EF35274C}" type="datetimeFigureOut">
              <a:rPr lang="en-IN" smtClean="0"/>
              <a:t>21-01-2025</a:t>
            </a:fld>
            <a:endParaRPr lang="en-IN"/>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F4836C7-30B4-4512-8F6C-4CB07255AC5A}" type="slidenum">
              <a:rPr lang="en-IN" smtClean="0"/>
              <a:t>‹#›</a:t>
            </a:fld>
            <a:endParaRPr lang="en-IN"/>
          </a:p>
        </p:txBody>
      </p:sp>
    </p:spTree>
    <p:extLst>
      <p:ext uri="{BB962C8B-B14F-4D97-AF65-F5344CB8AC3E}">
        <p14:creationId xmlns:p14="http://schemas.microsoft.com/office/powerpoint/2010/main" val="1724939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endParaRPr/>
          </a:p>
        </p:txBody>
      </p:sp>
    </p:spTree>
    <p:extLst>
      <p:ext uri="{BB962C8B-B14F-4D97-AF65-F5344CB8AC3E}">
        <p14:creationId xmlns:p14="http://schemas.microsoft.com/office/powerpoint/2010/main" val="179050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8C20-553F-41A2-B695-D5846803A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698D91-46F8-46EC-97E8-E8B711E1F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66E69A-514C-4F88-A71E-45E92D94616F}"/>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BBCFF23A-D15A-4A27-BBAC-37AC7FC3D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DD7A6-8952-4AA6-A502-1901866288DF}"/>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83928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110F-823E-4CBB-86F6-23C746872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B8CCAB-AB23-4BD2-98C3-B1562E6A5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33164-2D3F-4B5B-A9A9-4EC6AE4BE52E}"/>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48ED107A-B679-4FEA-A716-76E3550BE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5F2DB-73AF-4CFF-ADC5-518668EE827E}"/>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219926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B73322-D83D-4600-9548-E38DAEDA40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D3744-EF80-41B9-A571-1DE884A79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330BD-18B6-4EEE-A6C9-40853C9B6411}"/>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337E51CE-3C7C-4263-A0DE-AACE495C5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C7CE6-A29F-428A-9C54-2588527BB963}"/>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155944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61659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118854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153029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686835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064298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465214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3698241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68745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22B9-2FC2-4721-99E2-DF03444012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1A8073-9906-46EA-964E-F0AB79062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588D7-C53A-4C9F-A160-50236B89E0C7}"/>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9A9D66A4-CCB0-4ED5-8C71-4718A2F42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CBDF4-6E12-459F-AAD5-D2EE20BF1CAC}"/>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2632663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1734418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4099328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257406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0A1E-003B-4A87-811F-0EF2D0924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8AB840-A242-49AF-92C3-B4B8F6031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CBA23-4C83-4CE4-9DC9-D80852A2D792}"/>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535C8485-E1CA-413E-A624-71210B09B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AD71C-11F4-4F03-8553-65FFE6C2C3CF}"/>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416286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D2B8-8710-438D-963A-018C5F8C19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8631CA-89F6-4BBC-A179-BD2752DF2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DEC8EB-F0F1-4335-B7EE-C85FACE03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953CAF-5FD3-4873-B17A-7D095EE6D3F1}"/>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6" name="Footer Placeholder 5">
            <a:extLst>
              <a:ext uri="{FF2B5EF4-FFF2-40B4-BE49-F238E27FC236}">
                <a16:creationId xmlns:a16="http://schemas.microsoft.com/office/drawing/2014/main" id="{038FFFDB-FE99-41B2-A6AA-63C3C918D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FB6871-71CF-4D99-9D3C-22A122B39C31}"/>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305270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BF01-B596-4AAE-B40D-F7BA9E9E2B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48DF9-BF94-4C08-B8E0-DA1209B7D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DC445-3A1E-42DB-B40C-3F9BBE193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70B28-D45C-4BF0-8A17-2CB7A70A6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0BDC1A-32DA-461F-9B7A-C166D4254C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E72A7-460F-42E1-B999-15AF8A80915B}"/>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8" name="Footer Placeholder 7">
            <a:extLst>
              <a:ext uri="{FF2B5EF4-FFF2-40B4-BE49-F238E27FC236}">
                <a16:creationId xmlns:a16="http://schemas.microsoft.com/office/drawing/2014/main" id="{BA0451F3-6605-45C7-A8AA-F416A67CA2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075504-6F86-4C2B-B63E-001C0B7663DB}"/>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32077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F9FB-AA49-409F-9227-20B6291C29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94C5F6-D3BA-43C2-A64F-BCC5C31213FB}"/>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4" name="Footer Placeholder 3">
            <a:extLst>
              <a:ext uri="{FF2B5EF4-FFF2-40B4-BE49-F238E27FC236}">
                <a16:creationId xmlns:a16="http://schemas.microsoft.com/office/drawing/2014/main" id="{59C506E7-3D84-4F29-8093-8E4D99039A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9AFDC1-D0A4-4F64-9853-9140BE93E0DC}"/>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93025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C2902-9E58-4D77-BB2C-FC54E3BF9A1C}"/>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3" name="Footer Placeholder 2">
            <a:extLst>
              <a:ext uri="{FF2B5EF4-FFF2-40B4-BE49-F238E27FC236}">
                <a16:creationId xmlns:a16="http://schemas.microsoft.com/office/drawing/2014/main" id="{870476F4-294A-4CED-8449-4A309E36CE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2776BF-A396-43DF-A6D5-CFF354B2D207}"/>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260082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58FF-9483-4291-BD90-FBDF3BB82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C9228F-3E2F-4790-B7A7-CE08EA3FF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3834B6-9867-4B65-8D17-FD9C15DCA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AF0FA-81B7-46AD-9985-9DBF58C6CE10}"/>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6" name="Footer Placeholder 5">
            <a:extLst>
              <a:ext uri="{FF2B5EF4-FFF2-40B4-BE49-F238E27FC236}">
                <a16:creationId xmlns:a16="http://schemas.microsoft.com/office/drawing/2014/main" id="{AE64FC31-AB24-4DA2-829F-9B2D130BC9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34C7B1-AE22-4E58-8F57-EDDD5FBA2620}"/>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149965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C1E8-3A5E-4FCC-9758-FC5BB13C2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F5BE4D-14CD-4791-9100-EFCA12D1F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0B4DA1-198C-47BE-8C33-BA304BFB1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EB57C-D76B-409D-B5AC-78B4272482C0}"/>
              </a:ext>
            </a:extLst>
          </p:cNvPr>
          <p:cNvSpPr>
            <a:spLocks noGrp="1"/>
          </p:cNvSpPr>
          <p:nvPr>
            <p:ph type="dt" sz="half" idx="10"/>
          </p:nvPr>
        </p:nvSpPr>
        <p:spPr/>
        <p:txBody>
          <a:bodyPr/>
          <a:lstStyle/>
          <a:p>
            <a:fld id="{2AFAE8C1-6B6E-45D5-ADD7-42A5B75C8293}" type="datetimeFigureOut">
              <a:rPr lang="en-IN" smtClean="0"/>
              <a:t>21-01-2025</a:t>
            </a:fld>
            <a:endParaRPr lang="en-IN"/>
          </a:p>
        </p:txBody>
      </p:sp>
      <p:sp>
        <p:nvSpPr>
          <p:cNvPr id="6" name="Footer Placeholder 5">
            <a:extLst>
              <a:ext uri="{FF2B5EF4-FFF2-40B4-BE49-F238E27FC236}">
                <a16:creationId xmlns:a16="http://schemas.microsoft.com/office/drawing/2014/main" id="{692AC4FE-83DC-410F-ABCD-31A2D3C8C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6B766-642B-47F1-8B15-4C546ED061A9}"/>
              </a:ext>
            </a:extLst>
          </p:cNvPr>
          <p:cNvSpPr>
            <a:spLocks noGrp="1"/>
          </p:cNvSpPr>
          <p:nvPr>
            <p:ph type="sldNum" sz="quarter" idx="12"/>
          </p:nvPr>
        </p:nvSpPr>
        <p:spPr/>
        <p:txBody>
          <a:bodyPr/>
          <a:lstStyle/>
          <a:p>
            <a:fld id="{DB667707-3897-498B-AA7F-0FA11EA06BD8}" type="slidenum">
              <a:rPr lang="en-IN" smtClean="0"/>
              <a:t>‹#›</a:t>
            </a:fld>
            <a:endParaRPr lang="en-IN"/>
          </a:p>
        </p:txBody>
      </p:sp>
    </p:spTree>
    <p:extLst>
      <p:ext uri="{BB962C8B-B14F-4D97-AF65-F5344CB8AC3E}">
        <p14:creationId xmlns:p14="http://schemas.microsoft.com/office/powerpoint/2010/main" val="258850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10622-E59B-4EF0-B0F5-83DF4B908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0812C-4AD3-437A-945B-67E90C913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C82A2-3195-437B-881E-69B0BAAC6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AE8C1-6B6E-45D5-ADD7-42A5B75C8293}" type="datetimeFigureOut">
              <a:rPr lang="en-IN" smtClean="0"/>
              <a:t>21-01-2025</a:t>
            </a:fld>
            <a:endParaRPr lang="en-IN"/>
          </a:p>
        </p:txBody>
      </p:sp>
      <p:sp>
        <p:nvSpPr>
          <p:cNvPr id="5" name="Footer Placeholder 4">
            <a:extLst>
              <a:ext uri="{FF2B5EF4-FFF2-40B4-BE49-F238E27FC236}">
                <a16:creationId xmlns:a16="http://schemas.microsoft.com/office/drawing/2014/main" id="{E8676450-50A2-44D8-B937-5B6E43B0B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2B9452-66D6-4AD0-A4F9-E7EBF1B0A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67707-3897-498B-AA7F-0FA11EA06BD8}" type="slidenum">
              <a:rPr lang="en-IN" smtClean="0"/>
              <a:t>‹#›</a:t>
            </a:fld>
            <a:endParaRPr lang="en-IN"/>
          </a:p>
        </p:txBody>
      </p:sp>
    </p:spTree>
    <p:extLst>
      <p:ext uri="{BB962C8B-B14F-4D97-AF65-F5344CB8AC3E}">
        <p14:creationId xmlns:p14="http://schemas.microsoft.com/office/powerpoint/2010/main" val="2796077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en" kern="0" smtClean="0">
                <a:solidFill>
                  <a:srgbClr val="595959"/>
                </a:solidFill>
                <a:cs typeface="Arial"/>
                <a:sym typeface="Arial"/>
              </a:rPr>
              <a:pPr defTabSz="1219170">
                <a:buClr>
                  <a:srgbClr val="000000"/>
                </a:buClr>
              </a:pPr>
              <a:t>‹#›</a:t>
            </a:fld>
            <a:endParaRPr lang="en" kern="0">
              <a:solidFill>
                <a:srgbClr val="595959"/>
              </a:solidFill>
              <a:cs typeface="Arial"/>
              <a:sym typeface="Arial"/>
            </a:endParaRPr>
          </a:p>
        </p:txBody>
      </p:sp>
    </p:spTree>
    <p:extLst>
      <p:ext uri="{BB962C8B-B14F-4D97-AF65-F5344CB8AC3E}">
        <p14:creationId xmlns:p14="http://schemas.microsoft.com/office/powerpoint/2010/main" val="51620541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1DEB-B1EA-49BB-BD3C-B3D52D6246D6}"/>
              </a:ext>
            </a:extLst>
          </p:cNvPr>
          <p:cNvSpPr>
            <a:spLocks noGrp="1"/>
          </p:cNvSpPr>
          <p:nvPr>
            <p:ph type="ctrTitle"/>
          </p:nvPr>
        </p:nvSpPr>
        <p:spPr>
          <a:xfrm>
            <a:off x="1381328" y="136525"/>
            <a:ext cx="9972472" cy="2130020"/>
          </a:xfrm>
        </p:spPr>
        <p:txBody>
          <a:bodyPr>
            <a:noAutofit/>
          </a:bodyPr>
          <a:lstStyle/>
          <a:p>
            <a:r>
              <a:rPr lang="en-GB" b="1" dirty="0">
                <a:solidFill>
                  <a:srgbClr val="002060"/>
                </a:solidFill>
              </a:rPr>
              <a:t>Spy Rover with Smart Navigation System and Live Monitoring</a:t>
            </a:r>
            <a:endParaRPr lang="en-IN" b="1" dirty="0">
              <a:solidFill>
                <a:srgbClr val="C000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F25B58D-274D-45E3-9E21-5C21F58203FD}"/>
              </a:ext>
            </a:extLst>
          </p:cNvPr>
          <p:cNvSpPr>
            <a:spLocks noGrp="1"/>
          </p:cNvSpPr>
          <p:nvPr>
            <p:ph type="subTitle" idx="1"/>
          </p:nvPr>
        </p:nvSpPr>
        <p:spPr>
          <a:xfrm>
            <a:off x="1451264" y="2791326"/>
            <a:ext cx="9144000" cy="2944311"/>
          </a:xfrm>
        </p:spPr>
        <p:txBody>
          <a:bodyPr vert="horz" lIns="91440" tIns="45720" rIns="91440" bIns="45720" rtlCol="0" anchor="t">
            <a:noAutofit/>
          </a:bodyPr>
          <a:lstStyle/>
          <a:p>
            <a:pPr algn="l"/>
            <a:r>
              <a:rPr lang="en-IN" sz="2000" b="1" dirty="0">
                <a:solidFill>
                  <a:srgbClr val="C00000"/>
                </a:solidFill>
              </a:rPr>
              <a:t>Team Number : 10</a:t>
            </a:r>
          </a:p>
          <a:p>
            <a:pPr algn="l"/>
            <a:r>
              <a:rPr lang="en-IN" sz="2000" b="1" dirty="0">
                <a:solidFill>
                  <a:srgbClr val="C00000"/>
                </a:solidFill>
              </a:rPr>
              <a:t>Students : </a:t>
            </a:r>
          </a:p>
          <a:p>
            <a:pPr algn="l"/>
            <a:r>
              <a:rPr lang="en-IN" sz="2000" b="1" dirty="0"/>
              <a:t>1. DHANUSH K – TOC22RA017</a:t>
            </a:r>
          </a:p>
          <a:p>
            <a:pPr algn="l"/>
            <a:r>
              <a:rPr lang="en-IN" sz="2000" b="1" dirty="0"/>
              <a:t>2. N P MAHESWAR – TOC22RA035</a:t>
            </a:r>
          </a:p>
          <a:p>
            <a:pPr algn="l"/>
            <a:r>
              <a:rPr lang="en-IN" sz="2000" b="1" dirty="0"/>
              <a:t>3. HARIPRASAD ANAND – TOC22RA023</a:t>
            </a:r>
          </a:p>
          <a:p>
            <a:pPr algn="l"/>
            <a:r>
              <a:rPr lang="en-IN" sz="2000" b="1" dirty="0"/>
              <a:t>4. HAMEED SUNEER – TOC22RA020</a:t>
            </a:r>
          </a:p>
          <a:p>
            <a:pPr algn="l"/>
            <a:r>
              <a:rPr lang="en-IN" sz="2000" b="1" dirty="0"/>
              <a:t>5. PRANAV S </a:t>
            </a:r>
            <a:r>
              <a:rPr lang="en-IN" sz="2000" b="1" dirty="0" err="1"/>
              <a:t>S</a:t>
            </a:r>
            <a:r>
              <a:rPr lang="en-IN" sz="2000" b="1" dirty="0"/>
              <a:t> – TOC22RA036</a:t>
            </a:r>
          </a:p>
          <a:p>
            <a:pPr algn="l"/>
            <a:endParaRPr lang="en-IN" sz="2000" b="1" dirty="0">
              <a:ea typeface="Calibri"/>
              <a:cs typeface="Calibri"/>
            </a:endParaRPr>
          </a:p>
          <a:p>
            <a:pPr algn="l"/>
            <a:r>
              <a:rPr lang="en-IN" sz="2000" b="1" dirty="0">
                <a:solidFill>
                  <a:srgbClr val="C00000"/>
                </a:solidFill>
              </a:rPr>
              <a:t>Project Guide : </a:t>
            </a:r>
            <a:r>
              <a:rPr lang="en-IN" sz="2000" b="1" dirty="0" err="1"/>
              <a:t>Asst.Prof</a:t>
            </a:r>
            <a:r>
              <a:rPr lang="en-IN" sz="2000" b="1" dirty="0"/>
              <a:t> Mahesh C</a:t>
            </a:r>
            <a:endParaRPr lang="en-IN" sz="2000" dirty="0"/>
          </a:p>
        </p:txBody>
      </p:sp>
      <p:sp>
        <p:nvSpPr>
          <p:cNvPr id="4" name="Slide Number Placeholder 3">
            <a:extLst>
              <a:ext uri="{FF2B5EF4-FFF2-40B4-BE49-F238E27FC236}">
                <a16:creationId xmlns:a16="http://schemas.microsoft.com/office/drawing/2014/main" id="{AF6FDFA5-D748-A799-4BB1-33D99728BA07}"/>
              </a:ext>
            </a:extLst>
          </p:cNvPr>
          <p:cNvSpPr>
            <a:spLocks noGrp="1"/>
          </p:cNvSpPr>
          <p:nvPr>
            <p:ph type="sldNum" sz="quarter" idx="12"/>
          </p:nvPr>
        </p:nvSpPr>
        <p:spPr/>
        <p:txBody>
          <a:bodyPr/>
          <a:lstStyle/>
          <a:p>
            <a:fld id="{DB667707-3897-498B-AA7F-0FA11EA06BD8}" type="slidenum">
              <a:rPr lang="en-IN" smtClean="0"/>
              <a:t>1</a:t>
            </a:fld>
            <a:endParaRPr lang="en-IN"/>
          </a:p>
        </p:txBody>
      </p:sp>
    </p:spTree>
    <p:extLst>
      <p:ext uri="{BB962C8B-B14F-4D97-AF65-F5344CB8AC3E}">
        <p14:creationId xmlns:p14="http://schemas.microsoft.com/office/powerpoint/2010/main" val="215237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B12C-14AA-2D96-E86E-7BB124C048DA}"/>
              </a:ext>
            </a:extLst>
          </p:cNvPr>
          <p:cNvSpPr>
            <a:spLocks noGrp="1"/>
          </p:cNvSpPr>
          <p:nvPr>
            <p:ph type="title"/>
          </p:nvPr>
        </p:nvSpPr>
        <p:spPr/>
        <p:txBody>
          <a:bodyPr/>
          <a:lstStyle/>
          <a:p>
            <a:r>
              <a:rPr lang="en-US" sz="5400" b="1" dirty="0">
                <a:solidFill>
                  <a:srgbClr val="C00000"/>
                </a:solidFill>
                <a:effectLst>
                  <a:outerShdw blurRad="38100" dist="38100" dir="2700000" algn="tl">
                    <a:srgbClr val="000000">
                      <a:alpha val="43137"/>
                    </a:srgbClr>
                  </a:outerShdw>
                </a:effectLst>
              </a:rPr>
              <a:t>Hardware - Block Diagram</a:t>
            </a:r>
            <a:endParaRPr lang="en-IN" sz="5400" b="1" dirty="0">
              <a:solidFill>
                <a:srgbClr val="C0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BFE014F4-41C6-E1DC-1993-6E902F16F753}"/>
              </a:ext>
            </a:extLst>
          </p:cNvPr>
          <p:cNvSpPr>
            <a:spLocks noGrp="1"/>
          </p:cNvSpPr>
          <p:nvPr>
            <p:ph type="sldNum" sz="quarter" idx="12"/>
          </p:nvPr>
        </p:nvSpPr>
        <p:spPr/>
        <p:txBody>
          <a:bodyPr/>
          <a:lstStyle/>
          <a:p>
            <a:fld id="{DB667707-3897-498B-AA7F-0FA11EA06BD8}" type="slidenum">
              <a:rPr lang="en-IN" smtClean="0"/>
              <a:t>10</a:t>
            </a:fld>
            <a:endParaRPr lang="en-IN"/>
          </a:p>
        </p:txBody>
      </p:sp>
      <p:pic>
        <p:nvPicPr>
          <p:cNvPr id="14" name="Content Placeholder 13" descr="A diagram of a developer unit">
            <a:extLst>
              <a:ext uri="{FF2B5EF4-FFF2-40B4-BE49-F238E27FC236}">
                <a16:creationId xmlns:a16="http://schemas.microsoft.com/office/drawing/2014/main" id="{2EEE8578-7F86-602E-E78F-9AEB695AC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233888" y="-258721"/>
            <a:ext cx="5441184" cy="8838460"/>
          </a:xfrm>
        </p:spPr>
      </p:pic>
    </p:spTree>
    <p:extLst>
      <p:ext uri="{BB962C8B-B14F-4D97-AF65-F5344CB8AC3E}">
        <p14:creationId xmlns:p14="http://schemas.microsoft.com/office/powerpoint/2010/main" val="29231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9A37-9D66-5692-7CFF-35D457FD29BB}"/>
              </a:ext>
            </a:extLst>
          </p:cNvPr>
          <p:cNvSpPr>
            <a:spLocks noGrp="1"/>
          </p:cNvSpPr>
          <p:nvPr>
            <p:ph type="title"/>
          </p:nvPr>
        </p:nvSpPr>
        <p:spPr/>
        <p:txBody>
          <a:bodyPr>
            <a:normAutofit/>
          </a:bodyPr>
          <a:lstStyle/>
          <a:p>
            <a:r>
              <a:rPr lang="en-US" sz="4800" b="1" dirty="0">
                <a:solidFill>
                  <a:srgbClr val="C00000"/>
                </a:solidFill>
                <a:effectLst>
                  <a:outerShdw blurRad="38100" dist="38100" dir="2700000" algn="tl">
                    <a:srgbClr val="000000">
                      <a:alpha val="43137"/>
                    </a:srgbClr>
                  </a:outerShdw>
                </a:effectLst>
              </a:rPr>
              <a:t>Mechanical Components</a:t>
            </a:r>
            <a:endParaRPr lang="en-IN" sz="4800" dirty="0"/>
          </a:p>
        </p:txBody>
      </p:sp>
      <p:sp>
        <p:nvSpPr>
          <p:cNvPr id="17" name="Content Placeholder 16">
            <a:extLst>
              <a:ext uri="{FF2B5EF4-FFF2-40B4-BE49-F238E27FC236}">
                <a16:creationId xmlns:a16="http://schemas.microsoft.com/office/drawing/2014/main" id="{25CEE181-4D60-8FA7-3578-0F7B92AC1A00}"/>
              </a:ext>
            </a:extLst>
          </p:cNvPr>
          <p:cNvSpPr>
            <a:spLocks noGrp="1"/>
          </p:cNvSpPr>
          <p:nvPr>
            <p:ph idx="1"/>
          </p:nvPr>
        </p:nvSpPr>
        <p:spPr/>
        <p:txBody>
          <a:bodyPr/>
          <a:lstStyle/>
          <a:p>
            <a:pPr marL="0" indent="0">
              <a:buNone/>
            </a:pPr>
            <a:r>
              <a:rPr lang="en-IN" b="1" dirty="0"/>
              <a:t>Chassis </a:t>
            </a:r>
            <a:r>
              <a:rPr lang="en-IN" dirty="0"/>
              <a:t>: </a:t>
            </a:r>
          </a:p>
          <a:p>
            <a:r>
              <a:rPr lang="en-IN" b="1" dirty="0"/>
              <a:t>Material </a:t>
            </a:r>
            <a:r>
              <a:rPr lang="en-IN" dirty="0"/>
              <a:t>: </a:t>
            </a:r>
            <a:r>
              <a:rPr lang="en-IN" dirty="0" err="1"/>
              <a:t>Aluminum</a:t>
            </a:r>
            <a:r>
              <a:rPr lang="en-IN" dirty="0"/>
              <a:t> sheets</a:t>
            </a:r>
          </a:p>
          <a:p>
            <a:r>
              <a:rPr lang="en-IN" b="1" dirty="0"/>
              <a:t>Fabrication </a:t>
            </a:r>
            <a:r>
              <a:rPr lang="en-IN" dirty="0"/>
              <a:t>: </a:t>
            </a:r>
            <a:r>
              <a:rPr lang="en-GB" dirty="0"/>
              <a:t>Hand cutting using metal shears or a jigsaw for custom shapes. Welding the </a:t>
            </a:r>
            <a:r>
              <a:rPr lang="en-GB" dirty="0" err="1"/>
              <a:t>aluminum</a:t>
            </a:r>
            <a:r>
              <a:rPr lang="en-GB" dirty="0"/>
              <a:t> sheets to create a robust and secure assembly.</a:t>
            </a:r>
          </a:p>
          <a:p>
            <a:pPr marL="0" indent="0">
              <a:buNone/>
            </a:pPr>
            <a:r>
              <a:rPr lang="en-GB" b="1" dirty="0" err="1"/>
              <a:t>Mecanum</a:t>
            </a:r>
            <a:r>
              <a:rPr lang="en-GB" b="1" dirty="0"/>
              <a:t> Wheels : </a:t>
            </a:r>
          </a:p>
          <a:p>
            <a:r>
              <a:rPr lang="en-GB" b="1" dirty="0"/>
              <a:t>Material : </a:t>
            </a:r>
            <a:r>
              <a:rPr lang="en-IN" dirty="0" err="1"/>
              <a:t>Aluminum</a:t>
            </a:r>
            <a:r>
              <a:rPr lang="en-IN" dirty="0"/>
              <a:t> hubs, rubber tread</a:t>
            </a:r>
          </a:p>
          <a:p>
            <a:r>
              <a:rPr lang="en-IN" b="1" dirty="0"/>
              <a:t>Fabrication </a:t>
            </a:r>
            <a:r>
              <a:rPr lang="en-IN" dirty="0"/>
              <a:t>: Using the pre-fabricated wheels.</a:t>
            </a:r>
            <a:r>
              <a:rPr lang="en-GB" dirty="0"/>
              <a:t> Hand cutting and shaping any additional mounting parts as needed.</a:t>
            </a:r>
            <a:endParaRPr lang="en-IN" b="1" dirty="0"/>
          </a:p>
          <a:p>
            <a:pPr marL="0" indent="0">
              <a:buNone/>
            </a:pPr>
            <a:endParaRPr lang="en-IN" dirty="0"/>
          </a:p>
        </p:txBody>
      </p:sp>
    </p:spTree>
    <p:extLst>
      <p:ext uri="{BB962C8B-B14F-4D97-AF65-F5344CB8AC3E}">
        <p14:creationId xmlns:p14="http://schemas.microsoft.com/office/powerpoint/2010/main" val="97522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55BB-93AD-B71A-8B43-46F4DE869DB7}"/>
              </a:ext>
            </a:extLst>
          </p:cNvPr>
          <p:cNvSpPr>
            <a:spLocks noGrp="1"/>
          </p:cNvSpPr>
          <p:nvPr>
            <p:ph type="title"/>
          </p:nvPr>
        </p:nvSpPr>
        <p:spPr/>
        <p:txBody>
          <a:bodyPr/>
          <a:lstStyle/>
          <a:p>
            <a:r>
              <a:rPr lang="en-US" sz="5400" b="1" dirty="0">
                <a:solidFill>
                  <a:srgbClr val="C00000"/>
                </a:solidFill>
                <a:effectLst>
                  <a:outerShdw blurRad="38100" dist="38100" dir="2700000" algn="tl">
                    <a:srgbClr val="000000">
                      <a:alpha val="43137"/>
                    </a:srgbClr>
                  </a:outerShdw>
                </a:effectLst>
              </a:rPr>
              <a:t>Mechanical Components</a:t>
            </a:r>
            <a:endParaRPr lang="en-IN" sz="5400" b="1" dirty="0">
              <a:solidFill>
                <a:srgbClr val="C00000"/>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F8614093-A092-91C2-3E01-8A916840663A}"/>
              </a:ext>
            </a:extLst>
          </p:cNvPr>
          <p:cNvPicPr>
            <a:picLocks noGrp="1" noChangeAspect="1"/>
          </p:cNvPicPr>
          <p:nvPr>
            <p:ph idx="1"/>
          </p:nvPr>
        </p:nvPicPr>
        <p:blipFill>
          <a:blip r:embed="rId2"/>
          <a:stretch>
            <a:fillRect/>
          </a:stretch>
        </p:blipFill>
        <p:spPr>
          <a:xfrm>
            <a:off x="838200" y="1825625"/>
            <a:ext cx="10515600" cy="4547938"/>
          </a:xfrm>
        </p:spPr>
      </p:pic>
      <p:sp>
        <p:nvSpPr>
          <p:cNvPr id="4" name="Slide Number Placeholder 3">
            <a:extLst>
              <a:ext uri="{FF2B5EF4-FFF2-40B4-BE49-F238E27FC236}">
                <a16:creationId xmlns:a16="http://schemas.microsoft.com/office/drawing/2014/main" id="{43A15C25-4A3D-E962-B4AC-148D6F7B502F}"/>
              </a:ext>
            </a:extLst>
          </p:cNvPr>
          <p:cNvSpPr>
            <a:spLocks noGrp="1"/>
          </p:cNvSpPr>
          <p:nvPr>
            <p:ph type="sldNum" sz="quarter" idx="12"/>
          </p:nvPr>
        </p:nvSpPr>
        <p:spPr/>
        <p:txBody>
          <a:bodyPr/>
          <a:lstStyle/>
          <a:p>
            <a:fld id="{DB667707-3897-498B-AA7F-0FA11EA06BD8}" type="slidenum">
              <a:rPr lang="en-IN" smtClean="0"/>
              <a:t>12</a:t>
            </a:fld>
            <a:endParaRPr lang="en-IN"/>
          </a:p>
        </p:txBody>
      </p:sp>
    </p:spTree>
    <p:extLst>
      <p:ext uri="{BB962C8B-B14F-4D97-AF65-F5344CB8AC3E}">
        <p14:creationId xmlns:p14="http://schemas.microsoft.com/office/powerpoint/2010/main" val="179974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4038-CED5-45AD-BA58-6839868627DD}"/>
              </a:ext>
            </a:extLst>
          </p:cNvPr>
          <p:cNvSpPr>
            <a:spLocks noGrp="1"/>
          </p:cNvSpPr>
          <p:nvPr>
            <p:ph type="title"/>
          </p:nvPr>
        </p:nvSpPr>
        <p:spPr/>
        <p:txBody>
          <a:bodyPr/>
          <a:lstStyle/>
          <a:p>
            <a:r>
              <a:rPr lang="en-IN" sz="5400" b="1">
                <a:solidFill>
                  <a:srgbClr val="C00000"/>
                </a:solidFill>
                <a:effectLst>
                  <a:outerShdw blurRad="38100" dist="38100" dir="2700000" algn="tl">
                    <a:srgbClr val="000000">
                      <a:alpha val="43137"/>
                    </a:srgbClr>
                  </a:outerShdw>
                </a:effectLst>
              </a:rPr>
              <a:t>Software Requirements</a:t>
            </a:r>
          </a:p>
        </p:txBody>
      </p:sp>
      <p:sp>
        <p:nvSpPr>
          <p:cNvPr id="3" name="Content Placeholder 2">
            <a:extLst>
              <a:ext uri="{FF2B5EF4-FFF2-40B4-BE49-F238E27FC236}">
                <a16:creationId xmlns:a16="http://schemas.microsoft.com/office/drawing/2014/main" id="{3680F638-097B-44CD-ACA0-B4AB9A2D675F}"/>
              </a:ext>
            </a:extLst>
          </p:cNvPr>
          <p:cNvSpPr>
            <a:spLocks noGrp="1"/>
          </p:cNvSpPr>
          <p:nvPr>
            <p:ph idx="1"/>
          </p:nvPr>
        </p:nvSpPr>
        <p:spPr/>
        <p:txBody>
          <a:bodyPr/>
          <a:lstStyle/>
          <a:p>
            <a:pPr>
              <a:lnSpc>
                <a:spcPct val="150000"/>
              </a:lnSpc>
            </a:pPr>
            <a:r>
              <a:rPr lang="en-IN" dirty="0"/>
              <a:t>Visual Studio Code</a:t>
            </a:r>
          </a:p>
          <a:p>
            <a:pPr>
              <a:lnSpc>
                <a:spcPct val="150000"/>
              </a:lnSpc>
            </a:pPr>
            <a:r>
              <a:rPr lang="en-IN" dirty="0" err="1"/>
              <a:t>Solidworks</a:t>
            </a:r>
            <a:endParaRPr lang="en-IN" dirty="0"/>
          </a:p>
          <a:p>
            <a:pPr>
              <a:lnSpc>
                <a:spcPct val="150000"/>
              </a:lnSpc>
            </a:pPr>
            <a:r>
              <a:rPr lang="en-IN"/>
              <a:t>Arduino IDE</a:t>
            </a:r>
          </a:p>
          <a:p>
            <a:pPr>
              <a:lnSpc>
                <a:spcPct val="150000"/>
              </a:lnSpc>
            </a:pPr>
            <a:endParaRPr lang="en-IN" dirty="0"/>
          </a:p>
        </p:txBody>
      </p:sp>
      <p:sp>
        <p:nvSpPr>
          <p:cNvPr id="4" name="Slide Number Placeholder 3">
            <a:extLst>
              <a:ext uri="{FF2B5EF4-FFF2-40B4-BE49-F238E27FC236}">
                <a16:creationId xmlns:a16="http://schemas.microsoft.com/office/drawing/2014/main" id="{2ED691CB-C109-FAF5-A01F-7787468E841C}"/>
              </a:ext>
            </a:extLst>
          </p:cNvPr>
          <p:cNvSpPr>
            <a:spLocks noGrp="1"/>
          </p:cNvSpPr>
          <p:nvPr>
            <p:ph type="sldNum" sz="quarter" idx="12"/>
          </p:nvPr>
        </p:nvSpPr>
        <p:spPr/>
        <p:txBody>
          <a:bodyPr/>
          <a:lstStyle/>
          <a:p>
            <a:fld id="{DB667707-3897-498B-AA7F-0FA11EA06BD8}" type="slidenum">
              <a:rPr lang="en-IN" smtClean="0"/>
              <a:t>13</a:t>
            </a:fld>
            <a:endParaRPr lang="en-IN"/>
          </a:p>
        </p:txBody>
      </p:sp>
    </p:spTree>
    <p:extLst>
      <p:ext uri="{BB962C8B-B14F-4D97-AF65-F5344CB8AC3E}">
        <p14:creationId xmlns:p14="http://schemas.microsoft.com/office/powerpoint/2010/main" val="42967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82D8-E975-0AE2-D3CD-54E4A9B37503}"/>
              </a:ext>
            </a:extLst>
          </p:cNvPr>
          <p:cNvSpPr>
            <a:spLocks noGrp="1"/>
          </p:cNvSpPr>
          <p:nvPr>
            <p:ph type="title"/>
          </p:nvPr>
        </p:nvSpPr>
        <p:spPr/>
        <p:txBody>
          <a:bodyPr/>
          <a:lstStyle/>
          <a:p>
            <a:r>
              <a:rPr lang="en-US" sz="5400" b="1">
                <a:solidFill>
                  <a:srgbClr val="C00000"/>
                </a:solidFill>
                <a:effectLst>
                  <a:outerShdw blurRad="38100" dist="38100" dir="2700000" algn="tl">
                    <a:srgbClr val="000000">
                      <a:alpha val="43137"/>
                    </a:srgbClr>
                  </a:outerShdw>
                </a:effectLst>
              </a:rPr>
              <a:t>Software – Algorithm/Flow Chart</a:t>
            </a:r>
            <a:endParaRPr lang="en-IN" sz="5400" b="1">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8EA6A5-4451-E059-6B91-F6F857828C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77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74C6-E933-4FB2-ABAE-0FB89B757986}"/>
              </a:ext>
            </a:extLst>
          </p:cNvPr>
          <p:cNvSpPr>
            <a:spLocks noGrp="1"/>
          </p:cNvSpPr>
          <p:nvPr>
            <p:ph type="title"/>
          </p:nvPr>
        </p:nvSpPr>
        <p:spPr>
          <a:xfrm>
            <a:off x="838200" y="123387"/>
            <a:ext cx="10515600" cy="1325563"/>
          </a:xfrm>
        </p:spPr>
        <p:txBody>
          <a:bodyPr/>
          <a:lstStyle/>
          <a:p>
            <a:r>
              <a:rPr lang="en-IN" b="1" dirty="0">
                <a:solidFill>
                  <a:srgbClr val="C00000"/>
                </a:solidFill>
                <a:effectLst>
                  <a:outerShdw blurRad="38100" dist="38100" dir="2700000" algn="tl">
                    <a:srgbClr val="000000">
                      <a:alpha val="43137"/>
                    </a:srgbClr>
                  </a:outerShdw>
                </a:effectLst>
              </a:rPr>
              <a:t>Estimated Cost of Project </a:t>
            </a:r>
          </a:p>
        </p:txBody>
      </p:sp>
      <p:graphicFrame>
        <p:nvGraphicFramePr>
          <p:cNvPr id="4" name="Table 4">
            <a:extLst>
              <a:ext uri="{FF2B5EF4-FFF2-40B4-BE49-F238E27FC236}">
                <a16:creationId xmlns:a16="http://schemas.microsoft.com/office/drawing/2014/main" id="{C86E7F7F-5482-413D-8BFB-4BF98BB4427E}"/>
              </a:ext>
            </a:extLst>
          </p:cNvPr>
          <p:cNvGraphicFramePr>
            <a:graphicFrameLocks noGrp="1"/>
          </p:cNvGraphicFramePr>
          <p:nvPr>
            <p:ph idx="1"/>
            <p:extLst>
              <p:ext uri="{D42A27DB-BD31-4B8C-83A1-F6EECF244321}">
                <p14:modId xmlns:p14="http://schemas.microsoft.com/office/powerpoint/2010/main" val="3292702747"/>
              </p:ext>
            </p:extLst>
          </p:nvPr>
        </p:nvGraphicFramePr>
        <p:xfrm>
          <a:off x="982717" y="1448950"/>
          <a:ext cx="10515600" cy="4663514"/>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96987332"/>
                    </a:ext>
                  </a:extLst>
                </a:gridCol>
                <a:gridCol w="3215640">
                  <a:extLst>
                    <a:ext uri="{9D8B030D-6E8A-4147-A177-3AD203B41FA5}">
                      <a16:colId xmlns:a16="http://schemas.microsoft.com/office/drawing/2014/main" val="1261412730"/>
                    </a:ext>
                  </a:extLst>
                </a:gridCol>
                <a:gridCol w="2103120">
                  <a:extLst>
                    <a:ext uri="{9D8B030D-6E8A-4147-A177-3AD203B41FA5}">
                      <a16:colId xmlns:a16="http://schemas.microsoft.com/office/drawing/2014/main" val="3153858729"/>
                    </a:ext>
                  </a:extLst>
                </a:gridCol>
                <a:gridCol w="2103120">
                  <a:extLst>
                    <a:ext uri="{9D8B030D-6E8A-4147-A177-3AD203B41FA5}">
                      <a16:colId xmlns:a16="http://schemas.microsoft.com/office/drawing/2014/main" val="2354261536"/>
                    </a:ext>
                  </a:extLst>
                </a:gridCol>
                <a:gridCol w="2103120">
                  <a:extLst>
                    <a:ext uri="{9D8B030D-6E8A-4147-A177-3AD203B41FA5}">
                      <a16:colId xmlns:a16="http://schemas.microsoft.com/office/drawing/2014/main" val="1055213114"/>
                    </a:ext>
                  </a:extLst>
                </a:gridCol>
              </a:tblGrid>
              <a:tr h="370840">
                <a:tc>
                  <a:txBody>
                    <a:bodyPr/>
                    <a:lstStyle/>
                    <a:p>
                      <a:pPr algn="ctr"/>
                      <a:r>
                        <a:rPr lang="en-IN" dirty="0"/>
                        <a:t>S. No.</a:t>
                      </a:r>
                    </a:p>
                  </a:txBody>
                  <a:tcPr/>
                </a:tc>
                <a:tc>
                  <a:txBody>
                    <a:bodyPr/>
                    <a:lstStyle/>
                    <a:p>
                      <a:pPr algn="ctr"/>
                      <a:r>
                        <a:rPr lang="en-IN"/>
                        <a:t>Item </a:t>
                      </a:r>
                    </a:p>
                  </a:txBody>
                  <a:tcPr/>
                </a:tc>
                <a:tc>
                  <a:txBody>
                    <a:bodyPr/>
                    <a:lstStyle/>
                    <a:p>
                      <a:pPr algn="ctr"/>
                      <a:r>
                        <a:rPr lang="en-IN"/>
                        <a:t>Unit Rate (Rs)</a:t>
                      </a:r>
                    </a:p>
                  </a:txBody>
                  <a:tcPr/>
                </a:tc>
                <a:tc>
                  <a:txBody>
                    <a:bodyPr/>
                    <a:lstStyle/>
                    <a:p>
                      <a:pPr algn="ctr"/>
                      <a:r>
                        <a:rPr lang="en-IN"/>
                        <a:t>Quantity</a:t>
                      </a:r>
                    </a:p>
                  </a:txBody>
                  <a:tcPr/>
                </a:tc>
                <a:tc>
                  <a:txBody>
                    <a:bodyPr/>
                    <a:lstStyle/>
                    <a:p>
                      <a:pPr algn="ctr"/>
                      <a:r>
                        <a:rPr lang="en-IN"/>
                        <a:t>Cost (Rs)</a:t>
                      </a:r>
                    </a:p>
                  </a:txBody>
                  <a:tcPr/>
                </a:tc>
                <a:extLst>
                  <a:ext uri="{0D108BD9-81ED-4DB2-BD59-A6C34878D82A}">
                    <a16:rowId xmlns:a16="http://schemas.microsoft.com/office/drawing/2014/main" val="2349947851"/>
                  </a:ext>
                </a:extLst>
              </a:tr>
              <a:tr h="370840">
                <a:tc>
                  <a:txBody>
                    <a:bodyPr/>
                    <a:lstStyle/>
                    <a:p>
                      <a:pPr marL="0" indent="0" algn="ctr">
                        <a:buFont typeface="+mj-lt"/>
                        <a:buNone/>
                      </a:pPr>
                      <a:r>
                        <a:rPr lang="en-IN" dirty="0"/>
                        <a:t>1.</a:t>
                      </a:r>
                    </a:p>
                  </a:txBody>
                  <a:tcPr/>
                </a:tc>
                <a:tc>
                  <a:txBody>
                    <a:bodyPr/>
                    <a:lstStyle/>
                    <a:p>
                      <a:r>
                        <a:rPr lang="en-IN" dirty="0"/>
                        <a:t>Aluminium Alloy Plate Sheet</a:t>
                      </a:r>
                    </a:p>
                    <a:p>
                      <a:r>
                        <a:rPr lang="en-IN" dirty="0"/>
                        <a:t>(300x300x3mm  800g)</a:t>
                      </a:r>
                    </a:p>
                  </a:txBody>
                  <a:tcPr/>
                </a:tc>
                <a:tc>
                  <a:txBody>
                    <a:bodyPr/>
                    <a:lstStyle/>
                    <a:p>
                      <a:pPr algn="ctr"/>
                      <a:r>
                        <a:rPr lang="en-IN" dirty="0"/>
                        <a:t>999</a:t>
                      </a:r>
                    </a:p>
                  </a:txBody>
                  <a:tcPr/>
                </a:tc>
                <a:tc>
                  <a:txBody>
                    <a:bodyPr/>
                    <a:lstStyle/>
                    <a:p>
                      <a:pPr algn="ctr"/>
                      <a:r>
                        <a:rPr lang="en-IN" dirty="0"/>
                        <a:t>3</a:t>
                      </a:r>
                    </a:p>
                  </a:txBody>
                  <a:tcPr/>
                </a:tc>
                <a:tc>
                  <a:txBody>
                    <a:bodyPr/>
                    <a:lstStyle/>
                    <a:p>
                      <a:pPr algn="ctr"/>
                      <a:r>
                        <a:rPr lang="en-IN" dirty="0"/>
                        <a:t>2997</a:t>
                      </a:r>
                    </a:p>
                  </a:txBody>
                  <a:tcPr/>
                </a:tc>
                <a:extLst>
                  <a:ext uri="{0D108BD9-81ED-4DB2-BD59-A6C34878D82A}">
                    <a16:rowId xmlns:a16="http://schemas.microsoft.com/office/drawing/2014/main" val="4272795860"/>
                  </a:ext>
                </a:extLst>
              </a:tr>
              <a:tr h="409454">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mn-lt"/>
                          <a:ea typeface="+mn-ea"/>
                          <a:cs typeface="+mn-cs"/>
                        </a:rPr>
                        <a:t>Mecanum</a:t>
                      </a:r>
                      <a:r>
                        <a:rPr lang="en-IN" sz="1800" b="0" i="0" kern="1200" dirty="0">
                          <a:solidFill>
                            <a:schemeClr val="tx1"/>
                          </a:solidFill>
                          <a:effectLst/>
                          <a:latin typeface="+mn-lt"/>
                          <a:ea typeface="+mn-ea"/>
                          <a:cs typeface="+mn-cs"/>
                        </a:rPr>
                        <a:t> Wheel (pack of 4)</a:t>
                      </a:r>
                    </a:p>
                  </a:txBody>
                  <a:tcPr/>
                </a:tc>
                <a:tc>
                  <a:txBody>
                    <a:bodyPr/>
                    <a:lstStyle/>
                    <a:p>
                      <a:pPr algn="ctr"/>
                      <a:r>
                        <a:rPr lang="en-IN" dirty="0"/>
                        <a:t>783</a:t>
                      </a:r>
                    </a:p>
                  </a:txBody>
                  <a:tcPr/>
                </a:tc>
                <a:tc>
                  <a:txBody>
                    <a:bodyPr/>
                    <a:lstStyle/>
                    <a:p>
                      <a:pPr algn="ctr"/>
                      <a:r>
                        <a:rPr lang="en-IN" dirty="0"/>
                        <a:t>1</a:t>
                      </a:r>
                    </a:p>
                  </a:txBody>
                  <a:tcPr/>
                </a:tc>
                <a:tc>
                  <a:txBody>
                    <a:bodyPr/>
                    <a:lstStyle/>
                    <a:p>
                      <a:pPr algn="ctr"/>
                      <a:r>
                        <a:rPr lang="en-IN" dirty="0"/>
                        <a:t>783</a:t>
                      </a:r>
                    </a:p>
                  </a:txBody>
                  <a:tcPr/>
                </a:tc>
                <a:extLst>
                  <a:ext uri="{0D108BD9-81ED-4DB2-BD59-A6C34878D82A}">
                    <a16:rowId xmlns:a16="http://schemas.microsoft.com/office/drawing/2014/main" val="551268351"/>
                  </a:ext>
                </a:extLst>
              </a:tr>
              <a:tr h="370840">
                <a:tc>
                  <a:txBody>
                    <a:bodyPr/>
                    <a:lstStyle/>
                    <a:p>
                      <a:pPr marL="0" indent="0" algn="ctr">
                        <a:buFont typeface="+mj-lt"/>
                        <a:buNone/>
                      </a:pPr>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N25 6V 550RPM Metal Gear Motor With Encoder D Type Shaft</a:t>
                      </a:r>
                    </a:p>
                  </a:txBody>
                  <a:tcPr/>
                </a:tc>
                <a:tc>
                  <a:txBody>
                    <a:bodyPr/>
                    <a:lstStyle/>
                    <a:p>
                      <a:pPr algn="ctr"/>
                      <a:r>
                        <a:rPr lang="en-IN" dirty="0"/>
                        <a:t>388</a:t>
                      </a:r>
                    </a:p>
                  </a:txBody>
                  <a:tcPr/>
                </a:tc>
                <a:tc>
                  <a:txBody>
                    <a:bodyPr/>
                    <a:lstStyle/>
                    <a:p>
                      <a:pPr algn="ctr"/>
                      <a:r>
                        <a:rPr lang="en-IN" dirty="0"/>
                        <a:t>4</a:t>
                      </a:r>
                    </a:p>
                  </a:txBody>
                  <a:tcPr/>
                </a:tc>
                <a:tc>
                  <a:txBody>
                    <a:bodyPr/>
                    <a:lstStyle/>
                    <a:p>
                      <a:pPr algn="ctr"/>
                      <a:r>
                        <a:rPr lang="en-IN" dirty="0"/>
                        <a:t>1552</a:t>
                      </a:r>
                    </a:p>
                  </a:txBody>
                  <a:tcPr/>
                </a:tc>
                <a:extLst>
                  <a:ext uri="{0D108BD9-81ED-4DB2-BD59-A6C34878D82A}">
                    <a16:rowId xmlns:a16="http://schemas.microsoft.com/office/drawing/2014/main" val="611012515"/>
                  </a:ext>
                </a:extLst>
              </a:tr>
              <a:tr h="370840">
                <a:tc>
                  <a:txBody>
                    <a:bodyPr/>
                    <a:lstStyle/>
                    <a:p>
                      <a:pPr marL="0" indent="0" algn="ctr">
                        <a:buFont typeface="+mj-lt"/>
                        <a:buNone/>
                      </a:pPr>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CP2102 ESP-32</a:t>
                      </a:r>
                    </a:p>
                  </a:txBody>
                  <a:tcPr/>
                </a:tc>
                <a:tc>
                  <a:txBody>
                    <a:bodyPr/>
                    <a:lstStyle/>
                    <a:p>
                      <a:pPr algn="ctr"/>
                      <a:r>
                        <a:rPr lang="en-IN" dirty="0"/>
                        <a:t>469</a:t>
                      </a:r>
                    </a:p>
                  </a:txBody>
                  <a:tcPr/>
                </a:tc>
                <a:tc>
                  <a:txBody>
                    <a:bodyPr/>
                    <a:lstStyle/>
                    <a:p>
                      <a:pPr algn="ctr"/>
                      <a:r>
                        <a:rPr lang="en-IN" dirty="0"/>
                        <a:t>1</a:t>
                      </a:r>
                    </a:p>
                  </a:txBody>
                  <a:tcPr/>
                </a:tc>
                <a:tc>
                  <a:txBody>
                    <a:bodyPr/>
                    <a:lstStyle/>
                    <a:p>
                      <a:pPr algn="ctr"/>
                      <a:r>
                        <a:rPr lang="en-IN" dirty="0"/>
                        <a:t>469</a:t>
                      </a:r>
                    </a:p>
                  </a:txBody>
                  <a:tcPr/>
                </a:tc>
                <a:extLst>
                  <a:ext uri="{0D108BD9-81ED-4DB2-BD59-A6C34878D82A}">
                    <a16:rowId xmlns:a16="http://schemas.microsoft.com/office/drawing/2014/main" val="2991413855"/>
                  </a:ext>
                </a:extLst>
              </a:tr>
              <a:tr h="533050">
                <a:tc>
                  <a:txBody>
                    <a:bodyPr/>
                    <a:lstStyle/>
                    <a:p>
                      <a:pPr marL="0" indent="0" algn="ctr">
                        <a:buFont typeface="+mj-lt"/>
                        <a:buNone/>
                      </a:pPr>
                      <a:r>
                        <a:rPr lang="en-IN" dirty="0"/>
                        <a:t>5.</a:t>
                      </a:r>
                    </a:p>
                  </a:txBody>
                  <a:tcPr/>
                </a:tc>
                <a:tc>
                  <a:txBody>
                    <a:bodyPr/>
                    <a:lstStyle/>
                    <a:p>
                      <a:r>
                        <a:rPr lang="en-IN" dirty="0"/>
                        <a:t>HC-SR04 Ultrasonic Sensor</a:t>
                      </a:r>
                    </a:p>
                  </a:txBody>
                  <a:tcPr/>
                </a:tc>
                <a:tc>
                  <a:txBody>
                    <a:bodyPr/>
                    <a:lstStyle/>
                    <a:p>
                      <a:pPr algn="ctr"/>
                      <a:r>
                        <a:rPr lang="en-IN" dirty="0"/>
                        <a:t>53</a:t>
                      </a:r>
                    </a:p>
                  </a:txBody>
                  <a:tcPr/>
                </a:tc>
                <a:tc>
                  <a:txBody>
                    <a:bodyPr/>
                    <a:lstStyle/>
                    <a:p>
                      <a:pPr algn="ctr"/>
                      <a:r>
                        <a:rPr lang="en-IN" dirty="0"/>
                        <a:t>1</a:t>
                      </a:r>
                    </a:p>
                  </a:txBody>
                  <a:tcPr/>
                </a:tc>
                <a:tc>
                  <a:txBody>
                    <a:bodyPr/>
                    <a:lstStyle/>
                    <a:p>
                      <a:pPr algn="ctr"/>
                      <a:r>
                        <a:rPr lang="en-IN" dirty="0"/>
                        <a:t>53</a:t>
                      </a:r>
                    </a:p>
                  </a:txBody>
                  <a:tcPr/>
                </a:tc>
                <a:extLst>
                  <a:ext uri="{0D108BD9-81ED-4DB2-BD59-A6C34878D82A}">
                    <a16:rowId xmlns:a16="http://schemas.microsoft.com/office/drawing/2014/main" val="3505201370"/>
                  </a:ext>
                </a:extLst>
              </a:tr>
              <a:tr h="588579">
                <a:tc>
                  <a:txBody>
                    <a:bodyPr/>
                    <a:lstStyle/>
                    <a:p>
                      <a:pPr marL="0" indent="0" algn="ctr">
                        <a:buFont typeface="+mj-lt"/>
                        <a:buNone/>
                      </a:pPr>
                      <a:r>
                        <a:rPr lang="en-IN" dirty="0"/>
                        <a:t>6.</a:t>
                      </a:r>
                    </a:p>
                  </a:txBody>
                  <a:tcPr/>
                </a:tc>
                <a:tc>
                  <a:txBody>
                    <a:bodyPr/>
                    <a:lstStyle/>
                    <a:p>
                      <a:r>
                        <a:rPr lang="en-IN" dirty="0"/>
                        <a:t>Neo-6M GPS Module</a:t>
                      </a:r>
                    </a:p>
                  </a:txBody>
                  <a:tcPr/>
                </a:tc>
                <a:tc>
                  <a:txBody>
                    <a:bodyPr/>
                    <a:lstStyle/>
                    <a:p>
                      <a:pPr algn="ctr"/>
                      <a:r>
                        <a:rPr lang="en-IN" dirty="0"/>
                        <a:t>242</a:t>
                      </a:r>
                    </a:p>
                  </a:txBody>
                  <a:tcPr/>
                </a:tc>
                <a:tc>
                  <a:txBody>
                    <a:bodyPr/>
                    <a:lstStyle/>
                    <a:p>
                      <a:pPr algn="ctr"/>
                      <a:r>
                        <a:rPr lang="en-IN" dirty="0"/>
                        <a:t>1</a:t>
                      </a:r>
                    </a:p>
                  </a:txBody>
                  <a:tcPr/>
                </a:tc>
                <a:tc>
                  <a:txBody>
                    <a:bodyPr/>
                    <a:lstStyle/>
                    <a:p>
                      <a:pPr algn="ctr"/>
                      <a:r>
                        <a:rPr lang="en-IN" dirty="0"/>
                        <a:t>242</a:t>
                      </a:r>
                    </a:p>
                  </a:txBody>
                  <a:tcPr/>
                </a:tc>
                <a:extLst>
                  <a:ext uri="{0D108BD9-81ED-4DB2-BD59-A6C34878D82A}">
                    <a16:rowId xmlns:a16="http://schemas.microsoft.com/office/drawing/2014/main" val="1609593266"/>
                  </a:ext>
                </a:extLst>
              </a:tr>
              <a:tr h="836271">
                <a:tc>
                  <a:txBody>
                    <a:bodyPr/>
                    <a:lstStyle/>
                    <a:p>
                      <a:pPr algn="ctr"/>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11.1V 5000mAh 3C 3S2P Li-Ion Battery </a:t>
                      </a:r>
                    </a:p>
                  </a:txBody>
                  <a:tcPr/>
                </a:tc>
                <a:tc>
                  <a:txBody>
                    <a:bodyPr/>
                    <a:lstStyle/>
                    <a:p>
                      <a:pPr algn="ctr"/>
                      <a:r>
                        <a:rPr lang="en-IN" dirty="0"/>
                        <a:t>1099</a:t>
                      </a:r>
                    </a:p>
                  </a:txBody>
                  <a:tcPr/>
                </a:tc>
                <a:tc>
                  <a:txBody>
                    <a:bodyPr/>
                    <a:lstStyle/>
                    <a:p>
                      <a:pPr algn="ctr"/>
                      <a:r>
                        <a:rPr lang="en-IN" dirty="0"/>
                        <a:t>1</a:t>
                      </a:r>
                    </a:p>
                  </a:txBody>
                  <a:tcPr/>
                </a:tc>
                <a:tc>
                  <a:txBody>
                    <a:bodyPr/>
                    <a:lstStyle/>
                    <a:p>
                      <a:pPr algn="ctr"/>
                      <a:r>
                        <a:rPr lang="en-IN" dirty="0"/>
                        <a:t>1099</a:t>
                      </a:r>
                    </a:p>
                  </a:txBody>
                  <a:tcPr/>
                </a:tc>
                <a:extLst>
                  <a:ext uri="{0D108BD9-81ED-4DB2-BD59-A6C34878D82A}">
                    <a16:rowId xmlns:a16="http://schemas.microsoft.com/office/drawing/2014/main" val="3558843946"/>
                  </a:ext>
                </a:extLst>
              </a:tr>
            </a:tbl>
          </a:graphicData>
        </a:graphic>
      </p:graphicFrame>
    </p:spTree>
    <p:extLst>
      <p:ext uri="{BB962C8B-B14F-4D97-AF65-F5344CB8AC3E}">
        <p14:creationId xmlns:p14="http://schemas.microsoft.com/office/powerpoint/2010/main" val="346493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4FEA451-D6DA-6CE3-96D6-2AF842BDC4EC}"/>
              </a:ext>
            </a:extLst>
          </p:cNvPr>
          <p:cNvGraphicFramePr>
            <a:graphicFrameLocks noGrp="1"/>
          </p:cNvGraphicFramePr>
          <p:nvPr>
            <p:extLst>
              <p:ext uri="{D42A27DB-BD31-4B8C-83A1-F6EECF244321}">
                <p14:modId xmlns:p14="http://schemas.microsoft.com/office/powerpoint/2010/main" val="3150650060"/>
              </p:ext>
            </p:extLst>
          </p:nvPr>
        </p:nvGraphicFramePr>
        <p:xfrm>
          <a:off x="1006366" y="2086807"/>
          <a:ext cx="10515600" cy="37084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667958315"/>
                    </a:ext>
                  </a:extLst>
                </a:gridCol>
                <a:gridCol w="3215640">
                  <a:extLst>
                    <a:ext uri="{9D8B030D-6E8A-4147-A177-3AD203B41FA5}">
                      <a16:colId xmlns:a16="http://schemas.microsoft.com/office/drawing/2014/main" val="3200051946"/>
                    </a:ext>
                  </a:extLst>
                </a:gridCol>
                <a:gridCol w="2103120">
                  <a:extLst>
                    <a:ext uri="{9D8B030D-6E8A-4147-A177-3AD203B41FA5}">
                      <a16:colId xmlns:a16="http://schemas.microsoft.com/office/drawing/2014/main" val="905509073"/>
                    </a:ext>
                  </a:extLst>
                </a:gridCol>
                <a:gridCol w="2103120">
                  <a:extLst>
                    <a:ext uri="{9D8B030D-6E8A-4147-A177-3AD203B41FA5}">
                      <a16:colId xmlns:a16="http://schemas.microsoft.com/office/drawing/2014/main" val="377305506"/>
                    </a:ext>
                  </a:extLst>
                </a:gridCol>
                <a:gridCol w="2103120">
                  <a:extLst>
                    <a:ext uri="{9D8B030D-6E8A-4147-A177-3AD203B41FA5}">
                      <a16:colId xmlns:a16="http://schemas.microsoft.com/office/drawing/2014/main" val="4068230695"/>
                    </a:ext>
                  </a:extLst>
                </a:gridCol>
              </a:tblGrid>
              <a:tr h="370840">
                <a:tc>
                  <a:txBody>
                    <a:bodyPr/>
                    <a:lstStyle/>
                    <a:p>
                      <a:pPr marL="0" indent="0" algn="ctr">
                        <a:buFont typeface="+mj-lt"/>
                        <a:buNone/>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Miscellaneous expenses</a:t>
                      </a:r>
                    </a:p>
                  </a:txBody>
                  <a:tcPr/>
                </a:tc>
                <a:tc>
                  <a:txBody>
                    <a:bodyPr/>
                    <a:lstStyle/>
                    <a:p>
                      <a:pPr algn="ctr"/>
                      <a:endParaRPr lang="en-IN" dirty="0"/>
                    </a:p>
                  </a:txBody>
                  <a:tcPr/>
                </a:tc>
                <a:tc>
                  <a:txBody>
                    <a:bodyPr/>
                    <a:lstStyle/>
                    <a:p>
                      <a:pPr algn="ctr"/>
                      <a:endParaRPr lang="en-IN" dirty="0"/>
                    </a:p>
                  </a:txBody>
                  <a:tcPr/>
                </a:tc>
                <a:tc>
                  <a:txBody>
                    <a:bodyPr/>
                    <a:lstStyle/>
                    <a:p>
                      <a:pPr algn="ctr"/>
                      <a:r>
                        <a:rPr lang="en-IN" dirty="0"/>
                        <a:t>1000</a:t>
                      </a:r>
                    </a:p>
                  </a:txBody>
                  <a:tcPr/>
                </a:tc>
                <a:extLst>
                  <a:ext uri="{0D108BD9-81ED-4DB2-BD59-A6C34878D82A}">
                    <a16:rowId xmlns:a16="http://schemas.microsoft.com/office/drawing/2014/main" val="1074613114"/>
                  </a:ext>
                </a:extLst>
              </a:tr>
            </a:tbl>
          </a:graphicData>
        </a:graphic>
      </p:graphicFrame>
      <p:graphicFrame>
        <p:nvGraphicFramePr>
          <p:cNvPr id="5" name="Table 4">
            <a:extLst>
              <a:ext uri="{FF2B5EF4-FFF2-40B4-BE49-F238E27FC236}">
                <a16:creationId xmlns:a16="http://schemas.microsoft.com/office/drawing/2014/main" id="{A71F8DF2-AB21-9C5F-E7BF-881392080303}"/>
              </a:ext>
            </a:extLst>
          </p:cNvPr>
          <p:cNvGraphicFramePr>
            <a:graphicFrameLocks noGrp="1"/>
          </p:cNvGraphicFramePr>
          <p:nvPr>
            <p:extLst>
              <p:ext uri="{D42A27DB-BD31-4B8C-83A1-F6EECF244321}">
                <p14:modId xmlns:p14="http://schemas.microsoft.com/office/powerpoint/2010/main" val="1920147092"/>
              </p:ext>
            </p:extLst>
          </p:nvPr>
        </p:nvGraphicFramePr>
        <p:xfrm>
          <a:off x="1006366" y="2457647"/>
          <a:ext cx="10515600" cy="457200"/>
        </p:xfrm>
        <a:graphic>
          <a:graphicData uri="http://schemas.openxmlformats.org/drawingml/2006/table">
            <a:tbl>
              <a:tblPr firstRow="1" bandRow="1">
                <a:tableStyleId>{5940675A-B579-460E-94D1-54222C63F5DA}</a:tableStyleId>
              </a:tblPr>
              <a:tblGrid>
                <a:gridCol w="8412480">
                  <a:extLst>
                    <a:ext uri="{9D8B030D-6E8A-4147-A177-3AD203B41FA5}">
                      <a16:colId xmlns:a16="http://schemas.microsoft.com/office/drawing/2014/main" val="4266094079"/>
                    </a:ext>
                  </a:extLst>
                </a:gridCol>
                <a:gridCol w="2103120">
                  <a:extLst>
                    <a:ext uri="{9D8B030D-6E8A-4147-A177-3AD203B41FA5}">
                      <a16:colId xmlns:a16="http://schemas.microsoft.com/office/drawing/2014/main" val="617685162"/>
                    </a:ext>
                  </a:extLst>
                </a:gridCol>
              </a:tblGrid>
              <a:tr h="370840">
                <a:tc>
                  <a:txBody>
                    <a:bodyPr/>
                    <a:lstStyle/>
                    <a:p>
                      <a:pPr algn="r"/>
                      <a:r>
                        <a:rPr lang="en-IN" sz="2400" b="1" dirty="0"/>
                        <a:t>Total Cost</a:t>
                      </a:r>
                    </a:p>
                  </a:txBody>
                  <a:tcPr/>
                </a:tc>
                <a:tc>
                  <a:txBody>
                    <a:bodyPr/>
                    <a:lstStyle/>
                    <a:p>
                      <a:pPr algn="ctr"/>
                      <a:r>
                        <a:rPr lang="en-IN" dirty="0"/>
                        <a:t> </a:t>
                      </a:r>
                      <a:r>
                        <a:rPr lang="en-IN" sz="2400" b="1" dirty="0"/>
                        <a:t>9394</a:t>
                      </a:r>
                      <a:endParaRPr lang="en-IN" dirty="0"/>
                    </a:p>
                  </a:txBody>
                  <a:tcPr/>
                </a:tc>
                <a:extLst>
                  <a:ext uri="{0D108BD9-81ED-4DB2-BD59-A6C34878D82A}">
                    <a16:rowId xmlns:a16="http://schemas.microsoft.com/office/drawing/2014/main" val="4224417529"/>
                  </a:ext>
                </a:extLst>
              </a:tr>
            </a:tbl>
          </a:graphicData>
        </a:graphic>
      </p:graphicFrame>
      <p:graphicFrame>
        <p:nvGraphicFramePr>
          <p:cNvPr id="6" name="Table 5">
            <a:extLst>
              <a:ext uri="{FF2B5EF4-FFF2-40B4-BE49-F238E27FC236}">
                <a16:creationId xmlns:a16="http://schemas.microsoft.com/office/drawing/2014/main" id="{E777EB8E-AAA7-4453-F75F-5544E4801310}"/>
              </a:ext>
            </a:extLst>
          </p:cNvPr>
          <p:cNvGraphicFramePr>
            <a:graphicFrameLocks noGrp="1"/>
          </p:cNvGraphicFramePr>
          <p:nvPr>
            <p:extLst>
              <p:ext uri="{D42A27DB-BD31-4B8C-83A1-F6EECF244321}">
                <p14:modId xmlns:p14="http://schemas.microsoft.com/office/powerpoint/2010/main" val="1975136154"/>
              </p:ext>
            </p:extLst>
          </p:nvPr>
        </p:nvGraphicFramePr>
        <p:xfrm>
          <a:off x="1006366" y="974287"/>
          <a:ext cx="10515600" cy="111252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50159929"/>
                    </a:ext>
                  </a:extLst>
                </a:gridCol>
                <a:gridCol w="3215640">
                  <a:extLst>
                    <a:ext uri="{9D8B030D-6E8A-4147-A177-3AD203B41FA5}">
                      <a16:colId xmlns:a16="http://schemas.microsoft.com/office/drawing/2014/main" val="2924449452"/>
                    </a:ext>
                  </a:extLst>
                </a:gridCol>
                <a:gridCol w="2103120">
                  <a:extLst>
                    <a:ext uri="{9D8B030D-6E8A-4147-A177-3AD203B41FA5}">
                      <a16:colId xmlns:a16="http://schemas.microsoft.com/office/drawing/2014/main" val="150425001"/>
                    </a:ext>
                  </a:extLst>
                </a:gridCol>
                <a:gridCol w="2103120">
                  <a:extLst>
                    <a:ext uri="{9D8B030D-6E8A-4147-A177-3AD203B41FA5}">
                      <a16:colId xmlns:a16="http://schemas.microsoft.com/office/drawing/2014/main" val="2160072909"/>
                    </a:ext>
                  </a:extLst>
                </a:gridCol>
                <a:gridCol w="2103120">
                  <a:extLst>
                    <a:ext uri="{9D8B030D-6E8A-4147-A177-3AD203B41FA5}">
                      <a16:colId xmlns:a16="http://schemas.microsoft.com/office/drawing/2014/main" val="4027826790"/>
                    </a:ext>
                  </a:extLst>
                </a:gridCol>
              </a:tblGrid>
              <a:tr h="370840">
                <a:tc>
                  <a:txBody>
                    <a:bodyPr/>
                    <a:lstStyle/>
                    <a:p>
                      <a:pPr marL="0" indent="0" algn="ctr">
                        <a:buFont typeface="+mj-lt"/>
                        <a:buNone/>
                      </a:pPr>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Ov2640 Camera Module</a:t>
                      </a:r>
                    </a:p>
                  </a:txBody>
                  <a:tcPr/>
                </a:tc>
                <a:tc>
                  <a:txBody>
                    <a:bodyPr/>
                    <a:lstStyle/>
                    <a:p>
                      <a:pPr algn="ctr"/>
                      <a:r>
                        <a:rPr lang="en-IN" dirty="0"/>
                        <a:t>599</a:t>
                      </a:r>
                    </a:p>
                  </a:txBody>
                  <a:tcPr/>
                </a:tc>
                <a:tc>
                  <a:txBody>
                    <a:bodyPr/>
                    <a:lstStyle/>
                    <a:p>
                      <a:pPr algn="ctr"/>
                      <a:r>
                        <a:rPr lang="en-IN" dirty="0"/>
                        <a:t>1</a:t>
                      </a:r>
                    </a:p>
                  </a:txBody>
                  <a:tcPr/>
                </a:tc>
                <a:tc>
                  <a:txBody>
                    <a:bodyPr/>
                    <a:lstStyle/>
                    <a:p>
                      <a:pPr algn="ctr"/>
                      <a:r>
                        <a:rPr lang="en-IN" dirty="0"/>
                        <a:t>599</a:t>
                      </a:r>
                    </a:p>
                  </a:txBody>
                  <a:tcPr/>
                </a:tc>
                <a:extLst>
                  <a:ext uri="{0D108BD9-81ED-4DB2-BD59-A6C34878D82A}">
                    <a16:rowId xmlns:a16="http://schemas.microsoft.com/office/drawing/2014/main" val="3307460364"/>
                  </a:ext>
                </a:extLst>
              </a:tr>
              <a:tr h="370840">
                <a:tc>
                  <a:txBody>
                    <a:bodyPr/>
                    <a:lstStyle/>
                    <a:p>
                      <a:pPr marL="0" indent="0" algn="ctr">
                        <a:buFont typeface="+mj-lt"/>
                        <a:buNone/>
                      </a:pPr>
                      <a:r>
                        <a:rPr lang="en-IN" dirty="0"/>
                        <a:t>9.</a:t>
                      </a:r>
                    </a:p>
                  </a:txBody>
                  <a:tcPr/>
                </a:tc>
                <a:tc>
                  <a:txBody>
                    <a:bodyPr/>
                    <a:lstStyle/>
                    <a:p>
                      <a:r>
                        <a:rPr lang="en-IN" dirty="0"/>
                        <a:t>Nut and Bolts</a:t>
                      </a:r>
                    </a:p>
                  </a:txBody>
                  <a:tcPr/>
                </a:tc>
                <a:tc>
                  <a:txBody>
                    <a:bodyPr/>
                    <a:lstStyle/>
                    <a:p>
                      <a:pPr algn="ctr"/>
                      <a:r>
                        <a:rPr lang="en-IN" dirty="0"/>
                        <a:t>200</a:t>
                      </a:r>
                    </a:p>
                  </a:txBody>
                  <a:tcPr/>
                </a:tc>
                <a:tc>
                  <a:txBody>
                    <a:bodyPr/>
                    <a:lstStyle/>
                    <a:p>
                      <a:pPr algn="ctr"/>
                      <a:r>
                        <a:rPr lang="en-IN" dirty="0"/>
                        <a:t>1</a:t>
                      </a:r>
                    </a:p>
                  </a:txBody>
                  <a:tcPr/>
                </a:tc>
                <a:tc>
                  <a:txBody>
                    <a:bodyPr/>
                    <a:lstStyle/>
                    <a:p>
                      <a:pPr algn="ctr"/>
                      <a:r>
                        <a:rPr lang="en-IN" dirty="0"/>
                        <a:t>200</a:t>
                      </a:r>
                    </a:p>
                  </a:txBody>
                  <a:tcPr/>
                </a:tc>
                <a:extLst>
                  <a:ext uri="{0D108BD9-81ED-4DB2-BD59-A6C34878D82A}">
                    <a16:rowId xmlns:a16="http://schemas.microsoft.com/office/drawing/2014/main" val="507879446"/>
                  </a:ext>
                </a:extLst>
              </a:tr>
              <a:tr h="370840">
                <a:tc>
                  <a:txBody>
                    <a:bodyPr/>
                    <a:lstStyle/>
                    <a:p>
                      <a:pPr marL="0" indent="0" algn="ctr">
                        <a:buFont typeface="+mj-lt"/>
                        <a:buNone/>
                      </a:pPr>
                      <a:r>
                        <a:rPr lang="en-IN" dirty="0"/>
                        <a:t>10. </a:t>
                      </a:r>
                    </a:p>
                  </a:txBody>
                  <a:tcPr/>
                </a:tc>
                <a:tc>
                  <a:txBody>
                    <a:bodyPr/>
                    <a:lstStyle/>
                    <a:p>
                      <a:r>
                        <a:rPr lang="en-IN" dirty="0"/>
                        <a:t>Welding charge</a:t>
                      </a:r>
                    </a:p>
                  </a:txBody>
                  <a:tcPr/>
                </a:tc>
                <a:tc>
                  <a:txBody>
                    <a:bodyPr/>
                    <a:lstStyle/>
                    <a:p>
                      <a:pPr algn="ctr"/>
                      <a:r>
                        <a:rPr lang="en-IN" dirty="0"/>
                        <a:t>400</a:t>
                      </a:r>
                    </a:p>
                  </a:txBody>
                  <a:tcPr/>
                </a:tc>
                <a:tc>
                  <a:txBody>
                    <a:bodyPr/>
                    <a:lstStyle/>
                    <a:p>
                      <a:pPr algn="ctr"/>
                      <a:endParaRPr lang="en-IN" dirty="0"/>
                    </a:p>
                  </a:txBody>
                  <a:tcPr/>
                </a:tc>
                <a:tc>
                  <a:txBody>
                    <a:bodyPr/>
                    <a:lstStyle/>
                    <a:p>
                      <a:pPr algn="ctr"/>
                      <a:r>
                        <a:rPr lang="en-IN" dirty="0"/>
                        <a:t>400</a:t>
                      </a:r>
                    </a:p>
                  </a:txBody>
                  <a:tcPr/>
                </a:tc>
                <a:extLst>
                  <a:ext uri="{0D108BD9-81ED-4DB2-BD59-A6C34878D82A}">
                    <a16:rowId xmlns:a16="http://schemas.microsoft.com/office/drawing/2014/main" val="1442338065"/>
                  </a:ext>
                </a:extLst>
              </a:tr>
            </a:tbl>
          </a:graphicData>
        </a:graphic>
      </p:graphicFrame>
    </p:spTree>
    <p:extLst>
      <p:ext uri="{BB962C8B-B14F-4D97-AF65-F5344CB8AC3E}">
        <p14:creationId xmlns:p14="http://schemas.microsoft.com/office/powerpoint/2010/main" val="272585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54511" y="317137"/>
            <a:ext cx="11651709" cy="748400"/>
          </a:xfrm>
          <a:prstGeom prst="rect">
            <a:avLst/>
          </a:prstGeom>
        </p:spPr>
        <p:txBody>
          <a:bodyPr spcFirstLastPara="1" wrap="square" lIns="121900" tIns="121900" rIns="121900" bIns="121900" anchor="b" anchorCtr="0">
            <a:noAutofit/>
          </a:bodyPr>
          <a:lstStyle/>
          <a:p>
            <a:pPr algn="l"/>
            <a:r>
              <a:rPr lang="en-IN" sz="4800" b="1" kern="1200" dirty="0">
                <a:solidFill>
                  <a:srgbClr val="C00000"/>
                </a:solidFill>
                <a:effectLst>
                  <a:outerShdw blurRad="38100" dist="38100" dir="2700000" algn="tl">
                    <a:srgbClr val="000000">
                      <a:alpha val="43137"/>
                    </a:srgbClr>
                  </a:outerShdw>
                </a:effectLst>
                <a:latin typeface="+mj-lt"/>
                <a:ea typeface="+mj-ea"/>
                <a:cs typeface="+mj-cs"/>
                <a:sym typeface="Times New Roman"/>
              </a:rPr>
              <a:t>Project Implementation Time</a:t>
            </a:r>
            <a:r>
              <a:rPr lang="en" sz="4800" b="1" kern="1200" dirty="0">
                <a:solidFill>
                  <a:srgbClr val="C00000"/>
                </a:solidFill>
                <a:effectLst>
                  <a:outerShdw blurRad="38100" dist="38100" dir="2700000" algn="tl">
                    <a:srgbClr val="000000">
                      <a:alpha val="43137"/>
                    </a:srgbClr>
                  </a:outerShdw>
                </a:effectLst>
                <a:latin typeface="+mj-lt"/>
                <a:ea typeface="+mj-ea"/>
                <a:cs typeface="+mj-cs"/>
                <a:sym typeface="Times New Roman"/>
              </a:rPr>
              <a:t> Schedule</a:t>
            </a:r>
            <a:endParaRPr sz="4800" b="1" kern="1200" dirty="0">
              <a:solidFill>
                <a:srgbClr val="C00000"/>
              </a:solidFill>
              <a:effectLst>
                <a:outerShdw blurRad="38100" dist="38100" dir="2700000" algn="tl">
                  <a:srgbClr val="000000">
                    <a:alpha val="43137"/>
                  </a:srgbClr>
                </a:outerShdw>
              </a:effectLst>
              <a:latin typeface="+mj-lt"/>
              <a:ea typeface="+mj-ea"/>
              <a:cs typeface="+mj-cs"/>
              <a:sym typeface="Times New Roman"/>
            </a:endParaRPr>
          </a:p>
        </p:txBody>
      </p:sp>
      <p:graphicFrame>
        <p:nvGraphicFramePr>
          <p:cNvPr id="56" name="Google Shape;56;p13"/>
          <p:cNvGraphicFramePr/>
          <p:nvPr>
            <p:extLst>
              <p:ext uri="{D42A27DB-BD31-4B8C-83A1-F6EECF244321}">
                <p14:modId xmlns:p14="http://schemas.microsoft.com/office/powerpoint/2010/main" val="1665577159"/>
              </p:ext>
            </p:extLst>
          </p:nvPr>
        </p:nvGraphicFramePr>
        <p:xfrm>
          <a:off x="1047344" y="1026626"/>
          <a:ext cx="10013005" cy="5711570"/>
        </p:xfrm>
        <a:graphic>
          <a:graphicData uri="http://schemas.openxmlformats.org/drawingml/2006/table">
            <a:tbl>
              <a:tblPr>
                <a:noFill/>
              </a:tblPr>
              <a:tblGrid>
                <a:gridCol w="5004213">
                  <a:extLst>
                    <a:ext uri="{9D8B030D-6E8A-4147-A177-3AD203B41FA5}">
                      <a16:colId xmlns:a16="http://schemas.microsoft.com/office/drawing/2014/main" val="20000"/>
                    </a:ext>
                  </a:extLst>
                </a:gridCol>
                <a:gridCol w="5008792">
                  <a:extLst>
                    <a:ext uri="{9D8B030D-6E8A-4147-A177-3AD203B41FA5}">
                      <a16:colId xmlns:a16="http://schemas.microsoft.com/office/drawing/2014/main" val="20001"/>
                    </a:ext>
                  </a:extLst>
                </a:gridCol>
              </a:tblGrid>
              <a:tr h="730264">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PERIOD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WORK PLANNED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extLst>
                  <a:ext uri="{0D108BD9-81ED-4DB2-BD59-A6C34878D82A}">
                    <a16:rowId xmlns:a16="http://schemas.microsoft.com/office/drawing/2014/main" val="10000"/>
                  </a:ext>
                </a:extLst>
              </a:tr>
              <a:tr h="759237">
                <a:tc>
                  <a:txBody>
                    <a:bodyPr/>
                    <a:lstStyle/>
                    <a:p>
                      <a:pPr marL="0" lvl="0" indent="0" algn="ctr" rtl="0">
                        <a:spcBef>
                          <a:spcPts val="0"/>
                        </a:spcBef>
                        <a:spcAft>
                          <a:spcPts val="0"/>
                        </a:spcAft>
                        <a:buNone/>
                      </a:pPr>
                      <a:r>
                        <a:rPr lang="en" sz="2500" dirty="0">
                          <a:latin typeface="Calibri" panose="020F0502020204030204" pitchFamily="34" charset="0"/>
                          <a:cs typeface="Calibri" panose="020F0502020204030204" pitchFamily="34" charset="0"/>
                        </a:rPr>
                        <a:t>30/12/2024 </a:t>
                      </a:r>
                      <a:r>
                        <a:rPr lang="en" sz="2500" baseline="0" dirty="0">
                          <a:latin typeface="Calibri" panose="020F0502020204030204" pitchFamily="34" charset="0"/>
                          <a:cs typeface="Calibri" panose="020F0502020204030204" pitchFamily="34" charset="0"/>
                        </a:rPr>
                        <a:t> to  04/01/2025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dirty="0">
                          <a:latin typeface="Calibri" panose="020F0502020204030204" pitchFamily="34" charset="0"/>
                          <a:cs typeface="Calibri" panose="020F0502020204030204" pitchFamily="34" charset="0"/>
                        </a:rPr>
                        <a:t>To determine the technical requirements for the rover's hardware and software systems.</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10001"/>
                  </a:ext>
                </a:extLst>
              </a:tr>
              <a:tr h="1232386">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06/01/2025  to  11/01/2025           </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dirty="0">
                          <a:latin typeface="Calibri" panose="020F0502020204030204" pitchFamily="34" charset="0"/>
                          <a:cs typeface="Calibri" panose="020F0502020204030204" pitchFamily="34" charset="0"/>
                        </a:rPr>
                        <a:t>We developed the initial architecture and created block diagrams for the system. We also shortlisted potential hardware components for the system.</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10002"/>
                  </a:ext>
                </a:extLst>
              </a:tr>
              <a:tr h="1284890">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13/01/2025 to 18/01/2025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Finalized the mechanical components, estimated the project's cost, and planned its timeline. Reviewed journals for further study of papers and existing systems.</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10003"/>
                  </a:ext>
                </a:extLst>
              </a:tr>
              <a:tr h="1547716">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20/01/2025 to 25/01/2025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Outline the architecture and key algorithms for the navigation and monitoring system. Ensure the workspace is organized and equipped for fabrication and assembly, and order all necessary materials and components.</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14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AEF3386-FFA0-812C-4437-2534929DBCE0}"/>
              </a:ext>
            </a:extLst>
          </p:cNvPr>
          <p:cNvGraphicFramePr>
            <a:graphicFrameLocks noGrp="1"/>
          </p:cNvGraphicFramePr>
          <p:nvPr>
            <p:extLst>
              <p:ext uri="{D42A27DB-BD31-4B8C-83A1-F6EECF244321}">
                <p14:modId xmlns:p14="http://schemas.microsoft.com/office/powerpoint/2010/main" val="3727660160"/>
              </p:ext>
            </p:extLst>
          </p:nvPr>
        </p:nvGraphicFramePr>
        <p:xfrm>
          <a:off x="970401" y="136118"/>
          <a:ext cx="10097311" cy="6585764"/>
        </p:xfrm>
        <a:graphic>
          <a:graphicData uri="http://schemas.openxmlformats.org/drawingml/2006/table">
            <a:tbl>
              <a:tblPr>
                <a:noFill/>
              </a:tblPr>
              <a:tblGrid>
                <a:gridCol w="5004213">
                  <a:extLst>
                    <a:ext uri="{9D8B030D-6E8A-4147-A177-3AD203B41FA5}">
                      <a16:colId xmlns:a16="http://schemas.microsoft.com/office/drawing/2014/main" val="3031419146"/>
                    </a:ext>
                  </a:extLst>
                </a:gridCol>
                <a:gridCol w="5093098">
                  <a:extLst>
                    <a:ext uri="{9D8B030D-6E8A-4147-A177-3AD203B41FA5}">
                      <a16:colId xmlns:a16="http://schemas.microsoft.com/office/drawing/2014/main" val="2793946986"/>
                    </a:ext>
                  </a:extLst>
                </a:gridCol>
              </a:tblGrid>
              <a:tr h="730264">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PERIOD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WORK PLANNED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extLst>
                  <a:ext uri="{0D108BD9-81ED-4DB2-BD59-A6C34878D82A}">
                    <a16:rowId xmlns:a16="http://schemas.microsoft.com/office/drawing/2014/main" val="1895752522"/>
                  </a:ext>
                </a:extLst>
              </a:tr>
              <a:tr h="759237">
                <a:tc>
                  <a:txBody>
                    <a:bodyPr/>
                    <a:lstStyle/>
                    <a:p>
                      <a:pPr marL="0" lvl="0" indent="0" algn="ctr" rtl="0">
                        <a:spcBef>
                          <a:spcPts val="0"/>
                        </a:spcBef>
                        <a:spcAft>
                          <a:spcPts val="0"/>
                        </a:spcAft>
                        <a:buNone/>
                      </a:pPr>
                      <a:endParaRPr lang="e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 sz="2500" dirty="0">
                          <a:latin typeface="Calibri" panose="020F0502020204030204" pitchFamily="34" charset="0"/>
                          <a:cs typeface="Calibri" panose="020F0502020204030204" pitchFamily="34" charset="0"/>
                        </a:rPr>
                        <a:t>27/01/2025 </a:t>
                      </a:r>
                      <a:r>
                        <a:rPr lang="en" sz="2500" baseline="0" dirty="0">
                          <a:latin typeface="Calibri" panose="020F0502020204030204" pitchFamily="34" charset="0"/>
                          <a:cs typeface="Calibri" panose="020F0502020204030204" pitchFamily="34" charset="0"/>
                        </a:rPr>
                        <a:t> to  01/02/2025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Testing of ordered components, machining and fabrication of mechanical parts, and beginning to assemble the chassis, </a:t>
                      </a:r>
                      <a:r>
                        <a:rPr lang="en-GB" sz="1800" b="0" i="0" u="none" strike="noStrike" cap="none" dirty="0" err="1">
                          <a:solidFill>
                            <a:schemeClr val="tx1"/>
                          </a:solidFill>
                          <a:effectLst/>
                          <a:latin typeface="Calibri" panose="020F0502020204030204" pitchFamily="34" charset="0"/>
                          <a:ea typeface="+mn-ea"/>
                          <a:cs typeface="Calibri" panose="020F0502020204030204" pitchFamily="34" charset="0"/>
                          <a:sym typeface="Arial"/>
                        </a:rPr>
                        <a:t>Mecanum</a:t>
                      </a: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 wheels, and other mechanical components while also working on the software side.</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3174333223"/>
                  </a:ext>
                </a:extLst>
              </a:tr>
              <a:tr h="1232386">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03/02/2025  to  08/02/2025           </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Install and test the sensors and cameras on the rover. Integrate the motors and gearboxes with the mechanical assembly. Set up the battery and power management system</a:t>
                      </a:r>
                      <a:r>
                        <a:rPr lang="en-GB" sz="1867" b="0" i="0" u="none" strike="noStrike" cap="none" dirty="0">
                          <a:solidFill>
                            <a:schemeClr val="tx1"/>
                          </a:solidFill>
                          <a:effectLst/>
                          <a:latin typeface="+mn-lt"/>
                          <a:ea typeface="+mn-ea"/>
                          <a:cs typeface="+mn-cs"/>
                          <a:sym typeface="Arial"/>
                        </a:rPr>
                        <a:t>.</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4090268941"/>
                  </a:ext>
                </a:extLst>
              </a:tr>
              <a:tr h="1284890">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10/02/2025 to 15/02/2025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Test firmware for the microcontroller, algorithms for smart navigation, and obstacle avoidance. Implement remote control and monitoring features.</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3173677098"/>
                  </a:ext>
                </a:extLst>
              </a:tr>
              <a:tr h="1547716">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17/02/2025 to 22/02/2025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Test each component for functionality. Evaluate the rover's performance in various environments. Collect data for analysis to identify areas needing improvement.</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3950623846"/>
                  </a:ext>
                </a:extLst>
              </a:tr>
            </a:tbl>
          </a:graphicData>
        </a:graphic>
      </p:graphicFrame>
    </p:spTree>
    <p:extLst>
      <p:ext uri="{BB962C8B-B14F-4D97-AF65-F5344CB8AC3E}">
        <p14:creationId xmlns:p14="http://schemas.microsoft.com/office/powerpoint/2010/main" val="144158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EB5BA1-8AA8-DE5E-C741-8D5F817113BF}"/>
              </a:ext>
            </a:extLst>
          </p:cNvPr>
          <p:cNvGraphicFramePr>
            <a:graphicFrameLocks noGrp="1"/>
          </p:cNvGraphicFramePr>
          <p:nvPr>
            <p:extLst>
              <p:ext uri="{D42A27DB-BD31-4B8C-83A1-F6EECF244321}">
                <p14:modId xmlns:p14="http://schemas.microsoft.com/office/powerpoint/2010/main" val="3462596162"/>
              </p:ext>
            </p:extLst>
          </p:nvPr>
        </p:nvGraphicFramePr>
        <p:xfrm>
          <a:off x="960673" y="515296"/>
          <a:ext cx="10097311" cy="5312368"/>
        </p:xfrm>
        <a:graphic>
          <a:graphicData uri="http://schemas.openxmlformats.org/drawingml/2006/table">
            <a:tbl>
              <a:tblPr>
                <a:noFill/>
              </a:tblPr>
              <a:tblGrid>
                <a:gridCol w="5004213">
                  <a:extLst>
                    <a:ext uri="{9D8B030D-6E8A-4147-A177-3AD203B41FA5}">
                      <a16:colId xmlns:a16="http://schemas.microsoft.com/office/drawing/2014/main" val="2998181764"/>
                    </a:ext>
                  </a:extLst>
                </a:gridCol>
                <a:gridCol w="5093098">
                  <a:extLst>
                    <a:ext uri="{9D8B030D-6E8A-4147-A177-3AD203B41FA5}">
                      <a16:colId xmlns:a16="http://schemas.microsoft.com/office/drawing/2014/main" val="3147342696"/>
                    </a:ext>
                  </a:extLst>
                </a:gridCol>
              </a:tblGrid>
              <a:tr h="730264">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PERIOD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tc>
                  <a:txBody>
                    <a:bodyPr/>
                    <a:lstStyle/>
                    <a:p>
                      <a:pPr marL="0" lvl="0" indent="0" algn="ctr" rtl="0">
                        <a:spcBef>
                          <a:spcPts val="0"/>
                        </a:spcBef>
                        <a:spcAft>
                          <a:spcPts val="0"/>
                        </a:spcAft>
                        <a:buNone/>
                      </a:pPr>
                      <a:r>
                        <a:rPr lang="en" sz="2100" b="1" dirty="0">
                          <a:latin typeface="Calibri" panose="020F0502020204030204" pitchFamily="34" charset="0"/>
                          <a:ea typeface="Times New Roman"/>
                          <a:cs typeface="Calibri" panose="020F0502020204030204" pitchFamily="34" charset="0"/>
                          <a:sym typeface="Times New Roman"/>
                        </a:rPr>
                        <a:t>WORK PLANNED</a:t>
                      </a:r>
                      <a:endParaRPr sz="2100" b="1" dirty="0">
                        <a:latin typeface="Calibri" panose="020F0502020204030204" pitchFamily="34" charset="0"/>
                        <a:ea typeface="Times New Roman"/>
                        <a:cs typeface="Calibri" panose="020F0502020204030204" pitchFamily="34" charset="0"/>
                        <a:sym typeface="Times New Roman"/>
                      </a:endParaRPr>
                    </a:p>
                  </a:txBody>
                  <a:tcPr marL="121900" marR="121900" marT="121900" marB="121900"/>
                </a:tc>
                <a:extLst>
                  <a:ext uri="{0D108BD9-81ED-4DB2-BD59-A6C34878D82A}">
                    <a16:rowId xmlns:a16="http://schemas.microsoft.com/office/drawing/2014/main" val="1063738422"/>
                  </a:ext>
                </a:extLst>
              </a:tr>
              <a:tr h="759237">
                <a:tc>
                  <a:txBody>
                    <a:bodyPr/>
                    <a:lstStyle/>
                    <a:p>
                      <a:pPr marL="0" lvl="0" indent="0" algn="ctr" rtl="0">
                        <a:spcBef>
                          <a:spcPts val="0"/>
                        </a:spcBef>
                        <a:spcAft>
                          <a:spcPts val="0"/>
                        </a:spcAft>
                        <a:buNone/>
                      </a:pPr>
                      <a:endParaRPr lang="e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 sz="2500" dirty="0">
                          <a:latin typeface="Calibri" panose="020F0502020204030204" pitchFamily="34" charset="0"/>
                          <a:cs typeface="Calibri" panose="020F0502020204030204" pitchFamily="34" charset="0"/>
                        </a:rPr>
                        <a:t>24/02/2025 </a:t>
                      </a:r>
                      <a:r>
                        <a:rPr lang="en" sz="2500" baseline="0" dirty="0">
                          <a:latin typeface="Calibri" panose="020F0502020204030204" pitchFamily="34" charset="0"/>
                          <a:cs typeface="Calibri" panose="020F0502020204030204" pitchFamily="34" charset="0"/>
                        </a:rPr>
                        <a:t> to  01/03/2025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Enhance the system for improved performance and reliability. Resolve any issues found during testing. Perform a final review and implement necessary adjustments.</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3571267771"/>
                  </a:ext>
                </a:extLst>
              </a:tr>
              <a:tr h="1232386">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03/03/2025  to  08/03/2025           </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Perform comprehensive testing of the entire system. Assess all system components thoroughly. Execute an in-depth evaluation of the software algorithms and codebase. Verify the software's connectivity and remote control features systematically.</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1476818784"/>
                  </a:ext>
                </a:extLst>
              </a:tr>
              <a:tr h="1284890">
                <a:tc>
                  <a:txBody>
                    <a:bodyPr/>
                    <a:lstStyle/>
                    <a:p>
                      <a:pPr marL="0" lvl="0" indent="0" algn="ctr" rtl="0">
                        <a:spcBef>
                          <a:spcPts val="0"/>
                        </a:spcBef>
                        <a:spcAft>
                          <a:spcPts val="0"/>
                        </a:spcAft>
                        <a:buNone/>
                      </a:pPr>
                      <a:endParaRPr lang="en-IN" sz="25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IN" sz="2500" dirty="0">
                          <a:latin typeface="Calibri" panose="020F0502020204030204" pitchFamily="34" charset="0"/>
                          <a:cs typeface="Calibri" panose="020F0502020204030204" pitchFamily="34" charset="0"/>
                        </a:rPr>
                        <a:t>10/03/2025 to 15/03/2025</a:t>
                      </a:r>
                      <a:endParaRPr sz="2500" dirty="0">
                        <a:latin typeface="Calibri" panose="020F0502020204030204" pitchFamily="34" charset="0"/>
                        <a:cs typeface="Calibri" panose="020F0502020204030204" pitchFamily="34" charset="0"/>
                      </a:endParaRPr>
                    </a:p>
                  </a:txBody>
                  <a:tcPr marL="121900" marR="121900" marT="121900" marB="121900"/>
                </a:tc>
                <a:tc>
                  <a:txBody>
                    <a:bodyPr/>
                    <a:lstStyle/>
                    <a:p>
                      <a:pPr marL="0" lvl="0" indent="0" algn="l" rtl="0">
                        <a:spcBef>
                          <a:spcPts val="0"/>
                        </a:spcBef>
                        <a:spcAft>
                          <a:spcPts val="0"/>
                        </a:spcAft>
                        <a:buNone/>
                      </a:pPr>
                      <a:r>
                        <a:rPr lang="en-GB" sz="18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Submit the Rover for final evaluation, documenting the testing results. Provide an overall assessment of the project's success and offer suggestions for potential applications</a:t>
                      </a:r>
                      <a:r>
                        <a:rPr lang="en-GB" sz="1867" b="0" i="0" u="none" strike="noStrike" cap="none" dirty="0">
                          <a:solidFill>
                            <a:schemeClr val="tx1"/>
                          </a:solidFill>
                          <a:effectLst/>
                          <a:latin typeface="+mn-lt"/>
                          <a:ea typeface="+mn-ea"/>
                          <a:cs typeface="+mn-cs"/>
                          <a:sym typeface="Arial"/>
                        </a:rPr>
                        <a:t>.</a:t>
                      </a:r>
                      <a:endParaRPr sz="1800" dirty="0">
                        <a:latin typeface="Calibri" panose="020F0502020204030204" pitchFamily="34" charset="0"/>
                        <a:cs typeface="Calibri" panose="020F0502020204030204" pitchFamily="34" charset="0"/>
                      </a:endParaRPr>
                    </a:p>
                  </a:txBody>
                  <a:tcPr marL="121900" marR="121900" marT="121900" marB="121900"/>
                </a:tc>
                <a:extLst>
                  <a:ext uri="{0D108BD9-81ED-4DB2-BD59-A6C34878D82A}">
                    <a16:rowId xmlns:a16="http://schemas.microsoft.com/office/drawing/2014/main" val="3837188180"/>
                  </a:ext>
                </a:extLst>
              </a:tr>
            </a:tbl>
          </a:graphicData>
        </a:graphic>
      </p:graphicFrame>
    </p:spTree>
    <p:extLst>
      <p:ext uri="{BB962C8B-B14F-4D97-AF65-F5344CB8AC3E}">
        <p14:creationId xmlns:p14="http://schemas.microsoft.com/office/powerpoint/2010/main" val="6959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0D8D-73BF-41A6-832E-CAEDBD27F45C}"/>
              </a:ext>
            </a:extLst>
          </p:cNvPr>
          <p:cNvSpPr>
            <a:spLocks noGrp="1"/>
          </p:cNvSpPr>
          <p:nvPr>
            <p:ph type="title"/>
          </p:nvPr>
        </p:nvSpPr>
        <p:spPr/>
        <p:txBody>
          <a:bodyPr>
            <a:normAutofit/>
          </a:bodyPr>
          <a:lstStyle/>
          <a:p>
            <a:r>
              <a:rPr lang="en-IN" sz="6600" b="1" dirty="0">
                <a:solidFill>
                  <a:srgbClr val="C0000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485819D9-5CC1-49C4-9923-919039458D04}"/>
              </a:ext>
            </a:extLst>
          </p:cNvPr>
          <p:cNvSpPr>
            <a:spLocks noGrp="1"/>
          </p:cNvSpPr>
          <p:nvPr>
            <p:ph idx="1"/>
          </p:nvPr>
        </p:nvSpPr>
        <p:spPr>
          <a:xfrm>
            <a:off x="838200" y="1690688"/>
            <a:ext cx="10515600" cy="4671201"/>
          </a:xfrm>
        </p:spPr>
        <p:txBody>
          <a:bodyPr>
            <a:normAutofit lnSpcReduction="10000"/>
          </a:bodyPr>
          <a:lstStyle/>
          <a:p>
            <a:r>
              <a:rPr lang="en-GB" dirty="0"/>
              <a:t>Developing a spy rover equipped with an intelligent navigation system and real-time video monitoring capabilities for enhanced surveillance and exploration.</a:t>
            </a:r>
          </a:p>
          <a:p>
            <a:r>
              <a:rPr lang="en-GB" dirty="0"/>
              <a:t>Advanced technology is essential for effective monitoring and security in today's world.</a:t>
            </a:r>
          </a:p>
          <a:p>
            <a:r>
              <a:rPr lang="en-GB" dirty="0"/>
              <a:t>It serves as a critical tool in situations where direct human intervention is challenging or risky.</a:t>
            </a:r>
          </a:p>
          <a:p>
            <a:r>
              <a:rPr lang="en-GB" dirty="0"/>
              <a:t>Potential for future enhancements and adaptability to different environments.</a:t>
            </a:r>
          </a:p>
          <a:p>
            <a:r>
              <a:rPr lang="en-GB" dirty="0"/>
              <a:t>Provide real-time video and data to improve situational awareness and decision-making.</a:t>
            </a:r>
          </a:p>
          <a:p>
            <a:endParaRPr lang="en-GB" dirty="0"/>
          </a:p>
          <a:p>
            <a:endParaRPr lang="en-GB" dirty="0"/>
          </a:p>
          <a:p>
            <a:endParaRPr lang="en-IN" dirty="0"/>
          </a:p>
        </p:txBody>
      </p:sp>
    </p:spTree>
    <p:extLst>
      <p:ext uri="{BB962C8B-B14F-4D97-AF65-F5344CB8AC3E}">
        <p14:creationId xmlns:p14="http://schemas.microsoft.com/office/powerpoint/2010/main" val="123441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3D31-31D4-4DEB-A512-8C62C8AD9575}"/>
              </a:ext>
            </a:extLst>
          </p:cNvPr>
          <p:cNvSpPr>
            <a:spLocks noGrp="1"/>
          </p:cNvSpPr>
          <p:nvPr>
            <p:ph type="title"/>
          </p:nvPr>
        </p:nvSpPr>
        <p:spPr>
          <a:xfrm>
            <a:off x="661737" y="136525"/>
            <a:ext cx="10515600" cy="1325563"/>
          </a:xfrm>
        </p:spPr>
        <p:txBody>
          <a:bodyPr>
            <a:normAutofit/>
          </a:bodyPr>
          <a:lstStyle/>
          <a:p>
            <a:r>
              <a:rPr lang="en-IN" sz="5400" b="1">
                <a:solidFill>
                  <a:srgbClr val="C00000"/>
                </a:solidFill>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B18540E6-E273-444D-BB62-24C2E520F955}"/>
              </a:ext>
            </a:extLst>
          </p:cNvPr>
          <p:cNvSpPr>
            <a:spLocks noGrp="1"/>
          </p:cNvSpPr>
          <p:nvPr>
            <p:ph idx="1"/>
          </p:nvPr>
        </p:nvSpPr>
        <p:spPr>
          <a:xfrm>
            <a:off x="457395" y="1333574"/>
            <a:ext cx="10515600" cy="4771874"/>
          </a:xfrm>
        </p:spPr>
        <p:txBody>
          <a:bodyPr vert="horz" lIns="91440" tIns="45720" rIns="91440" bIns="45720" rtlCol="0" anchor="t">
            <a:normAutofit fontScale="92500" lnSpcReduction="10000"/>
          </a:bodyPr>
          <a:lstStyle/>
          <a:p>
            <a:pPr marL="342900" indent="-342900">
              <a:lnSpc>
                <a:spcPct val="150000"/>
              </a:lnSpc>
              <a:buAutoNum type="arabicPeriod"/>
            </a:pPr>
            <a:r>
              <a:rPr lang="en-IN" sz="1800" err="1">
                <a:solidFill>
                  <a:srgbClr val="222222"/>
                </a:solidFill>
                <a:effectLst/>
                <a:latin typeface="Arial"/>
                <a:cs typeface="Arial"/>
              </a:rPr>
              <a:t>Rangapur</a:t>
            </a:r>
            <a:r>
              <a:rPr lang="en-IN" sz="1800">
                <a:solidFill>
                  <a:srgbClr val="222222"/>
                </a:solidFill>
                <a:effectLst/>
                <a:latin typeface="Arial"/>
                <a:cs typeface="Arial"/>
              </a:rPr>
              <a:t>, I., Prasad, B.S. and Suresh, R., 2020. Design and development of spherical spy robot for surveillance operation. Procedia Computer Science, 171, pp.1212-1220.</a:t>
            </a:r>
            <a:endParaRPr lang="en-US" sz="1800">
              <a:ea typeface="Calibri"/>
              <a:cs typeface="Calibri"/>
            </a:endParaRPr>
          </a:p>
          <a:p>
            <a:pPr marL="342900" indent="-342900">
              <a:lnSpc>
                <a:spcPct val="150000"/>
              </a:lnSpc>
              <a:buAutoNum type="arabicPeriod"/>
            </a:pPr>
            <a:r>
              <a:rPr lang="en-US" sz="1800">
                <a:ea typeface="+mn-lt"/>
                <a:cs typeface="+mn-lt"/>
              </a:rPr>
              <a:t>Swinton, S., </a:t>
            </a:r>
            <a:r>
              <a:rPr lang="en-US" sz="1800" err="1">
                <a:ea typeface="+mn-lt"/>
                <a:cs typeface="+mn-lt"/>
              </a:rPr>
              <a:t>McGookin</a:t>
            </a:r>
            <a:r>
              <a:rPr lang="en-US" sz="1800">
                <a:ea typeface="+mn-lt"/>
                <a:cs typeface="+mn-lt"/>
              </a:rPr>
              <a:t>, E. and Thomson, D., 2024, June. Design of a Health Monitoring System for a Planetary Exploration Rover. In 2024 International Conference on Space Robotics (</a:t>
            </a:r>
            <a:r>
              <a:rPr lang="en-US" sz="1800" err="1">
                <a:ea typeface="+mn-lt"/>
                <a:cs typeface="+mn-lt"/>
              </a:rPr>
              <a:t>iSpaRo</a:t>
            </a:r>
            <a:r>
              <a:rPr lang="en-US" sz="1800">
                <a:ea typeface="+mn-lt"/>
                <a:cs typeface="+mn-lt"/>
              </a:rPr>
              <a:t>) (pp. 218-223). IEEE.</a:t>
            </a:r>
          </a:p>
          <a:p>
            <a:pPr marL="342900" indent="-342900">
              <a:lnSpc>
                <a:spcPct val="150000"/>
              </a:lnSpc>
              <a:buAutoNum type="arabicPeriod"/>
            </a:pPr>
            <a:r>
              <a:rPr lang="en-US" sz="1800">
                <a:ea typeface="+mn-lt"/>
                <a:cs typeface="+mn-lt"/>
              </a:rPr>
              <a:t>Rani, V.U., Sridevi, J. and Sai, P.M., 2021, January. Web controlled raspberry pi robot surveillance. In 2021 International Conference on Sustainable Energy and Future Electric Transportation (SEFET) (pp. 1-5). IEEE.</a:t>
            </a:r>
          </a:p>
          <a:p>
            <a:pPr marL="342900" indent="-342900">
              <a:lnSpc>
                <a:spcPct val="150000"/>
              </a:lnSpc>
              <a:buAutoNum type="arabicPeriod"/>
            </a:pPr>
            <a:r>
              <a:rPr lang="en-US" sz="1800" err="1">
                <a:ea typeface="+mn-lt"/>
                <a:cs typeface="+mn-lt"/>
              </a:rPr>
              <a:t>Guggilla</a:t>
            </a:r>
            <a:r>
              <a:rPr lang="en-US" sz="1800">
                <a:ea typeface="+mn-lt"/>
                <a:cs typeface="+mn-lt"/>
              </a:rPr>
              <a:t>, M.R., Deepa, K. and Nithya, M., 2022, August. Internet Based Real Time Control of Rover Using Live Video Streaming. In 2022 International Conference on Innovations in Science and Technology for Sustainable Development (ICISTSD) (pp. 325-329). IEEE.</a:t>
            </a:r>
          </a:p>
          <a:p>
            <a:pPr marL="342900" indent="-342900">
              <a:lnSpc>
                <a:spcPct val="150000"/>
              </a:lnSpc>
              <a:buAutoNum type="arabicPeriod"/>
            </a:pPr>
            <a:r>
              <a:rPr lang="en-US" sz="1800">
                <a:ea typeface="+mn-lt"/>
                <a:cs typeface="+mn-lt"/>
              </a:rPr>
              <a:t>Zhang, B., Okutsu, M., Ochiai, R., </a:t>
            </a:r>
            <a:r>
              <a:rPr lang="en-US" sz="1800" err="1">
                <a:ea typeface="+mn-lt"/>
                <a:cs typeface="+mn-lt"/>
              </a:rPr>
              <a:t>Tayama</a:t>
            </a:r>
            <a:r>
              <a:rPr lang="en-US" sz="1800">
                <a:ea typeface="+mn-lt"/>
                <a:cs typeface="+mn-lt"/>
              </a:rPr>
              <a:t>, M. and Lim, H.O., 2023. Research on Design and Motion Control of a Considerate Guide Mobile Robot for Visually Impaired People. IEEE Access, 11, pp.62820-62828.</a:t>
            </a:r>
            <a:endParaRPr lang="en-US" sz="1800">
              <a:ea typeface="Calibri"/>
              <a:cs typeface="Calibri"/>
            </a:endParaRPr>
          </a:p>
          <a:p>
            <a:pPr marL="342900" indent="-342900">
              <a:lnSpc>
                <a:spcPct val="150000"/>
              </a:lnSpc>
              <a:buAutoNum type="arabicPeriod"/>
            </a:pPr>
            <a:endParaRPr lang="en-US" sz="1800">
              <a:ea typeface="Calibri"/>
              <a:cs typeface="Calibri"/>
            </a:endParaRPr>
          </a:p>
        </p:txBody>
      </p:sp>
      <p:sp>
        <p:nvSpPr>
          <p:cNvPr id="4" name="Slide Number Placeholder 3">
            <a:extLst>
              <a:ext uri="{FF2B5EF4-FFF2-40B4-BE49-F238E27FC236}">
                <a16:creationId xmlns:a16="http://schemas.microsoft.com/office/drawing/2014/main" id="{E4438D81-5CDD-2051-E81A-5F4D23BC95BC}"/>
              </a:ext>
            </a:extLst>
          </p:cNvPr>
          <p:cNvSpPr>
            <a:spLocks noGrp="1"/>
          </p:cNvSpPr>
          <p:nvPr>
            <p:ph type="sldNum" sz="quarter" idx="12"/>
          </p:nvPr>
        </p:nvSpPr>
        <p:spPr/>
        <p:txBody>
          <a:bodyPr/>
          <a:lstStyle/>
          <a:p>
            <a:fld id="{DB667707-3897-498B-AA7F-0FA11EA06BD8}" type="slidenum">
              <a:rPr lang="en-IN" smtClean="0"/>
              <a:t>20</a:t>
            </a:fld>
            <a:endParaRPr lang="en-IN"/>
          </a:p>
        </p:txBody>
      </p:sp>
    </p:spTree>
    <p:extLst>
      <p:ext uri="{BB962C8B-B14F-4D97-AF65-F5344CB8AC3E}">
        <p14:creationId xmlns:p14="http://schemas.microsoft.com/office/powerpoint/2010/main" val="361214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9271-18B3-744E-5F3F-369F6FF3B0C3}"/>
              </a:ext>
            </a:extLst>
          </p:cNvPr>
          <p:cNvSpPr>
            <a:spLocks noGrp="1"/>
          </p:cNvSpPr>
          <p:nvPr>
            <p:ph type="ctrTitle" idx="4294967295"/>
          </p:nvPr>
        </p:nvSpPr>
        <p:spPr>
          <a:xfrm>
            <a:off x="0" y="72290"/>
            <a:ext cx="9144000" cy="1449039"/>
          </a:xfrm>
        </p:spPr>
        <p:txBody>
          <a:bodyPr/>
          <a:lstStyle/>
          <a:p>
            <a:br>
              <a:rPr lang="en-US">
                <a:ea typeface="Calibri Light"/>
                <a:cs typeface="Calibri Light"/>
              </a:rPr>
            </a:br>
            <a:endParaRPr lang="en-US"/>
          </a:p>
        </p:txBody>
      </p:sp>
      <p:graphicFrame>
        <p:nvGraphicFramePr>
          <p:cNvPr id="7" name="Content Placeholder 6">
            <a:extLst>
              <a:ext uri="{FF2B5EF4-FFF2-40B4-BE49-F238E27FC236}">
                <a16:creationId xmlns:a16="http://schemas.microsoft.com/office/drawing/2014/main" id="{C2F17BF3-C6AC-5963-60B6-13D926D6F734}"/>
              </a:ext>
            </a:extLst>
          </p:cNvPr>
          <p:cNvGraphicFramePr>
            <a:graphicFrameLocks noGrp="1"/>
          </p:cNvGraphicFramePr>
          <p:nvPr>
            <p:ph idx="4294967295"/>
            <p:extLst>
              <p:ext uri="{D42A27DB-BD31-4B8C-83A1-F6EECF244321}">
                <p14:modId xmlns:p14="http://schemas.microsoft.com/office/powerpoint/2010/main" val="2302868842"/>
              </p:ext>
            </p:extLst>
          </p:nvPr>
        </p:nvGraphicFramePr>
        <p:xfrm>
          <a:off x="418290" y="1040780"/>
          <a:ext cx="11485709" cy="5679440"/>
        </p:xfrm>
        <a:graphic>
          <a:graphicData uri="http://schemas.openxmlformats.org/drawingml/2006/table">
            <a:tbl>
              <a:tblPr firstRow="1" bandRow="1">
                <a:tableStyleId>{5C22544A-7EE6-4342-B048-85BDC9FD1C3A}</a:tableStyleId>
              </a:tblPr>
              <a:tblGrid>
                <a:gridCol w="472941">
                  <a:extLst>
                    <a:ext uri="{9D8B030D-6E8A-4147-A177-3AD203B41FA5}">
                      <a16:colId xmlns:a16="http://schemas.microsoft.com/office/drawing/2014/main" val="67936434"/>
                    </a:ext>
                  </a:extLst>
                </a:gridCol>
                <a:gridCol w="1418824">
                  <a:extLst>
                    <a:ext uri="{9D8B030D-6E8A-4147-A177-3AD203B41FA5}">
                      <a16:colId xmlns:a16="http://schemas.microsoft.com/office/drawing/2014/main" val="3966779854"/>
                    </a:ext>
                  </a:extLst>
                </a:gridCol>
                <a:gridCol w="1563601">
                  <a:extLst>
                    <a:ext uri="{9D8B030D-6E8A-4147-A177-3AD203B41FA5}">
                      <a16:colId xmlns:a16="http://schemas.microsoft.com/office/drawing/2014/main" val="2087351742"/>
                    </a:ext>
                  </a:extLst>
                </a:gridCol>
                <a:gridCol w="1997936">
                  <a:extLst>
                    <a:ext uri="{9D8B030D-6E8A-4147-A177-3AD203B41FA5}">
                      <a16:colId xmlns:a16="http://schemas.microsoft.com/office/drawing/2014/main" val="515988763"/>
                    </a:ext>
                  </a:extLst>
                </a:gridCol>
                <a:gridCol w="656327">
                  <a:extLst>
                    <a:ext uri="{9D8B030D-6E8A-4147-A177-3AD203B41FA5}">
                      <a16:colId xmlns:a16="http://schemas.microsoft.com/office/drawing/2014/main" val="3258318647"/>
                    </a:ext>
                  </a:extLst>
                </a:gridCol>
                <a:gridCol w="2065501">
                  <a:extLst>
                    <a:ext uri="{9D8B030D-6E8A-4147-A177-3AD203B41FA5}">
                      <a16:colId xmlns:a16="http://schemas.microsoft.com/office/drawing/2014/main" val="899252507"/>
                    </a:ext>
                  </a:extLst>
                </a:gridCol>
                <a:gridCol w="1524983">
                  <a:extLst>
                    <a:ext uri="{9D8B030D-6E8A-4147-A177-3AD203B41FA5}">
                      <a16:colId xmlns:a16="http://schemas.microsoft.com/office/drawing/2014/main" val="3350562795"/>
                    </a:ext>
                  </a:extLst>
                </a:gridCol>
                <a:gridCol w="1785596">
                  <a:extLst>
                    <a:ext uri="{9D8B030D-6E8A-4147-A177-3AD203B41FA5}">
                      <a16:colId xmlns:a16="http://schemas.microsoft.com/office/drawing/2014/main" val="1738246659"/>
                    </a:ext>
                  </a:extLst>
                </a:gridCol>
              </a:tblGrid>
              <a:tr h="1371600">
                <a:tc>
                  <a:txBody>
                    <a:bodyPr/>
                    <a:lstStyle/>
                    <a:p>
                      <a:r>
                        <a:rPr lang="en-US" b="1">
                          <a:solidFill>
                            <a:schemeClr val="tx1"/>
                          </a:solidFill>
                        </a:rPr>
                        <a:t>SI NO</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b="1">
                          <a:solidFill>
                            <a:schemeClr val="tx1"/>
                          </a:solidFill>
                        </a:rPr>
                        <a:t>Name of the journal</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Names of the Title of the Paper Authors</a:t>
                      </a:r>
                      <a:endParaRPr lang="en-US" sz="1800" b="1" i="0" u="none" strike="noStrike" noProof="0" err="1">
                        <a:solidFill>
                          <a:srgbClr val="000000"/>
                        </a:solidFill>
                        <a:latin typeface="Calibri"/>
                      </a:endParaRPr>
                    </a:p>
                    <a:p>
                      <a:pPr lvl="0">
                        <a:buNone/>
                      </a:pP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Name of Journal / Conference Proceedings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b="1">
                          <a:solidFill>
                            <a:schemeClr val="tx1"/>
                          </a:solidFill>
                        </a:rPr>
                        <a:t>YEAR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Methodology</a:t>
                      </a:r>
                    </a:p>
                    <a:p>
                      <a:pPr lvl="0">
                        <a:buNone/>
                      </a:pPr>
                      <a:endParaRPr lang="en-US" b="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Merits</a:t>
                      </a:r>
                    </a:p>
                    <a:p>
                      <a:pPr lvl="0">
                        <a:buNone/>
                      </a:pP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dirty="0">
                          <a:solidFill>
                            <a:srgbClr val="000000"/>
                          </a:solidFill>
                          <a:latin typeface="Calibri"/>
                        </a:rPr>
                        <a:t>Drawbacks</a:t>
                      </a:r>
                    </a:p>
                    <a:p>
                      <a:pPr lvl="0">
                        <a:buNone/>
                      </a:pPr>
                      <a:endParaRPr lang="en-US" b="1"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53497559"/>
                  </a:ext>
                </a:extLst>
              </a:tr>
              <a:tr h="4307840">
                <a:tc>
                  <a:txBody>
                    <a:bodyPr/>
                    <a:lstStyle/>
                    <a:p>
                      <a:pPr lvl="0">
                        <a:buNone/>
                      </a:pPr>
                      <a:r>
                        <a:rPr lang="en-US" b="1"/>
                        <a:t>1.</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IN" sz="1800" b="1" i="0" u="none" strike="noStrike" noProof="0">
                          <a:solidFill>
                            <a:srgbClr val="000000"/>
                          </a:solidFill>
                          <a:latin typeface="Calibri"/>
                        </a:rPr>
                        <a:t>Design and Development of Spherical Spy Robot for Surveillance Operation</a:t>
                      </a:r>
                      <a:endParaRPr lang="en-US" sz="1800" b="1"/>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AutoNum type="arabicPeriod"/>
                      </a:pPr>
                      <a:r>
                        <a:rPr lang="en-IN" sz="1800" b="0" i="0" u="none" strike="noStrike" noProof="0">
                          <a:solidFill>
                            <a:srgbClr val="000000"/>
                          </a:solidFill>
                          <a:latin typeface="Calibri"/>
                        </a:rPr>
                        <a:t>Irfan </a:t>
                      </a:r>
                      <a:r>
                        <a:rPr lang="en-IN" sz="1800" b="0" i="0" u="none" strike="noStrike" noProof="0" err="1">
                          <a:solidFill>
                            <a:srgbClr val="000000"/>
                          </a:solidFill>
                          <a:latin typeface="Calibri"/>
                        </a:rPr>
                        <a:t>Rangapura</a:t>
                      </a:r>
                      <a:r>
                        <a:rPr lang="en-IN" sz="1800" b="0" i="0" u="none" strike="noStrike" noProof="0">
                          <a:solidFill>
                            <a:srgbClr val="000000"/>
                          </a:solidFill>
                          <a:latin typeface="Calibri"/>
                        </a:rPr>
                        <a:t>.</a:t>
                      </a:r>
                    </a:p>
                    <a:p>
                      <a:pPr marL="342900" lvl="0" indent="-342900">
                        <a:buAutoNum type="arabicPeriod"/>
                      </a:pPr>
                      <a:r>
                        <a:rPr lang="en-IN" sz="1800" b="0" i="0" u="none" strike="noStrike" noProof="0" err="1">
                          <a:solidFill>
                            <a:srgbClr val="000000"/>
                          </a:solidFill>
                          <a:latin typeface="Calibri"/>
                        </a:rPr>
                        <a:t>B.K.Swathi</a:t>
                      </a:r>
                      <a:r>
                        <a:rPr lang="en-IN" sz="1800" b="0" i="0" u="none" strike="noStrike" noProof="0">
                          <a:solidFill>
                            <a:srgbClr val="000000"/>
                          </a:solidFill>
                          <a:latin typeface="Calibri"/>
                        </a:rPr>
                        <a:t> Prasad. </a:t>
                      </a:r>
                      <a:endParaRPr lang="en-US" sz="1800"/>
                    </a:p>
                    <a:p>
                      <a:pPr marL="342900" lvl="0" indent="-342900">
                        <a:buAutoNum type="arabicPeriod"/>
                      </a:pPr>
                      <a:r>
                        <a:rPr lang="en-IN" sz="1800" b="0" i="0" u="none" strike="noStrike" noProof="0" err="1">
                          <a:solidFill>
                            <a:srgbClr val="000000"/>
                          </a:solidFill>
                          <a:latin typeface="Calibri"/>
                        </a:rPr>
                        <a:t>R.Suresh</a:t>
                      </a:r>
                      <a:r>
                        <a:rPr lang="en-IN" sz="1800" b="0" i="0" u="none" strike="noStrike" noProof="0">
                          <a:solidFill>
                            <a:srgbClr val="000000"/>
                          </a:solidFill>
                          <a:latin typeface="Calibri"/>
                        </a:rPr>
                        <a:t>.</a:t>
                      </a:r>
                      <a:endParaRPr lang="en-US" sz="18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a:buChar char="•"/>
                      </a:pPr>
                      <a:r>
                        <a:rPr lang="en-US" sz="1800" b="1" i="0" u="none" strike="noStrike" noProof="0">
                          <a:latin typeface="Calibri"/>
                        </a:rPr>
                        <a:t>Third International Conference on Computing and Network Communications</a:t>
                      </a:r>
                      <a:r>
                        <a:rPr lang="en-US" sz="1800" b="0" i="0" u="none" strike="noStrike" noProof="0">
                          <a:latin typeface="Calibri"/>
                        </a:rPr>
                        <a:t> (CoCoNet'19), published in Volume 171, 2020 of the journal.</a:t>
                      </a:r>
                      <a:endParaRPr lang="en-US" sz="18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a:t>2020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a:buChar char="•"/>
                      </a:pPr>
                      <a:r>
                        <a:rPr lang="en-US" sz="1800" b="0" i="0" u="none" strike="noStrike" noProof="0">
                          <a:solidFill>
                            <a:srgbClr val="000000"/>
                          </a:solidFill>
                          <a:latin typeface="Calibri"/>
                        </a:rPr>
                        <a:t>Helped in the conceptualization and design</a:t>
                      </a:r>
                    </a:p>
                    <a:p>
                      <a:pPr marL="285750" lvl="0" indent="-285750">
                        <a:buFont typeface="Arial"/>
                        <a:buChar char="•"/>
                      </a:pPr>
                      <a:r>
                        <a:rPr lang="en-US" sz="1800" b="0" i="0" u="none" strike="noStrike" noProof="0">
                          <a:solidFill>
                            <a:srgbClr val="000000"/>
                          </a:solidFill>
                          <a:latin typeface="Calibri"/>
                        </a:rPr>
                        <a:t>Helped with component selection and integration</a:t>
                      </a:r>
                    </a:p>
                    <a:p>
                      <a:pPr marL="285750" lvl="0" indent="-285750">
                        <a:buFont typeface="Arial"/>
                        <a:buChar char="•"/>
                      </a:pPr>
                      <a:r>
                        <a:rPr lang="en-US" sz="1800" b="0" i="0" u="none" strike="noStrike" noProof="0">
                          <a:solidFill>
                            <a:srgbClr val="000000"/>
                          </a:solidFill>
                          <a:latin typeface="Calibri"/>
                        </a:rPr>
                        <a:t>Helped in the control system development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a:buChar char="•"/>
                      </a:pPr>
                      <a:r>
                        <a:rPr lang="en-IN" sz="1800" b="0" i="0" u="none" strike="noStrike" noProof="0">
                          <a:solidFill>
                            <a:srgbClr val="000000"/>
                          </a:solidFill>
                          <a:latin typeface="Calibri"/>
                        </a:rPr>
                        <a:t>Enhancing the rover's ability to navigate challenging terrains.</a:t>
                      </a:r>
                    </a:p>
                    <a:p>
                      <a:pPr marL="285750" lvl="0" indent="-285750">
                        <a:buFont typeface="Arial"/>
                        <a:buChar char="•"/>
                      </a:pPr>
                      <a:r>
                        <a:rPr lang="en-IN" sz="1800" b="0" i="0" u="none" strike="noStrike" noProof="0">
                          <a:solidFill>
                            <a:srgbClr val="000000"/>
                          </a:solidFill>
                          <a:latin typeface="Calibri"/>
                        </a:rPr>
                        <a:t>Inclusion of wireless camera for surveillance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a:buChar char="•"/>
                      </a:pPr>
                      <a:r>
                        <a:rPr lang="en-US" sz="1800" dirty="0"/>
                        <a:t>Complex system.</a:t>
                      </a:r>
                    </a:p>
                    <a:p>
                      <a:pPr marL="285750" lvl="0" indent="-285750">
                        <a:buFont typeface="Arial"/>
                        <a:buChar char="•"/>
                      </a:pPr>
                      <a:r>
                        <a:rPr lang="en-US" sz="1800" dirty="0"/>
                        <a:t>High Cost.</a:t>
                      </a:r>
                    </a:p>
                    <a:p>
                      <a:pPr marL="285750" lvl="0" indent="-285750">
                        <a:buFont typeface="Arial"/>
                        <a:buChar char="•"/>
                      </a:pPr>
                      <a:r>
                        <a:rPr lang="en-US" sz="1800" dirty="0"/>
                        <a:t>Higher power consumption.</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1445620"/>
                  </a:ext>
                </a:extLst>
              </a:tr>
            </a:tbl>
          </a:graphicData>
        </a:graphic>
      </p:graphicFrame>
      <p:sp>
        <p:nvSpPr>
          <p:cNvPr id="5" name="Title 1">
            <a:extLst>
              <a:ext uri="{FF2B5EF4-FFF2-40B4-BE49-F238E27FC236}">
                <a16:creationId xmlns:a16="http://schemas.microsoft.com/office/drawing/2014/main" id="{A5D8F8D2-1158-4E5C-9E31-E250CEB095B1}"/>
              </a:ext>
            </a:extLst>
          </p:cNvPr>
          <p:cNvSpPr txBox="1">
            <a:spLocks/>
          </p:cNvSpPr>
          <p:nvPr/>
        </p:nvSpPr>
        <p:spPr>
          <a:xfrm>
            <a:off x="288003" y="6787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b="1">
                <a:solidFill>
                  <a:srgbClr val="C00000"/>
                </a:solidFill>
                <a:effectLst>
                  <a:outerShdw blurRad="38100" dist="38100" dir="2700000" algn="tl">
                    <a:srgbClr val="000000">
                      <a:alpha val="43137"/>
                    </a:srgbClr>
                  </a:outerShdw>
                </a:effectLst>
              </a:rPr>
              <a:t>Literature Survey</a:t>
            </a:r>
          </a:p>
        </p:txBody>
      </p:sp>
    </p:spTree>
    <p:extLst>
      <p:ext uri="{BB962C8B-B14F-4D97-AF65-F5344CB8AC3E}">
        <p14:creationId xmlns:p14="http://schemas.microsoft.com/office/powerpoint/2010/main" val="5859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FBE39B-D6EC-F07D-245A-7EA4B584A831}"/>
              </a:ext>
            </a:extLst>
          </p:cNvPr>
          <p:cNvSpPr>
            <a:spLocks noGrp="1"/>
          </p:cNvSpPr>
          <p:nvPr>
            <p:ph type="sldNum" sz="quarter" idx="12"/>
          </p:nvPr>
        </p:nvSpPr>
        <p:spPr/>
        <p:txBody>
          <a:bodyPr/>
          <a:lstStyle/>
          <a:p>
            <a:fld id="{DB667707-3897-498B-AA7F-0FA11EA06BD8}" type="slidenum">
              <a:rPr lang="en-IN" smtClean="0"/>
              <a:t>4</a:t>
            </a:fld>
            <a:endParaRPr lang="en-IN"/>
          </a:p>
        </p:txBody>
      </p:sp>
      <p:sp>
        <p:nvSpPr>
          <p:cNvPr id="3" name="Content Placeholder 2">
            <a:extLst>
              <a:ext uri="{FF2B5EF4-FFF2-40B4-BE49-F238E27FC236}">
                <a16:creationId xmlns:a16="http://schemas.microsoft.com/office/drawing/2014/main" id="{B1FB3743-8A08-4661-97AE-EF75CCB8B457}"/>
              </a:ext>
            </a:extLst>
          </p:cNvPr>
          <p:cNvSpPr>
            <a:spLocks noGrp="1"/>
          </p:cNvSpPr>
          <p:nvPr>
            <p:ph idx="4294967295"/>
          </p:nvPr>
        </p:nvSpPr>
        <p:spPr>
          <a:xfrm>
            <a:off x="0" y="1825625"/>
            <a:ext cx="10515600" cy="4351338"/>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ea typeface="Calibri"/>
              <a:cs typeface="Calibri"/>
            </a:endParaRPr>
          </a:p>
        </p:txBody>
      </p:sp>
      <p:graphicFrame>
        <p:nvGraphicFramePr>
          <p:cNvPr id="5" name="Table 5">
            <a:extLst>
              <a:ext uri="{FF2B5EF4-FFF2-40B4-BE49-F238E27FC236}">
                <a16:creationId xmlns:a16="http://schemas.microsoft.com/office/drawing/2014/main" id="{EC681246-E192-B759-675D-9E251D799A68}"/>
              </a:ext>
            </a:extLst>
          </p:cNvPr>
          <p:cNvGraphicFramePr>
            <a:graphicFrameLocks noGrp="1"/>
          </p:cNvGraphicFramePr>
          <p:nvPr>
            <p:extLst>
              <p:ext uri="{D42A27DB-BD31-4B8C-83A1-F6EECF244321}">
                <p14:modId xmlns:p14="http://schemas.microsoft.com/office/powerpoint/2010/main" val="4269148737"/>
              </p:ext>
            </p:extLst>
          </p:nvPr>
        </p:nvGraphicFramePr>
        <p:xfrm>
          <a:off x="441434" y="199167"/>
          <a:ext cx="11424746" cy="6459666"/>
        </p:xfrm>
        <a:graphic>
          <a:graphicData uri="http://schemas.openxmlformats.org/drawingml/2006/table">
            <a:tbl>
              <a:tblPr firstRow="1" bandRow="1">
                <a:tableStyleId>{5940675A-B579-460E-94D1-54222C63F5DA}</a:tableStyleId>
              </a:tblPr>
              <a:tblGrid>
                <a:gridCol w="494086">
                  <a:extLst>
                    <a:ext uri="{9D8B030D-6E8A-4147-A177-3AD203B41FA5}">
                      <a16:colId xmlns:a16="http://schemas.microsoft.com/office/drawing/2014/main" val="1848023135"/>
                    </a:ext>
                  </a:extLst>
                </a:gridCol>
                <a:gridCol w="1240077">
                  <a:extLst>
                    <a:ext uri="{9D8B030D-6E8A-4147-A177-3AD203B41FA5}">
                      <a16:colId xmlns:a16="http://schemas.microsoft.com/office/drawing/2014/main" val="380149822"/>
                    </a:ext>
                  </a:extLst>
                </a:gridCol>
                <a:gridCol w="1200070">
                  <a:extLst>
                    <a:ext uri="{9D8B030D-6E8A-4147-A177-3AD203B41FA5}">
                      <a16:colId xmlns:a16="http://schemas.microsoft.com/office/drawing/2014/main" val="2544671064"/>
                    </a:ext>
                  </a:extLst>
                </a:gridCol>
                <a:gridCol w="1460086">
                  <a:extLst>
                    <a:ext uri="{9D8B030D-6E8A-4147-A177-3AD203B41FA5}">
                      <a16:colId xmlns:a16="http://schemas.microsoft.com/office/drawing/2014/main" val="1335524757"/>
                    </a:ext>
                  </a:extLst>
                </a:gridCol>
                <a:gridCol w="716909">
                  <a:extLst>
                    <a:ext uri="{9D8B030D-6E8A-4147-A177-3AD203B41FA5}">
                      <a16:colId xmlns:a16="http://schemas.microsoft.com/office/drawing/2014/main" val="3790020337"/>
                    </a:ext>
                  </a:extLst>
                </a:gridCol>
                <a:gridCol w="2293271">
                  <a:extLst>
                    <a:ext uri="{9D8B030D-6E8A-4147-A177-3AD203B41FA5}">
                      <a16:colId xmlns:a16="http://schemas.microsoft.com/office/drawing/2014/main" val="615245192"/>
                    </a:ext>
                  </a:extLst>
                </a:gridCol>
                <a:gridCol w="2080129">
                  <a:extLst>
                    <a:ext uri="{9D8B030D-6E8A-4147-A177-3AD203B41FA5}">
                      <a16:colId xmlns:a16="http://schemas.microsoft.com/office/drawing/2014/main" val="2348062175"/>
                    </a:ext>
                  </a:extLst>
                </a:gridCol>
                <a:gridCol w="1940118">
                  <a:extLst>
                    <a:ext uri="{9D8B030D-6E8A-4147-A177-3AD203B41FA5}">
                      <a16:colId xmlns:a16="http://schemas.microsoft.com/office/drawing/2014/main" val="3888325592"/>
                    </a:ext>
                  </a:extLst>
                </a:gridCol>
              </a:tblGrid>
              <a:tr h="1592640">
                <a:tc>
                  <a:txBody>
                    <a:bodyPr/>
                    <a:lstStyle/>
                    <a:p>
                      <a:pPr algn="ctr"/>
                      <a:r>
                        <a:rPr lang="en-US" sz="1800" b="1"/>
                        <a:t>Sl. No</a:t>
                      </a:r>
                    </a:p>
                  </a:txBody>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Name of the Journal</a:t>
                      </a:r>
                    </a:p>
                  </a:txBody>
                  <a:tcPr/>
                </a:tc>
                <a:tc>
                  <a:txBody>
                    <a:bodyPr/>
                    <a:lstStyle/>
                    <a:p>
                      <a:pPr algn="ctr"/>
                      <a:r>
                        <a:rPr lang="en-US" sz="1800" b="1"/>
                        <a:t>Names of the </a:t>
                      </a:r>
                      <a:r>
                        <a:rPr lang="en-US" sz="1800" b="1" i="0" u="none" strike="noStrike" noProof="0">
                          <a:solidFill>
                            <a:srgbClr val="000000"/>
                          </a:solidFill>
                          <a:latin typeface="Calibri"/>
                        </a:rPr>
                        <a:t>Title of the Paper </a:t>
                      </a:r>
                      <a:r>
                        <a:rPr lang="en-US" sz="1800" b="1"/>
                        <a:t>Authors</a:t>
                      </a:r>
                      <a:endParaRPr lang="en-IN" sz="1800" b="1"/>
                    </a:p>
                  </a:txBody>
                  <a:tcPr/>
                </a:tc>
                <a:tc>
                  <a:txBody>
                    <a:bodyPr/>
                    <a:lstStyle/>
                    <a:p>
                      <a:pPr algn="ctr"/>
                      <a:r>
                        <a:rPr lang="en-US" sz="1800" b="1"/>
                        <a:t>Name of Journal / Conference Proceedings</a:t>
                      </a:r>
                      <a:endParaRPr lang="en-IN" sz="1800" b="1"/>
                    </a:p>
                  </a:txBody>
                  <a:tcPr/>
                </a:tc>
                <a:tc>
                  <a:txBody>
                    <a:bodyPr/>
                    <a:lstStyle/>
                    <a:p>
                      <a:pPr algn="ctr"/>
                      <a:r>
                        <a:rPr lang="en-US" sz="1800" b="1"/>
                        <a:t>Year</a:t>
                      </a:r>
                      <a:endParaRPr lang="en-IN" sz="1800" b="1"/>
                    </a:p>
                  </a:txBody>
                  <a:tcPr/>
                </a:tc>
                <a:tc>
                  <a:txBody>
                    <a:bodyPr/>
                    <a:lstStyle/>
                    <a:p>
                      <a:pPr algn="ctr"/>
                      <a:r>
                        <a:rPr lang="en-US" sz="1800" b="1"/>
                        <a:t>Methodology</a:t>
                      </a:r>
                      <a:endParaRPr lang="en-IN" sz="1800" b="1"/>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t>Merits</a:t>
                      </a:r>
                      <a:endParaRPr lang="en-IN" sz="1800" b="1"/>
                    </a:p>
                    <a:p>
                      <a:pPr algn="ctr"/>
                      <a:endParaRPr lang="en-IN" sz="1800" b="1"/>
                    </a:p>
                  </a:txBody>
                  <a:tcPr/>
                </a:tc>
                <a:tc>
                  <a:txBody>
                    <a:bodyPr/>
                    <a:lstStyle/>
                    <a:p>
                      <a:pPr algn="ctr"/>
                      <a:r>
                        <a:rPr lang="en-US" sz="1800" b="1"/>
                        <a:t>Drawbacks</a:t>
                      </a:r>
                      <a:endParaRPr lang="en-IN" sz="1800" b="1"/>
                    </a:p>
                  </a:txBody>
                  <a:tcPr/>
                </a:tc>
                <a:extLst>
                  <a:ext uri="{0D108BD9-81ED-4DB2-BD59-A6C34878D82A}">
                    <a16:rowId xmlns:a16="http://schemas.microsoft.com/office/drawing/2014/main" val="2695156017"/>
                  </a:ext>
                </a:extLst>
              </a:tr>
              <a:tr h="4867026">
                <a:tc>
                  <a:txBody>
                    <a:bodyPr/>
                    <a:lstStyle/>
                    <a:p>
                      <a:pPr lvl="0">
                        <a:buNone/>
                      </a:pPr>
                      <a:r>
                        <a:rPr lang="en-IN" sz="1800" b="1"/>
                        <a:t>2.</a:t>
                      </a:r>
                    </a:p>
                  </a:txBody>
                  <a:tcPr/>
                </a:tc>
                <a:tc>
                  <a:txBody>
                    <a:bodyPr/>
                    <a:lstStyle/>
                    <a:p>
                      <a:pPr lvl="0" algn="ctr">
                        <a:buNone/>
                      </a:pPr>
                      <a:r>
                        <a:rPr lang="en-IN" sz="1800" b="1" i="0" u="none" strike="noStrike" noProof="0"/>
                        <a:t>Design of a Health Monitoring System for a Planetary Exploration Rover.</a:t>
                      </a:r>
                      <a:endParaRPr lang="en-US" sz="1800" b="1"/>
                    </a:p>
                  </a:txBody>
                  <a:tcPr/>
                </a:tc>
                <a:tc>
                  <a:txBody>
                    <a:bodyPr/>
                    <a:lstStyle/>
                    <a:p>
                      <a:pPr marL="0" lvl="0" indent="0">
                        <a:buNone/>
                      </a:pPr>
                      <a:r>
                        <a:rPr lang="en-IN" sz="1800" b="0" i="0" u="none" strike="noStrike" noProof="0">
                          <a:latin typeface="Calibri"/>
                        </a:rPr>
                        <a:t>1.Sara</a:t>
                      </a:r>
                    </a:p>
                    <a:p>
                      <a:pPr marL="0" lvl="0" indent="0">
                        <a:buNone/>
                      </a:pPr>
                      <a:r>
                        <a:rPr lang="en-IN" sz="1800" b="0" i="0" u="none" strike="noStrike" noProof="0">
                          <a:latin typeface="Calibri"/>
                        </a:rPr>
                        <a:t> </a:t>
                      </a:r>
                      <a:r>
                        <a:rPr lang="en-IN" sz="1800" b="0" i="0" u="none" strike="noStrike" noProof="0" err="1">
                          <a:latin typeface="Calibri"/>
                        </a:rPr>
                        <a:t>Swintn</a:t>
                      </a:r>
                      <a:endParaRPr lang="en-IN" sz="1800" b="0" i="0" u="none" strike="noStrike" noProof="0">
                        <a:latin typeface="Calibri"/>
                      </a:endParaRPr>
                    </a:p>
                    <a:p>
                      <a:pPr lvl="0">
                        <a:buNone/>
                      </a:pPr>
                      <a:endParaRPr lang="en-IN" sz="1800" b="0" i="0" u="none" strike="noStrike" noProof="0">
                        <a:latin typeface="Calibri"/>
                      </a:endParaRPr>
                    </a:p>
                    <a:p>
                      <a:pPr lvl="0">
                        <a:buNone/>
                      </a:pPr>
                      <a:r>
                        <a:rPr lang="en-IN" sz="1800" b="0" i="0" u="none" strike="noStrike" noProof="0">
                          <a:latin typeface="Calibri"/>
                        </a:rPr>
                        <a:t>2. </a:t>
                      </a:r>
                      <a:r>
                        <a:rPr lang="en-IN" sz="1800" b="0" i="0" u="none" strike="noStrike" noProof="0"/>
                        <a:t>Euan    </a:t>
                      </a:r>
                      <a:r>
                        <a:rPr lang="en-IN" sz="1800" b="0" i="0" u="none" strike="noStrike" noProof="0" err="1"/>
                        <a:t>McGookin</a:t>
                      </a:r>
                      <a:endParaRPr lang="en-IN" sz="1800" err="1"/>
                    </a:p>
                    <a:p>
                      <a:pPr lvl="0">
                        <a:buNone/>
                      </a:pPr>
                      <a:endParaRPr lang="en-IN" sz="1800" b="0" i="0" u="none" strike="noStrike" noProof="0"/>
                    </a:p>
                    <a:p>
                      <a:pPr lvl="0">
                        <a:buNone/>
                      </a:pPr>
                      <a:r>
                        <a:rPr lang="en-IN" sz="1800" b="0" i="0" u="none" strike="noStrike" noProof="0"/>
                        <a:t>3.</a:t>
                      </a:r>
                      <a:r>
                        <a:rPr lang="en-IN" sz="1800" b="0" i="0" u="none" strike="noStrike" noProof="0">
                          <a:latin typeface="Calibri"/>
                        </a:rPr>
                        <a:t>Douglas</a:t>
                      </a:r>
                      <a:endParaRPr lang="en-IN" sz="1800" b="0" i="0" u="none" strike="noStrike" noProof="0"/>
                    </a:p>
                    <a:p>
                      <a:pPr lvl="0">
                        <a:buNone/>
                      </a:pPr>
                      <a:r>
                        <a:rPr lang="en-IN" sz="1800" b="0" i="0" u="none" strike="noStrike" noProof="0">
                          <a:latin typeface="Calibri"/>
                        </a:rPr>
                        <a:t> Thomson</a:t>
                      </a:r>
                      <a:endParaRPr lang="en-IN" sz="1800" b="0" i="0" u="none" strike="noStrike" noProof="0"/>
                    </a:p>
                  </a:txBody>
                  <a:tcPr/>
                </a:tc>
                <a:tc>
                  <a:txBody>
                    <a:bodyPr/>
                    <a:lstStyle/>
                    <a:p>
                      <a:pPr lvl="0">
                        <a:buNone/>
                      </a:pPr>
                      <a:r>
                        <a:rPr lang="en-US" sz="1800" b="0" i="0" u="none" strike="noStrike" noProof="0">
                          <a:latin typeface="Calibri"/>
                        </a:rPr>
                        <a:t>Accepted for publication in the </a:t>
                      </a:r>
                      <a:r>
                        <a:rPr lang="en-US" sz="1800" b="1" i="0" u="none" strike="noStrike" noProof="0">
                          <a:latin typeface="Calibri"/>
                        </a:rPr>
                        <a:t>Proceedings of IEEE ISPARO 2024.</a:t>
                      </a:r>
                      <a:endParaRPr lang="en-US" sz="1800"/>
                    </a:p>
                  </a:txBody>
                  <a:tcPr/>
                </a:tc>
                <a:tc>
                  <a:txBody>
                    <a:bodyPr/>
                    <a:lstStyle/>
                    <a:p>
                      <a:pPr lvl="0">
                        <a:buNone/>
                      </a:pPr>
                      <a:endParaRPr lang="en-IN" sz="1800"/>
                    </a:p>
                    <a:p>
                      <a:pPr lvl="0">
                        <a:buNone/>
                      </a:pPr>
                      <a:r>
                        <a:rPr lang="en-IN" sz="1800"/>
                        <a:t>   2024</a:t>
                      </a:r>
                    </a:p>
                  </a:txBody>
                  <a:tcPr/>
                </a:tc>
                <a:tc>
                  <a:txBody>
                    <a:bodyPr/>
                    <a:lstStyle/>
                    <a:p>
                      <a:pPr marL="285750" marR="0" lvl="0" indent="-285750" algn="l" rtl="0">
                        <a:lnSpc>
                          <a:spcPct val="100000"/>
                        </a:lnSpc>
                        <a:spcBef>
                          <a:spcPts val="0"/>
                        </a:spcBef>
                        <a:spcAft>
                          <a:spcPts val="0"/>
                        </a:spcAft>
                        <a:buClrTx/>
                        <a:buSzTx/>
                        <a:buFont typeface="Arial"/>
                        <a:buChar char="•"/>
                      </a:pPr>
                      <a:r>
                        <a:rPr lang="en-IN" sz="1800"/>
                        <a:t>Helped us in the better understanding of design requirements of Spy Rover</a:t>
                      </a:r>
                      <a:endParaRPr lang="en-US" sz="1800"/>
                    </a:p>
                    <a:p>
                      <a:pPr marL="285750" marR="0" lvl="0" indent="-285750" algn="l">
                        <a:lnSpc>
                          <a:spcPct val="100000"/>
                        </a:lnSpc>
                        <a:spcBef>
                          <a:spcPts val="0"/>
                        </a:spcBef>
                        <a:spcAft>
                          <a:spcPts val="0"/>
                        </a:spcAft>
                        <a:buClrTx/>
                        <a:buSzTx/>
                        <a:buFont typeface="Arial"/>
                        <a:buChar char="•"/>
                      </a:pPr>
                      <a:r>
                        <a:rPr lang="en-IN" sz="1800"/>
                        <a:t>Helped us in component selection and integration of it</a:t>
                      </a:r>
                    </a:p>
                    <a:p>
                      <a:pPr marL="285750" marR="0" lvl="0" indent="-285750" algn="l">
                        <a:lnSpc>
                          <a:spcPct val="100000"/>
                        </a:lnSpc>
                        <a:spcBef>
                          <a:spcPts val="0"/>
                        </a:spcBef>
                        <a:spcAft>
                          <a:spcPts val="0"/>
                        </a:spcAft>
                        <a:buClrTx/>
                        <a:buSzTx/>
                        <a:buFont typeface="Arial"/>
                        <a:buChar char="•"/>
                      </a:pPr>
                      <a:r>
                        <a:rPr lang="en-IN" sz="1800"/>
                        <a:t>Helped in the implementation of control system development</a:t>
                      </a:r>
                    </a:p>
                  </a:txBody>
                  <a:tcPr/>
                </a:tc>
                <a:tc>
                  <a:txBody>
                    <a:bodyPr/>
                    <a:lstStyle/>
                    <a:p>
                      <a:pPr marL="285750" lvl="0" indent="-285750">
                        <a:buFont typeface="Arial"/>
                        <a:buChar char="•"/>
                      </a:pPr>
                      <a:r>
                        <a:rPr lang="en-IN" sz="1800" b="0" i="0" u="none" strike="noStrike" noProof="0"/>
                        <a:t>Early anomaly detection enhances the spy rover's dependability.</a:t>
                      </a:r>
                      <a:endParaRPr lang="en-IN" sz="1800" b="0" i="0" u="none" strike="noStrike" noProof="0">
                        <a:latin typeface="Calibri"/>
                      </a:endParaRPr>
                    </a:p>
                    <a:p>
                      <a:pPr marL="285750" lvl="0" indent="-285750">
                        <a:buFont typeface="Arial"/>
                        <a:buChar char="•"/>
                      </a:pPr>
                      <a:r>
                        <a:rPr lang="en-IN" sz="1800" b="0" i="0" u="none" strike="noStrike" noProof="0">
                          <a:latin typeface="Calibri"/>
                        </a:rPr>
                        <a:t>Encryption and protocols protect against interception and unauthorized access.</a:t>
                      </a:r>
                      <a:endParaRPr lang="en-IN" sz="1800" b="0" i="0" u="none" strike="noStrike" noProof="0"/>
                    </a:p>
                    <a:p>
                      <a:pPr marL="285750" lvl="0" indent="-285750">
                        <a:buFont typeface="Arial"/>
                        <a:buChar char="•"/>
                      </a:pPr>
                      <a:r>
                        <a:rPr lang="en-IN" sz="1800" b="0" i="0" u="none" strike="noStrike" noProof="0"/>
                        <a:t>The model aligns with the spy rover's espionage needs.</a:t>
                      </a:r>
                      <a:endParaRPr lang="en-IN" sz="1800" b="0" i="0" u="none" strike="noStrike" noProof="0">
                        <a:latin typeface="Calibri"/>
                      </a:endParaRPr>
                    </a:p>
                  </a:txBody>
                  <a:tcPr/>
                </a:tc>
                <a:tc>
                  <a:txBody>
                    <a:bodyPr/>
                    <a:lstStyle/>
                    <a:p>
                      <a:pPr marL="285750" marR="0" lvl="0" indent="-285750" algn="l" rtl="0">
                        <a:lnSpc>
                          <a:spcPct val="100000"/>
                        </a:lnSpc>
                        <a:spcBef>
                          <a:spcPts val="0"/>
                        </a:spcBef>
                        <a:spcAft>
                          <a:spcPts val="0"/>
                        </a:spcAft>
                        <a:buClrTx/>
                        <a:buSzTx/>
                        <a:buFont typeface="Arial"/>
                        <a:buChar char="•"/>
                      </a:pPr>
                      <a:r>
                        <a:rPr lang="en-IN" sz="1800" b="0" i="0" u="none" strike="noStrike" noProof="0" dirty="0"/>
                        <a:t>Fault detection may raise costs.</a:t>
                      </a:r>
                      <a:endParaRPr lang="en-IN" sz="1800" b="0" i="0" u="none" strike="noStrike" noProof="0" dirty="0">
                        <a:latin typeface="Calibri"/>
                      </a:endParaRPr>
                    </a:p>
                    <a:p>
                      <a:pPr marL="285750" marR="0" lvl="0" indent="-285750" algn="l">
                        <a:lnSpc>
                          <a:spcPct val="100000"/>
                        </a:lnSpc>
                        <a:spcBef>
                          <a:spcPts val="0"/>
                        </a:spcBef>
                        <a:spcAft>
                          <a:spcPts val="0"/>
                        </a:spcAft>
                        <a:buClrTx/>
                        <a:buSzTx/>
                        <a:buFont typeface="Arial"/>
                        <a:buChar char="•"/>
                      </a:pPr>
                      <a:r>
                        <a:rPr lang="en-IN" sz="1800" b="0" i="0" u="none" strike="noStrike" noProof="0" dirty="0">
                          <a:latin typeface="Calibri"/>
                        </a:rPr>
                        <a:t>High demands may reduce endurance.</a:t>
                      </a:r>
                    </a:p>
                    <a:p>
                      <a:pPr marL="285750" marR="0" lvl="0" indent="-285750" algn="l">
                        <a:lnSpc>
                          <a:spcPct val="100000"/>
                        </a:lnSpc>
                        <a:spcBef>
                          <a:spcPts val="0"/>
                        </a:spcBef>
                        <a:spcAft>
                          <a:spcPts val="0"/>
                        </a:spcAft>
                        <a:buClrTx/>
                        <a:buSzTx/>
                        <a:buFont typeface="Arial"/>
                        <a:buChar char="•"/>
                      </a:pPr>
                      <a:r>
                        <a:rPr lang="en-IN" sz="1800" b="0" i="0" u="none" strike="noStrike" noProof="0" dirty="0"/>
                        <a:t>Specialized tactics may restrict versatility.</a:t>
                      </a:r>
                      <a:endParaRPr lang="en-IN" sz="1800" b="0" i="0" u="none" strike="noStrike" noProof="0" dirty="0">
                        <a:latin typeface="Calibri"/>
                      </a:endParaRPr>
                    </a:p>
                    <a:p>
                      <a:pPr marL="285750" marR="0" lvl="0" indent="-285750" algn="l">
                        <a:lnSpc>
                          <a:spcPct val="100000"/>
                        </a:lnSpc>
                        <a:spcBef>
                          <a:spcPts val="0"/>
                        </a:spcBef>
                        <a:spcAft>
                          <a:spcPts val="0"/>
                        </a:spcAft>
                        <a:buClrTx/>
                        <a:buSzTx/>
                        <a:buFont typeface="Arial"/>
                        <a:buChar char="•"/>
                      </a:pPr>
                      <a:endParaRPr lang="en-IN" sz="1800" b="0" i="0" u="none" strike="noStrike" noProof="0" dirty="0">
                        <a:latin typeface="Calibri"/>
                      </a:endParaRPr>
                    </a:p>
                  </a:txBody>
                  <a:tcPr/>
                </a:tc>
                <a:extLst>
                  <a:ext uri="{0D108BD9-81ED-4DB2-BD59-A6C34878D82A}">
                    <a16:rowId xmlns:a16="http://schemas.microsoft.com/office/drawing/2014/main" val="2373363691"/>
                  </a:ext>
                </a:extLst>
              </a:tr>
            </a:tbl>
          </a:graphicData>
        </a:graphic>
      </p:graphicFrame>
    </p:spTree>
    <p:extLst>
      <p:ext uri="{BB962C8B-B14F-4D97-AF65-F5344CB8AC3E}">
        <p14:creationId xmlns:p14="http://schemas.microsoft.com/office/powerpoint/2010/main" val="62082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BD48-70F5-B52A-C649-7DF4FBD43CE8}"/>
              </a:ext>
            </a:extLst>
          </p:cNvPr>
          <p:cNvSpPr>
            <a:spLocks noGrp="1"/>
          </p:cNvSpPr>
          <p:nvPr>
            <p:ph type="title"/>
          </p:nvPr>
        </p:nvSpPr>
        <p:spPr/>
        <p:txBody>
          <a:bodyPr/>
          <a:lstStyle/>
          <a:p>
            <a:br>
              <a:rPr lang="en-US"/>
            </a:br>
            <a:endParaRPr lang="en-US"/>
          </a:p>
        </p:txBody>
      </p:sp>
      <p:graphicFrame>
        <p:nvGraphicFramePr>
          <p:cNvPr id="4" name="Content Placeholder 3">
            <a:extLst>
              <a:ext uri="{FF2B5EF4-FFF2-40B4-BE49-F238E27FC236}">
                <a16:creationId xmlns:a16="http://schemas.microsoft.com/office/drawing/2014/main" id="{0ED3FCD6-639A-48BC-9777-7C604164177A}"/>
              </a:ext>
            </a:extLst>
          </p:cNvPr>
          <p:cNvGraphicFramePr>
            <a:graphicFrameLocks noGrp="1"/>
          </p:cNvGraphicFramePr>
          <p:nvPr>
            <p:ph idx="1"/>
            <p:extLst>
              <p:ext uri="{D42A27DB-BD31-4B8C-83A1-F6EECF244321}">
                <p14:modId xmlns:p14="http://schemas.microsoft.com/office/powerpoint/2010/main" val="2354882703"/>
              </p:ext>
            </p:extLst>
          </p:nvPr>
        </p:nvGraphicFramePr>
        <p:xfrm>
          <a:off x="472966" y="195146"/>
          <a:ext cx="11393214" cy="6518950"/>
        </p:xfrm>
        <a:graphic>
          <a:graphicData uri="http://schemas.openxmlformats.org/drawingml/2006/table">
            <a:tbl>
              <a:tblPr firstRow="1" bandRow="1">
                <a:tableStyleId>{5C22544A-7EE6-4342-B048-85BDC9FD1C3A}</a:tableStyleId>
              </a:tblPr>
              <a:tblGrid>
                <a:gridCol w="828852">
                  <a:extLst>
                    <a:ext uri="{9D8B030D-6E8A-4147-A177-3AD203B41FA5}">
                      <a16:colId xmlns:a16="http://schemas.microsoft.com/office/drawing/2014/main" val="274985394"/>
                    </a:ext>
                  </a:extLst>
                </a:gridCol>
                <a:gridCol w="1545320">
                  <a:extLst>
                    <a:ext uri="{9D8B030D-6E8A-4147-A177-3AD203B41FA5}">
                      <a16:colId xmlns:a16="http://schemas.microsoft.com/office/drawing/2014/main" val="3696055894"/>
                    </a:ext>
                  </a:extLst>
                </a:gridCol>
                <a:gridCol w="1461026">
                  <a:extLst>
                    <a:ext uri="{9D8B030D-6E8A-4147-A177-3AD203B41FA5}">
                      <a16:colId xmlns:a16="http://schemas.microsoft.com/office/drawing/2014/main" val="1660943039"/>
                    </a:ext>
                  </a:extLst>
                </a:gridCol>
                <a:gridCol w="1418884">
                  <a:extLst>
                    <a:ext uri="{9D8B030D-6E8A-4147-A177-3AD203B41FA5}">
                      <a16:colId xmlns:a16="http://schemas.microsoft.com/office/drawing/2014/main" val="2234090250"/>
                    </a:ext>
                  </a:extLst>
                </a:gridCol>
                <a:gridCol w="688368">
                  <a:extLst>
                    <a:ext uri="{9D8B030D-6E8A-4147-A177-3AD203B41FA5}">
                      <a16:colId xmlns:a16="http://schemas.microsoft.com/office/drawing/2014/main" val="2120550500"/>
                    </a:ext>
                  </a:extLst>
                </a:gridCol>
                <a:gridCol w="1868430">
                  <a:extLst>
                    <a:ext uri="{9D8B030D-6E8A-4147-A177-3AD203B41FA5}">
                      <a16:colId xmlns:a16="http://schemas.microsoft.com/office/drawing/2014/main" val="2530409628"/>
                    </a:ext>
                  </a:extLst>
                </a:gridCol>
                <a:gridCol w="1923921">
                  <a:extLst>
                    <a:ext uri="{9D8B030D-6E8A-4147-A177-3AD203B41FA5}">
                      <a16:colId xmlns:a16="http://schemas.microsoft.com/office/drawing/2014/main" val="1014624087"/>
                    </a:ext>
                  </a:extLst>
                </a:gridCol>
                <a:gridCol w="1658413">
                  <a:extLst>
                    <a:ext uri="{9D8B030D-6E8A-4147-A177-3AD203B41FA5}">
                      <a16:colId xmlns:a16="http://schemas.microsoft.com/office/drawing/2014/main" val="647034437"/>
                    </a:ext>
                  </a:extLst>
                </a:gridCol>
              </a:tblGrid>
              <a:tr h="1374089">
                <a:tc>
                  <a:txBody>
                    <a:bodyPr/>
                    <a:lstStyle/>
                    <a:p>
                      <a:pPr lvl="0">
                        <a:buNone/>
                      </a:pPr>
                      <a:r>
                        <a:rPr lang="en-US" sz="1800" b="1" i="0" u="none" strike="noStrike" noProof="0">
                          <a:solidFill>
                            <a:schemeClr val="tx1"/>
                          </a:solidFill>
                          <a:latin typeface="Calibri"/>
                        </a:rPr>
                        <a:t>SI NO</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chemeClr val="tx1"/>
                          </a:solidFill>
                          <a:latin typeface="Calibri"/>
                        </a:rPr>
                        <a:t>Name of the journal</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Names of the Title of the Paper</a:t>
                      </a:r>
                      <a:endParaRPr lang="en-US" b="1"/>
                    </a:p>
                    <a:p>
                      <a:pPr lvl="0" algn="ctr">
                        <a:buNone/>
                      </a:pPr>
                      <a:r>
                        <a:rPr lang="en-US" sz="1800" b="1" i="0" u="none" strike="noStrike" noProof="0">
                          <a:solidFill>
                            <a:srgbClr val="000000"/>
                          </a:solidFill>
                          <a:latin typeface="Calibri"/>
                        </a:rPr>
                        <a:t>Authors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 of Journal / Conference Proceedings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b="1">
                          <a:solidFill>
                            <a:schemeClr val="tx1"/>
                          </a:solidFill>
                        </a:rPr>
                        <a:t>YEAR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     Methodology</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          Merits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Drawbacks</a:t>
                      </a:r>
                      <a:endParaRPr lang="en-US" sz="1800" b="1" i="0" u="none" strike="noStrike" noProof="0">
                        <a:solidFill>
                          <a:srgbClr val="FFFFFF"/>
                        </a:solidFill>
                        <a:latin typeface="Calibri"/>
                      </a:endParaRPr>
                    </a:p>
                    <a:p>
                      <a:pPr lvl="0">
                        <a:buNone/>
                      </a:pPr>
                      <a:endParaRPr lang="en-US" sz="1800" b="1" i="0" u="none" strike="noStrike" noProof="0">
                        <a:solidFill>
                          <a:srgbClr val="FFFFFF"/>
                        </a:solidFill>
                        <a:latin typeface="Calibri"/>
                      </a:endParaRPr>
                    </a:p>
                    <a:p>
                      <a:pPr lvl="0">
                        <a:buNone/>
                      </a:pP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914636"/>
                  </a:ext>
                </a:extLst>
              </a:tr>
              <a:tr h="5144861">
                <a:tc>
                  <a:txBody>
                    <a:bodyPr/>
                    <a:lstStyle/>
                    <a:p>
                      <a:r>
                        <a:rPr lang="en-US" b="1" dirty="0"/>
                        <a:t>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b="1"/>
                        <a:t>Web Controlled Raspberry Pi Robot Surveillance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indent="-342900">
                        <a:buAutoNum type="arabicPeriod"/>
                      </a:pPr>
                      <a:r>
                        <a:rPr lang="en-US"/>
                        <a:t>V.USHA RANI</a:t>
                      </a:r>
                    </a:p>
                    <a:p>
                      <a:pPr marL="342900" lvl="0" indent="-342900">
                        <a:buAutoNum type="arabicPeriod"/>
                      </a:pPr>
                      <a:r>
                        <a:rPr lang="en-US"/>
                        <a:t>J.SRIDEVI</a:t>
                      </a:r>
                    </a:p>
                    <a:p>
                      <a:pPr marL="342900" lvl="0" indent="-342900">
                        <a:buAutoNum type="arabicPeriod"/>
                      </a:pPr>
                      <a:r>
                        <a:rPr lang="en-US"/>
                        <a:t>P.SAI</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latin typeface="Calibri"/>
                        </a:rPr>
                        <a:t>The International Conference on Computer Science and Information Technology (ICCSIT)</a:t>
                      </a:r>
                      <a:r>
                        <a:rPr lang="en-US" sz="1800" b="0" i="0" u="none" strike="noStrike" noProof="0">
                          <a:latin typeface="Calibri"/>
                        </a:rPr>
                        <a:t> in 2021. </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2021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a:t>Utilizes Raspberry Pi as the central controller</a:t>
                      </a:r>
                    </a:p>
                    <a:p>
                      <a:pPr marL="285750" lvl="0" indent="-285750">
                        <a:buFont typeface="Arial"/>
                        <a:buChar char="•"/>
                      </a:pPr>
                      <a:r>
                        <a:rPr lang="en-US"/>
                        <a:t>Helped us in better understanding of web-based system</a:t>
                      </a:r>
                    </a:p>
                    <a:p>
                      <a:pPr marL="285750" lvl="0" indent="-285750">
                        <a:buFont typeface="Arial"/>
                        <a:buChar char="•"/>
                      </a:pPr>
                      <a:r>
                        <a:rPr lang="en-US"/>
                        <a:t>Helped us to learn about the integration of motion software on Raspberry Pi</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a:t>Remote accessibility</a:t>
                      </a:r>
                    </a:p>
                    <a:p>
                      <a:pPr marL="285750" lvl="0" indent="-285750">
                        <a:buFont typeface="Arial"/>
                        <a:buChar char="•"/>
                      </a:pPr>
                      <a:r>
                        <a:rPr lang="en-US"/>
                        <a:t>Cost-effectiveness</a:t>
                      </a:r>
                    </a:p>
                    <a:p>
                      <a:pPr marL="285750" lvl="0" indent="-285750">
                        <a:buFont typeface="Arial"/>
                        <a:buChar char="•"/>
                      </a:pPr>
                      <a:r>
                        <a:rPr lang="en-US"/>
                        <a:t>Ease of implementation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buFont typeface="Arial"/>
                        <a:buChar char="•"/>
                      </a:pPr>
                      <a:r>
                        <a:rPr lang="en-US" sz="1800" b="0" i="0" u="none" strike="noStrike" noProof="0" dirty="0">
                          <a:latin typeface="Calibri"/>
                        </a:rPr>
                        <a:t>Stable network connection required</a:t>
                      </a:r>
                    </a:p>
                    <a:p>
                      <a:pPr marL="285750" lvl="0" indent="-285750">
                        <a:buFont typeface="Arial"/>
                        <a:buChar char="•"/>
                      </a:pPr>
                      <a:r>
                        <a:rPr lang="en-US" sz="1800" b="0" i="0" u="none" strike="noStrike" noProof="0" dirty="0">
                          <a:latin typeface="Calibri"/>
                        </a:rPr>
                        <a:t>Chances of unauthorized access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34786282"/>
                  </a:ext>
                </a:extLst>
              </a:tr>
            </a:tbl>
          </a:graphicData>
        </a:graphic>
      </p:graphicFrame>
    </p:spTree>
    <p:extLst>
      <p:ext uri="{BB962C8B-B14F-4D97-AF65-F5344CB8AC3E}">
        <p14:creationId xmlns:p14="http://schemas.microsoft.com/office/powerpoint/2010/main" val="142611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09E3-30FD-114B-F54A-3B00F2EA2BE4}"/>
              </a:ext>
            </a:extLst>
          </p:cNvPr>
          <p:cNvSpPr>
            <a:spLocks noGrp="1"/>
          </p:cNvSpPr>
          <p:nvPr>
            <p:ph type="title" idx="4294967295"/>
          </p:nvPr>
        </p:nvSpPr>
        <p:spPr>
          <a:xfrm>
            <a:off x="0" y="379413"/>
            <a:ext cx="10515600" cy="1325562"/>
          </a:xfrm>
        </p:spPr>
        <p:txBody>
          <a:bodyPr/>
          <a:lstStyle/>
          <a:p>
            <a:br>
              <a:rPr lang="en-US">
                <a:ea typeface="Calibri Light"/>
                <a:cs typeface="Calibri Light"/>
              </a:rPr>
            </a:br>
            <a:endParaRPr lang="en-US"/>
          </a:p>
        </p:txBody>
      </p:sp>
      <p:graphicFrame>
        <p:nvGraphicFramePr>
          <p:cNvPr id="6" name="Content Placeholder 3">
            <a:extLst>
              <a:ext uri="{FF2B5EF4-FFF2-40B4-BE49-F238E27FC236}">
                <a16:creationId xmlns:a16="http://schemas.microsoft.com/office/drawing/2014/main" id="{286DD81D-E046-B09F-092A-0F0D6EE75F3D}"/>
              </a:ext>
            </a:extLst>
          </p:cNvPr>
          <p:cNvGraphicFramePr>
            <a:graphicFrameLocks/>
          </p:cNvGraphicFramePr>
          <p:nvPr>
            <p:extLst>
              <p:ext uri="{D42A27DB-BD31-4B8C-83A1-F6EECF244321}">
                <p14:modId xmlns:p14="http://schemas.microsoft.com/office/powerpoint/2010/main" val="799836832"/>
              </p:ext>
            </p:extLst>
          </p:nvPr>
        </p:nvGraphicFramePr>
        <p:xfrm>
          <a:off x="409902" y="195146"/>
          <a:ext cx="11445767" cy="6466280"/>
        </p:xfrm>
        <a:graphic>
          <a:graphicData uri="http://schemas.openxmlformats.org/drawingml/2006/table">
            <a:tbl>
              <a:tblPr firstRow="1" bandRow="1">
                <a:tableStyleId>{5C22544A-7EE6-4342-B048-85BDC9FD1C3A}</a:tableStyleId>
              </a:tblPr>
              <a:tblGrid>
                <a:gridCol w="679562">
                  <a:extLst>
                    <a:ext uri="{9D8B030D-6E8A-4147-A177-3AD203B41FA5}">
                      <a16:colId xmlns:a16="http://schemas.microsoft.com/office/drawing/2014/main" val="274985394"/>
                    </a:ext>
                  </a:extLst>
                </a:gridCol>
                <a:gridCol w="1718322">
                  <a:extLst>
                    <a:ext uri="{9D8B030D-6E8A-4147-A177-3AD203B41FA5}">
                      <a16:colId xmlns:a16="http://schemas.microsoft.com/office/drawing/2014/main" val="3696055894"/>
                    </a:ext>
                  </a:extLst>
                </a:gridCol>
                <a:gridCol w="1834818">
                  <a:extLst>
                    <a:ext uri="{9D8B030D-6E8A-4147-A177-3AD203B41FA5}">
                      <a16:colId xmlns:a16="http://schemas.microsoft.com/office/drawing/2014/main" val="1660943039"/>
                    </a:ext>
                  </a:extLst>
                </a:gridCol>
                <a:gridCol w="1417371">
                  <a:extLst>
                    <a:ext uri="{9D8B030D-6E8A-4147-A177-3AD203B41FA5}">
                      <a16:colId xmlns:a16="http://schemas.microsoft.com/office/drawing/2014/main" val="2234090250"/>
                    </a:ext>
                  </a:extLst>
                </a:gridCol>
                <a:gridCol w="689269">
                  <a:extLst>
                    <a:ext uri="{9D8B030D-6E8A-4147-A177-3AD203B41FA5}">
                      <a16:colId xmlns:a16="http://schemas.microsoft.com/office/drawing/2014/main" val="2120550500"/>
                    </a:ext>
                  </a:extLst>
                </a:gridCol>
                <a:gridCol w="1815403">
                  <a:extLst>
                    <a:ext uri="{9D8B030D-6E8A-4147-A177-3AD203B41FA5}">
                      <a16:colId xmlns:a16="http://schemas.microsoft.com/office/drawing/2014/main" val="2530409628"/>
                    </a:ext>
                  </a:extLst>
                </a:gridCol>
                <a:gridCol w="1660073">
                  <a:extLst>
                    <a:ext uri="{9D8B030D-6E8A-4147-A177-3AD203B41FA5}">
                      <a16:colId xmlns:a16="http://schemas.microsoft.com/office/drawing/2014/main" val="1014624087"/>
                    </a:ext>
                  </a:extLst>
                </a:gridCol>
                <a:gridCol w="1630949">
                  <a:extLst>
                    <a:ext uri="{9D8B030D-6E8A-4147-A177-3AD203B41FA5}">
                      <a16:colId xmlns:a16="http://schemas.microsoft.com/office/drawing/2014/main" val="647034437"/>
                    </a:ext>
                  </a:extLst>
                </a:gridCol>
              </a:tblGrid>
              <a:tr h="1358026">
                <a:tc>
                  <a:txBody>
                    <a:bodyPr/>
                    <a:lstStyle/>
                    <a:p>
                      <a:pPr lvl="0">
                        <a:buNone/>
                      </a:pPr>
                      <a:r>
                        <a:rPr lang="en-US" sz="1800" b="1" i="0" u="none" strike="noStrike" noProof="0">
                          <a:solidFill>
                            <a:schemeClr val="tx1"/>
                          </a:solidFill>
                          <a:latin typeface="Calibri"/>
                        </a:rPr>
                        <a:t>SI NO</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chemeClr val="tx1"/>
                          </a:solidFill>
                          <a:latin typeface="Calibri"/>
                        </a:rPr>
                        <a:t>Name of the journal</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Names of the Title of the Paper</a:t>
                      </a:r>
                      <a:endParaRPr lang="en-US" b="1"/>
                    </a:p>
                    <a:p>
                      <a:pPr lvl="0" algn="ctr">
                        <a:buNone/>
                      </a:pPr>
                      <a:r>
                        <a:rPr lang="en-US" sz="1800" b="1" i="0" u="none" strike="noStrike" noProof="0">
                          <a:solidFill>
                            <a:srgbClr val="000000"/>
                          </a:solidFill>
                          <a:latin typeface="Calibri"/>
                        </a:rPr>
                        <a:t>Authors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 of Journal / Conference Proceedings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b="1">
                          <a:solidFill>
                            <a:schemeClr val="tx1"/>
                          </a:solidFill>
                        </a:rPr>
                        <a:t>YEAR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   Methodology</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Merits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Drawbacks</a:t>
                      </a:r>
                      <a:endParaRPr lang="en-US" sz="1800" b="1" i="0" u="none" strike="noStrike" noProof="0">
                        <a:solidFill>
                          <a:srgbClr val="FFFFFF"/>
                        </a:solidFill>
                        <a:latin typeface="Calibri"/>
                      </a:endParaRPr>
                    </a:p>
                    <a:p>
                      <a:pPr lvl="0">
                        <a:buNone/>
                      </a:pPr>
                      <a:endParaRPr lang="en-US" sz="1800" b="1" i="0" u="none" strike="noStrike" noProof="0">
                        <a:solidFill>
                          <a:srgbClr val="FFFFFF"/>
                        </a:solidFill>
                        <a:latin typeface="Calibri"/>
                      </a:endParaRPr>
                    </a:p>
                    <a:p>
                      <a:pPr lvl="0">
                        <a:buNone/>
                      </a:pP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914636"/>
                  </a:ext>
                </a:extLst>
              </a:tr>
              <a:tr h="5108254">
                <a:tc>
                  <a:txBody>
                    <a:bodyPr/>
                    <a:lstStyle/>
                    <a:p>
                      <a:r>
                        <a:rPr lang="en-US" b="1" dirty="0"/>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t>Internet Based Real Time Control of Rover Using Live Video Streaming</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indent="-342900">
                        <a:buAutoNum type="arabicPeriod"/>
                      </a:pPr>
                      <a:r>
                        <a:rPr lang="en-US" sz="1800" b="0" i="0" u="none" strike="noStrike" noProof="0">
                          <a:latin typeface="Calibri"/>
                        </a:rPr>
                        <a:t>Madhusudhan Reddy </a:t>
                      </a:r>
                      <a:r>
                        <a:rPr lang="en-US" sz="1800" b="0" i="0" u="none" strike="noStrike" noProof="0" err="1">
                          <a:latin typeface="Calibri"/>
                        </a:rPr>
                        <a:t>Guggilla</a:t>
                      </a:r>
                    </a:p>
                    <a:p>
                      <a:pPr marL="342900" lvl="0" indent="-342900">
                        <a:buAutoNum type="arabicPeriod"/>
                      </a:pPr>
                      <a:r>
                        <a:rPr lang="en-US" sz="1800" b="0" i="0" u="none" strike="noStrike" noProof="0">
                          <a:latin typeface="Calibri"/>
                        </a:rPr>
                        <a:t>K Deepa</a:t>
                      </a:r>
                    </a:p>
                    <a:p>
                      <a:pPr marL="342900" lvl="0" indent="-342900">
                        <a:buAutoNum type="arabicPeriod"/>
                      </a:pPr>
                      <a:r>
                        <a:rPr lang="en-US" sz="1800" b="0" i="0" u="none" strike="noStrike" noProof="0">
                          <a:latin typeface="Calibri"/>
                        </a:rPr>
                        <a:t>M Nithya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t>International Conference on Intelligent Systems and Control (ISCO)</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2022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a:t>Helped in better understanding of Raspberry Pi as central controller</a:t>
                      </a:r>
                    </a:p>
                    <a:p>
                      <a:pPr marL="285750" lvl="0" indent="-285750">
                        <a:buFont typeface="Arial"/>
                        <a:buChar char="•"/>
                      </a:pPr>
                      <a:r>
                        <a:rPr lang="en-US"/>
                        <a:t>Wi-Fi signals used for transmitting commands</a:t>
                      </a:r>
                    </a:p>
                    <a:p>
                      <a:pPr marL="285750" lvl="0" indent="-285750">
                        <a:buFont typeface="Arial"/>
                        <a:buChar char="•"/>
                      </a:pPr>
                      <a:r>
                        <a:rPr lang="en-US"/>
                        <a:t>Helped us in better understanding of real time systems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Clr>
                          <a:srgbClr val="000000"/>
                        </a:buClr>
                        <a:buFont typeface="Arial,Sans-Serif"/>
                        <a:buChar char="•"/>
                      </a:pPr>
                      <a:r>
                        <a:rPr lang="en-US" sz="1800" b="0" i="0" u="none" strike="noStrike" noProof="0">
                          <a:solidFill>
                            <a:srgbClr val="000000"/>
                          </a:solidFill>
                          <a:latin typeface="Calibri"/>
                        </a:rPr>
                        <a:t>Real time monitoring which provides valuable intelligence</a:t>
                      </a:r>
                    </a:p>
                    <a:p>
                      <a:pPr marL="285750" lvl="0" indent="-285750">
                        <a:buClr>
                          <a:srgbClr val="000000"/>
                        </a:buClr>
                        <a:buFont typeface="Arial,Sans-Serif"/>
                        <a:buChar char="•"/>
                      </a:pPr>
                      <a:r>
                        <a:rPr lang="en-US" sz="1800" b="0" i="0" u="none" strike="noStrike" noProof="0">
                          <a:solidFill>
                            <a:srgbClr val="000000"/>
                          </a:solidFill>
                          <a:latin typeface="Calibri"/>
                        </a:rPr>
                        <a:t>Cost effective with the selection of hardware components</a:t>
                      </a:r>
                    </a:p>
                    <a:p>
                      <a:pPr marL="285750" lvl="0" indent="-285750">
                        <a:buClr>
                          <a:srgbClr val="000000"/>
                        </a:buClr>
                        <a:buFont typeface="Arial,Sans-Serif"/>
                        <a:buChar char="•"/>
                      </a:pPr>
                      <a:r>
                        <a:rPr lang="en-US" sz="1800" b="0" i="0" u="none" strike="noStrike" noProof="0">
                          <a:solidFill>
                            <a:srgbClr val="000000"/>
                          </a:solidFill>
                          <a:latin typeface="Calibri"/>
                        </a:rPr>
                        <a:t>Remote operation</a:t>
                      </a:r>
                    </a:p>
                    <a:p>
                      <a:pPr marL="285750" lvl="0" indent="-285750">
                        <a:buFont typeface="Arial"/>
                        <a:buChar char="•"/>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buFont typeface="Arial"/>
                        <a:buChar char="•"/>
                      </a:pPr>
                      <a:r>
                        <a:rPr lang="en-US" sz="1800" b="0" i="0" u="none" strike="noStrike" noProof="0" dirty="0">
                          <a:latin typeface="Calibri"/>
                        </a:rPr>
                        <a:t>Robust measures required for security</a:t>
                      </a:r>
                    </a:p>
                    <a:p>
                      <a:pPr marL="285750" lvl="0" indent="-285750">
                        <a:buFont typeface="Arial"/>
                        <a:buChar char="•"/>
                      </a:pPr>
                      <a:r>
                        <a:rPr lang="en-US" sz="1800" b="0" i="0" u="none" strike="noStrike" noProof="0" dirty="0">
                          <a:latin typeface="Calibri"/>
                        </a:rPr>
                        <a:t>Limited range due to the use of Wi-Fi</a:t>
                      </a:r>
                    </a:p>
                    <a:p>
                      <a:pPr marL="285750" lvl="0" indent="-285750">
                        <a:buFont typeface="Arial"/>
                        <a:buChar char="•"/>
                      </a:pPr>
                      <a:r>
                        <a:rPr lang="en-US" sz="1800" b="0" i="0" u="none" strike="noStrike" noProof="0" dirty="0">
                          <a:latin typeface="Calibri"/>
                        </a:rPr>
                        <a:t>Reliant on quantity of internet</a:t>
                      </a:r>
                    </a:p>
                    <a:p>
                      <a:pPr marL="0" lvl="0" indent="0">
                        <a:buNone/>
                      </a:pPr>
                      <a:endParaRPr lang="en-US" sz="1800" b="0" i="0" u="none" strike="noStrike" noProof="0" dirty="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34786282"/>
                  </a:ext>
                </a:extLst>
              </a:tr>
            </a:tbl>
          </a:graphicData>
        </a:graphic>
      </p:graphicFrame>
    </p:spTree>
    <p:extLst>
      <p:ext uri="{BB962C8B-B14F-4D97-AF65-F5344CB8AC3E}">
        <p14:creationId xmlns:p14="http://schemas.microsoft.com/office/powerpoint/2010/main" val="384683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C37D-E932-52E5-D713-2262DD6DF57A}"/>
              </a:ext>
            </a:extLst>
          </p:cNvPr>
          <p:cNvSpPr>
            <a:spLocks noGrp="1"/>
          </p:cNvSpPr>
          <p:nvPr>
            <p:ph type="title"/>
          </p:nvPr>
        </p:nvSpPr>
        <p:spPr/>
        <p:txBody>
          <a:bodyPr/>
          <a:lstStyle/>
          <a:p>
            <a:br>
              <a:rPr lang="en-US">
                <a:ea typeface="Calibri Light"/>
                <a:cs typeface="Calibri Light"/>
              </a:rPr>
            </a:br>
            <a:endParaRPr lang="en-US"/>
          </a:p>
        </p:txBody>
      </p:sp>
      <p:graphicFrame>
        <p:nvGraphicFramePr>
          <p:cNvPr id="4" name="Content Placeholder 3">
            <a:extLst>
              <a:ext uri="{FF2B5EF4-FFF2-40B4-BE49-F238E27FC236}">
                <a16:creationId xmlns:a16="http://schemas.microsoft.com/office/drawing/2014/main" id="{228810D8-54AB-2A7A-7182-DCF0A83FBA02}"/>
              </a:ext>
            </a:extLst>
          </p:cNvPr>
          <p:cNvGraphicFramePr>
            <a:graphicFrameLocks noGrp="1"/>
          </p:cNvGraphicFramePr>
          <p:nvPr>
            <p:ph idx="1"/>
            <p:extLst>
              <p:ext uri="{D42A27DB-BD31-4B8C-83A1-F6EECF244321}">
                <p14:modId xmlns:p14="http://schemas.microsoft.com/office/powerpoint/2010/main" val="985592258"/>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1314450">
                  <a:extLst>
                    <a:ext uri="{9D8B030D-6E8A-4147-A177-3AD203B41FA5}">
                      <a16:colId xmlns:a16="http://schemas.microsoft.com/office/drawing/2014/main" val="1734175242"/>
                    </a:ext>
                  </a:extLst>
                </a:gridCol>
                <a:gridCol w="1314450">
                  <a:extLst>
                    <a:ext uri="{9D8B030D-6E8A-4147-A177-3AD203B41FA5}">
                      <a16:colId xmlns:a16="http://schemas.microsoft.com/office/drawing/2014/main" val="3889725436"/>
                    </a:ext>
                  </a:extLst>
                </a:gridCol>
                <a:gridCol w="1314450">
                  <a:extLst>
                    <a:ext uri="{9D8B030D-6E8A-4147-A177-3AD203B41FA5}">
                      <a16:colId xmlns:a16="http://schemas.microsoft.com/office/drawing/2014/main" val="2034226626"/>
                    </a:ext>
                  </a:extLst>
                </a:gridCol>
                <a:gridCol w="1314450">
                  <a:extLst>
                    <a:ext uri="{9D8B030D-6E8A-4147-A177-3AD203B41FA5}">
                      <a16:colId xmlns:a16="http://schemas.microsoft.com/office/drawing/2014/main" val="2333474812"/>
                    </a:ext>
                  </a:extLst>
                </a:gridCol>
                <a:gridCol w="1314450">
                  <a:extLst>
                    <a:ext uri="{9D8B030D-6E8A-4147-A177-3AD203B41FA5}">
                      <a16:colId xmlns:a16="http://schemas.microsoft.com/office/drawing/2014/main" val="3117709253"/>
                    </a:ext>
                  </a:extLst>
                </a:gridCol>
                <a:gridCol w="1314450">
                  <a:extLst>
                    <a:ext uri="{9D8B030D-6E8A-4147-A177-3AD203B41FA5}">
                      <a16:colId xmlns:a16="http://schemas.microsoft.com/office/drawing/2014/main" val="977956317"/>
                    </a:ext>
                  </a:extLst>
                </a:gridCol>
                <a:gridCol w="1314450">
                  <a:extLst>
                    <a:ext uri="{9D8B030D-6E8A-4147-A177-3AD203B41FA5}">
                      <a16:colId xmlns:a16="http://schemas.microsoft.com/office/drawing/2014/main" val="3685339229"/>
                    </a:ext>
                  </a:extLst>
                </a:gridCol>
                <a:gridCol w="1314450">
                  <a:extLst>
                    <a:ext uri="{9D8B030D-6E8A-4147-A177-3AD203B41FA5}">
                      <a16:colId xmlns:a16="http://schemas.microsoft.com/office/drawing/2014/main" val="3977133643"/>
                    </a:ext>
                  </a:extLst>
                </a:gridCol>
              </a:tblGrid>
              <a:tr h="370840">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4074341"/>
                  </a:ext>
                </a:extLst>
              </a:tr>
              <a:tr h="370840">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10816711"/>
                  </a:ext>
                </a:extLst>
              </a:tr>
            </a:tbl>
          </a:graphicData>
        </a:graphic>
      </p:graphicFrame>
      <p:graphicFrame>
        <p:nvGraphicFramePr>
          <p:cNvPr id="6" name="Content Placeholder 3">
            <a:extLst>
              <a:ext uri="{FF2B5EF4-FFF2-40B4-BE49-F238E27FC236}">
                <a16:creationId xmlns:a16="http://schemas.microsoft.com/office/drawing/2014/main" id="{132D6187-7D6B-41D9-8217-77E7A171D95B}"/>
              </a:ext>
            </a:extLst>
          </p:cNvPr>
          <p:cNvGraphicFramePr>
            <a:graphicFrameLocks/>
          </p:cNvGraphicFramePr>
          <p:nvPr>
            <p:extLst>
              <p:ext uri="{D42A27DB-BD31-4B8C-83A1-F6EECF244321}">
                <p14:modId xmlns:p14="http://schemas.microsoft.com/office/powerpoint/2010/main" val="1994556370"/>
              </p:ext>
            </p:extLst>
          </p:nvPr>
        </p:nvGraphicFramePr>
        <p:xfrm>
          <a:off x="409902" y="362414"/>
          <a:ext cx="11498319" cy="6359875"/>
        </p:xfrm>
        <a:graphic>
          <a:graphicData uri="http://schemas.openxmlformats.org/drawingml/2006/table">
            <a:tbl>
              <a:tblPr firstRow="1" bandRow="1">
                <a:tableStyleId>{5C22544A-7EE6-4342-B048-85BDC9FD1C3A}</a:tableStyleId>
              </a:tblPr>
              <a:tblGrid>
                <a:gridCol w="777342">
                  <a:extLst>
                    <a:ext uri="{9D8B030D-6E8A-4147-A177-3AD203B41FA5}">
                      <a16:colId xmlns:a16="http://schemas.microsoft.com/office/drawing/2014/main" val="274985394"/>
                    </a:ext>
                  </a:extLst>
                </a:gridCol>
                <a:gridCol w="1749022">
                  <a:extLst>
                    <a:ext uri="{9D8B030D-6E8A-4147-A177-3AD203B41FA5}">
                      <a16:colId xmlns:a16="http://schemas.microsoft.com/office/drawing/2014/main" val="3696055894"/>
                    </a:ext>
                  </a:extLst>
                </a:gridCol>
                <a:gridCol w="1622701">
                  <a:extLst>
                    <a:ext uri="{9D8B030D-6E8A-4147-A177-3AD203B41FA5}">
                      <a16:colId xmlns:a16="http://schemas.microsoft.com/office/drawing/2014/main" val="1660943039"/>
                    </a:ext>
                  </a:extLst>
                </a:gridCol>
                <a:gridCol w="1486667">
                  <a:extLst>
                    <a:ext uri="{9D8B030D-6E8A-4147-A177-3AD203B41FA5}">
                      <a16:colId xmlns:a16="http://schemas.microsoft.com/office/drawing/2014/main" val="2234090250"/>
                    </a:ext>
                  </a:extLst>
                </a:gridCol>
                <a:gridCol w="738476">
                  <a:extLst>
                    <a:ext uri="{9D8B030D-6E8A-4147-A177-3AD203B41FA5}">
                      <a16:colId xmlns:a16="http://schemas.microsoft.com/office/drawing/2014/main" val="2120550500"/>
                    </a:ext>
                  </a:extLst>
                </a:gridCol>
                <a:gridCol w="1642137">
                  <a:extLst>
                    <a:ext uri="{9D8B030D-6E8A-4147-A177-3AD203B41FA5}">
                      <a16:colId xmlns:a16="http://schemas.microsoft.com/office/drawing/2014/main" val="2530409628"/>
                    </a:ext>
                  </a:extLst>
                </a:gridCol>
                <a:gridCol w="1758737">
                  <a:extLst>
                    <a:ext uri="{9D8B030D-6E8A-4147-A177-3AD203B41FA5}">
                      <a16:colId xmlns:a16="http://schemas.microsoft.com/office/drawing/2014/main" val="1014624087"/>
                    </a:ext>
                  </a:extLst>
                </a:gridCol>
                <a:gridCol w="1723237">
                  <a:extLst>
                    <a:ext uri="{9D8B030D-6E8A-4147-A177-3AD203B41FA5}">
                      <a16:colId xmlns:a16="http://schemas.microsoft.com/office/drawing/2014/main" val="647034437"/>
                    </a:ext>
                  </a:extLst>
                </a:gridCol>
              </a:tblGrid>
              <a:tr h="1335674">
                <a:tc>
                  <a:txBody>
                    <a:bodyPr/>
                    <a:lstStyle/>
                    <a:p>
                      <a:pPr lvl="0">
                        <a:buNone/>
                      </a:pPr>
                      <a:r>
                        <a:rPr lang="en-US" sz="1800" b="1" i="0" u="none" strike="noStrike" noProof="0">
                          <a:solidFill>
                            <a:schemeClr val="tx1"/>
                          </a:solidFill>
                          <a:latin typeface="Calibri"/>
                        </a:rPr>
                        <a:t>SI NO</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chemeClr val="tx1"/>
                          </a:solidFill>
                          <a:latin typeface="Calibri"/>
                        </a:rPr>
                        <a:t>Name of the journal</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Names of the Title of the Paper</a:t>
                      </a:r>
                      <a:endParaRPr lang="en-US" b="1"/>
                    </a:p>
                    <a:p>
                      <a:pPr lvl="0" algn="ctr">
                        <a:buNone/>
                      </a:pPr>
                      <a:r>
                        <a:rPr lang="en-US" sz="1800" b="1" i="0" u="none" strike="noStrike" noProof="0">
                          <a:solidFill>
                            <a:srgbClr val="000000"/>
                          </a:solidFill>
                          <a:latin typeface="Calibri"/>
                        </a:rPr>
                        <a:t>Authors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solidFill>
                            <a:srgbClr val="000000"/>
                          </a:solidFill>
                          <a:latin typeface="Calibri"/>
                        </a:rPr>
                        <a:t>Name of Journal / Conference Proceedings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b="1">
                          <a:solidFill>
                            <a:schemeClr val="tx1"/>
                          </a:solidFill>
                        </a:rPr>
                        <a:t>YEAR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  Methodology</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solidFill>
                            <a:srgbClr val="000000"/>
                          </a:solidFill>
                          <a:latin typeface="Calibri"/>
                        </a:rPr>
                        <a:t>        Merits</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r>
                        <a:rPr lang="en-US" sz="1800" b="1" i="0" u="none" strike="noStrike" noProof="0">
                          <a:solidFill>
                            <a:srgbClr val="000000"/>
                          </a:solidFill>
                          <a:latin typeface="Calibri"/>
                        </a:rPr>
                        <a:t>Drawbacks</a:t>
                      </a:r>
                      <a:endParaRPr lang="en-US" sz="1800" b="1" i="0" u="none" strike="noStrike" noProof="0">
                        <a:solidFill>
                          <a:srgbClr val="FFFFFF"/>
                        </a:solidFill>
                        <a:latin typeface="Calibri"/>
                      </a:endParaRPr>
                    </a:p>
                    <a:p>
                      <a:pPr lvl="0">
                        <a:buNone/>
                      </a:pPr>
                      <a:endParaRPr lang="en-US" sz="1800" b="1" i="0" u="none" strike="noStrike" noProof="0">
                        <a:solidFill>
                          <a:srgbClr val="FFFFFF"/>
                        </a:solidFill>
                        <a:latin typeface="Calibri"/>
                      </a:endParaRPr>
                    </a:p>
                    <a:p>
                      <a:pPr lvl="0">
                        <a:buNone/>
                      </a:pP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914636"/>
                  </a:ext>
                </a:extLst>
              </a:tr>
              <a:tr h="5024201">
                <a:tc>
                  <a:txBody>
                    <a:bodyPr/>
                    <a:lstStyle/>
                    <a:p>
                      <a:r>
                        <a:rPr lang="en-US" b="1" dirty="0"/>
                        <a:t>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1" i="0" u="none" strike="noStrike" noProof="0"/>
                        <a:t>Research on Design and Motion Control of a Considerate Guide Robot.</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342900" indent="-342900">
                        <a:buAutoNum type="arabicPeriod"/>
                      </a:pPr>
                      <a:r>
                        <a:rPr lang="en-US" sz="1800" b="0" i="0" u="none" strike="noStrike" noProof="0">
                          <a:latin typeface="Calibri"/>
                        </a:rPr>
                        <a:t>Hitoshi Hachisuka</a:t>
                      </a:r>
                    </a:p>
                    <a:p>
                      <a:pPr marL="342900" lvl="0" indent="-342900">
                        <a:buAutoNum type="arabicPeriod"/>
                      </a:pPr>
                      <a:r>
                        <a:rPr lang="en-US" sz="1800" b="0" i="0" u="none" strike="noStrike" noProof="0"/>
                        <a:t>Hiroshi Matsumoto</a:t>
                      </a:r>
                    </a:p>
                    <a:p>
                      <a:pPr marL="342900" lvl="0" indent="-342900">
                        <a:buAutoNum type="arabicPeriod"/>
                      </a:pPr>
                      <a:r>
                        <a:rPr lang="en-US" sz="1800" b="0" i="0" u="none" strike="noStrike" noProof="0">
                          <a:latin typeface="Calibri"/>
                        </a:rPr>
                        <a:t>Takeshi Takashima</a:t>
                      </a:r>
                      <a:endParaRPr lang="en-US" sz="18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1" i="0" u="none" strike="noStrike" noProof="0">
                          <a:latin typeface="Calibri"/>
                        </a:rPr>
                        <a:t> </a:t>
                      </a:r>
                      <a:r>
                        <a:rPr lang="en-US" sz="1800" b="1" i="0" u="none" strike="noStrike" noProof="0"/>
                        <a:t>2023 IEEE International Conference on Advanced Robotics and Mechatronics (ARM).</a:t>
                      </a:r>
                      <a:endParaRPr lang="en-US" b="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t>2023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a:t>Helped us in analyzing the potential environment hazards.</a:t>
                      </a:r>
                    </a:p>
                    <a:p>
                      <a:pPr marL="285750" lvl="0" indent="-285750">
                        <a:buFont typeface="Arial"/>
                        <a:buChar char="•"/>
                      </a:pPr>
                      <a:r>
                        <a:rPr lang="en-US"/>
                        <a:t>Navigate by considering the occupied spaces of surrounding objects.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a:t>Obstacle avoidance ensuring safety.</a:t>
                      </a:r>
                    </a:p>
                    <a:p>
                      <a:pPr marL="285750" lvl="0" indent="-285750">
                        <a:buFont typeface="Arial"/>
                        <a:buChar char="•"/>
                      </a:pPr>
                      <a:r>
                        <a:rPr lang="en-US"/>
                        <a:t>Can adjust its movement by considering the dynamic environment.</a:t>
                      </a:r>
                    </a:p>
                    <a:p>
                      <a:pPr marL="285750" lvl="0" indent="-285750">
                        <a:buFont typeface="Arial"/>
                        <a:buChar char="•"/>
                      </a:pPr>
                      <a:r>
                        <a:rPr lang="en-US"/>
                        <a:t>Better agility due to mecanum wheels.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buFont typeface="Arial"/>
                        <a:buChar char="•"/>
                      </a:pPr>
                      <a:r>
                        <a:rPr lang="en-US" sz="1800" b="0" i="0" u="none" strike="noStrike" noProof="0" dirty="0">
                          <a:latin typeface="Calibri"/>
                        </a:rPr>
                        <a:t>Precise environment data required.</a:t>
                      </a:r>
                    </a:p>
                    <a:p>
                      <a:pPr marL="285750" lvl="0" indent="-285750">
                        <a:buFont typeface="Arial"/>
                        <a:buChar char="•"/>
                      </a:pPr>
                      <a:r>
                        <a:rPr lang="en-US" sz="1800" b="0" i="0" u="none" strike="noStrike" noProof="0" dirty="0">
                          <a:latin typeface="Calibri"/>
                        </a:rPr>
                        <a:t>In highly dynamic environments system is more complex.</a:t>
                      </a:r>
                    </a:p>
                    <a:p>
                      <a:pPr marL="0" lvl="0" indent="0">
                        <a:buNone/>
                      </a:pPr>
                      <a:endParaRPr lang="en-US" sz="1800" b="0" i="0" u="none" strike="noStrike" noProof="0" dirty="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34786282"/>
                  </a:ext>
                </a:extLst>
              </a:tr>
            </a:tbl>
          </a:graphicData>
        </a:graphic>
      </p:graphicFrame>
    </p:spTree>
    <p:extLst>
      <p:ext uri="{BB962C8B-B14F-4D97-AF65-F5344CB8AC3E}">
        <p14:creationId xmlns:p14="http://schemas.microsoft.com/office/powerpoint/2010/main" val="359311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64F9-9F9C-4776-B4A5-B82CC1ECD169}"/>
              </a:ext>
            </a:extLst>
          </p:cNvPr>
          <p:cNvSpPr>
            <a:spLocks noGrp="1"/>
          </p:cNvSpPr>
          <p:nvPr>
            <p:ph type="title"/>
          </p:nvPr>
        </p:nvSpPr>
        <p:spPr>
          <a:xfrm>
            <a:off x="838199" y="159594"/>
            <a:ext cx="10515600" cy="1325563"/>
          </a:xfrm>
        </p:spPr>
        <p:txBody>
          <a:bodyPr/>
          <a:lstStyle/>
          <a:p>
            <a:r>
              <a:rPr lang="en-IN" b="1" dirty="0">
                <a:solidFill>
                  <a:srgbClr val="C00000"/>
                </a:solidFill>
                <a:effectLst>
                  <a:outerShdw blurRad="38100" dist="38100" dir="2700000" algn="tl">
                    <a:srgbClr val="000000">
                      <a:alpha val="43137"/>
                    </a:srgbClr>
                  </a:outerShdw>
                </a:effectLst>
              </a:rPr>
              <a:t>Details of study of existing systems</a:t>
            </a:r>
          </a:p>
        </p:txBody>
      </p:sp>
      <p:sp>
        <p:nvSpPr>
          <p:cNvPr id="3" name="Content Placeholder 2">
            <a:extLst>
              <a:ext uri="{FF2B5EF4-FFF2-40B4-BE49-F238E27FC236}">
                <a16:creationId xmlns:a16="http://schemas.microsoft.com/office/drawing/2014/main" id="{B1FB3743-8A08-4661-97AE-EF75CCB8B457}"/>
              </a:ext>
            </a:extLst>
          </p:cNvPr>
          <p:cNvSpPr>
            <a:spLocks noGrp="1"/>
          </p:cNvSpPr>
          <p:nvPr>
            <p:ph idx="1"/>
          </p:nvPr>
        </p:nvSpPr>
        <p:spPr>
          <a:xfrm>
            <a:off x="838199" y="1485156"/>
            <a:ext cx="10611255" cy="5213249"/>
          </a:xfrm>
        </p:spPr>
        <p:txBody>
          <a:bodyPr>
            <a:normAutofit fontScale="70000" lnSpcReduction="20000"/>
          </a:bodyPr>
          <a:lstStyle/>
          <a:p>
            <a:pPr marL="0" indent="0">
              <a:buNone/>
            </a:pPr>
            <a:r>
              <a:rPr lang="en-IN" sz="4000" u="sng" dirty="0"/>
              <a:t>Robotnik – RB-1 </a:t>
            </a:r>
            <a:r>
              <a:rPr lang="en-IN" sz="4000" u="sng" dirty="0" err="1"/>
              <a:t>Mecanum</a:t>
            </a:r>
            <a:r>
              <a:rPr lang="en-IN" sz="4000" u="sng" dirty="0"/>
              <a:t> Robot</a:t>
            </a:r>
            <a:endParaRPr lang="en-GB" sz="600" u="sng" dirty="0"/>
          </a:p>
          <a:p>
            <a:pPr marL="0" indent="0">
              <a:buNone/>
            </a:pPr>
            <a:r>
              <a:rPr lang="en-GB" sz="2800" dirty="0"/>
              <a:t>Robotnik’s RB-1 is a mobile robot designed for autonomous navigation with </a:t>
            </a:r>
            <a:r>
              <a:rPr lang="en-GB" sz="2800" dirty="0" err="1"/>
              <a:t>Mecanum</a:t>
            </a:r>
            <a:r>
              <a:rPr lang="en-GB" sz="2800" dirty="0"/>
              <a:t> wheels, capable of 360-degree movement. It is used for industrial inspections, logistics, and surveillance, where its omnidirectional movement allows it to </a:t>
            </a:r>
            <a:r>
              <a:rPr lang="en-GB" sz="2800" dirty="0" err="1"/>
              <a:t>maneuver</a:t>
            </a:r>
            <a:r>
              <a:rPr lang="en-GB" sz="2800" dirty="0"/>
              <a:t> in tight spaces</a:t>
            </a:r>
            <a:r>
              <a:rPr lang="en-GB" sz="1600" dirty="0"/>
              <a:t>.</a:t>
            </a:r>
          </a:p>
          <a:p>
            <a:r>
              <a:rPr lang="en-GB" sz="2800" dirty="0"/>
              <a:t>Features : real-time data transmission and feedback, Can be controlled remotely via wireless 	  	       communication , </a:t>
            </a:r>
            <a:r>
              <a:rPr lang="en-GB" sz="2800" dirty="0" err="1"/>
              <a:t>Mecanum</a:t>
            </a:r>
            <a:r>
              <a:rPr lang="en-GB" sz="2800" dirty="0"/>
              <a:t> wheels for omnidirectional movement.</a:t>
            </a:r>
            <a:endParaRPr lang="en-GB" sz="2400" dirty="0"/>
          </a:p>
          <a:p>
            <a:r>
              <a:rPr lang="en-GB" sz="2800" dirty="0"/>
              <a:t>Sensors  : </a:t>
            </a:r>
            <a:r>
              <a:rPr lang="en-IN" sz="2800" dirty="0"/>
              <a:t>Ultrasonic sensors, Cameras</a:t>
            </a:r>
          </a:p>
          <a:p>
            <a:r>
              <a:rPr lang="en-GB" sz="2800" dirty="0"/>
              <a:t>Applications :</a:t>
            </a:r>
            <a:r>
              <a:rPr lang="en-GB" sz="1600" dirty="0"/>
              <a:t>  </a:t>
            </a:r>
            <a:r>
              <a:rPr lang="en-GB" sz="2900" dirty="0"/>
              <a:t>Industrial automation, security, surveillance, and research.</a:t>
            </a:r>
            <a:endParaRPr lang="en-IN" sz="2900" dirty="0"/>
          </a:p>
          <a:p>
            <a:pPr marL="0" indent="0">
              <a:buNone/>
            </a:pPr>
            <a:r>
              <a:rPr lang="en-GB" sz="4000" u="sng" dirty="0"/>
              <a:t>DJI – </a:t>
            </a:r>
            <a:r>
              <a:rPr lang="en-GB" sz="4000" u="sng" dirty="0" err="1"/>
              <a:t>RoboMaster</a:t>
            </a:r>
            <a:r>
              <a:rPr lang="en-GB" sz="4000" u="sng" dirty="0"/>
              <a:t> S1</a:t>
            </a:r>
          </a:p>
          <a:p>
            <a:pPr marL="0" indent="0">
              <a:buNone/>
            </a:pPr>
            <a:r>
              <a:rPr lang="en-GB" sz="2800" dirty="0"/>
              <a:t>The </a:t>
            </a:r>
            <a:r>
              <a:rPr lang="en-GB" sz="2800" dirty="0" err="1"/>
              <a:t>RoboMaster</a:t>
            </a:r>
            <a:r>
              <a:rPr lang="en-GB" sz="2800" dirty="0"/>
              <a:t> S1 by DJI is a robotics platform that incorporates </a:t>
            </a:r>
            <a:r>
              <a:rPr lang="en-GB" sz="2800" dirty="0" err="1"/>
              <a:t>Mecanum</a:t>
            </a:r>
            <a:r>
              <a:rPr lang="en-GB" sz="2800" dirty="0"/>
              <a:t> wheels, designed for educational purposes and autonomous navigation. Although not explicitly designed for military or surveillance use, it highlights the potential of </a:t>
            </a:r>
            <a:r>
              <a:rPr lang="en-GB" sz="2800" dirty="0" err="1"/>
              <a:t>Mecanum</a:t>
            </a:r>
            <a:r>
              <a:rPr lang="en-GB" sz="2800" dirty="0"/>
              <a:t>-wheeled robots in complex environments.</a:t>
            </a:r>
          </a:p>
          <a:p>
            <a:r>
              <a:rPr lang="en-GB" sz="2900" dirty="0"/>
              <a:t>Features : Can be integrated with real-time data streaming, motion detection, and obstacle 	   	       avoidance, Programmable with a focus on educational robotics, </a:t>
            </a:r>
            <a:r>
              <a:rPr lang="en-GB" sz="2900" dirty="0" err="1"/>
              <a:t>Mecanum</a:t>
            </a:r>
            <a:r>
              <a:rPr lang="en-GB" sz="2900" dirty="0"/>
              <a:t> wheels for 	       omnidirectional movement</a:t>
            </a:r>
          </a:p>
          <a:p>
            <a:r>
              <a:rPr lang="en-GB" sz="2900" dirty="0"/>
              <a:t>Sensors : </a:t>
            </a:r>
            <a:r>
              <a:rPr lang="it-IT" sz="2900" dirty="0"/>
              <a:t>Infrared Sensor, FPV Camera, Wi-Fi Module, Audio Sensors</a:t>
            </a:r>
          </a:p>
          <a:p>
            <a:r>
              <a:rPr lang="en-GB" sz="2900" dirty="0"/>
              <a:t>Applications : Educational, research, and hobbyist applications in robotics and AI.</a:t>
            </a:r>
          </a:p>
          <a:p>
            <a:endParaRPr lang="en-IN" dirty="0"/>
          </a:p>
        </p:txBody>
      </p:sp>
    </p:spTree>
    <p:extLst>
      <p:ext uri="{BB962C8B-B14F-4D97-AF65-F5344CB8AC3E}">
        <p14:creationId xmlns:p14="http://schemas.microsoft.com/office/powerpoint/2010/main" val="176829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2F10-BF9C-4E85-AC2E-1E943316BD86}"/>
              </a:ext>
            </a:extLst>
          </p:cNvPr>
          <p:cNvSpPr>
            <a:spLocks noGrp="1"/>
          </p:cNvSpPr>
          <p:nvPr>
            <p:ph type="title"/>
          </p:nvPr>
        </p:nvSpPr>
        <p:spPr/>
        <p:txBody>
          <a:bodyPr>
            <a:normAutofit/>
          </a:bodyPr>
          <a:lstStyle/>
          <a:p>
            <a:r>
              <a:rPr lang="en-IN" sz="6600" b="1" dirty="0">
                <a:solidFill>
                  <a:srgbClr val="C00000"/>
                </a:solidFill>
                <a:effectLst>
                  <a:outerShdw blurRad="38100" dist="38100" dir="2700000" algn="tl">
                    <a:srgbClr val="000000">
                      <a:alpha val="43137"/>
                    </a:srgbClr>
                  </a:outerShdw>
                </a:effectLst>
              </a:rPr>
              <a:t>Objectives of the Project</a:t>
            </a:r>
            <a:endParaRPr lang="en-IN" sz="6600" dirty="0"/>
          </a:p>
        </p:txBody>
      </p:sp>
      <p:sp>
        <p:nvSpPr>
          <p:cNvPr id="3" name="Content Placeholder 2">
            <a:extLst>
              <a:ext uri="{FF2B5EF4-FFF2-40B4-BE49-F238E27FC236}">
                <a16:creationId xmlns:a16="http://schemas.microsoft.com/office/drawing/2014/main" id="{054976DC-1E6C-4C70-8D11-87AE5ADFC5D9}"/>
              </a:ext>
            </a:extLst>
          </p:cNvPr>
          <p:cNvSpPr>
            <a:spLocks noGrp="1"/>
          </p:cNvSpPr>
          <p:nvPr>
            <p:ph idx="1"/>
          </p:nvPr>
        </p:nvSpPr>
        <p:spPr/>
        <p:txBody>
          <a:bodyPr/>
          <a:lstStyle/>
          <a:p>
            <a:r>
              <a:rPr lang="en-GB" sz="2800" dirty="0"/>
              <a:t> To design and fabricate a spy rover equipped with </a:t>
            </a:r>
            <a:r>
              <a:rPr lang="en-GB" sz="2800" dirty="0" err="1"/>
              <a:t>Mecanum</a:t>
            </a:r>
            <a:r>
              <a:rPr lang="en-GB" sz="2800" dirty="0"/>
              <a:t> wheels for all-directional mobility.</a:t>
            </a:r>
          </a:p>
          <a:p>
            <a:r>
              <a:rPr lang="en-GB" sz="2800" dirty="0"/>
              <a:t> To integrate advanced sensors and cameras for reconnaissance.</a:t>
            </a:r>
          </a:p>
          <a:p>
            <a:r>
              <a:rPr lang="en-GB" sz="2800" dirty="0"/>
              <a:t> To develop a remote control system with IoT for seamless operation.</a:t>
            </a:r>
          </a:p>
          <a:p>
            <a:r>
              <a:rPr lang="en-GB" sz="2800" dirty="0"/>
              <a:t> To implement secure communication protocols and robust power management.</a:t>
            </a:r>
          </a:p>
          <a:p>
            <a:r>
              <a:rPr lang="en-GB" sz="2800" dirty="0"/>
              <a:t>To establish a server solution for data analytics, processing, and visualization.</a:t>
            </a:r>
          </a:p>
        </p:txBody>
      </p:sp>
    </p:spTree>
    <p:extLst>
      <p:ext uri="{BB962C8B-B14F-4D97-AF65-F5344CB8AC3E}">
        <p14:creationId xmlns:p14="http://schemas.microsoft.com/office/powerpoint/2010/main" val="1212118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1791</Words>
  <Application>Microsoft Office PowerPoint</Application>
  <PresentationFormat>Widescreen</PresentationFormat>
  <Paragraphs>289</Paragraphs>
  <Slides>20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Arial,Sans-Serif</vt:lpstr>
      <vt:lpstr>Calibri</vt:lpstr>
      <vt:lpstr>Calibri Light</vt:lpstr>
      <vt:lpstr>Office Theme</vt:lpstr>
      <vt:lpstr>Simple Light</vt:lpstr>
      <vt:lpstr>Spy Rover with Smart Navigation System and Live Monitoring</vt:lpstr>
      <vt:lpstr>Introduction</vt:lpstr>
      <vt:lpstr> </vt:lpstr>
      <vt:lpstr>PowerPoint Presentation</vt:lpstr>
      <vt:lpstr> </vt:lpstr>
      <vt:lpstr> </vt:lpstr>
      <vt:lpstr> </vt:lpstr>
      <vt:lpstr>Details of study of existing systems</vt:lpstr>
      <vt:lpstr>Objectives of the Project</vt:lpstr>
      <vt:lpstr>Hardware - Block Diagram</vt:lpstr>
      <vt:lpstr>Mechanical Components</vt:lpstr>
      <vt:lpstr>Mechanical Components</vt:lpstr>
      <vt:lpstr>Software Requirements</vt:lpstr>
      <vt:lpstr>Software – Algorithm/Flow Chart</vt:lpstr>
      <vt:lpstr>Estimated Cost of Project </vt:lpstr>
      <vt:lpstr>PowerPoint Presentation</vt:lpstr>
      <vt:lpstr>Project Implementation Time Schedule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gina binoy</dc:creator>
  <cp:lastModifiedBy>DHANUSH K</cp:lastModifiedBy>
  <cp:revision>10</cp:revision>
  <cp:lastPrinted>2025-01-21T05:13:23Z</cp:lastPrinted>
  <dcterms:created xsi:type="dcterms:W3CDTF">2022-05-04T05:51:38Z</dcterms:created>
  <dcterms:modified xsi:type="dcterms:W3CDTF">2025-01-21T06:36:47Z</dcterms:modified>
</cp:coreProperties>
</file>