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70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t>7/26/2024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187" y="-2589062"/>
            <a:ext cx="7098410" cy="665480"/>
          </a:xfrm>
          <a:prstGeom prst="rect">
            <a:avLst/>
          </a:prstGeom>
        </p:spPr>
        <p:txBody>
          <a:bodyPr vert="horz" wrap="square" lIns="0" tIns="12700" rIns="0" bIns="0" rtlCol="0">
            <a:spAutoFit/>
          </a:bodyPr>
          <a:lstStyle/>
          <a:p>
            <a:pPr marL="12700">
              <a:lnSpc>
                <a:spcPct val="100000"/>
              </a:lnSpc>
              <a:spcBef>
                <a:spcPts val="100"/>
              </a:spcBef>
            </a:pPr>
            <a:endParaRPr sz="4200" dirty="0">
              <a:latin typeface="Tahoma" panose="020B0604030504040204"/>
              <a:cs typeface="Tahoma" panose="020B0604030504040204"/>
            </a:endParaRPr>
          </a:p>
        </p:txBody>
      </p:sp>
      <p:sp>
        <p:nvSpPr>
          <p:cNvPr id="3" name="object 3"/>
          <p:cNvSpPr txBox="1"/>
          <p:nvPr/>
        </p:nvSpPr>
        <p:spPr>
          <a:xfrm>
            <a:off x="770940" y="3954881"/>
            <a:ext cx="2945130" cy="878840"/>
          </a:xfrm>
          <a:prstGeom prst="rect">
            <a:avLst/>
          </a:prstGeom>
        </p:spPr>
        <p:txBody>
          <a:bodyPr vert="horz" wrap="square" lIns="0" tIns="137160" rIns="0" bIns="0" rtlCol="0">
            <a:spAutoFit/>
          </a:bodyPr>
          <a:lstStyle/>
          <a:p>
            <a:pPr marL="1270" algn="ctr">
              <a:lnSpc>
                <a:spcPct val="100000"/>
              </a:lnSpc>
              <a:spcBef>
                <a:spcPts val="1080"/>
              </a:spcBef>
            </a:pPr>
            <a:r>
              <a:rPr sz="2000" b="1" spc="-155" dirty="0">
                <a:solidFill>
                  <a:srgbClr val="89D0D5"/>
                </a:solidFill>
                <a:latin typeface="Times New Roman" panose="02020603050405020304" pitchFamily="18" charset="0"/>
                <a:cs typeface="Times New Roman" panose="02020603050405020304" pitchFamily="18" charset="0"/>
              </a:rPr>
              <a:t>GUIDE</a:t>
            </a:r>
            <a:r>
              <a:rPr sz="2000" b="1" spc="-5" dirty="0">
                <a:solidFill>
                  <a:srgbClr val="89D0D5"/>
                </a:solidFill>
                <a:latin typeface="Times New Roman" panose="02020603050405020304" pitchFamily="18" charset="0"/>
                <a:cs typeface="Times New Roman" panose="02020603050405020304" pitchFamily="18" charset="0"/>
              </a:rPr>
              <a:t> </a:t>
            </a:r>
            <a:r>
              <a:rPr sz="2000" b="1" spc="-25" dirty="0">
                <a:solidFill>
                  <a:srgbClr val="89D0D5"/>
                </a:solidFill>
                <a:latin typeface="Times New Roman" panose="02020603050405020304" pitchFamily="18" charset="0"/>
                <a:cs typeface="Times New Roman" panose="02020603050405020304" pitchFamily="18" charset="0"/>
              </a:rPr>
              <a:t>BY:</a:t>
            </a:r>
            <a:endParaRPr sz="2000" dirty="0">
              <a:latin typeface="Times New Roman" panose="02020603050405020304" pitchFamily="18" charset="0"/>
              <a:cs typeface="Times New Roman" panose="02020603050405020304" pitchFamily="18" charset="0"/>
            </a:endParaRPr>
          </a:p>
          <a:p>
            <a:pPr algn="ctr">
              <a:lnSpc>
                <a:spcPct val="100000"/>
              </a:lnSpc>
              <a:spcBef>
                <a:spcPts val="985"/>
              </a:spcBef>
            </a:pPr>
            <a:r>
              <a:rPr sz="2000" spc="-140" dirty="0">
                <a:solidFill>
                  <a:srgbClr val="F9F0D3"/>
                </a:solidFill>
                <a:latin typeface="Times New Roman" panose="02020603050405020304" pitchFamily="18" charset="0"/>
                <a:cs typeface="Times New Roman" panose="02020603050405020304" pitchFamily="18" charset="0"/>
              </a:rPr>
              <a:t>DR.</a:t>
            </a:r>
            <a:r>
              <a:rPr sz="2000" spc="-145" dirty="0">
                <a:solidFill>
                  <a:srgbClr val="F9F0D3"/>
                </a:solidFill>
                <a:latin typeface="Times New Roman" panose="02020603050405020304" pitchFamily="18" charset="0"/>
                <a:cs typeface="Times New Roman" panose="02020603050405020304" pitchFamily="18" charset="0"/>
              </a:rPr>
              <a:t> </a:t>
            </a:r>
            <a:r>
              <a:rPr lang="en-IN" sz="2000" spc="-145" dirty="0">
                <a:solidFill>
                  <a:srgbClr val="F9F0D3"/>
                </a:solidFill>
                <a:latin typeface="Times New Roman" panose="02020603050405020304" pitchFamily="18" charset="0"/>
                <a:cs typeface="Times New Roman" panose="02020603050405020304" pitchFamily="18" charset="0"/>
              </a:rPr>
              <a:t>LATHA</a:t>
            </a:r>
          </a:p>
        </p:txBody>
      </p:sp>
      <p:sp>
        <p:nvSpPr>
          <p:cNvPr id="4" name="object 4"/>
          <p:cNvSpPr txBox="1"/>
          <p:nvPr/>
        </p:nvSpPr>
        <p:spPr>
          <a:xfrm>
            <a:off x="1524000" y="1295400"/>
            <a:ext cx="8534400" cy="1291590"/>
          </a:xfrm>
          <a:prstGeom prst="rect">
            <a:avLst/>
          </a:prstGeom>
        </p:spPr>
        <p:txBody>
          <a:bodyPr vert="horz" wrap="square" lIns="0" tIns="12700" rIns="0" bIns="0" rtlCol="0">
            <a:spAutoFit/>
          </a:bodyPr>
          <a:lstStyle/>
          <a:p>
            <a:pPr marL="2906395" marR="5080" indent="-2894330">
              <a:lnSpc>
                <a:spcPct val="144000"/>
              </a:lnSpc>
              <a:spcBef>
                <a:spcPts val="100"/>
              </a:spcBef>
            </a:pPr>
            <a:r>
              <a:rPr lang="en-IN" sz="1900" spc="-130" dirty="0">
                <a:latin typeface="Times New Roman" panose="02020603050405020304" pitchFamily="18" charset="0"/>
                <a:cs typeface="Times New Roman" panose="02020603050405020304" pitchFamily="18" charset="0"/>
              </a:rPr>
              <a:t>           </a:t>
            </a:r>
            <a:r>
              <a:rPr sz="1900" spc="-130" dirty="0">
                <a:latin typeface="Times New Roman" panose="02020603050405020304" pitchFamily="18" charset="0"/>
                <a:cs typeface="Times New Roman" panose="02020603050405020304" pitchFamily="18" charset="0"/>
              </a:rPr>
              <a:t>CSA</a:t>
            </a:r>
            <a:r>
              <a:rPr lang="en-IN" sz="1900" spc="-130" dirty="0">
                <a:latin typeface="Times New Roman" panose="02020603050405020304" pitchFamily="18" charset="0"/>
                <a:cs typeface="Times New Roman" panose="02020603050405020304" pitchFamily="18" charset="0"/>
              </a:rPr>
              <a:t>1360</a:t>
            </a:r>
            <a:r>
              <a:rPr sz="1900" spc="-130" dirty="0">
                <a:latin typeface="Times New Roman" panose="02020603050405020304" pitchFamily="18" charset="0"/>
                <a:cs typeface="Times New Roman" panose="02020603050405020304" pitchFamily="18" charset="0"/>
              </a:rPr>
              <a:t>-</a:t>
            </a:r>
            <a:r>
              <a:rPr lang="en-IN" sz="1900" spc="-130" dirty="0">
                <a:latin typeface="Times New Roman" panose="02020603050405020304" pitchFamily="18" charset="0"/>
                <a:cs typeface="Times New Roman" panose="02020603050405020304" pitchFamily="18" charset="0"/>
              </a:rPr>
              <a:t>THEORY OF COMPUTATION  FOR COMPUTATIONAL  LOGIC</a:t>
            </a:r>
            <a:endParaRPr lang="en-IN" sz="1900" spc="-85" dirty="0">
              <a:latin typeface="Times New Roman" panose="02020603050405020304" pitchFamily="18" charset="0"/>
              <a:cs typeface="Times New Roman" panose="02020603050405020304" pitchFamily="18" charset="0"/>
            </a:endParaRPr>
          </a:p>
          <a:p>
            <a:pPr marL="2906395" marR="5080" indent="-2894330">
              <a:lnSpc>
                <a:spcPct val="144000"/>
              </a:lnSpc>
              <a:spcBef>
                <a:spcPts val="100"/>
              </a:spcBef>
            </a:pPr>
            <a:r>
              <a:rPr lang="en-IN" sz="1900" spc="-85" dirty="0">
                <a:latin typeface="Times New Roman" panose="02020603050405020304" pitchFamily="18" charset="0"/>
                <a:cs typeface="Times New Roman" panose="02020603050405020304" pitchFamily="18" charset="0"/>
              </a:rPr>
              <a:t>                     </a:t>
            </a:r>
            <a:r>
              <a:rPr sz="1900" spc="-50" dirty="0">
                <a:latin typeface="Times New Roman" panose="02020603050405020304" pitchFamily="18" charset="0"/>
                <a:cs typeface="Times New Roman" panose="02020603050405020304" pitchFamily="18" charset="0"/>
              </a:rPr>
              <a:t> </a:t>
            </a:r>
            <a:r>
              <a:rPr lang="en-IN" sz="1900" spc="-50" dirty="0">
                <a:latin typeface="Times New Roman" panose="02020603050405020304" pitchFamily="18" charset="0"/>
                <a:cs typeface="Times New Roman" panose="02020603050405020304" pitchFamily="18" charset="0"/>
              </a:rPr>
              <a:t>                    </a:t>
            </a:r>
            <a:r>
              <a:rPr sz="1900" spc="-170" dirty="0">
                <a:latin typeface="Times New Roman" panose="02020603050405020304" pitchFamily="18" charset="0"/>
                <a:cs typeface="Times New Roman" panose="02020603050405020304" pitchFamily="18" charset="0"/>
              </a:rPr>
              <a:t>MINI</a:t>
            </a:r>
            <a:r>
              <a:rPr sz="1900" spc="-60" dirty="0">
                <a:latin typeface="Times New Roman" panose="02020603050405020304" pitchFamily="18" charset="0"/>
                <a:cs typeface="Times New Roman" panose="02020603050405020304" pitchFamily="18" charset="0"/>
              </a:rPr>
              <a:t> </a:t>
            </a:r>
            <a:r>
              <a:rPr sz="1900" spc="-90" dirty="0">
                <a:latin typeface="Times New Roman" panose="02020603050405020304" pitchFamily="18" charset="0"/>
                <a:cs typeface="Times New Roman" panose="02020603050405020304" pitchFamily="18" charset="0"/>
              </a:rPr>
              <a:t>PROJECT-</a:t>
            </a:r>
            <a:r>
              <a:rPr lang="en-IN" sz="1900" spc="-90" dirty="0">
                <a:latin typeface="Times New Roman" panose="02020603050405020304" pitchFamily="18" charset="0"/>
                <a:cs typeface="Times New Roman" panose="02020603050405020304" pitchFamily="18" charset="0"/>
              </a:rPr>
              <a:t>MAR</a:t>
            </a:r>
            <a:r>
              <a:rPr sz="1900" spc="-30" dirty="0">
                <a:latin typeface="Times New Roman" panose="02020603050405020304" pitchFamily="18" charset="0"/>
                <a:cs typeface="Times New Roman" panose="02020603050405020304" pitchFamily="18" charset="0"/>
              </a:rPr>
              <a:t> </a:t>
            </a:r>
            <a:r>
              <a:rPr sz="1900" spc="-20" dirty="0">
                <a:latin typeface="Times New Roman" panose="02020603050405020304" pitchFamily="18" charset="0"/>
                <a:cs typeface="Times New Roman" panose="02020603050405020304" pitchFamily="18" charset="0"/>
              </a:rPr>
              <a:t>2024</a:t>
            </a:r>
            <a:endParaRPr sz="1900" dirty="0">
              <a:latin typeface="Times New Roman" panose="02020603050405020304" pitchFamily="18" charset="0"/>
              <a:cs typeface="Times New Roman" panose="02020603050405020304" pitchFamily="18" charset="0"/>
            </a:endParaRPr>
          </a:p>
          <a:p>
            <a:pPr>
              <a:lnSpc>
                <a:spcPct val="100000"/>
              </a:lnSpc>
              <a:spcBef>
                <a:spcPts val="1035"/>
              </a:spcBef>
            </a:pPr>
            <a:r>
              <a:rPr lang="en-IN" sz="1900" dirty="0">
                <a:latin typeface="Verdana" panose="020B0604030504040204"/>
                <a:cs typeface="Verdana" panose="020B0604030504040204"/>
              </a:rPr>
              <a:t>         </a:t>
            </a:r>
            <a:r>
              <a:rPr lang="en-IN" sz="1900" dirty="0">
                <a:latin typeface="Times New Roman" panose="02020603050405020304" pitchFamily="18" charset="0"/>
                <a:cs typeface="Times New Roman" panose="02020603050405020304" pitchFamily="18" charset="0"/>
              </a:rPr>
              <a:t>BUILT A CONVERSATIONAL CHATBOT USING PYTHON</a:t>
            </a:r>
            <a:endParaRPr sz="19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332930" y="3978085"/>
            <a:ext cx="5181600" cy="1960880"/>
          </a:xfrm>
          <a:prstGeom prst="rect">
            <a:avLst/>
          </a:prstGeom>
        </p:spPr>
        <p:txBody>
          <a:bodyPr vert="horz" wrap="square" lIns="0" tIns="108585" rIns="0" bIns="0" rtlCol="0">
            <a:spAutoFit/>
          </a:bodyPr>
          <a:lstStyle/>
          <a:p>
            <a:pPr marL="889000">
              <a:lnSpc>
                <a:spcPct val="100000"/>
              </a:lnSpc>
              <a:spcBef>
                <a:spcPts val="855"/>
              </a:spcBef>
            </a:pPr>
            <a:r>
              <a:rPr sz="1900" b="1" spc="-210" dirty="0">
                <a:solidFill>
                  <a:srgbClr val="89D0D5"/>
                </a:solidFill>
                <a:latin typeface="Times New Roman" panose="02020603050405020304" pitchFamily="18" charset="0"/>
                <a:cs typeface="Times New Roman" panose="02020603050405020304" pitchFamily="18" charset="0"/>
              </a:rPr>
              <a:t>PRESENTED</a:t>
            </a:r>
            <a:r>
              <a:rPr sz="1900" b="1" spc="65" dirty="0">
                <a:solidFill>
                  <a:srgbClr val="89D0D5"/>
                </a:solidFill>
                <a:latin typeface="Times New Roman" panose="02020603050405020304" pitchFamily="18" charset="0"/>
                <a:cs typeface="Times New Roman" panose="02020603050405020304" pitchFamily="18" charset="0"/>
              </a:rPr>
              <a:t> </a:t>
            </a:r>
            <a:r>
              <a:rPr sz="1900" b="1" spc="-25" dirty="0">
                <a:solidFill>
                  <a:srgbClr val="89D0D5"/>
                </a:solidFill>
                <a:latin typeface="Times New Roman" panose="02020603050405020304" pitchFamily="18" charset="0"/>
                <a:cs typeface="Times New Roman" panose="02020603050405020304" pitchFamily="18" charset="0"/>
              </a:rPr>
              <a:t>BY:</a:t>
            </a:r>
            <a:endParaRPr sz="1900" dirty="0">
              <a:latin typeface="Times New Roman" panose="02020603050405020304" pitchFamily="18" charset="0"/>
              <a:cs typeface="Times New Roman" panose="02020603050405020304" pitchFamily="18" charset="0"/>
            </a:endParaRPr>
          </a:p>
          <a:p>
            <a:pPr marL="396875">
              <a:lnSpc>
                <a:spcPct val="100000"/>
              </a:lnSpc>
              <a:spcBef>
                <a:spcPts val="755"/>
              </a:spcBef>
            </a:pPr>
            <a:r>
              <a:rPr lang="en-IN" sz="1900" spc="-85" dirty="0">
                <a:solidFill>
                  <a:srgbClr val="F9F0D3"/>
                </a:solidFill>
                <a:latin typeface="Times New Roman" panose="02020603050405020304" pitchFamily="18" charset="0"/>
                <a:cs typeface="Times New Roman" panose="02020603050405020304" pitchFamily="18" charset="0"/>
              </a:rPr>
              <a:t>K.MAHENDRA REDDY</a:t>
            </a:r>
            <a:r>
              <a:rPr sz="1900" spc="-85" dirty="0">
                <a:solidFill>
                  <a:srgbClr val="F9F0D3"/>
                </a:solidFill>
                <a:latin typeface="Times New Roman" panose="02020603050405020304" pitchFamily="18" charset="0"/>
                <a:cs typeface="Times New Roman" panose="02020603050405020304" pitchFamily="18" charset="0"/>
              </a:rPr>
              <a:t>(1922</a:t>
            </a:r>
            <a:r>
              <a:rPr lang="en-IN" sz="1900" spc="-85" dirty="0">
                <a:solidFill>
                  <a:srgbClr val="F9F0D3"/>
                </a:solidFill>
                <a:latin typeface="Times New Roman" panose="02020603050405020304" pitchFamily="18" charset="0"/>
                <a:cs typeface="Times New Roman" panose="02020603050405020304" pitchFamily="18" charset="0"/>
              </a:rPr>
              <a:t>10413</a:t>
            </a:r>
            <a:r>
              <a:rPr sz="1900" spc="-85" dirty="0">
                <a:solidFill>
                  <a:srgbClr val="F9F0D3"/>
                </a:solidFill>
                <a:latin typeface="Times New Roman" panose="02020603050405020304" pitchFamily="18" charset="0"/>
                <a:cs typeface="Times New Roman" panose="02020603050405020304" pitchFamily="18" charset="0"/>
              </a:rPr>
              <a:t>)</a:t>
            </a:r>
            <a:endParaRPr lang="en-IN" sz="1900" spc="-85" dirty="0">
              <a:solidFill>
                <a:srgbClr val="F9F0D3"/>
              </a:solidFill>
              <a:latin typeface="Times New Roman" panose="02020603050405020304" pitchFamily="18" charset="0"/>
              <a:cs typeface="Times New Roman" panose="02020603050405020304" pitchFamily="18" charset="0"/>
            </a:endParaRPr>
          </a:p>
          <a:p>
            <a:pPr marL="396875">
              <a:lnSpc>
                <a:spcPct val="100000"/>
              </a:lnSpc>
              <a:spcBef>
                <a:spcPts val="755"/>
              </a:spcBef>
            </a:pPr>
            <a:r>
              <a:rPr lang="en-IN" sz="1900" spc="-85" dirty="0">
                <a:solidFill>
                  <a:srgbClr val="F9F0D3"/>
                </a:solidFill>
                <a:latin typeface="Times New Roman" panose="02020603050405020304" pitchFamily="18" charset="0"/>
                <a:cs typeface="Times New Roman" panose="02020603050405020304" pitchFamily="18" charset="0"/>
              </a:rPr>
              <a:t>U.MAHESWARREDDY(192210540)</a:t>
            </a:r>
          </a:p>
          <a:p>
            <a:pPr marL="396875">
              <a:lnSpc>
                <a:spcPct val="100000"/>
              </a:lnSpc>
              <a:spcBef>
                <a:spcPts val="755"/>
              </a:spcBef>
            </a:pPr>
            <a:r>
              <a:rPr lang="en-IN" sz="1900" dirty="0">
                <a:latin typeface="Times New Roman" panose="02020603050405020304" pitchFamily="18" charset="0"/>
                <a:cs typeface="Times New Roman" panose="02020603050405020304" pitchFamily="18" charset="0"/>
              </a:rPr>
              <a:t>T.CHARAN KUMAR REDDY(192210587)</a:t>
            </a:r>
            <a:endParaRPr sz="1900" dirty="0">
              <a:latin typeface="Times New Roman" panose="02020603050405020304" pitchFamily="18" charset="0"/>
              <a:cs typeface="Times New Roman" panose="02020603050405020304" pitchFamily="18" charset="0"/>
            </a:endParaRPr>
          </a:p>
          <a:p>
            <a:pPr marL="12700">
              <a:lnSpc>
                <a:spcPct val="100000"/>
              </a:lnSpc>
              <a:spcBef>
                <a:spcPts val="780"/>
              </a:spcBef>
            </a:pPr>
            <a:endParaRPr sz="1900" dirty="0">
              <a:latin typeface="Verdana" panose="020B0604030504040204"/>
              <a:cs typeface="Verdana" panose="020B060403050404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0235"/>
            <a:ext cx="3874618"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206" y="230285"/>
            <a:ext cx="1219200" cy="9719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tbot PNG Transparent Images Free Download | Vector Files | Png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970132"/>
            <a:ext cx="3429000" cy="3202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Pics For PPT Template and Google 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52400"/>
            <a:ext cx="1821814" cy="452120"/>
          </a:xfrm>
          <a:prstGeom prst="rect">
            <a:avLst/>
          </a:prstGeom>
        </p:spPr>
        <p:txBody>
          <a:bodyPr vert="horz" wrap="square" lIns="0" tIns="12065" rIns="0" bIns="0" rtlCol="0">
            <a:spAutoFit/>
          </a:bodyPr>
          <a:lstStyle/>
          <a:p>
            <a:pPr marL="12700">
              <a:lnSpc>
                <a:spcPct val="100000"/>
              </a:lnSpc>
              <a:spcBef>
                <a:spcPts val="95"/>
              </a:spcBef>
            </a:pPr>
            <a:r>
              <a:rPr sz="2800" b="1" spc="-195" dirty="0">
                <a:solidFill>
                  <a:srgbClr val="E6B729"/>
                </a:solidFill>
                <a:latin typeface="Tahoma" panose="020B0604030504040204"/>
                <a:cs typeface="Tahoma" panose="020B0604030504040204"/>
              </a:rPr>
              <a:t>ABSTRACT:</a:t>
            </a:r>
            <a:endParaRPr sz="2800" dirty="0">
              <a:latin typeface="Tahoma" panose="020B0604030504040204"/>
              <a:cs typeface="Tahoma" panose="020B0604030504040204"/>
            </a:endParaRPr>
          </a:p>
        </p:txBody>
      </p:sp>
      <p:sp>
        <p:nvSpPr>
          <p:cNvPr id="3" name="object 3"/>
          <p:cNvSpPr txBox="1"/>
          <p:nvPr/>
        </p:nvSpPr>
        <p:spPr>
          <a:xfrm>
            <a:off x="381000" y="565273"/>
            <a:ext cx="7428484" cy="5486117"/>
          </a:xfrm>
          <a:prstGeom prst="rect">
            <a:avLst/>
          </a:prstGeom>
        </p:spPr>
        <p:txBody>
          <a:bodyPr vert="horz" wrap="square" lIns="0" tIns="12700" rIns="0" bIns="0" rtlCol="0">
            <a:spAutoFit/>
          </a:bodyPr>
          <a:lstStyle/>
          <a:p>
            <a:pPr marL="355600" marR="90170" indent="-342900" algn="just">
              <a:lnSpc>
                <a:spcPct val="100000"/>
              </a:lnSpc>
              <a:spcBef>
                <a:spcPts val="100"/>
              </a:spcBef>
              <a:buFont typeface="Wingdings" panose="05000000000000000000" pitchFamily="2" charset="2"/>
              <a:buChar char="Ø"/>
            </a:pPr>
            <a:endParaRPr lang="en-US" sz="1800" b="1" i="1" u="none" strike="noStrike" dirty="0">
              <a:solidFill>
                <a:srgbClr val="000000"/>
              </a:solidFill>
              <a:effectLst/>
              <a:latin typeface="Times New Roman" panose="02020603050405020304" pitchFamily="18" charset="0"/>
            </a:endParaRPr>
          </a:p>
          <a:p>
            <a:pPr marL="355600" marR="90170" indent="-342900" algn="just">
              <a:lnSpc>
                <a:spcPct val="100000"/>
              </a:lnSpc>
              <a:spcBef>
                <a:spcPts val="100"/>
              </a:spcBef>
              <a:buFont typeface="Wingdings" panose="05000000000000000000" pitchFamily="2" charset="2"/>
              <a:buChar char="Ø"/>
            </a:pPr>
            <a:r>
              <a:rPr lang="en-US" sz="2400" b="0" i="0" u="none" strike="noStrike" dirty="0">
                <a:effectLst/>
                <a:latin typeface="Times New Roman" panose="02020603050405020304" pitchFamily="18" charset="0"/>
                <a:cs typeface="Times New Roman" panose="02020603050405020304" pitchFamily="18" charset="0"/>
              </a:rPr>
              <a:t>The goal of this project is to use the Python programming language to create a chatbot. Because they can mimic human discussions and offer automated assistance, chatbots have become increasingly popular in a variety of fields, such as customer service, e-commerce, and personal assistance. Python is a great option for creating chatbots because it offers a robust ecosystem of NLP and machine learning libraries and frameworks.</a:t>
            </a:r>
          </a:p>
          <a:p>
            <a:pPr marL="355600" marR="90170" indent="-342900" algn="just">
              <a:lnSpc>
                <a:spcPct val="100000"/>
              </a:lnSpc>
              <a:spcBef>
                <a:spcPts val="1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rPr>
              <a:t>Overall, this project will highlight the potential of chatbots  to improve user experiences and expedite interactions  in a variety of sectors, as well as the strength of Python for creating intelligent conversational agents</a:t>
            </a:r>
            <a:r>
              <a:rPr lang="en-US" sz="2400" b="0" i="0" u="none" strike="noStrike" dirty="0">
                <a:solidFill>
                  <a:srgbClr val="000000"/>
                </a:solidFill>
                <a:effectLst/>
                <a:latin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pic>
        <p:nvPicPr>
          <p:cNvPr id="1032" name="Picture 8" descr="Chatbots vs. Conversational AI | Natter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8465" y="1828800"/>
            <a:ext cx="2897735"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74952"/>
            <a:ext cx="10896600" cy="505908"/>
          </a:xfrm>
          <a:prstGeom prst="rect">
            <a:avLst/>
          </a:prstGeom>
        </p:spPr>
        <p:txBody>
          <a:bodyPr vert="horz" wrap="square" lIns="0" tIns="13335" rIns="0" bIns="0" rtlCol="0">
            <a:spAutoFit/>
          </a:bodyPr>
          <a:lstStyle/>
          <a:p>
            <a:pPr marL="12700">
              <a:lnSpc>
                <a:spcPct val="100000"/>
              </a:lnSpc>
              <a:spcBef>
                <a:spcPts val="105"/>
              </a:spcBef>
            </a:pPr>
            <a:r>
              <a:rPr lang="en-IN" sz="3200" b="1" spc="-160" dirty="0">
                <a:latin typeface="Times New Roman" panose="02020603050405020304" pitchFamily="18" charset="0"/>
                <a:cs typeface="Times New Roman" panose="02020603050405020304" pitchFamily="18" charset="0"/>
              </a:rPr>
              <a:t>INTRODUCTION:</a:t>
            </a:r>
            <a:endParaRPr sz="3200" b="1" spc="-16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14800" y="1600200"/>
            <a:ext cx="7717155" cy="5745804"/>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lang="en-US" sz="2000" b="0" i="0" dirty="0">
                <a:effectLst/>
                <a:latin typeface="Times New Roman" panose="02020603050405020304" pitchFamily="18" charset="0"/>
                <a:cs typeface="Times New Roman" panose="02020603050405020304" pitchFamily="18" charset="0"/>
              </a:rPr>
              <a:t>In recent years, conversational chatbots have emerged as powerful tools for automating customer service, providing assistance, and enhancing user experiences across various platforms</a:t>
            </a:r>
            <a:r>
              <a:rPr lang="en-US" sz="2000" dirty="0">
                <a:solidFill>
                  <a:srgbClr val="0D0D0D"/>
                </a:solidFill>
                <a:latin typeface="Times New Roman" panose="02020603050405020304" pitchFamily="18" charset="0"/>
                <a:cs typeface="Times New Roman" panose="02020603050405020304" pitchFamily="18" charset="0"/>
              </a:rPr>
              <a: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dirty="0">
              <a:solidFill>
                <a:srgbClr val="0D0D0D"/>
              </a:solidFill>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Recognizing the Fundamentals</a:t>
            </a: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 Selecting a Method for Development</a:t>
            </a:r>
            <a:endParaRPr lang="en-US"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US" sz="2000" b="1" i="0" u="none" strike="noStrike" dirty="0">
                <a:effectLst/>
                <a:latin typeface="Times New Roman" panose="02020603050405020304" pitchFamily="18" charset="0"/>
                <a:cs typeface="Times New Roman" panose="02020603050405020304" pitchFamily="18" charset="0"/>
              </a:rPr>
              <a:t>Choosing a Library or Framework</a:t>
            </a: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Gathering or Producing Data</a:t>
            </a:r>
            <a:endParaRPr lang="en-US"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 Data Preprocessing</a:t>
            </a:r>
            <a:endParaRPr lang="en-US" sz="2000" b="1" i="0" u="none" strike="noStrike" dirty="0">
              <a:effectLst/>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Educating the chatbot</a:t>
            </a: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Constructing the Chatbot's Interface</a:t>
            </a:r>
            <a:endParaRPr lang="en-IN"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 Examining and Re-evaluating</a:t>
            </a: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Making the Chatbot Work</a:t>
            </a:r>
            <a:endParaRPr lang="en-IN" sz="2000" b="1" dirty="0">
              <a:latin typeface="Times New Roman" panose="02020603050405020304" pitchFamily="18" charset="0"/>
              <a:cs typeface="Times New Roman" panose="02020603050405020304" pitchFamily="18" charset="0"/>
            </a:endParaRPr>
          </a:p>
          <a:p>
            <a:pPr marL="355600" indent="-342900">
              <a:lnSpc>
                <a:spcPct val="100000"/>
              </a:lnSpc>
              <a:spcBef>
                <a:spcPts val="105"/>
              </a:spcBef>
              <a:buFont typeface="Wingdings" panose="05000000000000000000" pitchFamily="2" charset="2"/>
              <a:buChar char="q"/>
              <a:tabLst>
                <a:tab pos="354965" algn="l"/>
              </a:tabLst>
            </a:pPr>
            <a:r>
              <a:rPr lang="en-IN" sz="2000" b="1" i="0" u="none" strike="noStrike" dirty="0">
                <a:effectLst/>
                <a:latin typeface="Times New Roman" panose="02020603050405020304" pitchFamily="18" charset="0"/>
                <a:cs typeface="Times New Roman" panose="02020603050405020304" pitchFamily="18" charset="0"/>
              </a:rPr>
              <a:t>Inspection and upkeep</a:t>
            </a:r>
            <a:endParaRPr lang="en-US" sz="2000" b="0" i="0" u="none" strike="noStrike" dirty="0">
              <a:effectLst/>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dirty="0">
              <a:solidFill>
                <a:srgbClr val="0D0D0D"/>
              </a:solidFill>
              <a:latin typeface="Times New Roman" panose="02020603050405020304" pitchFamily="18" charset="0"/>
              <a:cs typeface="Times New Roman" panose="02020603050405020304" pitchFamily="18" charset="0"/>
            </a:endParaRPr>
          </a:p>
          <a:p>
            <a:pPr marL="12700">
              <a:lnSpc>
                <a:spcPct val="100000"/>
              </a:lnSpc>
              <a:spcBef>
                <a:spcPts val="105"/>
              </a:spcBef>
              <a:tabLst>
                <a:tab pos="354965" algn="l"/>
              </a:tabLst>
            </a:pPr>
            <a:endParaRPr lang="en-US" sz="2000" b="0" i="0" u="none" strike="noStrike" dirty="0">
              <a:solidFill>
                <a:srgbClr val="0D0D0D"/>
              </a:solidFill>
              <a:effectLst/>
              <a:latin typeface="Söhne"/>
              <a:cs typeface="Calibri" panose="020F0502020204030204"/>
            </a:endParaRPr>
          </a:p>
          <a:p>
            <a:pPr marL="12700">
              <a:lnSpc>
                <a:spcPct val="100000"/>
              </a:lnSpc>
              <a:spcBef>
                <a:spcPts val="105"/>
              </a:spcBef>
              <a:tabLst>
                <a:tab pos="354965" algn="l"/>
              </a:tabLst>
            </a:pPr>
            <a:endParaRPr lang="en-US" sz="2000" dirty="0">
              <a:solidFill>
                <a:srgbClr val="0D0D0D"/>
              </a:solidFill>
              <a:latin typeface="Söhne"/>
              <a:cs typeface="Calibri" panose="020F0502020204030204"/>
            </a:endParaRPr>
          </a:p>
          <a:p>
            <a:pPr marL="12700">
              <a:lnSpc>
                <a:spcPct val="100000"/>
              </a:lnSpc>
              <a:spcBef>
                <a:spcPts val="105"/>
              </a:spcBef>
              <a:tabLst>
                <a:tab pos="354965" algn="l"/>
              </a:tabLst>
            </a:pPr>
            <a:endParaRPr sz="2000" dirty="0">
              <a:latin typeface="Calibri" panose="020F0502020204030204"/>
              <a:cs typeface="Calibri" panose="020F0502020204030204"/>
            </a:endParaRPr>
          </a:p>
        </p:txBody>
      </p:sp>
      <p:pic>
        <p:nvPicPr>
          <p:cNvPr id="3076" name="Picture 4" descr="Can Conversational AI Improve IT Service Manage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045" y="1915312"/>
            <a:ext cx="3414712"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779004"/>
            <a:ext cx="3124200" cy="659155"/>
          </a:xfrm>
          <a:prstGeom prst="rect">
            <a:avLst/>
          </a:prstGeom>
        </p:spPr>
        <p:txBody>
          <a:bodyPr vert="horz" wrap="square" lIns="0" tIns="12700" rIns="0" bIns="0" rtlCol="0">
            <a:spAutoFit/>
          </a:bodyPr>
          <a:lstStyle/>
          <a:p>
            <a:pPr marL="12700">
              <a:lnSpc>
                <a:spcPct val="100000"/>
              </a:lnSpc>
              <a:spcBef>
                <a:spcPts val="100"/>
              </a:spcBef>
            </a:pPr>
            <a:r>
              <a:rPr lang="en-IN" sz="4200" b="1" dirty="0"/>
              <a:t>OBJECTIVES:</a:t>
            </a:r>
            <a:endParaRPr sz="4200" b="1" dirty="0"/>
          </a:p>
        </p:txBody>
      </p:sp>
      <p:sp>
        <p:nvSpPr>
          <p:cNvPr id="3" name="object 3"/>
          <p:cNvSpPr txBox="1"/>
          <p:nvPr/>
        </p:nvSpPr>
        <p:spPr>
          <a:xfrm>
            <a:off x="1144016" y="1639595"/>
            <a:ext cx="8665845" cy="4529445"/>
          </a:xfrm>
          <a:prstGeom prst="rect">
            <a:avLst/>
          </a:prstGeom>
        </p:spPr>
        <p:txBody>
          <a:bodyPr vert="horz" wrap="square" lIns="0" tIns="81280" rIns="0" bIns="0" rtlCol="0">
            <a:spAutoFit/>
          </a:bodyPr>
          <a:lstStyle/>
          <a:p>
            <a:pPr marL="298450" indent="-285750">
              <a:lnSpc>
                <a:spcPct val="100000"/>
              </a:lnSpc>
              <a:spcBef>
                <a:spcPts val="640"/>
              </a:spcBef>
              <a:buFont typeface="Courier New" panose="02070309020205020404" pitchFamily="49" charset="0"/>
              <a:buChar char="o"/>
              <a:tabLst>
                <a:tab pos="354965" algn="l"/>
              </a:tabLst>
            </a:pP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Gain proficiency in NLP techniques to enable the chatbot to understand and process human language effectively.</a:t>
            </a: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Develop the ability to recognize user intents and extract relevant entities from user queries.</a:t>
            </a:r>
          </a:p>
          <a:p>
            <a:pPr marL="355600" indent="-342900">
              <a:lnSpc>
                <a:spcPct val="100000"/>
              </a:lnSpc>
              <a:spcBef>
                <a:spcPts val="640"/>
              </a:spcBef>
              <a:buFont typeface="Courier New" panose="02070309020205020404" pitchFamily="49" charset="0"/>
              <a:buChar char="o"/>
              <a:tabLst>
                <a:tab pos="354965" algn="l"/>
              </a:tabLst>
            </a:pPr>
            <a:r>
              <a:rPr lang="en-IN" sz="2000" b="0" i="0" dirty="0">
                <a:effectLst/>
                <a:latin typeface="Times New Roman" panose="02020603050405020304" pitchFamily="18" charset="0"/>
                <a:cs typeface="Times New Roman" panose="02020603050405020304" pitchFamily="18" charset="0"/>
              </a:rPr>
              <a:t>Implement dialogue management strategies to facilitate coherent and contextually relevant conversations.</a:t>
            </a:r>
            <a:endParaRPr lang="en-US" sz="2000" dirty="0">
              <a:latin typeface="Times New Roman" panose="02020603050405020304" pitchFamily="18" charset="0"/>
              <a:cs typeface="Times New Roman" panose="02020603050405020304" pitchFamily="18" charset="0"/>
            </a:endParaRP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Generate meaningful and personalized responses to user queries based on context and intent.</a:t>
            </a:r>
          </a:p>
          <a:p>
            <a:pPr marL="355600" indent="-342900">
              <a:lnSpc>
                <a:spcPct val="100000"/>
              </a:lnSpc>
              <a:spcBef>
                <a:spcPts val="640"/>
              </a:spcBef>
              <a:buFont typeface="Courier New" panose="02070309020205020404" pitchFamily="49" charset="0"/>
              <a:buChar char="o"/>
              <a:tabLst>
                <a:tab pos="354965" algn="l"/>
              </a:tabLst>
            </a:pPr>
            <a:r>
              <a:rPr lang="en-US" sz="2000" b="0" i="0" dirty="0">
                <a:effectLst/>
                <a:latin typeface="Times New Roman" panose="02020603050405020304" pitchFamily="18" charset="0"/>
                <a:cs typeface="Times New Roman" panose="02020603050405020304" pitchFamily="18" charset="0"/>
              </a:rPr>
              <a:t>Integrate the chatbot with popular messaging platforms to reach a wider audience and facilitate seamless interactions.</a:t>
            </a:r>
            <a:endParaRPr lang="en-US" sz="2000" dirty="0">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2000" b="0" i="0" dirty="0">
                <a:effectLst/>
                <a:latin typeface="Times New Roman" panose="02020603050405020304" pitchFamily="18" charset="0"/>
                <a:cs typeface="Times New Roman" panose="02020603050405020304" pitchFamily="18" charset="0"/>
              </a:rPr>
              <a:t>Deploy the chatbot on cloud platforms for scalability, reliability, and accessibility.</a:t>
            </a:r>
          </a:p>
          <a:p>
            <a:pPr marL="355600" indent="-342900">
              <a:lnSpc>
                <a:spcPct val="100000"/>
              </a:lnSpc>
              <a:spcBef>
                <a:spcPts val="640"/>
              </a:spcBef>
              <a:buFont typeface="Courier New" panose="02070309020205020404" pitchFamily="49" charset="0"/>
              <a:buChar char="o"/>
              <a:tabLst>
                <a:tab pos="354965" algn="l"/>
              </a:tabLst>
            </a:pP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640"/>
              </a:spcBef>
              <a:tabLst>
                <a:tab pos="354965" algn="l"/>
              </a:tabLst>
            </a:pPr>
            <a:endParaRPr sz="19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10515600" cy="696985"/>
          </a:xfrm>
          <a:prstGeom prst="rect">
            <a:avLst/>
          </a:prstGeom>
        </p:spPr>
        <p:txBody>
          <a:bodyPr vert="horz" wrap="square" lIns="0" tIns="263524" rIns="0" bIns="0" rtlCol="0">
            <a:spAutoFit/>
          </a:bodyPr>
          <a:lstStyle/>
          <a:p>
            <a:pPr marL="180340">
              <a:lnSpc>
                <a:spcPct val="100000"/>
              </a:lnSpc>
              <a:spcBef>
                <a:spcPts val="105"/>
              </a:spcBef>
            </a:pPr>
            <a:r>
              <a:rPr lang="en-IN" sz="2800" b="1" spc="-445" dirty="0">
                <a:latin typeface="Times New Roman" panose="02020603050405020304" pitchFamily="18" charset="0"/>
                <a:cs typeface="Times New Roman" panose="02020603050405020304" pitchFamily="18" charset="0"/>
              </a:rPr>
              <a:t>METHODOLOGY:</a:t>
            </a:r>
            <a:endParaRPr sz="2800" b="1" spc="-445"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371600"/>
            <a:ext cx="6650635" cy="4989186"/>
          </a:xfrm>
          <a:prstGeom prst="rect">
            <a:avLst/>
          </a:prstGeom>
        </p:spPr>
        <p:txBody>
          <a:bodyPr vert="horz" wrap="square" lIns="0" tIns="140335" rIns="0" bIns="0" rtlCol="0">
            <a:spAutoFit/>
          </a:bodyPr>
          <a:lstStyle/>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Understand the purpose and goals of the chatbot.</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Design the conversational flow, including user prompts, responses, and error handling.</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Decide on a messaging platform for deployment, such as Slack, Facebook Messenger, or Telegram.</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Gather or create datasets for training NLP models, if applicable.</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Experiment with different algorithms and parameters to optimize model performance.</a:t>
            </a:r>
            <a:endParaRPr lang="en-US" sz="2000" b="0" i="0" spc="90" dirty="0">
              <a:effectLst/>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Develop the chatbot application using Python and chosen libraries/frameworks.</a:t>
            </a:r>
            <a:endParaRPr lang="en-US" sz="2000" spc="90" dirty="0">
              <a:latin typeface="Times New Roman" panose="02020603050405020304" pitchFamily="18" charset="0"/>
              <a:cs typeface="Times New Roman" panose="02020603050405020304" pitchFamily="18" charset="0"/>
            </a:endParaRPr>
          </a:p>
          <a:p>
            <a:pPr marL="355600" indent="-342900">
              <a:lnSpc>
                <a:spcPct val="100000"/>
              </a:lnSpc>
              <a:spcBef>
                <a:spcPts val="1105"/>
              </a:spcBef>
              <a:buFont typeface="Times New Roman" panose="02020603050405020304" pitchFamily="18" charset="0"/>
              <a:buChar char="◊"/>
              <a:tabLst>
                <a:tab pos="354965" algn="l"/>
              </a:tabLst>
            </a:pPr>
            <a:r>
              <a:rPr lang="en-US" sz="2000" b="0" i="0" dirty="0">
                <a:effectLst/>
                <a:latin typeface="Times New Roman" panose="02020603050405020304" pitchFamily="18" charset="0"/>
                <a:cs typeface="Times New Roman" panose="02020603050405020304" pitchFamily="18" charset="0"/>
              </a:rPr>
              <a:t>Perform integration tests to verify the overall system behavior.</a:t>
            </a:r>
          </a:p>
        </p:txBody>
      </p:sp>
      <p:pic>
        <p:nvPicPr>
          <p:cNvPr id="1026" name="Picture 2" descr="How Do Bots and Chatbots Work? - CX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50166"/>
            <a:ext cx="4269386" cy="3200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14011"/>
            <a:ext cx="10515600" cy="827790"/>
          </a:xfrm>
          <a:prstGeom prst="rect">
            <a:avLst/>
          </a:prstGeom>
        </p:spPr>
        <p:txBody>
          <a:bodyPr vert="horz" wrap="square" lIns="0" tIns="393064" rIns="0" bIns="0" rtlCol="0">
            <a:spAutoFit/>
          </a:bodyPr>
          <a:lstStyle/>
          <a:p>
            <a:pPr marL="93980">
              <a:lnSpc>
                <a:spcPct val="100000"/>
              </a:lnSpc>
              <a:spcBef>
                <a:spcPts val="105"/>
              </a:spcBef>
            </a:pPr>
            <a:r>
              <a:rPr lang="en-IN" sz="2800" b="1" spc="-445" dirty="0">
                <a:solidFill>
                  <a:srgbClr val="92D050"/>
                </a:solidFill>
                <a:latin typeface="Times New Roman" panose="02020603050405020304" pitchFamily="18" charset="0"/>
                <a:cs typeface="Times New Roman" panose="02020603050405020304" pitchFamily="18" charset="0"/>
              </a:rPr>
              <a:t>ADVANTAGES :</a:t>
            </a:r>
            <a:endParaRPr sz="2800" b="1" spc="-445" dirty="0">
              <a:solidFill>
                <a:srgbClr val="92D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Rich Ecosystem</a:t>
            </a: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Flexibility and Versatility</a:t>
            </a:r>
            <a:endParaRPr lang="en-IN"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Community Support</a:t>
            </a: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Machine Learning Capabilities</a:t>
            </a:r>
            <a:endParaRPr lang="en-IN"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US" b="1" i="0" dirty="0">
                <a:solidFill>
                  <a:schemeClr val="tx1"/>
                </a:solidFill>
                <a:effectLst/>
                <a:latin typeface="Times New Roman" panose="02020603050405020304" pitchFamily="18" charset="0"/>
                <a:cs typeface="Times New Roman" panose="02020603050405020304" pitchFamily="18" charset="0"/>
              </a:rPr>
              <a:t> Integration with External APIs and Services</a:t>
            </a: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Scalability and Performance</a:t>
            </a:r>
            <a:endParaRPr lang="en-US" b="1" dirty="0">
              <a:solidFill>
                <a:schemeClr val="tx1"/>
              </a:solidFill>
              <a:latin typeface="Times New Roman" panose="02020603050405020304" pitchFamily="18" charset="0"/>
              <a:cs typeface="Times New Roman" panose="02020603050405020304" pitchFamily="18" charset="0"/>
            </a:endParaRPr>
          </a:p>
          <a:p>
            <a:pPr>
              <a:buClr>
                <a:srgbClr val="92D050"/>
              </a:buClr>
              <a:buFont typeface="Wingdings" panose="05000000000000000000" pitchFamily="2" charset="2"/>
              <a:buChar char="ü"/>
            </a:pPr>
            <a:r>
              <a:rPr lang="en-IN" b="1" i="0" dirty="0">
                <a:solidFill>
                  <a:schemeClr val="tx1"/>
                </a:solidFill>
                <a:effectLst/>
                <a:latin typeface="Times New Roman" panose="02020603050405020304" pitchFamily="18" charset="0"/>
                <a:cs typeface="Times New Roman" panose="02020603050405020304" pitchFamily="18" charset="0"/>
              </a:rPr>
              <a:t> Cost-Effectiveness</a:t>
            </a:r>
            <a:br>
              <a:rPr lang="en-IN" b="1" i="0" dirty="0">
                <a:solidFill>
                  <a:srgbClr val="0D0D0D"/>
                </a:solidFill>
                <a:effectLst/>
                <a:latin typeface="Söhne"/>
              </a:rPr>
            </a:br>
            <a:endParaRPr lang="en-IN" dirty="0"/>
          </a:p>
        </p:txBody>
      </p:sp>
      <p:sp>
        <p:nvSpPr>
          <p:cNvPr id="3" name="object 3"/>
          <p:cNvSpPr txBox="1"/>
          <p:nvPr/>
        </p:nvSpPr>
        <p:spPr>
          <a:xfrm>
            <a:off x="11773883" y="-259038"/>
            <a:ext cx="1058580" cy="355867"/>
          </a:xfrm>
          <a:prstGeom prst="rect">
            <a:avLst/>
          </a:prstGeom>
        </p:spPr>
        <p:txBody>
          <a:bodyPr vert="horz" wrap="square" lIns="0" tIns="108585" rIns="0" bIns="0" rtlCol="0">
            <a:spAutoFit/>
          </a:bodyPr>
          <a:lstStyle/>
          <a:p>
            <a:pPr marL="12700">
              <a:lnSpc>
                <a:spcPct val="100000"/>
              </a:lnSpc>
              <a:spcBef>
                <a:spcPts val="855"/>
              </a:spcBef>
              <a:tabLst>
                <a:tab pos="354965" algn="l"/>
              </a:tabLst>
            </a:pPr>
            <a:r>
              <a:rPr sz="1600" spc="75" dirty="0">
                <a:solidFill>
                  <a:srgbClr val="89D0D5"/>
                </a:solidFill>
                <a:latin typeface="Lucida Sans Unicode" panose="020B0602030504020204"/>
                <a:cs typeface="Lucida Sans Unicode" panose="020B0602030504020204"/>
              </a:rPr>
              <a:t>▶</a:t>
            </a:r>
            <a:endParaRPr sz="2000" dirty="0">
              <a:latin typeface="Calibri" panose="020F0502020204030204"/>
              <a:cs typeface="Calibri" panose="020F0502020204030204"/>
            </a:endParaRPr>
          </a:p>
        </p:txBody>
      </p:sp>
      <p:pic>
        <p:nvPicPr>
          <p:cNvPr id="2050" name="Picture 2" descr="20+ Green Tick And 3d Human With A Thumb Up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309" y="1447800"/>
            <a:ext cx="3219451" cy="24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10515600" cy="1011301"/>
          </a:xfrm>
          <a:prstGeom prst="rect">
            <a:avLst/>
          </a:prstGeom>
        </p:spPr>
        <p:txBody>
          <a:bodyPr vert="horz" wrap="square" lIns="0" tIns="513841" rIns="0" bIns="0" rtlCol="0">
            <a:spAutoFit/>
          </a:bodyPr>
          <a:lstStyle/>
          <a:p>
            <a:pPr marL="352425">
              <a:lnSpc>
                <a:spcPct val="100000"/>
              </a:lnSpc>
              <a:spcBef>
                <a:spcPts val="105"/>
              </a:spcBef>
            </a:pPr>
            <a:r>
              <a:rPr sz="3200" b="1" spc="-305" dirty="0">
                <a:latin typeface="Times New Roman" panose="02020603050405020304" pitchFamily="18" charset="0"/>
                <a:cs typeface="Times New Roman" panose="02020603050405020304" pitchFamily="18" charset="0"/>
              </a:rPr>
              <a:t>OUTPUT</a:t>
            </a:r>
            <a:r>
              <a:rPr lang="en-IN" sz="3200" b="1" spc="-305" dirty="0">
                <a:latin typeface="Times New Roman" panose="02020603050405020304" pitchFamily="18" charset="0"/>
                <a:cs typeface="Times New Roman" panose="02020603050405020304" pitchFamily="18" charset="0"/>
              </a:rPr>
              <a:t> SCREEN:</a:t>
            </a:r>
            <a:endParaRPr sz="3200" b="1" spc="-305"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7391400" cy="510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descr="Blue Summary Monthly Plan Information Department Semi-annual Multi Purpose  Google Slides Theme And Powerpoint Template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800" y="1981200"/>
            <a:ext cx="6194322" cy="3416320"/>
          </a:xfrm>
          <a:prstGeom prst="rect">
            <a:avLst/>
          </a:prstGeom>
          <a:noFill/>
        </p:spPr>
        <p:txBody>
          <a:bodyPr wrap="square">
            <a:spAutoFit/>
          </a:bodyPr>
          <a:lstStyle/>
          <a:p>
            <a:r>
              <a:rPr lang="en-US" sz="1200" b="0" i="0" u="none" strike="noStrike" dirty="0">
                <a:solidFill>
                  <a:srgbClr val="000000"/>
                </a:solidFill>
                <a:effectLst/>
                <a:latin typeface="Times New Roman" panose="02020603050405020304" pitchFamily="18" charset="0"/>
              </a:rPr>
              <a:t> </a:t>
            </a:r>
            <a:r>
              <a:rPr lang="en-US" sz="2400" b="0" i="0" u="none" strike="noStrike" dirty="0">
                <a:solidFill>
                  <a:schemeClr val="tx1"/>
                </a:solidFill>
                <a:effectLst/>
                <a:latin typeface="Times New Roman" panose="02020603050405020304" pitchFamily="18" charset="0"/>
              </a:rPr>
              <a:t>In summary, creating a chatbot with Python presents a viable way to improve user engagement and automate a range of operations in a variety of industries. With this research, we have shown how natural language processing (NLP) and machine learning techniques may be used to build an intelligent conversational agent that can comprehend user inquiries and provide real-time responses</a:t>
            </a:r>
            <a:endParaRPr lang="en-IN" sz="2400" dirty="0"/>
          </a:p>
        </p:txBody>
      </p:sp>
      <p:sp>
        <p:nvSpPr>
          <p:cNvPr id="10" name="Title 9"/>
          <p:cNvSpPr>
            <a:spLocks noGrp="1"/>
          </p:cNvSpPr>
          <p:nvPr>
            <p:ph type="title"/>
          </p:nvPr>
        </p:nvSpPr>
        <p:spPr>
          <a:xfrm>
            <a:off x="304800" y="914400"/>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348" y="304800"/>
            <a:ext cx="10515600" cy="880189"/>
          </a:xfrm>
          <a:prstGeom prst="rect">
            <a:avLst/>
          </a:prstGeom>
        </p:spPr>
        <p:txBody>
          <a:bodyPr vert="horz" wrap="square" lIns="0" tIns="383997" rIns="0" bIns="0" rtlCol="0">
            <a:spAutoFit/>
          </a:bodyPr>
          <a:lstStyle/>
          <a:p>
            <a:pPr marL="240665">
              <a:lnSpc>
                <a:spcPct val="100000"/>
              </a:lnSpc>
              <a:spcBef>
                <a:spcPts val="105"/>
              </a:spcBef>
            </a:pPr>
            <a:r>
              <a:rPr lang="en-IN" sz="3200" b="1" spc="-440" dirty="0">
                <a:latin typeface="Times New Roman" panose="02020603050405020304" pitchFamily="18" charset="0"/>
                <a:cs typeface="Times New Roman" panose="02020603050405020304" pitchFamily="18" charset="0"/>
              </a:rPr>
              <a:t>FUTURE SCOPE</a:t>
            </a:r>
            <a:endParaRPr sz="3200" b="1" spc="-44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06148" y="2286000"/>
            <a:ext cx="10233800" cy="1794081"/>
          </a:xfrm>
          <a:prstGeom prst="rect">
            <a:avLst/>
          </a:prstGeom>
        </p:spPr>
        <p:txBody>
          <a:bodyPr vert="horz" wrap="square" lIns="0" tIns="69850" rIns="0" bIns="0" rtlCol="0">
            <a:spAutoFit/>
          </a:bodyPr>
          <a:lstStyle/>
          <a:p>
            <a:pPr marL="469900" marR="847725" indent="-457200">
              <a:lnSpc>
                <a:spcPct val="80000"/>
              </a:lnSpc>
              <a:spcBef>
                <a:spcPts val="1010"/>
              </a:spcBef>
              <a:buFont typeface="Wingdings" panose="05000000000000000000" pitchFamily="2" charset="2"/>
              <a:buChar char="ü"/>
              <a:tabLst>
                <a:tab pos="354965" algn="l"/>
              </a:tabLst>
            </a:pPr>
            <a:r>
              <a:rPr lang="en-US" b="0" i="0" dirty="0">
                <a:solidFill>
                  <a:schemeClr val="tx1"/>
                </a:solidFill>
                <a:effectLst/>
                <a:latin typeface="Times New Roman" panose="02020603050405020304" pitchFamily="18" charset="0"/>
                <a:cs typeface="Times New Roman" panose="02020603050405020304" pitchFamily="18" charset="0"/>
              </a:rPr>
              <a:t>Future chatbots will likely employ more sophisticated NLU techniques, enabling them to grasp the nuances of human language better. This could involve leveraging deep learning models trained on vast corpora of text data to understand context, sarcasm, ambiguity, and emotion in user inputs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04800"/>
            <a:ext cx="3200400" cy="1307591"/>
          </a:xfrm>
          <a:prstGeom prst="rect">
            <a:avLst/>
          </a:prstGeom>
          <a:effectLst>
            <a:glow rad="228600">
              <a:schemeClr val="accent3">
                <a:satMod val="175000"/>
                <a:alpha val="40000"/>
              </a:schemeClr>
            </a:glow>
            <a:reflection blurRad="6350" stA="50000" endA="300" endPos="90000" dist="50800" dir="5400000" sy="-100000" algn="bl" rotWithShape="0"/>
          </a:effectLst>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3478</Words>
  <Application>Microsoft Office PowerPoint</Application>
  <PresentationFormat>Widescreen</PresentationFormat>
  <Paragraphs>80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Depth</vt:lpstr>
      <vt:lpstr>PowerPoint Presentation</vt:lpstr>
      <vt:lpstr>ABSTRACT:</vt:lpstr>
      <vt:lpstr>INTRODUCTION:</vt:lpstr>
      <vt:lpstr>OBJECTIVES:</vt:lpstr>
      <vt:lpstr>METHODOLOGY:</vt:lpstr>
      <vt:lpstr>ADVANTAGES :</vt:lpstr>
      <vt:lpstr>OUTPUT SCREEN: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SIMATS ENGINEERING</dc:title>
  <dc:creator>chiragani yashwanth</dc:creator>
  <cp:lastModifiedBy>Mahesh Sai</cp:lastModifiedBy>
  <cp:revision>6</cp:revision>
  <dcterms:created xsi:type="dcterms:W3CDTF">2024-03-28T03:17:00Z</dcterms:created>
  <dcterms:modified xsi:type="dcterms:W3CDTF">2024-07-26T09:04:11Z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2024-03-22T05:30:00Z</vt:filetime>
  </property>
  <property fmtid="{D5CDD505-2E9C-101B-9397-08002B2CF9AE}" pid="3" name="Creator">
    <vt:lpwstr>Microsoft® PowerPoint® 2021</vt:lpwstr>
  </property>
  <property fmtid="{D5CDD505-2E9C-101B-9397-08002B2CF9AE}" pid="4" name="LastSaved">
    <vt:filetime>2024-03-28T05:30:00Z</vt:filetime>
  </property>
  <property fmtid="{D5CDD505-2E9C-101B-9397-08002B2CF9AE}" pid="5" name="Producer">
    <vt:lpwstr>Microsoft® PowerPoint® 2021</vt:lpwstr>
  </property>
  <property fmtid="{D5CDD505-2E9C-101B-9397-08002B2CF9AE}" pid="6" name="ICV">
    <vt:lpwstr>653C43139820486E85859E9E88C37EBC_12</vt:lpwstr>
  </property>
  <property fmtid="{D5CDD505-2E9C-101B-9397-08002B2CF9AE}" pid="7" name="KSOProductBuildVer">
    <vt:lpwstr>1033-12.2.0.17153</vt:lpwstr>
  </property>
</Properties>
</file>