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ph idx="4" type="subTitle"/>
          </p:nvPr>
        </p:nvSpPr>
        <p:spPr>
          <a:xfrm>
            <a:off x="4114800" y="3886200"/>
            <a:ext cx="6248400" cy="430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2800">
                <a:latin typeface="Times New Roman"/>
                <a:ea typeface="Times New Roman"/>
                <a:cs typeface="Times New Roman"/>
                <a:sym typeface="Times New Roman"/>
              </a:rPr>
              <a:t>Final Project</a:t>
            </a:r>
            <a:endParaRPr sz="2800">
              <a:latin typeface="Times New Roman"/>
              <a:ea typeface="Times New Roman"/>
              <a:cs typeface="Times New Roman"/>
              <a:sym typeface="Times New Roman"/>
            </a:endParaRPr>
          </a:p>
        </p:txBody>
      </p:sp>
      <p:sp>
        <p:nvSpPr>
          <p:cNvPr id="29" name="Google Shape;29;p1"/>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30" name="Google Shape;30;p1"/>
          <p:cNvSpPr txBox="1"/>
          <p:nvPr/>
        </p:nvSpPr>
        <p:spPr>
          <a:xfrm flipH="1">
            <a:off x="1696425" y="1867052"/>
            <a:ext cx="7639800" cy="492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GB" sz="2000" u="sng">
                <a:solidFill>
                  <a:srgbClr val="0000FF"/>
                </a:solidFill>
                <a:latin typeface="EB Garamond"/>
                <a:ea typeface="EB Garamond"/>
                <a:cs typeface="EB Garamond"/>
                <a:sym typeface="EB Garamond"/>
              </a:rPr>
              <a:t>PEDDIREDDY SRI VIJAYA MAHESWARI DEVI </a:t>
            </a:r>
            <a:endParaRPr sz="2000" u="sng">
              <a:solidFill>
                <a:srgbClr val="0000FF"/>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800" y="1182249"/>
            <a:ext cx="5261848" cy="3322608"/>
          </a:xfrm>
          <a:prstGeom prst="rect">
            <a:avLst/>
          </a:prstGeom>
        </p:spPr>
      </p:pic>
      <p:pic>
        <p:nvPicPr>
          <p:cNvPr id="12" name="Picture 11">
            <a:extLst>
              <a:ext uri="{FF2B5EF4-FFF2-40B4-BE49-F238E27FC236}">
                <a16:creationId xmlns:a16="http://schemas.microsoft.com/office/drawing/2014/main"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2"/>
          <p:cNvSpPr txBox="1"/>
          <p:nvPr>
            <p:ph type="ctrTitle"/>
          </p:nvPr>
        </p:nvSpPr>
        <p:spPr>
          <a:xfrm>
            <a:off x="990600" y="798545"/>
            <a:ext cx="5800800" cy="492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t>Project Link</a:t>
            </a:r>
            <a:endParaRPr/>
          </a:p>
        </p:txBody>
      </p:sp>
      <p:sp>
        <p:nvSpPr>
          <p:cNvPr id="33" name="Google Shape;33;p2"/>
          <p:cNvSpPr txBox="1"/>
          <p:nvPr/>
        </p:nvSpPr>
        <p:spPr>
          <a:xfrm>
            <a:off x="1213098" y="2860422"/>
            <a:ext cx="9753600" cy="511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GB" sz="2100">
                <a:latin typeface="Calibri"/>
                <a:ea typeface="Calibri"/>
                <a:cs typeface="Calibri"/>
                <a:sym typeface="Calibri"/>
              </a:rPr>
              <a:t>https://github.com/Maheswari-143/Cyber-security-project-/tree/main</a:t>
            </a:r>
            <a:endParaRPr b="1"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8013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900B0D9E-819D-46CF-417D-EADAB8E8D868}"/>
              </a:ext>
            </a:extLst>
          </p:cNvPr>
          <p:cNvSpPr>
            <a:spLocks noGrp="1"/>
          </p:cNvSpPr>
          <p:nvPr>
            <p:ph type="body" idx="1"/>
          </p:nvPr>
        </p:nvSpPr>
        <p:spPr>
          <a:xfrm>
            <a:off x="609600" y="1577340"/>
            <a:ext cx="9067800" cy="456131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designed covertly record keystrokes on various platforms (Windows,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Linux) with an emphasis on stealth and secure data transmission. Explore software and hardware-based methods, implement encryption, and address ethical and legal implications.</a:t>
            </a:r>
          </a:p>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operate covertly, often without the user's knowledge, and can transmit the captured data to a third party for malicious purposes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08297C3-36F0-F36E-86F4-DF237FE65D76}"/>
              </a:ext>
            </a:extLst>
          </p:cNvPr>
          <p:cNvSpPr>
            <a:spLocks noGrp="1"/>
          </p:cNvSpPr>
          <p:nvPr>
            <p:ph type="body" idx="1"/>
          </p:nvPr>
        </p:nvSpPr>
        <p:spPr>
          <a:xfrm>
            <a:off x="609600" y="1577340"/>
            <a:ext cx="8763000" cy="3385542"/>
          </a:xfrm>
        </p:spPr>
        <p:txBody>
          <a:bodyPr/>
          <a:lstStyle/>
          <a:p>
            <a:r>
              <a:rPr lang="en-GB" sz="2200" dirty="0">
                <a:latin typeface="Times New Roman" panose="02020603050405020304" pitchFamily="18" charset="0"/>
                <a:cs typeface="Times New Roman" panose="02020603050405020304" pitchFamily="18" charset="0"/>
              </a:rPr>
              <a:t>This project aims to develop a comprehensive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capable of covertly recording keystrokes on diverse platforms such as Windows, </a:t>
            </a:r>
            <a:r>
              <a:rPr lang="en-GB" sz="2200" dirty="0" err="1">
                <a:latin typeface="Times New Roman" panose="02020603050405020304" pitchFamily="18" charset="0"/>
                <a:cs typeface="Times New Roman" panose="02020603050405020304" pitchFamily="18" charset="0"/>
              </a:rPr>
              <a:t>macOS</a:t>
            </a:r>
            <a:r>
              <a:rPr lang="en-GB" sz="2200" dirty="0">
                <a:latin typeface="Times New Roman" panose="02020603050405020304" pitchFamily="18" charset="0"/>
                <a:cs typeface="Times New Roman" panose="02020603050405020304" pitchFamily="18" charset="0"/>
              </a:rPr>
              <a:t>, and Linux. The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a:t>
            </a:r>
            <a:r>
              <a:rPr lang="en-GB" sz="2200" dirty="0" err="1">
                <a:latin typeface="Times New Roman" panose="02020603050405020304" pitchFamily="18" charset="0"/>
                <a:cs typeface="Times New Roman" panose="02020603050405020304" pitchFamily="18" charset="0"/>
              </a:rPr>
              <a:t>cybersecurity</a:t>
            </a:r>
            <a:r>
              <a:rPr lang="en-GB" sz="2200" dirty="0">
                <a:latin typeface="Times New Roman" panose="02020603050405020304" pitchFamily="18" charset="0"/>
                <a:cs typeface="Times New Roman" panose="02020603050405020304" pitchFamily="18" charset="0"/>
              </a:rPr>
              <a:t> awareness and </a:t>
            </a:r>
            <a:r>
              <a:rPr lang="en-GB" sz="2200" dirty="0" err="1">
                <a:latin typeface="Times New Roman" panose="02020603050405020304" pitchFamily="18" charset="0"/>
                <a:cs typeface="Times New Roman" panose="02020603050405020304" pitchFamily="18" charset="0"/>
              </a:rPr>
              <a:t>defenses</a:t>
            </a:r>
            <a:r>
              <a:rPr lang="en-GB" sz="2200" dirty="0">
                <a:latin typeface="Times New Roman" panose="02020603050405020304" pitchFamily="18" charset="0"/>
                <a:cs typeface="Times New Roman" panose="02020603050405020304" pitchFamily="18" charset="0"/>
              </a:rPr>
              <a:t> against potential threats posed by </a:t>
            </a:r>
            <a:r>
              <a:rPr lang="en-GB" sz="2200" dirty="0" err="1">
                <a:latin typeface="Times New Roman" panose="02020603050405020304" pitchFamily="18" charset="0"/>
                <a:cs typeface="Times New Roman" panose="02020603050405020304" pitchFamily="18" charset="0"/>
              </a:rPr>
              <a:t>keylogging</a:t>
            </a:r>
            <a:r>
              <a:rPr lang="en-GB" sz="2200" dirty="0">
                <a:latin typeface="Times New Roman" panose="02020603050405020304" pitchFamily="18" charset="0"/>
                <a:cs typeface="Times New Roman" panose="02020603050405020304" pitchFamily="18" charset="0"/>
              </a:rPr>
              <a:t> techniques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C9A3E174-B19C-5A62-F4E9-E358B86CC6B8}"/>
              </a:ext>
            </a:extLst>
          </p:cNvPr>
          <p:cNvSpPr>
            <a:spLocks noGrp="1"/>
          </p:cNvSpPr>
          <p:nvPr>
            <p:ph type="body" idx="1"/>
          </p:nvPr>
        </p:nvSpPr>
        <p:spPr>
          <a:xfrm>
            <a:off x="381000" y="1295400"/>
            <a:ext cx="9169637" cy="4561313"/>
          </a:xfrm>
        </p:spPr>
        <p:txBody>
          <a:bodyPr/>
          <a:lstStyle/>
          <a:p>
            <a:pPr lvl="1">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end users of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projects typically include:</a:t>
            </a:r>
          </a:p>
          <a:p>
            <a:pPr lvl="1">
              <a:lnSpc>
                <a:spcPct val="150000"/>
              </a:lnSpc>
            </a:pPr>
            <a:r>
              <a:rPr lang="en-GB" sz="2000" b="1" dirty="0">
                <a:latin typeface="Times New Roman" panose="02020603050405020304" pitchFamily="18" charset="0"/>
                <a:cs typeface="Times New Roman" panose="02020603050405020304" pitchFamily="18" charset="0"/>
              </a:rPr>
              <a:t>Security Professionals and Penetration Testers</a:t>
            </a:r>
            <a:r>
              <a:rPr lang="en-GB" sz="2000" dirty="0">
                <a:latin typeface="Times New Roman" panose="02020603050405020304" pitchFamily="18" charset="0"/>
                <a:cs typeface="Times New Roman" panose="02020603050405020304" pitchFamily="18" charset="0"/>
              </a:rPr>
              <a:t>: They use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to assess and strengthen the security of computer systems and networks by identifying vulnerabilities and testing </a:t>
            </a:r>
            <a:r>
              <a:rPr lang="en-GB" sz="2000" dirty="0" err="1">
                <a:latin typeface="Times New Roman" panose="02020603050405020304" pitchFamily="18" charset="0"/>
                <a:cs typeface="Times New Roman" panose="02020603050405020304" pitchFamily="18" charset="0"/>
              </a:rPr>
              <a:t>defenses</a:t>
            </a:r>
            <a:r>
              <a:rPr lang="en-GB" sz="2000" dirty="0">
                <a:latin typeface="Times New Roman" panose="02020603050405020304" pitchFamily="18" charset="0"/>
                <a:cs typeface="Times New Roman" panose="02020603050405020304" pitchFamily="18" charset="0"/>
              </a:rPr>
              <a:t> against potential cyber threats.</a:t>
            </a:r>
          </a:p>
          <a:p>
            <a:pPr lvl="1">
              <a:lnSpc>
                <a:spcPct val="150000"/>
              </a:lnSpc>
            </a:pPr>
            <a:r>
              <a:rPr lang="en-GB" sz="2000" b="1" dirty="0">
                <a:latin typeface="Times New Roman" panose="02020603050405020304" pitchFamily="18" charset="0"/>
                <a:cs typeface="Times New Roman" panose="02020603050405020304" pitchFamily="18" charset="0"/>
              </a:rPr>
              <a:t>Parents or Guardians</a:t>
            </a:r>
            <a:r>
              <a:rPr lang="en-GB" sz="2000" dirty="0">
                <a:latin typeface="Times New Roman" panose="02020603050405020304" pitchFamily="18" charset="0"/>
                <a:cs typeface="Times New Roman" panose="02020603050405020304" pitchFamily="18" charset="0"/>
              </a:rPr>
              <a:t>: Some install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on family devices to monitor children's online activities, ensuring their safety and protecting them from inappropriate content or interactions.</a:t>
            </a:r>
          </a:p>
          <a:p>
            <a:pPr lvl="1">
              <a:lnSpc>
                <a:spcPct val="150000"/>
              </a:lnSpc>
            </a:pPr>
            <a:r>
              <a:rPr lang="en-GB" sz="2000" b="1" dirty="0">
                <a:latin typeface="Times New Roman" panose="02020603050405020304" pitchFamily="18" charset="0"/>
                <a:cs typeface="Times New Roman" panose="02020603050405020304" pitchFamily="18" charset="0"/>
              </a:rPr>
              <a:t>Law Enforcement and Forensic Investigators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assist in gathering digital evidence for criminal investigations, aiding in the prosecution of cybercrimes such as hacking, fraud, or unauthorized access.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47837"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FC027A-FC77-A299-09A9-7D0FC2C83625}"/>
              </a:ext>
            </a:extLst>
          </p:cNvPr>
          <p:cNvSpPr>
            <a:spLocks noGrp="1"/>
          </p:cNvSpPr>
          <p:nvPr>
            <p:ph type="body" idx="1"/>
          </p:nvPr>
        </p:nvSpPr>
        <p:spPr>
          <a:xfrm>
            <a:off x="2209800" y="1066800"/>
            <a:ext cx="8305800" cy="4985980"/>
          </a:xfrm>
        </p:spPr>
        <p:txBody>
          <a:bodyPr/>
          <a:lstStyle/>
          <a:p>
            <a:r>
              <a:rPr lang="en-GB" dirty="0"/>
              <a:t>The solution consists of various components addressing </a:t>
            </a:r>
            <a:r>
              <a:rPr lang="en-GB" dirty="0" err="1"/>
              <a:t>keyloggers</a:t>
            </a:r>
            <a:r>
              <a:rPr lang="en-GB" dirty="0"/>
              <a:t>:</a:t>
            </a:r>
          </a:p>
          <a:p>
            <a:r>
              <a:rPr lang="en-GB" b="1" dirty="0"/>
              <a:t>Detection Algorithms</a:t>
            </a:r>
            <a:r>
              <a:rPr lang="en-GB" dirty="0"/>
              <a:t>:</a:t>
            </a:r>
          </a:p>
          <a:p>
            <a:pPr lvl="1"/>
            <a:r>
              <a:rPr lang="en-GB" dirty="0"/>
              <a:t>Development and implementation of algorithms to detect </a:t>
            </a:r>
            <a:r>
              <a:rPr lang="en-GB" dirty="0" err="1"/>
              <a:t>keyloggers</a:t>
            </a:r>
            <a:r>
              <a:rPr lang="en-GB" dirty="0"/>
              <a:t> on systems.</a:t>
            </a:r>
          </a:p>
          <a:p>
            <a:r>
              <a:rPr lang="en-GB" b="1" dirty="0"/>
              <a:t>User Education</a:t>
            </a:r>
            <a:r>
              <a:rPr lang="en-GB" dirty="0"/>
              <a:t>:</a:t>
            </a:r>
          </a:p>
          <a:p>
            <a:pPr lvl="1"/>
            <a:r>
              <a:rPr lang="en-GB" dirty="0"/>
              <a:t>Initiatives and materials to educate users on the risks of </a:t>
            </a:r>
            <a:r>
              <a:rPr lang="en-GB" dirty="0" err="1"/>
              <a:t>keyloggers</a:t>
            </a:r>
            <a:r>
              <a:rPr lang="en-GB" dirty="0"/>
              <a:t> and preventive measures.</a:t>
            </a:r>
          </a:p>
          <a:p>
            <a:r>
              <a:rPr lang="en-GB" b="1" dirty="0"/>
              <a:t>Software Tools</a:t>
            </a:r>
            <a:r>
              <a:rPr lang="en-GB" dirty="0"/>
              <a:t>:</a:t>
            </a:r>
          </a:p>
          <a:p>
            <a:pPr lvl="1"/>
            <a:r>
              <a:rPr lang="en-GB" dirty="0"/>
              <a:t>Creation and deployment of software tools designed to detect and remove </a:t>
            </a:r>
            <a:r>
              <a:rPr lang="en-GB" dirty="0" err="1"/>
              <a:t>keyloggers</a:t>
            </a:r>
            <a:r>
              <a:rPr lang="en-GB" dirty="0"/>
              <a:t>.</a:t>
            </a:r>
          </a:p>
          <a:p>
            <a:r>
              <a:rPr lang="en-GB" b="1" dirty="0"/>
              <a:t>Regular Updates</a:t>
            </a:r>
            <a:r>
              <a:rPr lang="en-GB" dirty="0"/>
              <a:t>:</a:t>
            </a:r>
          </a:p>
          <a:p>
            <a:pPr lvl="1"/>
            <a:r>
              <a:rPr lang="en-GB" dirty="0"/>
              <a:t>Ensuring that detection tools and educational materials are regularly updated to address new types of </a:t>
            </a:r>
            <a:r>
              <a:rPr lang="en-GB" dirty="0" err="1"/>
              <a:t>keyloggers</a:t>
            </a:r>
            <a:r>
              <a:rPr lang="en-GB" dirty="0"/>
              <a:t>.</a:t>
            </a:r>
          </a:p>
          <a:p>
            <a:r>
              <a:rPr lang="en-GB" b="1" dirty="0"/>
              <a:t>VALUE PROPOSITION</a:t>
            </a:r>
          </a:p>
          <a:p>
            <a:r>
              <a:rPr lang="en-GB" dirty="0"/>
              <a:t>The value proposition highlights the benefits provided by the solution:</a:t>
            </a:r>
          </a:p>
          <a:p>
            <a:r>
              <a:rPr lang="en-GB" b="1" dirty="0"/>
              <a:t>Enhanced Security</a:t>
            </a:r>
            <a:r>
              <a:rPr lang="en-GB" dirty="0"/>
              <a:t>:</a:t>
            </a:r>
          </a:p>
          <a:p>
            <a:pPr lvl="1"/>
            <a:r>
              <a:rPr lang="en-GB" dirty="0"/>
              <a:t>Improved overall security for users' systems by effectively detecting and removing </a:t>
            </a:r>
            <a:r>
              <a:rPr lang="en-GB" dirty="0" err="1"/>
              <a:t>keyloggers</a:t>
            </a:r>
            <a:r>
              <a:rPr lang="en-GB" dirty="0"/>
              <a:t>.</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AF8072B8-4144-ECF0-2D5A-754C02A14576}"/>
              </a:ext>
            </a:extLst>
          </p:cNvPr>
          <p:cNvSpPr>
            <a:spLocks noGrp="1"/>
          </p:cNvSpPr>
          <p:nvPr>
            <p:ph type="body" idx="1"/>
          </p:nvPr>
        </p:nvSpPr>
        <p:spPr>
          <a:xfrm>
            <a:off x="533400" y="1577340"/>
            <a:ext cx="7696200" cy="3970318"/>
          </a:xfrm>
        </p:spPr>
        <p:txBody>
          <a:bodyPr/>
          <a:lstStyle/>
          <a:p>
            <a:r>
              <a:rPr lang="en-GB" sz="2000" b="1" dirty="0">
                <a:latin typeface="Times New Roman" panose="02020603050405020304" pitchFamily="18" charset="0"/>
                <a:cs typeface="Times New Roman" panose="02020603050405020304" pitchFamily="18" charset="0"/>
              </a:rPr>
              <a:t>Innovative Detection Techniques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Cutting-edge algorithms and methods for detecting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that are more effective than existing solutions.</a:t>
            </a:r>
          </a:p>
          <a:p>
            <a:r>
              <a:rPr lang="en-GB" sz="2000" b="1" dirty="0">
                <a:latin typeface="Times New Roman" panose="02020603050405020304" pitchFamily="18" charset="0"/>
                <a:cs typeface="Times New Roman" panose="02020603050405020304" pitchFamily="18" charset="0"/>
              </a:rPr>
              <a:t>Comprehensive User Education</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Extensive and accessible educational materials that empower users to protect themselves proactively.</a:t>
            </a:r>
          </a:p>
          <a:p>
            <a:r>
              <a:rPr lang="en-GB" sz="2000" b="1" dirty="0">
                <a:latin typeface="Times New Roman" panose="02020603050405020304" pitchFamily="18" charset="0"/>
                <a:cs typeface="Times New Roman" panose="02020603050405020304" pitchFamily="18" charset="0"/>
              </a:rPr>
              <a:t>Advanced Software Tools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Robust and user-friendly software tools that provide reliable detection and removal of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Continuous Improvement</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Commitment to regular updates and improvements based on the latest research and threat intelligence.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id="{AA166FF7-475F-8074-A7C8-3D7317315451}"/>
              </a:ext>
            </a:extLst>
          </p:cNvPr>
          <p:cNvSpPr>
            <a:spLocks noGrp="1"/>
          </p:cNvSpPr>
          <p:nvPr>
            <p:ph type="subTitle" idx="4"/>
          </p:nvPr>
        </p:nvSpPr>
        <p:spPr>
          <a:xfrm>
            <a:off x="739775" y="1291907"/>
            <a:ext cx="9623425" cy="4431983"/>
          </a:xfrm>
        </p:spPr>
        <p:txBody>
          <a:bodyPr/>
          <a:lstStyle/>
          <a:p>
            <a:r>
              <a:rPr lang="en-GB" b="1" dirty="0"/>
              <a:t>Data Collection</a:t>
            </a:r>
            <a:endParaRPr lang="en-GB" dirty="0"/>
          </a:p>
          <a:p>
            <a:r>
              <a:rPr lang="en-GB" b="1" dirty="0"/>
              <a:t>Sources</a:t>
            </a:r>
            <a:r>
              <a:rPr lang="en-GB" dirty="0"/>
              <a:t>: Collect data from various sources such as user keystrokes, system logs, application </a:t>
            </a:r>
            <a:r>
              <a:rPr lang="en-GB" dirty="0" err="1"/>
              <a:t>behavior</a:t>
            </a:r>
            <a:r>
              <a:rPr lang="en-GB" dirty="0"/>
              <a:t> logs, and network traffic.</a:t>
            </a:r>
          </a:p>
          <a:p>
            <a:r>
              <a:rPr lang="en-GB" b="1" dirty="0"/>
              <a:t>Methods</a:t>
            </a:r>
            <a:r>
              <a:rPr lang="en-GB" dirty="0"/>
              <a:t>: Use monitoring software, honeypots, and simulated environments to gather comprehensive data on both normal and malicious </a:t>
            </a:r>
            <a:r>
              <a:rPr lang="en-GB" dirty="0" err="1"/>
              <a:t>behavior</a:t>
            </a:r>
            <a:r>
              <a:rPr lang="en-GB" dirty="0"/>
              <a:t>.</a:t>
            </a:r>
          </a:p>
          <a:p>
            <a:r>
              <a:rPr lang="en-GB" b="1" dirty="0"/>
              <a:t>Feature Engineering</a:t>
            </a:r>
            <a:endParaRPr lang="en-GB" dirty="0"/>
          </a:p>
          <a:p>
            <a:r>
              <a:rPr lang="en-GB" b="1" dirty="0"/>
              <a:t>Feature Selection</a:t>
            </a:r>
            <a:r>
              <a:rPr lang="en-GB" dirty="0"/>
              <a:t>: Identify key attributes that can indicate the presence of </a:t>
            </a:r>
            <a:r>
              <a:rPr lang="en-GB" dirty="0" err="1"/>
              <a:t>keyloggers</a:t>
            </a:r>
            <a:r>
              <a:rPr lang="en-GB" dirty="0"/>
              <a:t>. These might include:</a:t>
            </a:r>
          </a:p>
          <a:p>
            <a:pPr marL="742950" lvl="1" indent="-285750">
              <a:buFont typeface="Arial" panose="020B0604020202020204" pitchFamily="34" charset="0"/>
              <a:buChar char="•"/>
            </a:pPr>
            <a:r>
              <a:rPr lang="en-GB" dirty="0"/>
              <a:t>Keystroke dynamics (timing, frequency, patterns)</a:t>
            </a:r>
          </a:p>
          <a:p>
            <a:pPr marL="742950" lvl="1" indent="-285750">
              <a:buFont typeface="Arial" panose="020B0604020202020204" pitchFamily="34" charset="0"/>
              <a:buChar char="•"/>
            </a:pPr>
            <a:r>
              <a:rPr lang="en-GB" dirty="0"/>
              <a:t>Unusual application </a:t>
            </a:r>
            <a:r>
              <a:rPr lang="en-GB" dirty="0" err="1"/>
              <a:t>behaviors</a:t>
            </a:r>
            <a:r>
              <a:rPr lang="en-GB" dirty="0"/>
              <a:t> (e.g., unauthorized access to system resources)</a:t>
            </a:r>
          </a:p>
          <a:p>
            <a:pPr marL="742950" lvl="1" indent="-285750">
              <a:buFont typeface="Arial" panose="020B0604020202020204" pitchFamily="34" charset="0"/>
              <a:buChar char="•"/>
            </a:pPr>
            <a:r>
              <a:rPr lang="en-GB" dirty="0"/>
              <a:t>Network anomalies (e.g., unexpected data exfiltration)</a:t>
            </a:r>
          </a:p>
          <a:p>
            <a:r>
              <a:rPr lang="en-GB" b="1" dirty="0"/>
              <a:t>Feature Extraction</a:t>
            </a:r>
            <a:r>
              <a:rPr lang="en-GB" dirty="0"/>
              <a:t>: Process raw data to derive meaningful features. For instance:</a:t>
            </a:r>
          </a:p>
          <a:p>
            <a:pPr marL="742950" lvl="1" indent="-285750">
              <a:buFont typeface="Arial" panose="020B0604020202020204" pitchFamily="34" charset="0"/>
              <a:buChar char="•"/>
            </a:pPr>
            <a:r>
              <a:rPr lang="en-GB" dirty="0"/>
              <a:t>Calculate the average time between keystrokes.</a:t>
            </a:r>
          </a:p>
          <a:p>
            <a:pPr marL="742950" lvl="1" indent="-285750">
              <a:buFont typeface="Arial" panose="020B0604020202020204" pitchFamily="34" charset="0"/>
              <a:buChar char="•"/>
            </a:pPr>
            <a:r>
              <a:rPr lang="en-GB" dirty="0"/>
              <a:t>Track the sequence of applications accessing the keyboard.</a:t>
            </a:r>
          </a:p>
          <a:p>
            <a:pPr marL="742950" lvl="1" indent="-285750">
              <a:buFont typeface="Arial" panose="020B0604020202020204" pitchFamily="34" charset="0"/>
              <a:buChar char="•"/>
            </a:pPr>
            <a:r>
              <a:rPr lang="en-GB" dirty="0"/>
              <a:t>Monitor data packets being sent to external servers.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