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4" r:id="rId4"/>
    <p:sldId id="262" r:id="rId5"/>
    <p:sldId id="263"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534F6-C785-447A-A2F8-D0952B99B9B9}" type="datetimeFigureOut">
              <a:rPr lang="en-IN" smtClean="0"/>
              <a:t>09-06-2025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C497122-4F69-4161-B9A9-18512F6BFC5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29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534F6-C785-447A-A2F8-D0952B99B9B9}"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97122-4F69-4161-B9A9-18512F6BFC5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564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534F6-C785-447A-A2F8-D0952B99B9B9}"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97122-4F69-4161-B9A9-18512F6BFC5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57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534F6-C785-447A-A2F8-D0952B99B9B9}"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97122-4F69-4161-B9A9-18512F6BFC5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850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534F6-C785-447A-A2F8-D0952B99B9B9}"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497122-4F69-4161-B9A9-18512F6BFC5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954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534F6-C785-447A-A2F8-D0952B99B9B9}"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97122-4F69-4161-B9A9-18512F6BFC5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716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534F6-C785-447A-A2F8-D0952B99B9B9}"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497122-4F69-4161-B9A9-18512F6BFC5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94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534F6-C785-447A-A2F8-D0952B99B9B9}" type="datetimeFigureOut">
              <a:rPr lang="en-IN" smtClean="0"/>
              <a:t>09-06-2025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497122-4F69-4161-B9A9-18512F6BFC5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6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534F6-C785-447A-A2F8-D0952B99B9B9}" type="datetimeFigureOut">
              <a:rPr lang="en-IN" smtClean="0"/>
              <a:t>09-06-2025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497122-4F69-4161-B9A9-18512F6BFC59}" type="slidenum">
              <a:rPr lang="en-IN" smtClean="0"/>
              <a:t>‹#›</a:t>
            </a:fld>
            <a:endParaRPr lang="en-IN"/>
          </a:p>
        </p:txBody>
      </p:sp>
    </p:spTree>
    <p:extLst>
      <p:ext uri="{BB962C8B-B14F-4D97-AF65-F5344CB8AC3E}">
        <p14:creationId xmlns:p14="http://schemas.microsoft.com/office/powerpoint/2010/main" val="136825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534F6-C785-447A-A2F8-D0952B99B9B9}"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497122-4F69-4161-B9A9-18512F6BFC5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20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2534F6-C785-447A-A2F8-D0952B99B9B9}" type="datetimeFigureOut">
              <a:rPr lang="en-IN" smtClean="0"/>
              <a:t>09-06-2025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C497122-4F69-4161-B9A9-18512F6BFC5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547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2534F6-C785-447A-A2F8-D0952B99B9B9}" type="datetimeFigureOut">
              <a:rPr lang="en-IN" smtClean="0"/>
              <a:t>09-06-2025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497122-4F69-4161-B9A9-18512F6BFC5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732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agile-meaning-in-system-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24EE-50DB-D76C-918A-F176048C1149}"/>
              </a:ext>
            </a:extLst>
          </p:cNvPr>
          <p:cNvSpPr>
            <a:spLocks noGrp="1"/>
          </p:cNvSpPr>
          <p:nvPr>
            <p:ph type="ctrTitle"/>
          </p:nvPr>
        </p:nvSpPr>
        <p:spPr/>
        <p:txBody>
          <a:bodyPr>
            <a:normAutofit/>
          </a:bodyPr>
          <a:lstStyle/>
          <a:p>
            <a:r>
              <a:rPr lang="en-IN" sz="3200" dirty="0">
                <a:latin typeface="Algerian" panose="04020705040A02060702" pitchFamily="82" charset="0"/>
              </a:rPr>
              <a:t>DIFFERENCE BETWEEN Agile and scrum</a:t>
            </a:r>
          </a:p>
        </p:txBody>
      </p:sp>
      <p:sp>
        <p:nvSpPr>
          <p:cNvPr id="3" name="Subtitle 2">
            <a:extLst>
              <a:ext uri="{FF2B5EF4-FFF2-40B4-BE49-F238E27FC236}">
                <a16:creationId xmlns:a16="http://schemas.microsoft.com/office/drawing/2014/main" id="{DF5BA021-FEEA-E0F4-377D-395A1A8998F9}"/>
              </a:ext>
            </a:extLst>
          </p:cNvPr>
          <p:cNvSpPr>
            <a:spLocks noGrp="1"/>
          </p:cNvSpPr>
          <p:nvPr>
            <p:ph type="subTitle" idx="1"/>
          </p:nvPr>
        </p:nvSpPr>
        <p:spPr>
          <a:xfrm flipV="1">
            <a:off x="2417780" y="3485485"/>
            <a:ext cx="8637072" cy="45719"/>
          </a:xfrm>
        </p:spPr>
        <p:txBody>
          <a:bodyPr>
            <a:normAutofit fontScale="25000" lnSpcReduction="20000"/>
          </a:bodyPr>
          <a:lstStyle/>
          <a:p>
            <a:endParaRPr lang="en-IN" sz="3200" dirty="0">
              <a:latin typeface="Algerian" panose="04020705040A02060702" pitchFamily="82" charset="0"/>
            </a:endParaRPr>
          </a:p>
        </p:txBody>
      </p:sp>
    </p:spTree>
    <p:extLst>
      <p:ext uri="{BB962C8B-B14F-4D97-AF65-F5344CB8AC3E}">
        <p14:creationId xmlns:p14="http://schemas.microsoft.com/office/powerpoint/2010/main" val="87235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C6F6-C2FA-D763-B83C-512F06B29E17}"/>
              </a:ext>
            </a:extLst>
          </p:cNvPr>
          <p:cNvSpPr>
            <a:spLocks noGrp="1"/>
          </p:cNvSpPr>
          <p:nvPr>
            <p:ph type="title"/>
          </p:nvPr>
        </p:nvSpPr>
        <p:spPr/>
        <p:txBody>
          <a:bodyPr/>
          <a:lstStyle/>
          <a:p>
            <a:r>
              <a:rPr lang="en-IN" dirty="0"/>
              <a:t>AGILE</a:t>
            </a:r>
          </a:p>
        </p:txBody>
      </p:sp>
      <p:sp>
        <p:nvSpPr>
          <p:cNvPr id="3" name="Content Placeholder 2">
            <a:extLst>
              <a:ext uri="{FF2B5EF4-FFF2-40B4-BE49-F238E27FC236}">
                <a16:creationId xmlns:a16="http://schemas.microsoft.com/office/drawing/2014/main" id="{D0C44943-7621-8F7E-F11B-6D52E9ED9DB6}"/>
              </a:ext>
            </a:extLst>
          </p:cNvPr>
          <p:cNvSpPr>
            <a:spLocks noGrp="1"/>
          </p:cNvSpPr>
          <p:nvPr>
            <p:ph idx="1"/>
          </p:nvPr>
        </p:nvSpPr>
        <p:spPr>
          <a:xfrm>
            <a:off x="1451579" y="1853754"/>
            <a:ext cx="10465118" cy="4199727"/>
          </a:xfrm>
        </p:spPr>
        <p:txBody>
          <a:bodyPr>
            <a:noAutofit/>
          </a:bodyPr>
          <a:lstStyle/>
          <a:p>
            <a:pPr marL="0" indent="0" fontAlgn="base">
              <a:buNone/>
            </a:pPr>
            <a:r>
              <a:rPr lang="en-US" sz="1800" b="1" dirty="0"/>
              <a:t>What is Agile Methodology?</a:t>
            </a:r>
          </a:p>
          <a:p>
            <a:pPr marL="0" indent="0" fontAlgn="base">
              <a:buNone/>
            </a:pPr>
            <a:r>
              <a:rPr lang="en-US" sz="1800" u="sng" dirty="0">
                <a:hlinkClick r:id="rId2">
                  <a:extLst>
                    <a:ext uri="{A12FA001-AC4F-418D-AE19-62706E023703}">
                      <ahyp:hlinkClr xmlns:ahyp="http://schemas.microsoft.com/office/drawing/2018/hyperlinkcolor" val="tx"/>
                    </a:ext>
                  </a:extLst>
                </a:hlinkClick>
              </a:rPr>
              <a:t>agile</a:t>
            </a:r>
            <a:r>
              <a:rPr lang="en-US" sz="1800" u="sng" dirty="0">
                <a:solidFill>
                  <a:srgbClr val="FA2B5C"/>
                </a:solidFill>
                <a:hlinkClick r:id="rId2">
                  <a:extLst>
                    <a:ext uri="{A12FA001-AC4F-418D-AE19-62706E023703}">
                      <ahyp:hlinkClr xmlns:ahyp="http://schemas.microsoft.com/office/drawing/2018/hyperlinkcolor" val="tx"/>
                    </a:ext>
                  </a:extLst>
                </a:hlinkClick>
              </a:rPr>
              <a:t> </a:t>
            </a:r>
            <a:r>
              <a:rPr lang="en-US" sz="1800" dirty="0"/>
              <a:t>is a development method in which requirements and solutions evolve in cross-functional teams through collaborative effort. Its approach aligns project and product development with the customer's requirements and overall company goals. It is a methodology based on iterative development. </a:t>
            </a:r>
          </a:p>
          <a:p>
            <a:pPr marL="0" indent="0" fontAlgn="base">
              <a:buNone/>
            </a:pPr>
            <a:r>
              <a:rPr lang="en-US" sz="1800" b="1" dirty="0"/>
              <a:t>Benefits of using agile</a:t>
            </a:r>
          </a:p>
          <a:p>
            <a:pPr fontAlgn="base"/>
            <a:r>
              <a:rPr lang="en-US" sz="1800" dirty="0"/>
              <a:t>Flexibility and Adaptability</a:t>
            </a:r>
          </a:p>
          <a:p>
            <a:pPr fontAlgn="base"/>
            <a:r>
              <a:rPr lang="en-US" sz="1800" dirty="0"/>
              <a:t>Iterative Delivery</a:t>
            </a:r>
          </a:p>
          <a:p>
            <a:pPr fontAlgn="base"/>
            <a:r>
              <a:rPr lang="en-US" sz="1800" dirty="0"/>
              <a:t>Customer Collaboration</a:t>
            </a:r>
          </a:p>
          <a:p>
            <a:pPr fontAlgn="base"/>
            <a:r>
              <a:rPr lang="en-US" sz="1800" dirty="0"/>
              <a:t>Continuous Improvement</a:t>
            </a:r>
          </a:p>
          <a:p>
            <a:pPr fontAlgn="base"/>
            <a:r>
              <a:rPr lang="en-US" sz="1800" dirty="0"/>
              <a:t>Increased Transparency</a:t>
            </a:r>
          </a:p>
          <a:p>
            <a:endParaRPr lang="en-IN" sz="1800" dirty="0"/>
          </a:p>
        </p:txBody>
      </p:sp>
    </p:spTree>
    <p:extLst>
      <p:ext uri="{BB962C8B-B14F-4D97-AF65-F5344CB8AC3E}">
        <p14:creationId xmlns:p14="http://schemas.microsoft.com/office/powerpoint/2010/main" val="159253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76C-8D54-BC18-8D16-25966E9A2526}"/>
              </a:ext>
            </a:extLst>
          </p:cNvPr>
          <p:cNvSpPr>
            <a:spLocks noGrp="1"/>
          </p:cNvSpPr>
          <p:nvPr>
            <p:ph type="title"/>
          </p:nvPr>
        </p:nvSpPr>
        <p:spPr/>
        <p:txBody>
          <a:bodyPr/>
          <a:lstStyle/>
          <a:p>
            <a:r>
              <a:rPr lang="en-IN" dirty="0"/>
              <a:t>Agile diagram</a:t>
            </a:r>
          </a:p>
        </p:txBody>
      </p:sp>
      <p:pic>
        <p:nvPicPr>
          <p:cNvPr id="5" name="Content Placeholder 4">
            <a:extLst>
              <a:ext uri="{FF2B5EF4-FFF2-40B4-BE49-F238E27FC236}">
                <a16:creationId xmlns:a16="http://schemas.microsoft.com/office/drawing/2014/main" id="{C673BDB4-5603-EAE6-A1C0-E5A3C97C2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975" y="1769806"/>
            <a:ext cx="6145160" cy="4365523"/>
          </a:xfrm>
        </p:spPr>
      </p:pic>
    </p:spTree>
    <p:extLst>
      <p:ext uri="{BB962C8B-B14F-4D97-AF65-F5344CB8AC3E}">
        <p14:creationId xmlns:p14="http://schemas.microsoft.com/office/powerpoint/2010/main" val="277696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1C29-6025-E0A6-44E1-7948BFDC6256}"/>
              </a:ext>
            </a:extLst>
          </p:cNvPr>
          <p:cNvSpPr>
            <a:spLocks noGrp="1"/>
          </p:cNvSpPr>
          <p:nvPr>
            <p:ph type="title"/>
          </p:nvPr>
        </p:nvSpPr>
        <p:spPr/>
        <p:txBody>
          <a:bodyPr/>
          <a:lstStyle/>
          <a:p>
            <a:r>
              <a:rPr lang="en-IN" dirty="0"/>
              <a:t>Scrum</a:t>
            </a:r>
          </a:p>
        </p:txBody>
      </p:sp>
      <p:sp>
        <p:nvSpPr>
          <p:cNvPr id="3" name="Content Placeholder 2">
            <a:extLst>
              <a:ext uri="{FF2B5EF4-FFF2-40B4-BE49-F238E27FC236}">
                <a16:creationId xmlns:a16="http://schemas.microsoft.com/office/drawing/2014/main" id="{EECED13A-CDE9-2631-B4BA-C0A956660D48}"/>
              </a:ext>
            </a:extLst>
          </p:cNvPr>
          <p:cNvSpPr>
            <a:spLocks noGrp="1"/>
          </p:cNvSpPr>
          <p:nvPr>
            <p:ph idx="1"/>
          </p:nvPr>
        </p:nvSpPr>
        <p:spPr>
          <a:xfrm>
            <a:off x="1451579" y="2015732"/>
            <a:ext cx="9983337" cy="3863958"/>
          </a:xfrm>
        </p:spPr>
        <p:txBody>
          <a:bodyPr>
            <a:normAutofit fontScale="70000" lnSpcReduction="20000"/>
          </a:bodyPr>
          <a:lstStyle/>
          <a:p>
            <a:pPr fontAlgn="base"/>
            <a:r>
              <a:rPr lang="en-US" sz="2600" dirty="0"/>
              <a:t>is one of the most popular agile methodologies. Scrum is a  iterative, and incremental framework. Scrum breaks down the development phases into stages or cycles called "sprints". The development time for each sprint is maximized and dedicated thereby managing only one sprint at a time. The Scrum team has a scrum master and product owner with constant communication daily.</a:t>
            </a:r>
          </a:p>
          <a:p>
            <a:pPr marL="0" indent="0" fontAlgn="base">
              <a:buNone/>
            </a:pPr>
            <a:r>
              <a:rPr lang="en-US" sz="2600" b="1" dirty="0"/>
              <a:t>There are 5 scrum values:</a:t>
            </a:r>
            <a:endParaRPr lang="en-US" sz="2600" dirty="0"/>
          </a:p>
          <a:p>
            <a:pPr fontAlgn="base"/>
            <a:r>
              <a:rPr lang="en-US" sz="2600" dirty="0"/>
              <a:t>Commitment</a:t>
            </a:r>
          </a:p>
          <a:p>
            <a:pPr fontAlgn="base"/>
            <a:r>
              <a:rPr lang="en-US" sz="2600" dirty="0"/>
              <a:t>Focus</a:t>
            </a:r>
          </a:p>
          <a:p>
            <a:pPr fontAlgn="base"/>
            <a:r>
              <a:rPr lang="en-US" sz="2600" dirty="0"/>
              <a:t>Openness</a:t>
            </a:r>
          </a:p>
          <a:p>
            <a:pPr fontAlgn="base"/>
            <a:r>
              <a:rPr lang="en-US" sz="2600" dirty="0"/>
              <a:t>Courage</a:t>
            </a:r>
          </a:p>
          <a:p>
            <a:pPr fontAlgn="base"/>
            <a:r>
              <a:rPr lang="en-US" sz="2600" dirty="0"/>
              <a:t>Respect</a:t>
            </a:r>
          </a:p>
          <a:p>
            <a:pPr marL="0" indent="0">
              <a:buNone/>
            </a:pPr>
            <a:endParaRPr lang="en-IN" dirty="0"/>
          </a:p>
        </p:txBody>
      </p:sp>
    </p:spTree>
    <p:extLst>
      <p:ext uri="{BB962C8B-B14F-4D97-AF65-F5344CB8AC3E}">
        <p14:creationId xmlns:p14="http://schemas.microsoft.com/office/powerpoint/2010/main" val="233010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4A67-9932-5B56-648B-EB0A7E49C0EB}"/>
              </a:ext>
            </a:extLst>
          </p:cNvPr>
          <p:cNvSpPr>
            <a:spLocks noGrp="1"/>
          </p:cNvSpPr>
          <p:nvPr>
            <p:ph type="title"/>
          </p:nvPr>
        </p:nvSpPr>
        <p:spPr/>
        <p:txBody>
          <a:bodyPr/>
          <a:lstStyle/>
          <a:p>
            <a:r>
              <a:rPr lang="en-IN" dirty="0"/>
              <a:t>Scrum</a:t>
            </a:r>
          </a:p>
        </p:txBody>
      </p:sp>
      <p:sp>
        <p:nvSpPr>
          <p:cNvPr id="3" name="Content Placeholder 2">
            <a:extLst>
              <a:ext uri="{FF2B5EF4-FFF2-40B4-BE49-F238E27FC236}">
                <a16:creationId xmlns:a16="http://schemas.microsoft.com/office/drawing/2014/main" id="{900FB358-8C5F-BE09-4FB9-AAF479EDDB2E}"/>
              </a:ext>
            </a:extLst>
          </p:cNvPr>
          <p:cNvSpPr>
            <a:spLocks noGrp="1"/>
          </p:cNvSpPr>
          <p:nvPr>
            <p:ph idx="1"/>
          </p:nvPr>
        </p:nvSpPr>
        <p:spPr>
          <a:xfrm>
            <a:off x="1137146" y="1853754"/>
            <a:ext cx="10386259" cy="3612592"/>
          </a:xfrm>
        </p:spPr>
        <p:txBody>
          <a:bodyPr>
            <a:normAutofit fontScale="25000" lnSpcReduction="20000"/>
          </a:bodyPr>
          <a:lstStyle/>
          <a:p>
            <a:pPr marL="0" indent="0" fontAlgn="base">
              <a:buNone/>
            </a:pPr>
            <a:r>
              <a:rPr lang="en-US" sz="7200" b="1" dirty="0"/>
              <a:t>Benefits of using the scrum methodology</a:t>
            </a:r>
            <a:endParaRPr lang="en-US" sz="7200" dirty="0"/>
          </a:p>
          <a:p>
            <a:pPr fontAlgn="base"/>
            <a:r>
              <a:rPr lang="en-US" sz="7200" dirty="0"/>
              <a:t>Enhanced Team Collaboration</a:t>
            </a:r>
          </a:p>
          <a:p>
            <a:pPr fontAlgn="base"/>
            <a:r>
              <a:rPr lang="en-US" sz="7200" dirty="0"/>
              <a:t>Iterative Progress</a:t>
            </a:r>
          </a:p>
          <a:p>
            <a:pPr fontAlgn="base"/>
            <a:r>
              <a:rPr lang="en-US" sz="7200" dirty="0"/>
              <a:t>Improved Transparency</a:t>
            </a:r>
          </a:p>
          <a:p>
            <a:pPr marL="0" indent="0" fontAlgn="base">
              <a:buNone/>
            </a:pPr>
            <a:r>
              <a:rPr lang="en-US" sz="7200" b="1" dirty="0"/>
              <a:t>Disadvantages of using the scrum methodology</a:t>
            </a:r>
          </a:p>
          <a:p>
            <a:pPr fontAlgn="base"/>
            <a:r>
              <a:rPr lang="en-US" sz="7200" dirty="0"/>
              <a:t>Here are the disadvantages of using the Scrum methodology:</a:t>
            </a:r>
          </a:p>
          <a:p>
            <a:pPr fontAlgn="base"/>
            <a:r>
              <a:rPr lang="en-US" sz="7200" dirty="0"/>
              <a:t>Dependency on Team Communication</a:t>
            </a:r>
          </a:p>
          <a:p>
            <a:pPr fontAlgn="base"/>
            <a:r>
              <a:rPr lang="en-US" sz="7200" dirty="0"/>
              <a:t>Time-Boxed Sprints</a:t>
            </a:r>
          </a:p>
          <a:p>
            <a:pPr fontAlgn="base"/>
            <a:r>
              <a:rPr lang="en-US" sz="7200" dirty="0"/>
              <a:t>Potential for Team Burnout</a:t>
            </a:r>
          </a:p>
          <a:p>
            <a:endParaRPr lang="en-IN" dirty="0"/>
          </a:p>
        </p:txBody>
      </p:sp>
    </p:spTree>
    <p:extLst>
      <p:ext uri="{BB962C8B-B14F-4D97-AF65-F5344CB8AC3E}">
        <p14:creationId xmlns:p14="http://schemas.microsoft.com/office/powerpoint/2010/main" val="380684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64DE-7F5F-37AA-53E0-B09799C40FF5}"/>
              </a:ext>
            </a:extLst>
          </p:cNvPr>
          <p:cNvSpPr>
            <a:spLocks noGrp="1"/>
          </p:cNvSpPr>
          <p:nvPr>
            <p:ph type="title"/>
          </p:nvPr>
        </p:nvSpPr>
        <p:spPr/>
        <p:txBody>
          <a:bodyPr/>
          <a:lstStyle/>
          <a:p>
            <a:r>
              <a:rPr lang="en-IN" dirty="0">
                <a:latin typeface="Algerian" panose="04020705040A02060702" pitchFamily="82" charset="0"/>
              </a:rPr>
              <a:t>DIFFERENCE BETWEEN AGILE AND SCRUM</a:t>
            </a:r>
          </a:p>
        </p:txBody>
      </p:sp>
      <p:graphicFrame>
        <p:nvGraphicFramePr>
          <p:cNvPr id="4" name="Content Placeholder 3">
            <a:extLst>
              <a:ext uri="{FF2B5EF4-FFF2-40B4-BE49-F238E27FC236}">
                <a16:creationId xmlns:a16="http://schemas.microsoft.com/office/drawing/2014/main" id="{3FAAF024-1FB0-D920-4643-75F0DD19FB03}"/>
              </a:ext>
            </a:extLst>
          </p:cNvPr>
          <p:cNvGraphicFramePr>
            <a:graphicFrameLocks noGrp="1"/>
          </p:cNvGraphicFramePr>
          <p:nvPr>
            <p:ph idx="1"/>
            <p:extLst>
              <p:ext uri="{D42A27DB-BD31-4B8C-83A1-F6EECF244321}">
                <p14:modId xmlns:p14="http://schemas.microsoft.com/office/powerpoint/2010/main" val="4168934493"/>
              </p:ext>
            </p:extLst>
          </p:nvPr>
        </p:nvGraphicFramePr>
        <p:xfrm>
          <a:off x="1450975" y="1563329"/>
          <a:ext cx="10023271" cy="4583464"/>
        </p:xfrm>
        <a:graphic>
          <a:graphicData uri="http://schemas.openxmlformats.org/drawingml/2006/table">
            <a:tbl>
              <a:tblPr firstRow="1" bandRow="1">
                <a:tableStyleId>{5C22544A-7EE6-4342-B048-85BDC9FD1C3A}</a:tableStyleId>
              </a:tblPr>
              <a:tblGrid>
                <a:gridCol w="1850657">
                  <a:extLst>
                    <a:ext uri="{9D8B030D-6E8A-4147-A177-3AD203B41FA5}">
                      <a16:colId xmlns:a16="http://schemas.microsoft.com/office/drawing/2014/main" val="151971317"/>
                    </a:ext>
                  </a:extLst>
                </a:gridCol>
                <a:gridCol w="4086307">
                  <a:extLst>
                    <a:ext uri="{9D8B030D-6E8A-4147-A177-3AD203B41FA5}">
                      <a16:colId xmlns:a16="http://schemas.microsoft.com/office/drawing/2014/main" val="93092039"/>
                    </a:ext>
                  </a:extLst>
                </a:gridCol>
                <a:gridCol w="4086307">
                  <a:extLst>
                    <a:ext uri="{9D8B030D-6E8A-4147-A177-3AD203B41FA5}">
                      <a16:colId xmlns:a16="http://schemas.microsoft.com/office/drawing/2014/main" val="1197526159"/>
                    </a:ext>
                  </a:extLst>
                </a:gridCol>
              </a:tblGrid>
              <a:tr h="600882">
                <a:tc>
                  <a:txBody>
                    <a:bodyPr/>
                    <a:lstStyle/>
                    <a:p>
                      <a:pPr algn="ctr" rtl="0" fontAlgn="base">
                        <a:spcAft>
                          <a:spcPts val="750"/>
                        </a:spcAft>
                        <a:buNone/>
                      </a:pPr>
                      <a:r>
                        <a:rPr lang="en-IN" sz="1400" b="1" dirty="0">
                          <a:effectLst/>
                        </a:rPr>
                        <a:t>Parameters</a:t>
                      </a:r>
                    </a:p>
                  </a:txBody>
                  <a:tcPr marL="38100" marR="38100" marT="76200" marB="76200" anchor="ctr"/>
                </a:tc>
                <a:tc>
                  <a:txBody>
                    <a:bodyPr/>
                    <a:lstStyle/>
                    <a:p>
                      <a:pPr algn="ctr" rtl="0" fontAlgn="base">
                        <a:spcAft>
                          <a:spcPts val="750"/>
                        </a:spcAft>
                        <a:buNone/>
                      </a:pPr>
                      <a:r>
                        <a:rPr lang="en-IN" sz="1400" b="1">
                          <a:effectLst/>
                        </a:rPr>
                        <a:t>Agile</a:t>
                      </a:r>
                    </a:p>
                  </a:txBody>
                  <a:tcPr marL="76200" marR="76200" marT="76200" marB="76200" anchor="ctr"/>
                </a:tc>
                <a:tc>
                  <a:txBody>
                    <a:bodyPr/>
                    <a:lstStyle/>
                    <a:p>
                      <a:pPr algn="ctr" rtl="0" fontAlgn="base">
                        <a:spcAft>
                          <a:spcPts val="750"/>
                        </a:spcAft>
                        <a:buNone/>
                      </a:pPr>
                      <a:r>
                        <a:rPr lang="en-IN" sz="1400" b="1" dirty="0">
                          <a:effectLst/>
                        </a:rPr>
                        <a:t>Scrum</a:t>
                      </a:r>
                    </a:p>
                  </a:txBody>
                  <a:tcPr marL="76200" marR="76200" marT="76200" marB="76200" anchor="ctr"/>
                </a:tc>
                <a:extLst>
                  <a:ext uri="{0D108BD9-81ED-4DB2-BD59-A6C34878D82A}">
                    <a16:rowId xmlns:a16="http://schemas.microsoft.com/office/drawing/2014/main" val="3507142259"/>
                  </a:ext>
                </a:extLst>
              </a:tr>
              <a:tr h="654386">
                <a:tc>
                  <a:txBody>
                    <a:bodyPr/>
                    <a:lstStyle/>
                    <a:p>
                      <a:pPr algn="ctr" rtl="0" fontAlgn="base">
                        <a:spcAft>
                          <a:spcPts val="750"/>
                        </a:spcAft>
                        <a:buNone/>
                      </a:pPr>
                      <a:r>
                        <a:rPr lang="en-IN" sz="1600" b="0" dirty="0">
                          <a:effectLst/>
                        </a:rPr>
                        <a:t>Methodology</a:t>
                      </a:r>
                    </a:p>
                  </a:txBody>
                  <a:tcPr marL="76200" marR="76200" marT="106680" marB="106680" anchor="ctr"/>
                </a:tc>
                <a:tc>
                  <a:txBody>
                    <a:bodyPr/>
                    <a:lstStyle/>
                    <a:p>
                      <a:pPr algn="ctr" rtl="0" fontAlgn="base">
                        <a:spcAft>
                          <a:spcPts val="750"/>
                        </a:spcAft>
                        <a:buNone/>
                      </a:pPr>
                      <a:r>
                        <a:rPr lang="en-US" sz="1600" b="0" dirty="0">
                          <a:effectLst/>
                        </a:rPr>
                        <a:t>Agile is a set of principles that's iterative and incremental.</a:t>
                      </a:r>
                    </a:p>
                  </a:txBody>
                  <a:tcPr marL="76200" marR="76200" marT="106680" marB="106680" anchor="ctr"/>
                </a:tc>
                <a:tc>
                  <a:txBody>
                    <a:bodyPr/>
                    <a:lstStyle/>
                    <a:p>
                      <a:pPr algn="ctr" rtl="0" fontAlgn="base">
                        <a:spcAft>
                          <a:spcPts val="750"/>
                        </a:spcAft>
                        <a:buNone/>
                      </a:pPr>
                      <a:r>
                        <a:rPr lang="en-US" sz="1600" b="0" dirty="0">
                          <a:effectLst/>
                        </a:rPr>
                        <a:t>Scrum is an implementation of the agile methodology.</a:t>
                      </a:r>
                    </a:p>
                  </a:txBody>
                  <a:tcPr marL="76200" marR="76200" marT="106680" marB="106680" anchor="ctr"/>
                </a:tc>
                <a:extLst>
                  <a:ext uri="{0D108BD9-81ED-4DB2-BD59-A6C34878D82A}">
                    <a16:rowId xmlns:a16="http://schemas.microsoft.com/office/drawing/2014/main" val="3771564180"/>
                  </a:ext>
                </a:extLst>
              </a:tr>
              <a:tr h="963058">
                <a:tc>
                  <a:txBody>
                    <a:bodyPr/>
                    <a:lstStyle/>
                    <a:p>
                      <a:pPr algn="ctr" rtl="0" fontAlgn="base">
                        <a:spcAft>
                          <a:spcPts val="750"/>
                        </a:spcAft>
                        <a:buNone/>
                      </a:pPr>
                      <a:r>
                        <a:rPr lang="en-IN" sz="1600" b="0" dirty="0">
                          <a:effectLst/>
                        </a:rPr>
                        <a:t>Leadership</a:t>
                      </a:r>
                    </a:p>
                  </a:txBody>
                  <a:tcPr marL="76200" marR="76200" marT="106680" marB="106680" anchor="ctr"/>
                </a:tc>
                <a:tc>
                  <a:txBody>
                    <a:bodyPr/>
                    <a:lstStyle/>
                    <a:p>
                      <a:pPr algn="ctr" rtl="0" fontAlgn="base">
                        <a:spcAft>
                          <a:spcPts val="750"/>
                        </a:spcAft>
                        <a:buNone/>
                      </a:pPr>
                      <a:r>
                        <a:rPr lang="en-US" sz="1600" b="0">
                          <a:effectLst/>
                        </a:rPr>
                        <a:t>The project head takes care of all tasks is vital to the project.</a:t>
                      </a:r>
                    </a:p>
                  </a:txBody>
                  <a:tcPr marL="76200" marR="76200" marT="106680" marB="106680" anchor="ctr"/>
                </a:tc>
                <a:tc>
                  <a:txBody>
                    <a:bodyPr/>
                    <a:lstStyle/>
                    <a:p>
                      <a:pPr algn="ctr" rtl="0" fontAlgn="base">
                        <a:spcAft>
                          <a:spcPts val="750"/>
                        </a:spcAft>
                        <a:buNone/>
                      </a:pPr>
                      <a:r>
                        <a:rPr lang="en-US" sz="1600" b="0" dirty="0">
                          <a:effectLst/>
                        </a:rPr>
                        <a:t>There's no leader, the scrum master, and the team addresses the issues. It involves cross-functional, self-organizing teams.</a:t>
                      </a:r>
                    </a:p>
                  </a:txBody>
                  <a:tcPr marL="76200" marR="76200" marT="106680" marB="106680" anchor="ctr"/>
                </a:tc>
                <a:extLst>
                  <a:ext uri="{0D108BD9-81ED-4DB2-BD59-A6C34878D82A}">
                    <a16:rowId xmlns:a16="http://schemas.microsoft.com/office/drawing/2014/main" val="2034128592"/>
                  </a:ext>
                </a:extLst>
              </a:tr>
              <a:tr h="654386">
                <a:tc>
                  <a:txBody>
                    <a:bodyPr/>
                    <a:lstStyle/>
                    <a:p>
                      <a:pPr algn="ctr" rtl="0" fontAlgn="base">
                        <a:spcAft>
                          <a:spcPts val="750"/>
                        </a:spcAft>
                        <a:buNone/>
                      </a:pPr>
                      <a:r>
                        <a:rPr lang="en-IN" sz="1600" b="0" dirty="0">
                          <a:effectLst/>
                        </a:rPr>
                        <a:t>Flexibility</a:t>
                      </a:r>
                    </a:p>
                  </a:txBody>
                  <a:tcPr marL="76200" marR="76200" marT="106680" marB="106680" anchor="ctr"/>
                </a:tc>
                <a:tc>
                  <a:txBody>
                    <a:bodyPr/>
                    <a:lstStyle/>
                    <a:p>
                      <a:pPr algn="ctr" rtl="0" fontAlgn="base">
                        <a:spcAft>
                          <a:spcPts val="750"/>
                        </a:spcAft>
                        <a:buNone/>
                      </a:pPr>
                      <a:r>
                        <a:rPr lang="en-US" sz="1600" b="0">
                          <a:effectLst/>
                        </a:rPr>
                        <a:t>In agile, changes cannot be handled frequently.</a:t>
                      </a:r>
                    </a:p>
                  </a:txBody>
                  <a:tcPr marL="76200" marR="76200" marT="106680" marB="106680" anchor="ctr"/>
                </a:tc>
                <a:tc>
                  <a:txBody>
                    <a:bodyPr/>
                    <a:lstStyle/>
                    <a:p>
                      <a:pPr algn="ctr" rtl="0" fontAlgn="base">
                        <a:spcAft>
                          <a:spcPts val="750"/>
                        </a:spcAft>
                        <a:buNone/>
                      </a:pPr>
                      <a:r>
                        <a:rPr lang="en-US" sz="1600" b="0" dirty="0">
                          <a:effectLst/>
                        </a:rPr>
                        <a:t>It enables teams to react to changes quickly.</a:t>
                      </a:r>
                    </a:p>
                  </a:txBody>
                  <a:tcPr marL="76200" marR="76200" marT="106680" marB="106680" anchor="ctr"/>
                </a:tc>
                <a:extLst>
                  <a:ext uri="{0D108BD9-81ED-4DB2-BD59-A6C34878D82A}">
                    <a16:rowId xmlns:a16="http://schemas.microsoft.com/office/drawing/2014/main" val="1245785717"/>
                  </a:ext>
                </a:extLst>
              </a:tr>
              <a:tr h="654386">
                <a:tc>
                  <a:txBody>
                    <a:bodyPr/>
                    <a:lstStyle/>
                    <a:p>
                      <a:pPr algn="ctr" rtl="0" fontAlgn="base">
                        <a:spcAft>
                          <a:spcPts val="750"/>
                        </a:spcAft>
                        <a:buNone/>
                      </a:pPr>
                      <a:r>
                        <a:rPr lang="en-IN" sz="1600" b="0" dirty="0">
                          <a:effectLst/>
                        </a:rPr>
                        <a:t>Delivery</a:t>
                      </a:r>
                    </a:p>
                  </a:txBody>
                  <a:tcPr marL="76200" marR="76200" marT="106680" marB="106680" anchor="ctr"/>
                </a:tc>
                <a:tc>
                  <a:txBody>
                    <a:bodyPr/>
                    <a:lstStyle/>
                    <a:p>
                      <a:pPr algn="ctr" rtl="0" fontAlgn="base">
                        <a:spcAft>
                          <a:spcPts val="750"/>
                        </a:spcAft>
                        <a:buNone/>
                      </a:pPr>
                      <a:r>
                        <a:rPr lang="en-US" sz="1600" b="0">
                          <a:effectLst/>
                        </a:rPr>
                        <a:t>The methodology requires frequent delivery to the end user.</a:t>
                      </a:r>
                    </a:p>
                  </a:txBody>
                  <a:tcPr marL="76200" marR="76200" marT="106680" marB="106680" anchor="ctr"/>
                </a:tc>
                <a:tc>
                  <a:txBody>
                    <a:bodyPr/>
                    <a:lstStyle/>
                    <a:p>
                      <a:pPr algn="ctr" rtl="0" fontAlgn="base">
                        <a:spcAft>
                          <a:spcPts val="750"/>
                        </a:spcAft>
                        <a:buNone/>
                      </a:pPr>
                      <a:r>
                        <a:rPr lang="en-US" sz="1600" b="0" dirty="0">
                          <a:effectLst/>
                        </a:rPr>
                        <a:t>With sprints, builds are delivered to clients for feedback.</a:t>
                      </a:r>
                    </a:p>
                  </a:txBody>
                  <a:tcPr marL="76200" marR="76200" marT="106680" marB="106680" anchor="ctr"/>
                </a:tc>
                <a:extLst>
                  <a:ext uri="{0D108BD9-81ED-4DB2-BD59-A6C34878D82A}">
                    <a16:rowId xmlns:a16="http://schemas.microsoft.com/office/drawing/2014/main" val="1085802829"/>
                  </a:ext>
                </a:extLst>
              </a:tr>
              <a:tr h="963058">
                <a:tc>
                  <a:txBody>
                    <a:bodyPr/>
                    <a:lstStyle/>
                    <a:p>
                      <a:pPr algn="ctr" rtl="0" fontAlgn="base">
                        <a:spcAft>
                          <a:spcPts val="750"/>
                        </a:spcAft>
                        <a:buNone/>
                      </a:pPr>
                      <a:r>
                        <a:rPr lang="en-IN" sz="1600" b="0" dirty="0">
                          <a:effectLst/>
                        </a:rPr>
                        <a:t>Collaboration</a:t>
                      </a:r>
                    </a:p>
                  </a:txBody>
                  <a:tcPr marL="76200" marR="76200" marT="106680" marB="106680" anchor="ctr"/>
                </a:tc>
                <a:tc>
                  <a:txBody>
                    <a:bodyPr/>
                    <a:lstStyle/>
                    <a:p>
                      <a:pPr algn="ctr" rtl="0" fontAlgn="base">
                        <a:spcAft>
                          <a:spcPts val="750"/>
                        </a:spcAft>
                        <a:buNone/>
                      </a:pPr>
                      <a:r>
                        <a:rPr lang="en-US" sz="1600" b="0">
                          <a:effectLst/>
                        </a:rPr>
                        <a:t>Face-to-face interaction takes place between cross-functional teams.</a:t>
                      </a:r>
                    </a:p>
                  </a:txBody>
                  <a:tcPr marL="76200" marR="76200" marT="106680" marB="106680" anchor="ctr"/>
                </a:tc>
                <a:tc>
                  <a:txBody>
                    <a:bodyPr/>
                    <a:lstStyle/>
                    <a:p>
                      <a:pPr algn="ctr" rtl="0" fontAlgn="base">
                        <a:spcAft>
                          <a:spcPts val="750"/>
                        </a:spcAft>
                        <a:buNone/>
                      </a:pPr>
                      <a:r>
                        <a:rPr lang="en-US" sz="1600" b="0" dirty="0">
                          <a:effectLst/>
                        </a:rPr>
                        <a:t>Daily stand-up meetings help with collaboration.</a:t>
                      </a:r>
                    </a:p>
                  </a:txBody>
                  <a:tcPr marL="76200" marR="76200" marT="106680" marB="106680" anchor="ctr"/>
                </a:tc>
                <a:extLst>
                  <a:ext uri="{0D108BD9-81ED-4DB2-BD59-A6C34878D82A}">
                    <a16:rowId xmlns:a16="http://schemas.microsoft.com/office/drawing/2014/main" val="4142559673"/>
                  </a:ext>
                </a:extLst>
              </a:tr>
            </a:tbl>
          </a:graphicData>
        </a:graphic>
      </p:graphicFrame>
    </p:spTree>
    <p:extLst>
      <p:ext uri="{BB962C8B-B14F-4D97-AF65-F5344CB8AC3E}">
        <p14:creationId xmlns:p14="http://schemas.microsoft.com/office/powerpoint/2010/main" val="298661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1A93-84F2-50EC-3280-3E317B82B1C4}"/>
              </a:ext>
            </a:extLst>
          </p:cNvPr>
          <p:cNvSpPr>
            <a:spLocks noGrp="1"/>
          </p:cNvSpPr>
          <p:nvPr>
            <p:ph type="title"/>
          </p:nvPr>
        </p:nvSpPr>
        <p:spPr/>
        <p:txBody>
          <a:bodyPr>
            <a:normAutofit fontScale="90000"/>
          </a:bodyPr>
          <a:lstStyle/>
          <a:p>
            <a:pPr fontAlgn="base"/>
            <a:r>
              <a:rPr lang="en-US" b="1" dirty="0"/>
              <a:t>Conclusion</a:t>
            </a:r>
            <a:br>
              <a:rPr lang="en-US" b="1" dirty="0"/>
            </a:br>
            <a:br>
              <a:rPr lang="en-IN" dirty="0"/>
            </a:br>
            <a:endParaRPr lang="en-IN" dirty="0"/>
          </a:p>
        </p:txBody>
      </p:sp>
      <p:sp>
        <p:nvSpPr>
          <p:cNvPr id="3" name="Content Placeholder 2">
            <a:extLst>
              <a:ext uri="{FF2B5EF4-FFF2-40B4-BE49-F238E27FC236}">
                <a16:creationId xmlns:a16="http://schemas.microsoft.com/office/drawing/2014/main" id="{AF25DF39-0E28-870E-4AE5-4B0722082F07}"/>
              </a:ext>
            </a:extLst>
          </p:cNvPr>
          <p:cNvSpPr>
            <a:spLocks noGrp="1"/>
          </p:cNvSpPr>
          <p:nvPr>
            <p:ph idx="1"/>
          </p:nvPr>
        </p:nvSpPr>
        <p:spPr/>
        <p:txBody>
          <a:bodyPr/>
          <a:lstStyle/>
          <a:p>
            <a:r>
              <a:rPr lang="en-US" dirty="0"/>
              <a:t>Scrum is an implementation of the agile methodology. Both agile and Scrum methodologies prioritize flexibility and iterative development but they are different in their specific approaches. Ultimately, successful implementation relies on adapting these methodologies to fit unique requirements of each projects.</a:t>
            </a:r>
            <a:br>
              <a:rPr lang="en-US" dirty="0"/>
            </a:br>
            <a:endParaRPr lang="en-IN" dirty="0"/>
          </a:p>
        </p:txBody>
      </p:sp>
    </p:spTree>
    <p:extLst>
      <p:ext uri="{BB962C8B-B14F-4D97-AF65-F5344CB8AC3E}">
        <p14:creationId xmlns:p14="http://schemas.microsoft.com/office/powerpoint/2010/main" val="31784335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1964</TotalTime>
  <Words>361</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Algerian</vt:lpstr>
      <vt:lpstr>Arial</vt:lpstr>
      <vt:lpstr>Gill Sans MT</vt:lpstr>
      <vt:lpstr>Gallery</vt:lpstr>
      <vt:lpstr>DIFFERENCE BETWEEN Agile and scrum</vt:lpstr>
      <vt:lpstr>AGILE</vt:lpstr>
      <vt:lpstr>Agile diagram</vt:lpstr>
      <vt:lpstr>Scrum</vt:lpstr>
      <vt:lpstr>Scrum</vt:lpstr>
      <vt:lpstr>DIFFERENCE BETWEEN AGILE AND SCRUM</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saravanaloq@outlook.com</dc:creator>
  <cp:lastModifiedBy>saravanaloq@outlook.com</cp:lastModifiedBy>
  <cp:revision>1</cp:revision>
  <dcterms:created xsi:type="dcterms:W3CDTF">2025-06-09T04:46:52Z</dcterms:created>
  <dcterms:modified xsi:type="dcterms:W3CDTF">2025-06-10T13:31:06Z</dcterms:modified>
</cp:coreProperties>
</file>