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 id="264" r:id="rId7"/>
    <p:sldId id="266"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5943930-4342-4AEB-B991-54B9E219F8E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110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A6F6C-AA50-4E6F-AE92-83B7E9CF052B}"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43930-4342-4AEB-B991-54B9E219F8ED}" type="slidenum">
              <a:rPr lang="en-IN" smtClean="0"/>
              <a:t>‹#›</a:t>
            </a:fld>
            <a:endParaRPr lang="en-IN"/>
          </a:p>
        </p:txBody>
      </p:sp>
    </p:spTree>
    <p:extLst>
      <p:ext uri="{BB962C8B-B14F-4D97-AF65-F5344CB8AC3E}">
        <p14:creationId xmlns:p14="http://schemas.microsoft.com/office/powerpoint/2010/main" val="290222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37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934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spTree>
    <p:extLst>
      <p:ext uri="{BB962C8B-B14F-4D97-AF65-F5344CB8AC3E}">
        <p14:creationId xmlns:p14="http://schemas.microsoft.com/office/powerpoint/2010/main" val="1020909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63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958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71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10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spTree>
    <p:extLst>
      <p:ext uri="{BB962C8B-B14F-4D97-AF65-F5344CB8AC3E}">
        <p14:creationId xmlns:p14="http://schemas.microsoft.com/office/powerpoint/2010/main" val="109624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8A6F6C-AA50-4E6F-AE92-83B7E9CF052B}"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43930-4342-4AEB-B991-54B9E219F8E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8A6F6C-AA50-4E6F-AE92-83B7E9CF052B}"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43930-4342-4AEB-B991-54B9E219F8ED}" type="slidenum">
              <a:rPr lang="en-IN" smtClean="0"/>
              <a:t>‹#›</a:t>
            </a:fld>
            <a:endParaRPr lang="en-IN"/>
          </a:p>
        </p:txBody>
      </p:sp>
    </p:spTree>
    <p:extLst>
      <p:ext uri="{BB962C8B-B14F-4D97-AF65-F5344CB8AC3E}">
        <p14:creationId xmlns:p14="http://schemas.microsoft.com/office/powerpoint/2010/main" val="368565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8A6F6C-AA50-4E6F-AE92-83B7E9CF052B}"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943930-4342-4AEB-B991-54B9E219F8E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50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8A6F6C-AA50-4E6F-AE92-83B7E9CF052B}"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943930-4342-4AEB-B991-54B9E219F8E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050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A6F6C-AA50-4E6F-AE92-83B7E9CF052B}"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43930-4342-4AEB-B991-54B9E219F8ED}" type="slidenum">
              <a:rPr lang="en-IN" smtClean="0"/>
              <a:t>‹#›</a:t>
            </a:fld>
            <a:endParaRPr lang="en-IN"/>
          </a:p>
        </p:txBody>
      </p:sp>
    </p:spTree>
    <p:extLst>
      <p:ext uri="{BB962C8B-B14F-4D97-AF65-F5344CB8AC3E}">
        <p14:creationId xmlns:p14="http://schemas.microsoft.com/office/powerpoint/2010/main" val="220400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A6F6C-AA50-4E6F-AE92-83B7E9CF052B}"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43930-4342-4AEB-B991-54B9E219F8E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579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8A6F6C-AA50-4E6F-AE92-83B7E9CF052B}"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43930-4342-4AEB-B991-54B9E219F8ED}" type="slidenum">
              <a:rPr lang="en-IN" smtClean="0"/>
              <a:t>‹#›</a:t>
            </a:fld>
            <a:endParaRPr lang="en-IN"/>
          </a:p>
        </p:txBody>
      </p:sp>
    </p:spTree>
    <p:extLst>
      <p:ext uri="{BB962C8B-B14F-4D97-AF65-F5344CB8AC3E}">
        <p14:creationId xmlns:p14="http://schemas.microsoft.com/office/powerpoint/2010/main" val="15577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8A6F6C-AA50-4E6F-AE92-83B7E9CF052B}" type="datetimeFigureOut">
              <a:rPr lang="en-IN" smtClean="0"/>
              <a:t>28-09-2023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943930-4342-4AEB-B991-54B9E219F8ED}" type="slidenum">
              <a:rPr lang="en-IN" smtClean="0"/>
              <a:t>‹#›</a:t>
            </a:fld>
            <a:endParaRPr lang="en-IN"/>
          </a:p>
        </p:txBody>
      </p:sp>
    </p:spTree>
    <p:extLst>
      <p:ext uri="{BB962C8B-B14F-4D97-AF65-F5344CB8AC3E}">
        <p14:creationId xmlns:p14="http://schemas.microsoft.com/office/powerpoint/2010/main" val="219896566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latin typeface="Algerian" panose="04020705040A02060702" pitchFamily="82" charset="0"/>
              </a:rPr>
              <a:t>ARTIFICIAL INTELIGENCE</a:t>
            </a:r>
            <a:endParaRPr lang="en-IN" dirty="0">
              <a:solidFill>
                <a:srgbClr val="FF0000"/>
              </a:solidFill>
              <a:latin typeface="Algerian" panose="04020705040A02060702" pitchFamily="82" charset="0"/>
            </a:endParaRPr>
          </a:p>
        </p:txBody>
      </p:sp>
      <p:sp>
        <p:nvSpPr>
          <p:cNvPr id="3" name="Subtitle 2"/>
          <p:cNvSpPr>
            <a:spLocks noGrp="1"/>
          </p:cNvSpPr>
          <p:nvPr>
            <p:ph type="subTitle" idx="1"/>
          </p:nvPr>
        </p:nvSpPr>
        <p:spPr/>
        <p:txBody>
          <a:bodyPr/>
          <a:lstStyle/>
          <a:p>
            <a:r>
              <a:rPr lang="en-US" dirty="0" err="1" smtClean="0">
                <a:latin typeface="Algerian" panose="04020705040A02060702" pitchFamily="82" charset="0"/>
              </a:rPr>
              <a:t>a.Maheswari</a:t>
            </a:r>
            <a:endParaRPr lang="en-US" dirty="0" smtClean="0">
              <a:latin typeface="Algerian" panose="04020705040A02060702" pitchFamily="82" charset="0"/>
            </a:endParaRPr>
          </a:p>
          <a:p>
            <a:r>
              <a:rPr lang="en-US" dirty="0" err="1" smtClean="0">
                <a:latin typeface="Algerian" panose="04020705040A02060702" pitchFamily="82" charset="0"/>
              </a:rPr>
              <a:t>Cse</a:t>
            </a:r>
            <a:r>
              <a:rPr lang="en-US" dirty="0" smtClean="0">
                <a:latin typeface="Algerian" panose="04020705040A02060702" pitchFamily="82" charset="0"/>
              </a:rPr>
              <a:t> </a:t>
            </a:r>
            <a:endParaRPr lang="en-IN" dirty="0">
              <a:latin typeface="Algerian" panose="04020705040A02060702" pitchFamily="82" charset="0"/>
            </a:endParaRPr>
          </a:p>
        </p:txBody>
      </p:sp>
    </p:spTree>
    <p:extLst>
      <p:ext uri="{BB962C8B-B14F-4D97-AF65-F5344CB8AC3E}">
        <p14:creationId xmlns:p14="http://schemas.microsoft.com/office/powerpoint/2010/main" val="74536729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anose="04020705040A02060702" pitchFamily="82" charset="0"/>
              </a:rPr>
              <a:t>FaKe</a:t>
            </a:r>
            <a:r>
              <a:rPr lang="en-US" dirty="0" smtClean="0">
                <a:latin typeface="Algerian" panose="04020705040A02060702" pitchFamily="82" charset="0"/>
              </a:rPr>
              <a:t> news detection using </a:t>
            </a:r>
            <a:r>
              <a:rPr lang="en-US" dirty="0" smtClean="0">
                <a:solidFill>
                  <a:srgbClr val="FF0000"/>
                </a:solidFill>
                <a:latin typeface="Algerian" panose="04020705040A02060702" pitchFamily="82" charset="0"/>
              </a:rPr>
              <a:t>NLP</a:t>
            </a:r>
            <a:endParaRPr lang="en-IN" dirty="0">
              <a:solidFill>
                <a:srgbClr val="FF0000"/>
              </a:solidFill>
              <a:latin typeface="Algerian" panose="04020705040A02060702" pitchFamily="82" charset="0"/>
            </a:endParaRPr>
          </a:p>
        </p:txBody>
      </p:sp>
      <p:pic>
        <p:nvPicPr>
          <p:cNvPr id="1026" name="Picture 2" descr="Online Course: Fake News Detection with Machine Learning from Coursera  Project Network | Class Centr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55825"/>
            <a:ext cx="8597901"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1146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rial Black" panose="020B0A04020102020204" pitchFamily="34" charset="0"/>
              </a:rPr>
              <a:t>CONTENT</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v"/>
            </a:pPr>
            <a:r>
              <a:rPr lang="en-US" dirty="0" smtClean="0"/>
              <a:t>Fake news</a:t>
            </a:r>
          </a:p>
          <a:p>
            <a:pPr>
              <a:buFont typeface="Wingdings" panose="05000000000000000000" pitchFamily="2" charset="2"/>
              <a:buChar char="v"/>
            </a:pPr>
            <a:r>
              <a:rPr lang="en-US" dirty="0" smtClean="0"/>
              <a:t>Abstract </a:t>
            </a:r>
          </a:p>
          <a:p>
            <a:pPr>
              <a:buFont typeface="Wingdings" panose="05000000000000000000" pitchFamily="2" charset="2"/>
              <a:buChar char="v"/>
            </a:pPr>
            <a:r>
              <a:rPr lang="en-US" dirty="0" smtClean="0"/>
              <a:t>Introduction </a:t>
            </a:r>
          </a:p>
          <a:p>
            <a:pPr>
              <a:buFont typeface="Wingdings" panose="05000000000000000000" pitchFamily="2" charset="2"/>
              <a:buChar char="v"/>
            </a:pPr>
            <a:r>
              <a:rPr lang="en-US" dirty="0" smtClean="0"/>
              <a:t>Objectives</a:t>
            </a:r>
          </a:p>
          <a:p>
            <a:pPr>
              <a:buFont typeface="Wingdings" panose="05000000000000000000" pitchFamily="2" charset="2"/>
              <a:buChar char="v"/>
            </a:pPr>
            <a:r>
              <a:rPr lang="en-US" dirty="0" smtClean="0"/>
              <a:t>Existing system</a:t>
            </a:r>
          </a:p>
          <a:p>
            <a:pPr>
              <a:buFont typeface="Wingdings" panose="05000000000000000000" pitchFamily="2" charset="2"/>
              <a:buChar char="v"/>
            </a:pPr>
            <a:r>
              <a:rPr lang="en-US" dirty="0" smtClean="0"/>
              <a:t>Advantages</a:t>
            </a:r>
          </a:p>
          <a:p>
            <a:pPr>
              <a:buFont typeface="Wingdings" panose="05000000000000000000" pitchFamily="2" charset="2"/>
              <a:buChar char="v"/>
            </a:pPr>
            <a:r>
              <a:rPr lang="en-US" dirty="0" smtClean="0"/>
              <a:t>Disadvantage </a:t>
            </a:r>
          </a:p>
          <a:p>
            <a:pPr>
              <a:buFont typeface="Wingdings" panose="05000000000000000000" pitchFamily="2" charset="2"/>
              <a:buChar char="v"/>
            </a:pPr>
            <a:r>
              <a:rPr lang="en-US" dirty="0" smtClean="0"/>
              <a:t>Result</a:t>
            </a:r>
          </a:p>
          <a:p>
            <a:pPr>
              <a:buFont typeface="Wingdings" panose="05000000000000000000" pitchFamily="2" charset="2"/>
              <a:buChar char="v"/>
            </a:pPr>
            <a:r>
              <a:rPr lang="en-US" dirty="0" smtClean="0"/>
              <a:t>Conclusion</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58090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rial Black" panose="020B0A04020102020204" pitchFamily="34" charset="0"/>
              </a:rPr>
              <a:t>What is fake news?</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normAutofit fontScale="77500" lnSpcReduction="20000"/>
          </a:bodyPr>
          <a:lstStyle/>
          <a:p>
            <a:r>
              <a:rPr lang="en-US" sz="4000" dirty="0" smtClean="0">
                <a:solidFill>
                  <a:srgbClr val="002060"/>
                </a:solidFill>
              </a:rPr>
              <a:t>Fake news Is false or misleading information presented as news. The term is a neologism.</a:t>
            </a:r>
            <a:r>
              <a:rPr lang="en-IN" sz="4000" dirty="0" smtClean="0">
                <a:solidFill>
                  <a:srgbClr val="002060"/>
                </a:solidFill>
              </a:rPr>
              <a:t>Fake </a:t>
            </a:r>
            <a:r>
              <a:rPr lang="en-IN" sz="4000" dirty="0">
                <a:solidFill>
                  <a:srgbClr val="002060"/>
                </a:solidFill>
              </a:rPr>
              <a:t>news detection is a subtask of text classification </a:t>
            </a:r>
            <a:r>
              <a:rPr lang="en-IN" sz="4000" dirty="0" smtClean="0">
                <a:solidFill>
                  <a:srgbClr val="002060"/>
                </a:solidFill>
              </a:rPr>
              <a:t> </a:t>
            </a:r>
            <a:r>
              <a:rPr lang="en-IN" sz="4000" dirty="0">
                <a:solidFill>
                  <a:srgbClr val="002060"/>
                </a:solidFill>
              </a:rPr>
              <a:t>and is often defined as the task of classifying news as real or fake. The term 'fake news' refers to the false or misleading information that appears as real news. It aims to deceive or mislead </a:t>
            </a:r>
            <a:r>
              <a:rPr lang="en-IN" sz="4000" dirty="0" smtClean="0">
                <a:solidFill>
                  <a:srgbClr val="002060"/>
                </a:solidFill>
              </a:rPr>
              <a:t>people.</a:t>
            </a:r>
            <a:endParaRPr lang="en-IN" sz="4000" dirty="0">
              <a:solidFill>
                <a:srgbClr val="002060"/>
              </a:solidFill>
            </a:endParaRPr>
          </a:p>
          <a:p>
            <a:pPr marL="0" indent="0">
              <a:buNone/>
            </a:pPr>
            <a:r>
              <a:rPr lang="en-IN" dirty="0"/>
              <a:t/>
            </a:r>
            <a:br>
              <a:rPr lang="en-IN" dirty="0"/>
            </a:br>
            <a:endParaRPr lang="en-IN" dirty="0"/>
          </a:p>
        </p:txBody>
      </p:sp>
    </p:spTree>
    <p:extLst>
      <p:ext uri="{BB962C8B-B14F-4D97-AF65-F5344CB8AC3E}">
        <p14:creationId xmlns:p14="http://schemas.microsoft.com/office/powerpoint/2010/main" val="33150600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Black" panose="020B0A04020102020204" pitchFamily="34" charset="0"/>
              </a:rPr>
              <a:t>A</a:t>
            </a:r>
            <a:r>
              <a:rPr lang="en-US" dirty="0" smtClean="0">
                <a:solidFill>
                  <a:srgbClr val="FF0000"/>
                </a:solidFill>
                <a:latin typeface="Arial Black" panose="020B0A04020102020204" pitchFamily="34" charset="0"/>
              </a:rPr>
              <a:t>bstract</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10000"/>
          </a:bodyPr>
          <a:lstStyle/>
          <a:p>
            <a:r>
              <a:rPr lang="en-US" sz="4000" dirty="0">
                <a:solidFill>
                  <a:srgbClr val="002060"/>
                </a:solidFill>
              </a:rPr>
              <a:t>Fake news refers to news messages that contain incorrect or false information but do not report the incorrectness of information. It is the core concept in the research of fake news. However, not all studies adopt this definition of the term </a:t>
            </a:r>
            <a:r>
              <a:rPr lang="en-US" dirty="0"/>
              <a:t>“</a:t>
            </a:r>
            <a:r>
              <a:rPr lang="en-US" sz="4000" dirty="0">
                <a:solidFill>
                  <a:srgbClr val="002060"/>
                </a:solidFill>
              </a:rPr>
              <a:t>fake news”.</a:t>
            </a:r>
            <a:endParaRPr lang="en-IN" sz="4000" dirty="0">
              <a:solidFill>
                <a:srgbClr val="002060"/>
              </a:solidFill>
            </a:endParaRPr>
          </a:p>
        </p:txBody>
      </p:sp>
    </p:spTree>
    <p:extLst>
      <p:ext uri="{BB962C8B-B14F-4D97-AF65-F5344CB8AC3E}">
        <p14:creationId xmlns:p14="http://schemas.microsoft.com/office/powerpoint/2010/main" val="204473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rial Black" panose="020B0A04020102020204" pitchFamily="34" charset="0"/>
              </a:rPr>
              <a:t>INTRODUCTION</a:t>
            </a:r>
            <a:endParaRPr lang="en-IN" dirty="0">
              <a:solidFill>
                <a:srgbClr val="FF0000"/>
              </a:solidFill>
              <a:latin typeface="Arial Black" panose="020B0A04020102020204" pitchFamily="34" charset="0"/>
            </a:endParaRP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smtClean="0">
                <a:solidFill>
                  <a:srgbClr val="0070C0"/>
                </a:solidFill>
                <a:latin typeface="Agency FB" panose="020B0503020202020204" pitchFamily="34" charset="0"/>
              </a:rPr>
              <a:t>The last technological developments and the spread of the Internet have caused an enormous impact on social interactions. Social media has become an increasingly popular way of obtaining information </a:t>
            </a:r>
            <a:r>
              <a:rPr lang="en-US" dirty="0">
                <a:solidFill>
                  <a:srgbClr val="0070C0"/>
                </a:solidFill>
                <a:latin typeface="Agency FB" panose="020B0503020202020204" pitchFamily="34" charset="0"/>
              </a:rPr>
              <a:t>for people</a:t>
            </a:r>
            <a:r>
              <a:rPr lang="en-US" dirty="0" smtClean="0">
                <a:solidFill>
                  <a:srgbClr val="0070C0"/>
                </a:solidFill>
                <a:latin typeface="Agency FB" panose="020B0503020202020204" pitchFamily="34" charset="0"/>
              </a:rPr>
              <a:t>.</a:t>
            </a:r>
          </a:p>
          <a:p>
            <a:pPr>
              <a:buFont typeface="Wingdings" panose="05000000000000000000" pitchFamily="2" charset="2"/>
              <a:buChar char="v"/>
            </a:pPr>
            <a:r>
              <a:rPr lang="en-US" dirty="0" smtClean="0">
                <a:solidFill>
                  <a:srgbClr val="0070C0"/>
                </a:solidFill>
                <a:latin typeface="Agency FB" panose="020B0503020202020204" pitchFamily="34" charset="0"/>
              </a:rPr>
              <a:t>   Additionally</a:t>
            </a:r>
            <a:r>
              <a:rPr lang="en-US" dirty="0">
                <a:solidFill>
                  <a:srgbClr val="0070C0"/>
                </a:solidFill>
                <a:latin typeface="Agency FB" panose="020B0503020202020204" pitchFamily="34" charset="0"/>
              </a:rPr>
              <a:t>, people share their personal activities, interests, and opinions on different social media platforms. Social media provides many advantages such as easy access to information, low cost, and rapid spread of information. Owing to these advantages, many people tend to search for news from </a:t>
            </a:r>
            <a:r>
              <a:rPr lang="en-US" dirty="0" smtClean="0">
                <a:solidFill>
                  <a:srgbClr val="0070C0"/>
                </a:solidFill>
                <a:latin typeface="Agency FB" panose="020B0503020202020204" pitchFamily="34" charset="0"/>
              </a:rPr>
              <a:t>social.</a:t>
            </a:r>
            <a:endParaRPr lang="en-IN" dirty="0">
              <a:solidFill>
                <a:srgbClr val="0070C0"/>
              </a:solidFill>
              <a:latin typeface="Agency FB" panose="020B0503020202020204" pitchFamily="34" charset="0"/>
            </a:endParaRPr>
          </a:p>
        </p:txBody>
      </p:sp>
      <p:pic>
        <p:nvPicPr>
          <p:cNvPr id="5" name="Picture 2" descr="Software and Machine Learning Algorithms for Automatic Detection of Fake  New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1725" y="2891509"/>
            <a:ext cx="4718050" cy="264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61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rial Black" panose="020B0A04020102020204" pitchFamily="34" charset="0"/>
              </a:rPr>
              <a:t>Existing System</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How to enforce user privacy preference</a:t>
            </a:r>
          </a:p>
          <a:p>
            <a:pPr>
              <a:buFont typeface="Wingdings" panose="05000000000000000000" pitchFamily="2" charset="2"/>
              <a:buChar char="ü"/>
            </a:pPr>
            <a:r>
              <a:rPr lang="en-US" dirty="0" smtClean="0"/>
              <a:t>How to secure data</a:t>
            </a:r>
          </a:p>
          <a:p>
            <a:pPr>
              <a:buFont typeface="Wingdings" panose="05000000000000000000" pitchFamily="2" charset="2"/>
              <a:buChar char="ü"/>
            </a:pPr>
            <a:r>
              <a:rPr lang="en-US" dirty="0" smtClean="0"/>
              <a:t>User are not skilled </a:t>
            </a:r>
          </a:p>
          <a:p>
            <a:pPr>
              <a:buFont typeface="Wingdings" panose="05000000000000000000" pitchFamily="2" charset="2"/>
              <a:buChar char="ü"/>
            </a:pPr>
            <a:r>
              <a:rPr lang="en-US" dirty="0" smtClean="0"/>
              <a:t>Average user might have difficulties in properly setting potentially complex privacy preference</a:t>
            </a:r>
            <a:endParaRPr lang="en-IN" dirty="0"/>
          </a:p>
        </p:txBody>
      </p:sp>
    </p:spTree>
    <p:extLst>
      <p:ext uri="{BB962C8B-B14F-4D97-AF65-F5344CB8AC3E}">
        <p14:creationId xmlns:p14="http://schemas.microsoft.com/office/powerpoint/2010/main" val="1111042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rial Black" panose="020B0A04020102020204" pitchFamily="34" charset="0"/>
              </a:rPr>
              <a:t>conclusion</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a:solidFill>
                  <a:srgbClr val="0070C0"/>
                </a:solidFill>
              </a:rPr>
              <a:t>we can explicitly make use of publishers' and users' credibility to detect early fake news. The research conducted experiments on three real-world datasets, and the results show that SMAN can detect fake news in 4 hours with an accuracy of over 91%, which is much faster than the state-of-the-art </a:t>
            </a:r>
            <a:r>
              <a:rPr lang="en-US" dirty="0" smtClean="0">
                <a:solidFill>
                  <a:srgbClr val="0070C0"/>
                </a:solidFill>
              </a:rPr>
              <a:t>models.</a:t>
            </a:r>
            <a:endParaRPr lang="en-IN" dirty="0">
              <a:solidFill>
                <a:srgbClr val="0070C0"/>
              </a:solidFill>
            </a:endParaRPr>
          </a:p>
        </p:txBody>
      </p:sp>
    </p:spTree>
    <p:extLst>
      <p:ext uri="{BB962C8B-B14F-4D97-AF65-F5344CB8AC3E}">
        <p14:creationId xmlns:p14="http://schemas.microsoft.com/office/powerpoint/2010/main" val="1482130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00B050"/>
                </a:solidFill>
                <a:latin typeface="Algerian" panose="04020705040A02060702" pitchFamily="82" charset="0"/>
              </a:rPr>
              <a:t>Thank you</a:t>
            </a:r>
            <a:endParaRPr lang="en-IN" sz="6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01621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TotalTime>
  <Words>321</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Algerian</vt:lpstr>
      <vt:lpstr>Arial</vt:lpstr>
      <vt:lpstr>Arial Black</vt:lpstr>
      <vt:lpstr>Garamond</vt:lpstr>
      <vt:lpstr>Wingdings</vt:lpstr>
      <vt:lpstr>Organic</vt:lpstr>
      <vt:lpstr>ARTIFICIAL INTELIGENCE</vt:lpstr>
      <vt:lpstr>FaKe news detection using NLP</vt:lpstr>
      <vt:lpstr>CONTENT</vt:lpstr>
      <vt:lpstr>What is fake news?</vt:lpstr>
      <vt:lpstr>Abstract</vt:lpstr>
      <vt:lpstr>INTRODUCTION</vt:lpstr>
      <vt:lpstr>Existing System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INTELIGENCE</dc:title>
  <dc:creator>DINESHKUMAR A</dc:creator>
  <cp:lastModifiedBy>DINESHKUMAR A</cp:lastModifiedBy>
  <cp:revision>12</cp:revision>
  <dcterms:created xsi:type="dcterms:W3CDTF">2023-09-28T07:17:14Z</dcterms:created>
  <dcterms:modified xsi:type="dcterms:W3CDTF">2023-09-28T15:57:58Z</dcterms:modified>
</cp:coreProperties>
</file>