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213264"/>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6" autoAdjust="0"/>
    <p:restoredTop sz="94660"/>
  </p:normalViewPr>
  <p:slideViewPr>
    <p:cSldViewPr snapToGrid="0">
      <p:cViewPr>
        <p:scale>
          <a:sx n="125" d="100"/>
          <a:sy n="125" d="100"/>
        </p:scale>
        <p:origin x="-468" y="-48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3082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38665" y="616207"/>
            <a:ext cx="7289262" cy="387912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a:p>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15840" y="2720314"/>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5611" y="3895919"/>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p>
          <a:p>
            <a:pPr marR="0" lvl="0" rtl="0">
              <a:lnSpc>
                <a:spcPct val="100000"/>
              </a:lnSpc>
              <a:spcBef>
                <a:spcPts val="0"/>
              </a:spcBef>
              <a:spcAft>
                <a:spcPts val="200"/>
              </a:spcAft>
              <a:buClr>
                <a:schemeClr val="bg1"/>
              </a:buClr>
            </a:pPr>
            <a:r>
              <a:rPr lang="en-US" sz="1100" dirty="0" err="1" smtClean="0">
                <a:solidFill>
                  <a:srgbClr val="0070C0"/>
                </a:solidFill>
              </a:rPr>
              <a:t>Maheswari.A</a:t>
            </a:r>
            <a:endParaRPr lang="en-US" sz="1100" b="0" i="0" u="none" strike="noStrike" cap="none" dirty="0">
              <a:solidFill>
                <a:srgbClr val="0070C0"/>
              </a:solidFil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au912421104019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p:transition spd="slow" advTm="359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845820" y="2140987"/>
            <a:ext cx="4572000" cy="1169551"/>
          </a:xfrm>
          <a:prstGeom prst="rect">
            <a:avLst/>
          </a:prstGeom>
        </p:spPr>
        <p:txBody>
          <a:bodyPr>
            <a:spAutoFit/>
          </a:bodyPr>
          <a:lstStyle/>
          <a:p>
            <a:pPr marL="285750" indent="-285750">
              <a:buFont typeface="Arial" panose="020B0604020202020204" pitchFamily="34" charset="0"/>
              <a:buChar char="•"/>
            </a:pPr>
            <a:r>
              <a:rPr lang="en-US" i="1" dirty="0">
                <a:solidFill>
                  <a:srgbClr val="FF0000"/>
                </a:solidFill>
                <a:latin typeface="Open Sans"/>
              </a:rPr>
              <a:t>Modeling</a:t>
            </a:r>
            <a:r>
              <a:rPr lang="en-US" dirty="0">
                <a:solidFill>
                  <a:srgbClr val="7030A0"/>
                </a:solidFill>
                <a:latin typeface="Open Sans"/>
              </a:rPr>
              <a:t> involves making a representation of something. Creating a tiny, functioning volcano is an example of </a:t>
            </a:r>
            <a:r>
              <a:rPr lang="en-US" i="1" dirty="0">
                <a:solidFill>
                  <a:srgbClr val="7030A0"/>
                </a:solidFill>
                <a:latin typeface="Open Sans"/>
              </a:rPr>
              <a:t>modeling</a:t>
            </a:r>
            <a:r>
              <a:rPr lang="en-US" dirty="0">
                <a:solidFill>
                  <a:srgbClr val="7030A0"/>
                </a:solidFill>
                <a:latin typeface="Open Sans"/>
              </a:rPr>
              <a:t>. Teachers use </a:t>
            </a:r>
            <a:r>
              <a:rPr lang="en-US" i="1" dirty="0">
                <a:solidFill>
                  <a:srgbClr val="7030A0"/>
                </a:solidFill>
                <a:latin typeface="Open Sans"/>
              </a:rPr>
              <a:t>modeling</a:t>
            </a:r>
            <a:r>
              <a:rPr lang="en-US" dirty="0">
                <a:solidFill>
                  <a:srgbClr val="7030A0"/>
                </a:solidFill>
                <a:latin typeface="Open Sans"/>
              </a:rPr>
              <a:t> when they have a class election that represents a larger one, like a presidential election</a:t>
            </a:r>
            <a:r>
              <a:rPr lang="en-US" dirty="0">
                <a:solidFill>
                  <a:srgbClr val="333333"/>
                </a:solidFill>
                <a:latin typeface="Open Sans"/>
              </a:rPr>
              <a:t>.</a:t>
            </a:r>
            <a:endParaRPr lang="en-IN" dirty="0"/>
          </a:p>
        </p:txBody>
      </p:sp>
      <p:sp>
        <p:nvSpPr>
          <p:cNvPr id="4" name="Rectangle 3"/>
          <p:cNvSpPr/>
          <p:nvPr/>
        </p:nvSpPr>
        <p:spPr>
          <a:xfrm>
            <a:off x="1028700" y="3543702"/>
            <a:ext cx="4572000" cy="954107"/>
          </a:xfrm>
          <a:prstGeom prst="rect">
            <a:avLst/>
          </a:prstGeom>
        </p:spPr>
        <p:txBody>
          <a:bodyPr>
            <a:spAutoFit/>
          </a:bodyPr>
          <a:lstStyle/>
          <a:p>
            <a:r>
              <a:rPr lang="en-US" dirty="0">
                <a:solidFill>
                  <a:srgbClr val="7030A0"/>
                </a:solidFill>
                <a:latin typeface="Open Sans"/>
              </a:rPr>
              <a:t>A </a:t>
            </a:r>
            <a:r>
              <a:rPr lang="en-US" i="1" dirty="0">
                <a:solidFill>
                  <a:srgbClr val="FF0000"/>
                </a:solidFill>
                <a:latin typeface="Open Sans"/>
              </a:rPr>
              <a:t>resul</a:t>
            </a:r>
            <a:r>
              <a:rPr lang="en-US" i="1" dirty="0">
                <a:solidFill>
                  <a:srgbClr val="7030A0"/>
                </a:solidFill>
                <a:latin typeface="Open Sans"/>
              </a:rPr>
              <a:t>t</a:t>
            </a:r>
            <a:r>
              <a:rPr lang="en-US" dirty="0">
                <a:solidFill>
                  <a:srgbClr val="7030A0"/>
                </a:solidFill>
                <a:latin typeface="Open Sans"/>
              </a:rPr>
              <a:t> is something that occurs as a consequence of some action. The </a:t>
            </a:r>
            <a:r>
              <a:rPr lang="en-US" i="1" dirty="0">
                <a:solidFill>
                  <a:srgbClr val="7030A0"/>
                </a:solidFill>
                <a:latin typeface="Open Sans"/>
              </a:rPr>
              <a:t>result</a:t>
            </a:r>
            <a:r>
              <a:rPr lang="en-US" dirty="0">
                <a:solidFill>
                  <a:srgbClr val="7030A0"/>
                </a:solidFill>
                <a:latin typeface="Open Sans"/>
              </a:rPr>
              <a:t> of your practical joke is a puddle of water on the floor and a lump on your cousin's head where the bucket hit him.</a:t>
            </a:r>
            <a:endParaRPr lang="en-IN" dirty="0">
              <a:solidFill>
                <a:srgbClr val="7030A0"/>
              </a:solidFill>
            </a:endParaRPr>
          </a:p>
        </p:txBody>
      </p: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stretch>
            <a:fillRect/>
          </a:stretch>
        </p:blipFill>
        <p:spPr>
          <a:xfrm>
            <a:off x="914401" y="1494971"/>
            <a:ext cx="6386286" cy="3074029"/>
          </a:xfrm>
          <a:prstGeom prst="rect">
            <a:avLst/>
          </a:prstGeom>
        </p:spPr>
      </p:pic>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stretch>
            <a:fillRect/>
          </a:stretch>
        </p:blipFill>
        <p:spPr>
          <a:xfrm>
            <a:off x="1567542" y="1166049"/>
            <a:ext cx="5036459" cy="2215780"/>
          </a:xfrm>
          <a:prstGeom prst="rect">
            <a:avLst/>
          </a:prstGeom>
        </p:spPr>
      </p:pic>
      <p:sp>
        <p:nvSpPr>
          <p:cNvPr id="4" name="Rectangle 3"/>
          <p:cNvSpPr/>
          <p:nvPr/>
        </p:nvSpPr>
        <p:spPr>
          <a:xfrm>
            <a:off x="1567542" y="3483429"/>
            <a:ext cx="5290233" cy="954107"/>
          </a:xfrm>
          <a:prstGeom prst="rect">
            <a:avLst/>
          </a:prstGeom>
        </p:spPr>
        <p:txBody>
          <a:bodyPr wrap="square">
            <a:spAutoFit/>
          </a:bodyPr>
          <a:lstStyle/>
          <a:p>
            <a:pPr marL="285750" indent="-285750">
              <a:buFont typeface="Wingdings" panose="05000000000000000000" pitchFamily="2" charset="2"/>
              <a:buChar char="v"/>
            </a:pPr>
            <a:r>
              <a:rPr lang="en-US" dirty="0">
                <a:solidFill>
                  <a:srgbClr val="841910"/>
                </a:solidFill>
                <a:latin typeface="Google Sans"/>
              </a:rPr>
              <a:t>A type of web page commonly seen on </a:t>
            </a:r>
            <a:r>
              <a:rPr lang="en-US" dirty="0" err="1">
                <a:solidFill>
                  <a:srgbClr val="841910"/>
                </a:solidFill>
                <a:latin typeface="Google Sans"/>
              </a:rPr>
              <a:t>websites,containing</a:t>
            </a:r>
            <a:r>
              <a:rPr lang="en-US" dirty="0">
                <a:solidFill>
                  <a:srgbClr val="841910"/>
                </a:solidFill>
                <a:latin typeface="Google Sans"/>
              </a:rPr>
              <a:t> general information about the person or organization that is responsible for the website in question, usually a description of the site's history and mission or purpose.</a:t>
            </a:r>
            <a:endParaRPr lang="en-IN" dirty="0">
              <a:solidFill>
                <a:srgbClr val="841910"/>
              </a:solidFill>
            </a:endParaRPr>
          </a:p>
        </p:txBody>
      </p:sp>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885371" y="1879253"/>
            <a:ext cx="7155543" cy="1938992"/>
          </a:xfrm>
          <a:prstGeom prst="rect">
            <a:avLst/>
          </a:prstGeom>
        </p:spPr>
        <p:txBody>
          <a:bodyPr wrap="square">
            <a:spAutoFit/>
          </a:bodyPr>
          <a:lstStyle/>
          <a:p>
            <a:pPr marL="342900" indent="-342900">
              <a:buFont typeface="Wingdings" panose="05000000000000000000" pitchFamily="2" charset="2"/>
              <a:buChar char="v"/>
            </a:pPr>
            <a:r>
              <a:rPr lang="en-US" sz="2000" dirty="0">
                <a:solidFill>
                  <a:schemeClr val="accent6">
                    <a:lumMod val="50000"/>
                  </a:schemeClr>
                </a:solidFill>
                <a:latin typeface="Google Sans"/>
              </a:rPr>
              <a:t>Service pages have commercial intent, unlike general webpages like a homepage, about page, or contact page. Most businesses should be able to split their different services into unique pages. Service pages define what you offer, what makes you unique, and why your business is best suited for </a:t>
            </a:r>
            <a:r>
              <a:rPr lang="en-US" dirty="0">
                <a:solidFill>
                  <a:schemeClr val="accent6">
                    <a:lumMod val="50000"/>
                  </a:schemeClr>
                </a:solidFill>
                <a:latin typeface="Google Sans"/>
              </a:rPr>
              <a:t>the job</a:t>
            </a:r>
            <a:endParaRPr lang="en-IN" dirty="0">
              <a:solidFill>
                <a:schemeClr val="accent6">
                  <a:lumMod val="50000"/>
                </a:schemeClr>
              </a:solidFill>
            </a:endParaRPr>
          </a:p>
        </p:txBody>
      </p:sp>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Login</a:t>
            </a:r>
            <a:r>
              <a:rPr lang="en-US" b="1" dirty="0" smtClean="0"/>
              <a:t>-Page</a:t>
            </a:r>
            <a:endParaRPr lang="en-US" b="1" dirty="0"/>
          </a:p>
        </p:txBody>
      </p:sp>
      <p:sp>
        <p:nvSpPr>
          <p:cNvPr id="3" name="Rectangle 2"/>
          <p:cNvSpPr/>
          <p:nvPr/>
        </p:nvSpPr>
        <p:spPr>
          <a:xfrm>
            <a:off x="2456317" y="3705783"/>
            <a:ext cx="5265283" cy="307777"/>
          </a:xfrm>
          <a:prstGeom prst="rect">
            <a:avLst/>
          </a:prstGeom>
        </p:spPr>
        <p:txBody>
          <a:bodyPr wrap="square">
            <a:spAutoFit/>
          </a:bodyPr>
          <a:lstStyle/>
          <a:p>
            <a:r>
              <a:rPr lang="en-US" dirty="0">
                <a:solidFill>
                  <a:srgbClr val="FF0000"/>
                </a:solidFill>
                <a:latin typeface="Google Sans"/>
              </a:rPr>
              <a:t> </a:t>
            </a:r>
            <a:endParaRPr lang="en-IN" sz="1600" dirty="0">
              <a:solidFill>
                <a:srgbClr val="FF0000"/>
              </a:solidFill>
            </a:endParaRPr>
          </a:p>
        </p:txBody>
      </p:sp>
      <p:pic>
        <p:nvPicPr>
          <p:cNvPr id="6" name="Picture 5"/>
          <p:cNvPicPr>
            <a:picLocks noChangeAspect="1"/>
          </p:cNvPicPr>
          <p:nvPr/>
        </p:nvPicPr>
        <p:blipFill>
          <a:blip r:embed="rId2"/>
          <a:stretch>
            <a:fillRect/>
          </a:stretch>
        </p:blipFill>
        <p:spPr>
          <a:xfrm>
            <a:off x="1721894" y="1130157"/>
            <a:ext cx="5315904" cy="3899173"/>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stretch>
            <a:fillRect/>
          </a:stretch>
        </p:blipFill>
        <p:spPr>
          <a:xfrm>
            <a:off x="957944" y="1647824"/>
            <a:ext cx="7112000" cy="2938689"/>
          </a:xfrm>
          <a:prstGeom prst="rect">
            <a:avLst/>
          </a:prstGeom>
        </p:spPr>
      </p:pic>
    </p:spTree>
    <p:extLst>
      <p:ext uri="{BB962C8B-B14F-4D97-AF65-F5344CB8AC3E}">
        <p14:creationId xmlns:p14="http://schemas.microsoft.com/office/powerpoint/2010/main"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pic>
        <p:nvPicPr>
          <p:cNvPr id="3" name="Picture 2"/>
          <p:cNvPicPr>
            <a:picLocks noChangeAspect="1"/>
          </p:cNvPicPr>
          <p:nvPr/>
        </p:nvPicPr>
        <p:blipFill>
          <a:blip r:embed="rId2"/>
          <a:stretch>
            <a:fillRect/>
          </a:stretch>
        </p:blipFill>
        <p:spPr>
          <a:xfrm>
            <a:off x="1001486" y="1267649"/>
            <a:ext cx="5515428" cy="2488746"/>
          </a:xfrm>
          <a:prstGeom prst="rect">
            <a:avLst/>
          </a:prstGeom>
        </p:spPr>
      </p:pic>
      <p:sp>
        <p:nvSpPr>
          <p:cNvPr id="4" name="Rectangle 3"/>
          <p:cNvSpPr/>
          <p:nvPr/>
        </p:nvSpPr>
        <p:spPr>
          <a:xfrm>
            <a:off x="1161143" y="3945618"/>
            <a:ext cx="4572000" cy="954107"/>
          </a:xfrm>
          <a:prstGeom prst="rect">
            <a:avLst/>
          </a:prstGeom>
        </p:spPr>
        <p:txBody>
          <a:bodyPr>
            <a:spAutoFit/>
          </a:bodyPr>
          <a:lstStyle/>
          <a:p>
            <a:r>
              <a:rPr lang="en-US" dirty="0">
                <a:solidFill>
                  <a:srgbClr val="FF0000"/>
                </a:solidFill>
                <a:latin typeface="Google Sans"/>
              </a:rPr>
              <a:t>1 the time yet to come. 2 undetermined events that will occur in that time. 3 the condition of a person or thing at a later date. the future of the school is undecided. 4 likelihood of later improvement or advancement</a:t>
            </a:r>
            <a:r>
              <a:rPr lang="en-US" dirty="0">
                <a:solidFill>
                  <a:srgbClr val="1F1F1F"/>
                </a:solidFill>
                <a:latin typeface="Google Sans"/>
              </a:rPr>
              <a:t>.</a:t>
            </a:r>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696687" y="1986975"/>
            <a:ext cx="7692570" cy="1631216"/>
          </a:xfrm>
          <a:prstGeom prst="rect">
            <a:avLst/>
          </a:prstGeom>
        </p:spPr>
        <p:txBody>
          <a:bodyPr wrap="square">
            <a:spAutoFit/>
          </a:bodyPr>
          <a:lstStyle/>
          <a:p>
            <a:r>
              <a:rPr lang="en-US" dirty="0">
                <a:solidFill>
                  <a:srgbClr val="1F1F1F"/>
                </a:solidFill>
                <a:latin typeface="Google Sans"/>
              </a:rPr>
              <a:t> </a:t>
            </a:r>
            <a:r>
              <a:rPr lang="en-US" sz="2000" dirty="0" smtClean="0">
                <a:solidFill>
                  <a:schemeClr val="accent5">
                    <a:lumMod val="50000"/>
                  </a:schemeClr>
                </a:solidFill>
                <a:latin typeface="Google Sans"/>
              </a:rPr>
              <a:t>Django </a:t>
            </a:r>
            <a:r>
              <a:rPr lang="en-US" sz="2000" dirty="0">
                <a:solidFill>
                  <a:schemeClr val="accent5">
                    <a:lumMod val="50000"/>
                  </a:schemeClr>
                </a:solidFill>
                <a:latin typeface="Google Sans"/>
              </a:rPr>
              <a:t>is a Python-based web application framework that is free and open source. A framework is simply a collection of modules that facilitate development. They're grouped together and allow you to build apps or websites from scratch rather than starting from scratch</a:t>
            </a:r>
            <a:r>
              <a:rPr lang="en-US" sz="2000" dirty="0" smtClean="0">
                <a:solidFill>
                  <a:schemeClr val="accent5">
                    <a:lumMod val="50000"/>
                  </a:schemeClr>
                </a:solidFill>
                <a:latin typeface="Google Sans"/>
              </a:rPr>
              <a:t>.</a:t>
            </a:r>
            <a:r>
              <a:rPr lang="en-US" sz="2000" dirty="0">
                <a:solidFill>
                  <a:schemeClr val="accent5">
                    <a:lumMod val="50000"/>
                  </a:schemeClr>
                </a:solidFill>
                <a:latin typeface="Google Sans"/>
              </a:rPr>
              <a:t> Django</a:t>
            </a:r>
            <a:endParaRPr lang="en-IN" sz="2000" dirty="0">
              <a:solidFill>
                <a:schemeClr val="accent5">
                  <a:lumMod val="50000"/>
                </a:schemeClr>
              </a:solidFill>
            </a:endParaRPr>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534838" y="1879253"/>
            <a:ext cx="7246188" cy="1938992"/>
          </a:xfrm>
          <a:prstGeom prst="rect">
            <a:avLst/>
          </a:prstGeom>
        </p:spPr>
        <p:txBody>
          <a:bodyPr wrap="square">
            <a:spAutoFit/>
          </a:bodyPr>
          <a:lstStyle/>
          <a:p>
            <a:r>
              <a:rPr lang="en-US" sz="2000" dirty="0">
                <a:solidFill>
                  <a:srgbClr val="FF0000"/>
                </a:solidFill>
                <a:latin typeface="Nunito"/>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en-IN" sz="2000" dirty="0">
              <a:solidFill>
                <a:srgbClr val="FF0000"/>
              </a:solidFill>
            </a:endParaRPr>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724618" y="1879253"/>
            <a:ext cx="6504317" cy="1938992"/>
          </a:xfrm>
          <a:prstGeom prst="rect">
            <a:avLst/>
          </a:prstGeom>
        </p:spPr>
        <p:txBody>
          <a:bodyPr wrap="square">
            <a:spAutoFit/>
          </a:bodyPr>
          <a:lstStyle/>
          <a:p>
            <a:r>
              <a:rPr lang="en-US" sz="2000" dirty="0">
                <a:solidFill>
                  <a:srgbClr val="0070C0"/>
                </a:solidFill>
                <a:latin typeface="Google Sans"/>
              </a:rPr>
              <a:t>The problem statement is your opportunity to explain why you care and what you propose to do in the way of researching the problem. A problem statement is an explanation in research that describes the issue that is in need of study. What problem is the research attempting to address?</a:t>
            </a:r>
            <a:endParaRPr lang="en-IN" sz="2000" dirty="0">
              <a:solidFill>
                <a:srgbClr val="0070C0"/>
              </a:solidFill>
            </a:endParaRPr>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986975"/>
            <a:ext cx="7593330" cy="1938992"/>
          </a:xfrm>
          <a:prstGeom prst="rect">
            <a:avLst/>
          </a:prstGeom>
        </p:spPr>
        <p:txBody>
          <a:bodyPr wrap="square">
            <a:spAutoFit/>
          </a:bodyPr>
          <a:lstStyle/>
          <a:p>
            <a:r>
              <a:rPr lang="en-US" sz="2400" dirty="0">
                <a:solidFill>
                  <a:srgbClr val="FF0000"/>
                </a:solidFill>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dirty="0">
              <a:solidFill>
                <a:srgbClr val="FF0000"/>
              </a:solidFill>
            </a:endParaRPr>
          </a:p>
        </p:txBody>
      </p:sp>
    </p:spTree>
    <p:extLst>
      <p:ext uri="{BB962C8B-B14F-4D97-AF65-F5344CB8AC3E}">
        <p14:creationId xmlns:p14="http://schemas.microsoft.com/office/powerpoint/2010/main" val="1284633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986975"/>
            <a:ext cx="6640830" cy="2308324"/>
          </a:xfrm>
          <a:prstGeom prst="rect">
            <a:avLst/>
          </a:prstGeom>
        </p:spPr>
        <p:txBody>
          <a:bodyPr wrap="square">
            <a:spAutoFit/>
          </a:bodyPr>
          <a:lstStyle/>
          <a:p>
            <a:r>
              <a:rPr lang="en-US" sz="2400" dirty="0">
                <a:solidFill>
                  <a:srgbClr val="7030A0"/>
                </a:solidFill>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dirty="0">
              <a:solidFill>
                <a:srgbClr val="7030A0"/>
              </a:solidFill>
            </a:endParaRPr>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2"/>
          <a:stretch>
            <a:fillRect/>
          </a:stretch>
        </p:blipFill>
        <p:spPr>
          <a:xfrm>
            <a:off x="-402767" y="-857547"/>
            <a:ext cx="9949534" cy="6858594"/>
          </a:xfrm>
          <a:prstGeom prst="rect">
            <a:avLst/>
          </a:prstGeom>
        </p:spPr>
      </p:pic>
    </p:spTree>
    <p:extLst>
      <p:ext uri="{BB962C8B-B14F-4D97-AF65-F5344CB8AC3E}">
        <p14:creationId xmlns:p14="http://schemas.microsoft.com/office/powerpoint/2010/main"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p:cNvPicPr>
            <a:picLocks noChangeAspect="1"/>
          </p:cNvPicPr>
          <p:nvPr/>
        </p:nvPicPr>
        <p:blipFill>
          <a:blip r:embed="rId2"/>
          <a:stretch>
            <a:fillRect/>
          </a:stretch>
        </p:blipFill>
        <p:spPr>
          <a:xfrm>
            <a:off x="4633645" y="899886"/>
            <a:ext cx="2705967" cy="3653390"/>
          </a:xfrm>
          <a:prstGeom prst="rect">
            <a:avLst/>
          </a:prstGeom>
        </p:spPr>
      </p:pic>
      <p:pic>
        <p:nvPicPr>
          <p:cNvPr id="6" name="Picture 5"/>
          <p:cNvPicPr>
            <a:picLocks noChangeAspect="1"/>
          </p:cNvPicPr>
          <p:nvPr/>
        </p:nvPicPr>
        <p:blipFill>
          <a:blip r:embed="rId3"/>
          <a:stretch>
            <a:fillRect/>
          </a:stretch>
        </p:blipFill>
        <p:spPr>
          <a:xfrm>
            <a:off x="-165003" y="-857547"/>
            <a:ext cx="9474005" cy="6858594"/>
          </a:xfrm>
          <a:prstGeom prst="rect">
            <a:avLst/>
          </a:prstGeom>
        </p:spPr>
      </p:pic>
    </p:spTree>
    <p:extLst>
      <p:ext uri="{BB962C8B-B14F-4D97-AF65-F5344CB8AC3E}">
        <p14:creationId xmlns:p14="http://schemas.microsoft.com/office/powerpoint/2010/main" val="3832645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9162bd5b-4ed9-4da3-b376-05204580ba3f"/>
    <ds:schemaRef ds:uri="http://www.w3.org/XML/1998/namespac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c0fa2617-96bd-425d-8578-e93563fe37c5"/>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218</TotalTime>
  <Words>586</Words>
  <Application>Microsoft Office PowerPoint</Application>
  <PresentationFormat>On-screen Show (16:9)</PresentationFormat>
  <Paragraphs>53</Paragraphs>
  <Slides>18</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30" baseType="lpstr">
      <vt:lpstr>Arial</vt:lpstr>
      <vt:lpstr>Arial MT</vt:lpstr>
      <vt:lpstr>Calibri</vt:lpstr>
      <vt:lpstr>Google Sans</vt:lpstr>
      <vt:lpstr>Nunito</vt:lpstr>
      <vt:lpstr>Open Sans</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Login-Page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DINESHKUMAR A</cp:lastModifiedBy>
  <cp:revision>17</cp:revision>
  <dcterms:modified xsi:type="dcterms:W3CDTF">2024-04-11T16:36:24Z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