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66" r:id="rId10"/>
    <p:sldId id="267" r:id="rId11"/>
    <p:sldId id="268" r:id="rId12"/>
    <p:sldId id="2146847055" r:id="rId13"/>
    <p:sldId id="269" r:id="rId14"/>
    <p:sldId id="2146847056" r:id="rId15"/>
    <p:sldId id="2146847057"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48F50B"/>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varScale="1">
        <p:scale>
          <a:sx n="91" d="100"/>
          <a:sy n="91" d="100"/>
        </p:scale>
        <p:origin x="360"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3/25/2024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3/25/2024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3/25/2024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3/25/2024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3/25/2024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3/25/2024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3/25/2024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College bot – </a:t>
            </a:r>
            <a:r>
              <a:rPr lang="en-US" b="1" dirty="0" err="1">
                <a:solidFill>
                  <a:schemeClr val="accent4"/>
                </a:solidFill>
                <a:latin typeface="Arial" panose="020B0604020202020204" pitchFamily="34" charset="0"/>
                <a:cs typeface="Arial" panose="020B0604020202020204" pitchFamily="34" charset="0"/>
              </a:rPr>
              <a:t>mahfooz</a:t>
            </a:r>
            <a:r>
              <a:rPr lang="en-US" b="1" dirty="0">
                <a:solidFill>
                  <a:schemeClr val="accent4"/>
                </a:solidFill>
                <a:latin typeface="Arial" panose="020B0604020202020204" pitchFamily="34" charset="0"/>
                <a:cs typeface="Arial" panose="020B0604020202020204" pitchFamily="34" charset="0"/>
              </a:rPr>
              <a:t> bot</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r>
              <a:rPr lang="en-US" sz="2000" b="1" dirty="0">
                <a:solidFill>
                  <a:schemeClr val="accent1">
                    <a:lumMod val="75000"/>
                  </a:schemeClr>
                </a:solidFill>
                <a:highlight>
                  <a:srgbClr val="00FFFF"/>
                </a:highlight>
                <a:latin typeface="Arial" pitchFamily="34" charset="0"/>
                <a:cs typeface="Arial" pitchFamily="34" charset="0"/>
              </a:rPr>
              <a:t>Md Mahfooz Alam Ansari</a:t>
            </a:r>
          </a:p>
          <a:p>
            <a:pPr marL="457200" indent="-457200">
              <a:buAutoNum type="arabicPeriod"/>
            </a:pPr>
            <a:r>
              <a:rPr lang="en-US" sz="2000" b="1" dirty="0">
                <a:solidFill>
                  <a:schemeClr val="accent1">
                    <a:lumMod val="75000"/>
                  </a:schemeClr>
                </a:solidFill>
                <a:latin typeface="Arial"/>
                <a:cs typeface="Arial"/>
              </a:rPr>
              <a:t>Student Name-  </a:t>
            </a:r>
            <a:r>
              <a:rPr lang="en-US" sz="2000" b="1" dirty="0">
                <a:solidFill>
                  <a:schemeClr val="accent1">
                    <a:lumMod val="75000"/>
                  </a:schemeClr>
                </a:solidFill>
                <a:highlight>
                  <a:srgbClr val="FFFF00"/>
                </a:highlight>
                <a:latin typeface="Arial"/>
                <a:cs typeface="Arial"/>
              </a:rPr>
              <a:t>Md Mahfooz Alam Ansari</a:t>
            </a:r>
          </a:p>
          <a:p>
            <a:pPr marL="457200" indent="-457200">
              <a:buAutoNum type="arabicPeriod"/>
            </a:pPr>
            <a:r>
              <a:rPr lang="en-US" sz="2000" b="1" dirty="0">
                <a:solidFill>
                  <a:schemeClr val="accent1">
                    <a:lumMod val="75000"/>
                  </a:schemeClr>
                </a:solidFill>
                <a:latin typeface="Arial"/>
                <a:cs typeface="Arial"/>
              </a:rPr>
              <a:t>College Name- CSET</a:t>
            </a:r>
          </a:p>
          <a:p>
            <a:pPr marL="457200" indent="-457200">
              <a:buAutoNum type="arabicPeriod"/>
            </a:pPr>
            <a:r>
              <a:rPr lang="en-US" sz="2000" b="1" dirty="0">
                <a:solidFill>
                  <a:schemeClr val="accent1">
                    <a:lumMod val="75000"/>
                  </a:schemeClr>
                </a:solidFill>
                <a:latin typeface="Arial"/>
                <a:cs typeface="Arial"/>
              </a:rPr>
              <a:t>Department- EE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fontScale="85000" lnSpcReduction="20000"/>
          </a:bodyPr>
          <a:lstStyle/>
          <a:p>
            <a:pPr marL="0" indent="0">
              <a:buNone/>
            </a:pPr>
            <a:endParaRPr lang="en-US" sz="2400" dirty="0"/>
          </a:p>
          <a:p>
            <a:pPr marL="305435" indent="-305435"/>
            <a:r>
              <a:rPr lang="en-US" sz="2400" dirty="0"/>
              <a:t>1. CSET College: Information obtained from CSET College's official documentation and resources.</a:t>
            </a:r>
          </a:p>
          <a:p>
            <a:pPr marL="305435" indent="-305435"/>
            <a:endParaRPr lang="en-US" sz="2400" dirty="0"/>
          </a:p>
          <a:p>
            <a:pPr marL="305435" indent="-305435"/>
            <a:r>
              <a:rPr lang="en-US" sz="2400" dirty="0"/>
              <a:t>2. AICTE Website: Data gathered from the All India Council for Technical Education (AICTE) website regarding educational standards and guidelines.</a:t>
            </a:r>
          </a:p>
          <a:p>
            <a:pPr marL="305435" indent="-305435"/>
            <a:endParaRPr lang="en-US" sz="2400" dirty="0"/>
          </a:p>
          <a:p>
            <a:pPr marL="305435" indent="-305435"/>
            <a:r>
              <a:rPr lang="en-US" sz="2400" dirty="0"/>
              <a:t>3. Students' Feedback and Interactions: Feedback and interactions with students collected during the development and testing phases of the chatbot solution.</a:t>
            </a:r>
          </a:p>
          <a:p>
            <a:pPr marL="305435" indent="-305435"/>
            <a:endParaRPr lang="en-US" sz="2400" dirty="0"/>
          </a:p>
          <a:p>
            <a:pPr marL="305435" indent="-305435"/>
            <a:r>
              <a:rPr lang="en-US" sz="2400" dirty="0"/>
              <a:t>4. Ashwini Kumar </a:t>
            </a:r>
            <a:r>
              <a:rPr lang="en-US" sz="2400" dirty="0" err="1"/>
              <a:t>Motapothupola</a:t>
            </a:r>
            <a:r>
              <a:rPr lang="en-US" sz="2400" dirty="0"/>
              <a:t> and Piyush Pankaj: Assistance and guidance provided by Ashwini Kumar </a:t>
            </a:r>
            <a:r>
              <a:rPr lang="en-US" sz="2400" dirty="0" err="1"/>
              <a:t>Motapothupola</a:t>
            </a:r>
            <a:r>
              <a:rPr lang="en-US" sz="2400" dirty="0"/>
              <a:t> and Piyush Pankaj during the development and implementation of the chatbot solution. I want to show huge respect for these two person . They are my Gurus.</a:t>
            </a: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a:solidFill>
                  <a:srgbClr val="00B0F0"/>
                </a:solidFill>
                <a:latin typeface="Arial" pitchFamily="34" charset="0"/>
                <a:cs typeface="Arial" pitchFamily="34" charset="0"/>
              </a:rPr>
              <a:t>course certificate 1 </a:t>
            </a:r>
          </a:p>
        </p:txBody>
      </p:sp>
      <p:pic>
        <p:nvPicPr>
          <p:cNvPr id="2050" name="Picture 2" descr="Image preview">
            <a:extLst>
              <a:ext uri="{FF2B5EF4-FFF2-40B4-BE49-F238E27FC236}">
                <a16:creationId xmlns:a16="http://schemas.microsoft.com/office/drawing/2014/main" id="{8B39AFE8-31B2-57B3-0ECD-4D40A81E31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232452"/>
            <a:ext cx="7620000" cy="5144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9826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432" y="717396"/>
            <a:ext cx="11029616" cy="530296"/>
          </a:xfrm>
        </p:spPr>
        <p:txBody>
          <a:bodyPr>
            <a:noAutofit/>
          </a:bodyPr>
          <a:lstStyle/>
          <a:p>
            <a:r>
              <a:rPr lang="en-IN" sz="3200" b="1" dirty="0">
                <a:solidFill>
                  <a:srgbClr val="00B0F0"/>
                </a:solidFill>
                <a:latin typeface="Arial" pitchFamily="34" charset="0"/>
                <a:cs typeface="Arial" pitchFamily="34" charset="0"/>
              </a:rPr>
              <a:t>course certificate 2</a:t>
            </a:r>
          </a:p>
        </p:txBody>
      </p:sp>
      <p:pic>
        <p:nvPicPr>
          <p:cNvPr id="1026" name="Picture 2" descr="Image preview">
            <a:extLst>
              <a:ext uri="{FF2B5EF4-FFF2-40B4-BE49-F238E27FC236}">
                <a16:creationId xmlns:a16="http://schemas.microsoft.com/office/drawing/2014/main" id="{82175DC1-CA76-E25C-462B-DD33DA19B4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400960"/>
            <a:ext cx="7620000" cy="50569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2310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r>
              <a:rPr lang="en-US" sz="2000" b="1" dirty="0">
                <a:latin typeface="Arial"/>
                <a:ea typeface="+mn-lt"/>
                <a:cs typeface="Arial"/>
              </a:rPr>
              <a:t>Problem Statement </a:t>
            </a:r>
          </a:p>
          <a:p>
            <a:r>
              <a:rPr lang="en-US" sz="2000" b="1" dirty="0">
                <a:latin typeface="Arial"/>
                <a:ea typeface="+mn-lt"/>
                <a:cs typeface="Arial"/>
              </a:rPr>
              <a:t>Proposed System/Solution</a:t>
            </a:r>
            <a:endParaRPr lang="en-US" dirty="0">
              <a:latin typeface="Arial"/>
              <a:cs typeface="Arial"/>
            </a:endParaRPr>
          </a:p>
          <a:p>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r>
              <a:rPr lang="en-US" sz="2000" b="1" dirty="0">
                <a:latin typeface="Arial"/>
                <a:ea typeface="+mn-lt"/>
                <a:cs typeface="+mn-lt"/>
              </a:rPr>
              <a:t>Algorithm &amp; Deployment  </a:t>
            </a:r>
            <a:endParaRPr lang="en-US" dirty="0">
              <a:latin typeface="Arial"/>
              <a:cs typeface="Calibri"/>
            </a:endParaRPr>
          </a:p>
          <a:p>
            <a:r>
              <a:rPr lang="en-US" sz="2000" b="1" dirty="0">
                <a:latin typeface="Arial"/>
                <a:ea typeface="+mn-lt"/>
                <a:cs typeface="Arial"/>
              </a:rPr>
              <a:t>Result</a:t>
            </a: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Future Scope</a:t>
            </a:r>
          </a:p>
          <a:p>
            <a:r>
              <a:rPr lang="en-US" sz="2000" b="1" dirty="0">
                <a:latin typeface="Arial"/>
                <a:ea typeface="+mn-lt"/>
                <a:cs typeface="Arial"/>
              </a:rPr>
              <a:t>References</a:t>
            </a:r>
            <a:endParaRPr lang="en-US" dirty="0">
              <a:latin typeface="Arial"/>
              <a:cs typeface="Arial"/>
            </a:endParaRPr>
          </a:p>
          <a:p>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3200">
                <a:solidFill>
                  <a:srgbClr val="0F0F0F"/>
                </a:solidFill>
                <a:ea typeface="+mn-lt"/>
                <a:cs typeface="+mn-lt"/>
              </a:rPr>
              <a:t>Problem </a:t>
            </a:r>
            <a:r>
              <a:rPr lang="en-US" sz="3200" dirty="0">
                <a:solidFill>
                  <a:srgbClr val="0F0F0F"/>
                </a:solidFill>
                <a:ea typeface="+mn-lt"/>
                <a:cs typeface="+mn-lt"/>
              </a:rPr>
              <a:t>Statement </a:t>
            </a:r>
            <a:r>
              <a:rPr lang="en-US" sz="2000" dirty="0">
                <a:solidFill>
                  <a:srgbClr val="0F0F0F"/>
                </a:solidFill>
                <a:ea typeface="+mn-lt"/>
                <a:cs typeface="+mn-lt"/>
              </a:rPr>
              <a:t>: </a:t>
            </a:r>
            <a:r>
              <a:rPr lang="en-US" sz="2400" dirty="0">
                <a:solidFill>
                  <a:srgbClr val="0F0F0F"/>
                </a:solidFill>
                <a:ea typeface="+mn-lt"/>
                <a:cs typeface="+mn-lt"/>
              </a:rPr>
              <a:t>In the college setting, accessing timely and comprehensive information about Courses , fees structure , branches ,exams, results, course durations, placements, and more is crucial. Current methods may be inefficient, leading to frustration. To address this, we need a chatbot that can provide instant, personalized responses to inquiries and also engage parents in the process. This solution aims to streamline communication, empower students, and enhance the overall college experience</a:t>
            </a:r>
            <a:r>
              <a:rPr lang="en-US" sz="2000" dirty="0">
                <a:solidFill>
                  <a:srgbClr val="0F0F0F"/>
                </a:solidFill>
                <a:ea typeface="+mn-lt"/>
                <a:cs typeface="+mn-lt"/>
              </a:rPr>
              <a:t>.</a:t>
            </a:r>
            <a:r>
              <a:rPr lang="en-IN" sz="2000" dirty="0">
                <a:solidFill>
                  <a:srgbClr val="0F0F0F"/>
                </a:solidFill>
                <a:ea typeface="+mn-lt"/>
                <a:cs typeface="+mn-lt"/>
              </a:rPr>
              <a:t>.</a:t>
            </a:r>
            <a:endParaRPr lang="en-IN" sz="2000" dirty="0"/>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endParaRPr lang="en-US" dirty="0"/>
          </a:p>
          <a:p>
            <a:pPr marL="0" indent="0">
              <a:buNone/>
            </a:pPr>
            <a:r>
              <a:rPr lang="en-US" sz="2400" dirty="0"/>
              <a:t>- Data Gathering</a:t>
            </a:r>
          </a:p>
          <a:p>
            <a:pPr marL="0" indent="0">
              <a:buNone/>
            </a:pPr>
            <a:r>
              <a:rPr lang="en-US" sz="2400" dirty="0"/>
              <a:t>- Natural Language Understanding (NLU)</a:t>
            </a:r>
          </a:p>
          <a:p>
            <a:pPr marL="0" indent="0">
              <a:buNone/>
            </a:pPr>
            <a:r>
              <a:rPr lang="en-US" sz="2400" dirty="0"/>
              <a:t>- Dialog Flow Design</a:t>
            </a:r>
          </a:p>
          <a:p>
            <a:pPr marL="0" indent="0">
              <a:buNone/>
            </a:pPr>
            <a:r>
              <a:rPr lang="en-US" sz="2400" dirty="0"/>
              <a:t>- User Interface (UI) Development</a:t>
            </a:r>
          </a:p>
          <a:p>
            <a:pPr marL="0" indent="0">
              <a:buNone/>
            </a:pPr>
            <a:r>
              <a:rPr lang="en-US" sz="2400" dirty="0"/>
              <a:t>- Deployment</a:t>
            </a:r>
          </a:p>
          <a:p>
            <a:pPr marL="0" indent="0">
              <a:buNone/>
            </a:pPr>
            <a:r>
              <a:rPr lang="en-US" sz="2400" dirty="0"/>
              <a:t>- Testing</a:t>
            </a:r>
          </a:p>
          <a:p>
            <a:pPr marL="0" indent="0">
              <a:buNone/>
            </a:pPr>
            <a:r>
              <a:rPr lang="en-US" sz="2400" dirty="0"/>
              <a:t>- Continuous Improvement</a:t>
            </a:r>
          </a:p>
          <a:p>
            <a:pPr marL="0" indent="0">
              <a:buNone/>
            </a:pPr>
            <a:r>
              <a:rPr lang="en-US" sz="2400" dirty="0"/>
              <a:t>- Results</a:t>
            </a:r>
            <a:endParaRPr lang="en-IN" sz="24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rPr>
              <a:t>System Approach with IBM Watson Assistant:</a:t>
            </a:r>
          </a:p>
          <a:p>
            <a:pPr marL="0" indent="0">
              <a:buNone/>
            </a:pPr>
            <a:endParaRPr lang="en-IN" sz="1800" b="1" dirty="0">
              <a:solidFill>
                <a:srgbClr val="0F0F0F"/>
              </a:solidFill>
            </a:endParaRPr>
          </a:p>
          <a:p>
            <a:pPr marL="0" indent="0">
              <a:buNone/>
            </a:pPr>
            <a:r>
              <a:rPr lang="en-IN" sz="1800" b="1" dirty="0">
                <a:solidFill>
                  <a:srgbClr val="0F0F0F"/>
                </a:solidFill>
              </a:rPr>
              <a:t>- Agile Development: Iterative approach for continuous improvement.</a:t>
            </a:r>
          </a:p>
          <a:p>
            <a:pPr marL="0" indent="0">
              <a:buNone/>
            </a:pPr>
            <a:r>
              <a:rPr lang="en-IN" sz="1800" b="1" dirty="0">
                <a:solidFill>
                  <a:srgbClr val="0F0F0F"/>
                </a:solidFill>
              </a:rPr>
              <a:t>- NLU Integration: Utilize Watson NLU for accurate interpretation.</a:t>
            </a:r>
          </a:p>
          <a:p>
            <a:pPr marL="0" indent="0">
              <a:buNone/>
            </a:pPr>
            <a:r>
              <a:rPr lang="en-IN" sz="1800" b="1" dirty="0">
                <a:solidFill>
                  <a:srgbClr val="0F0F0F"/>
                </a:solidFill>
              </a:rPr>
              <a:t>- Dialog Flow Design: Intuitive design for smooth user interaction.</a:t>
            </a:r>
          </a:p>
          <a:p>
            <a:pPr marL="0" indent="0">
              <a:buNone/>
            </a:pPr>
            <a:r>
              <a:rPr lang="en-IN" sz="1800" b="1" dirty="0">
                <a:solidFill>
                  <a:srgbClr val="0F0F0F"/>
                </a:solidFill>
              </a:rPr>
              <a:t>- Cloud Integration: Seamlessly integrate with IBM Cloud services.</a:t>
            </a:r>
          </a:p>
          <a:p>
            <a:pPr marL="0" indent="0">
              <a:buNone/>
            </a:pPr>
            <a:r>
              <a:rPr lang="en-IN" sz="1800" b="1" dirty="0">
                <a:solidFill>
                  <a:srgbClr val="0F0F0F"/>
                </a:solidFill>
              </a:rPr>
              <a:t>- Continuous Training: Regular refinement based on user feedback.</a:t>
            </a:r>
          </a:p>
          <a:p>
            <a:pPr marL="0" indent="0">
              <a:buNone/>
            </a:pPr>
            <a:r>
              <a:rPr lang="en-IN" sz="1800" b="1" dirty="0">
                <a:solidFill>
                  <a:srgbClr val="0F0F0F"/>
                </a:solidFill>
              </a:rPr>
              <a:t>- Security Compliance: Adherence to IBM Cloud security standards.</a:t>
            </a:r>
          </a:p>
          <a:p>
            <a:pPr marL="0" indent="0">
              <a:buNone/>
            </a:pPr>
            <a:r>
              <a:rPr lang="en-IN" sz="1800" b="1" dirty="0">
                <a:solidFill>
                  <a:srgbClr val="0F0F0F"/>
                </a:solidFill>
              </a:rPr>
              <a:t>- Performance Monitoring: Ongoing monitoring for optimization.</a:t>
            </a:r>
          </a:p>
          <a:p>
            <a:pPr marL="0" indent="0">
              <a:buNone/>
            </a:pPr>
            <a:r>
              <a:rPr lang="en-IN" sz="1800" b="1" dirty="0">
                <a:solidFill>
                  <a:srgbClr val="0F0F0F"/>
                </a:solidFill>
              </a:rPr>
              <a:t>- User-Centric Focus: Prioritize user experience and satisfaction.</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77500" lnSpcReduction="20000"/>
          </a:bodyPr>
          <a:lstStyle/>
          <a:p>
            <a:pPr marL="0" indent="0">
              <a:buNone/>
            </a:pPr>
            <a:endParaRPr lang="en-US" dirty="0"/>
          </a:p>
          <a:p>
            <a:pPr marL="305435" indent="-305435"/>
            <a:r>
              <a:rPr lang="en-US" dirty="0">
                <a:latin typeface="+mj-lt"/>
              </a:rPr>
              <a:t>- Algorithm Selection: Choose appropriate algorithms such as decision trees, logistic regression, or neural networks for chatbot training based on the complexity of user queries and available data.</a:t>
            </a:r>
          </a:p>
          <a:p>
            <a:pPr marL="305435" indent="-305435"/>
            <a:r>
              <a:rPr lang="en-US" dirty="0">
                <a:latin typeface="+mj-lt"/>
              </a:rPr>
              <a:t>- Training Data Preparation: Prepare training data by labeling examples of user queries and corresponding intents or actions to train the chatbot model effectively.</a:t>
            </a:r>
          </a:p>
          <a:p>
            <a:pPr marL="305435" indent="-305435"/>
            <a:r>
              <a:rPr lang="en-US" dirty="0">
                <a:latin typeface="+mj-lt"/>
              </a:rPr>
              <a:t>- Model Training: Train the chatbot model using the prepared training data and selected algorithms to learn patterns and relationships between user queries and responses.</a:t>
            </a:r>
          </a:p>
          <a:p>
            <a:pPr marL="305435" indent="-305435"/>
            <a:r>
              <a:rPr lang="en-US" dirty="0">
                <a:latin typeface="+mj-lt"/>
              </a:rPr>
              <a:t>- Evaluation and Validation: Evaluate the trained model's performance using validation data to ensure accuracy, precision, recall, and other relevant metrics meet acceptable thresholds.</a:t>
            </a:r>
          </a:p>
          <a:p>
            <a:pPr marL="305435" indent="-305435"/>
            <a:r>
              <a:rPr lang="en-US" dirty="0">
                <a:latin typeface="+mj-lt"/>
              </a:rPr>
              <a:t>- Deployment Strategy: Select a deployment strategy based on the requirements and constraints of the deployment environment, such as cloud-based deployment using IBM Cloud or on-premises deployment.</a:t>
            </a:r>
          </a:p>
          <a:p>
            <a:pPr marL="305435" indent="-305435"/>
            <a:r>
              <a:rPr lang="en-US" dirty="0">
                <a:latin typeface="+mj-lt"/>
              </a:rPr>
              <a:t>- Cloud Deployment: Deploy the trained chatbot model on IBM Cloud using Watson Assistant for scalable and reliable chatbot service delivery.</a:t>
            </a:r>
          </a:p>
          <a:p>
            <a:pPr marL="305435" indent="-305435"/>
            <a:r>
              <a:rPr lang="en-US" dirty="0">
                <a:latin typeface="+mj-lt"/>
              </a:rPr>
              <a:t>- Configuration and Integration: Configure the deployed chatbot model to integrate seamlessly with existing systems, platforms, and communication channels to provide accessible and efficient user interaction.</a:t>
            </a:r>
          </a:p>
          <a:p>
            <a:pPr marL="305435" indent="-305435"/>
            <a:r>
              <a:rPr lang="en-US" dirty="0">
                <a:latin typeface="+mj-lt"/>
              </a:rPr>
              <a:t>- Continuous Monitoring: Implement continuous monitoring of the deployed chatbot to track performance metrics, detect issues, and gather feedback for iterative improvement.</a:t>
            </a:r>
          </a:p>
          <a:p>
            <a:pPr marL="305435" indent="-305435"/>
            <a:r>
              <a:rPr lang="en-US" dirty="0">
                <a:latin typeface="+mj-lt"/>
              </a:rPr>
              <a:t>- Version Control: Maintain version control of the deployed chatbot model and associated resources to manage updates, rollback changes, and ensure consistency across deployments.</a:t>
            </a:r>
            <a:endParaRPr lang="en-IN" dirty="0">
              <a:latin typeface="+mj-lt"/>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421801" y="402672"/>
            <a:ext cx="11029615" cy="5883071"/>
          </a:xfrm>
        </p:spPr>
        <p:txBody>
          <a:bodyPr>
            <a:normAutofit/>
          </a:bodyPr>
          <a:lstStyle/>
          <a:p>
            <a:pPr marL="0" indent="0">
              <a:buNone/>
            </a:pPr>
            <a:endParaRPr lang="en-US" sz="2400" dirty="0"/>
          </a:p>
          <a:p>
            <a:pPr marL="0" indent="0">
              <a:buNone/>
            </a:pPr>
            <a:r>
              <a:rPr lang="en-US" sz="2400" b="1" dirty="0">
                <a:solidFill>
                  <a:srgbClr val="42BA97"/>
                </a:solidFill>
              </a:rPr>
              <a:t>Our chatbot revolutionizes the college experience for both students and parents, offering instant access to essential information with just a few clicks or taps. Imagine effortlessly finding course details, exam schedules, and even placement opportunities—all at your fingertips. Designed with simplicity in mind, our chatbot is as easy to use as sending a text message, making it accessible to everyone. With the power of IBM Cloud behind it, you can trust that the information you receive is always up-to-date and reliable. Say goodbye to endless searches and confusion—our chatbot is here to make your college journey smoother and more enjoyable for both students and parents alike.</a:t>
            </a:r>
            <a:endParaRPr lang="en-IN" sz="2400" b="1" dirty="0">
              <a:solidFill>
                <a:srgbClr val="42BA97"/>
              </a:solidFill>
            </a:endParaRP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302026"/>
            <a:ext cx="11029615" cy="5081996"/>
          </a:xfrm>
        </p:spPr>
        <p:txBody>
          <a:bodyPr>
            <a:normAutofit fontScale="70000" lnSpcReduction="20000"/>
          </a:bodyPr>
          <a:lstStyle/>
          <a:p>
            <a:pPr marL="0" indent="0">
              <a:buNone/>
            </a:pPr>
            <a:endParaRPr lang="en-US" sz="2000" dirty="0"/>
          </a:p>
          <a:p>
            <a:pPr marL="305435" indent="-305435"/>
            <a:r>
              <a:rPr lang="en-US" sz="2000" dirty="0">
                <a:solidFill>
                  <a:schemeClr val="accent5">
                    <a:lumMod val="75000"/>
                  </a:schemeClr>
                </a:solidFill>
              </a:rPr>
              <a:t>Our proposed chatbot solution has successfully revolutionized the college experience by providing students and parents with instant access to essential information. Through seamless integration with IBM Cloud and Watson Assistant, users can effortlessly retrieve course details, exam schedules, fees, and placement opportunities. The user-friendly interface ensures accessibility for all, making navigation intuitive and straightforward. This has led to increased engagement, empowerment, and satisfaction among users, ultimately enhancing the overall college experience</a:t>
            </a:r>
            <a:r>
              <a:rPr lang="en-US" sz="2000" dirty="0"/>
              <a:t>.</a:t>
            </a:r>
          </a:p>
          <a:p>
            <a:pPr marL="305435" indent="-305435"/>
            <a:endParaRPr lang="en-US" sz="2000" dirty="0"/>
          </a:p>
          <a:p>
            <a:pPr marL="305435" indent="-305435"/>
            <a:r>
              <a:rPr lang="en-US" sz="2600" dirty="0"/>
              <a:t>Challenges Encountered:</a:t>
            </a:r>
          </a:p>
          <a:p>
            <a:pPr marL="305435" indent="-305435"/>
            <a:endParaRPr lang="en-US" sz="2000" dirty="0"/>
          </a:p>
          <a:p>
            <a:pPr marL="305435" indent="-305435"/>
            <a:r>
              <a:rPr lang="en-US" sz="2000" dirty="0"/>
              <a:t>During implementation, several challenges were encountered, including data integration complexities, fine-tuning natural language understanding, and ensuring seamless deployment on IBM Cloud. Additionally, managing user expectations and addressing feedback posed ongoing challenges.</a:t>
            </a:r>
          </a:p>
          <a:p>
            <a:pPr marL="305435" indent="-305435"/>
            <a:endParaRPr lang="en-US" sz="2000" dirty="0"/>
          </a:p>
          <a:p>
            <a:pPr marL="305435" indent="-305435"/>
            <a:r>
              <a:rPr lang="en-US" sz="2600" dirty="0"/>
              <a:t>Potential Improvements:</a:t>
            </a:r>
          </a:p>
          <a:p>
            <a:pPr marL="305435" indent="-305435"/>
            <a:endParaRPr lang="en-US" sz="2000" dirty="0"/>
          </a:p>
          <a:p>
            <a:pPr marL="305435" indent="-305435"/>
            <a:r>
              <a:rPr lang="en-US" sz="2000" dirty="0">
                <a:solidFill>
                  <a:schemeClr val="accent2"/>
                </a:solidFill>
              </a:rPr>
              <a:t>Moving forward, improvements could focus on further refining the chatbot's natural language processing capabilities to enhance accuracy and response relevance. Additionally, expanding integration with college systems and third-party platforms could provide users with even more comprehensive information. Continuous monitoring and feedback collection will remain essential for identifying areas of improvement and ensuring the solution evolves to meet changing needs effectively</a:t>
            </a:r>
            <a:r>
              <a:rPr lang="en-US" sz="2000" dirty="0"/>
              <a:t>.</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302025"/>
            <a:ext cx="11029615" cy="5090385"/>
          </a:xfrm>
        </p:spPr>
        <p:txBody>
          <a:bodyPr>
            <a:normAutofit fontScale="62500" lnSpcReduction="20000"/>
          </a:bodyPr>
          <a:lstStyle/>
          <a:p>
            <a:pPr marL="0" indent="0">
              <a:buNone/>
            </a:pPr>
            <a:endParaRPr lang="en-US" sz="2000" b="1" dirty="0"/>
          </a:p>
          <a:p>
            <a:pPr marL="0" indent="0">
              <a:buNone/>
            </a:pPr>
            <a:r>
              <a:rPr lang="en-US" sz="2000" b="1" dirty="0">
                <a:latin typeface="Aptos" panose="020B0004020202020204" pitchFamily="34" charset="0"/>
              </a:rPr>
              <a:t>1. Enhanced Data Integration: </a:t>
            </a:r>
            <a:r>
              <a:rPr lang="en-US" sz="2000" b="1" dirty="0">
                <a:solidFill>
                  <a:schemeClr val="accent1">
                    <a:lumMod val="75000"/>
                  </a:schemeClr>
                </a:solidFill>
                <a:latin typeface="Aptos" panose="020B0004020202020204" pitchFamily="34" charset="0"/>
              </a:rPr>
              <a:t>Integrate additional data sources like library resources and campus events for comprehensive information access</a:t>
            </a:r>
            <a:r>
              <a:rPr lang="en-US" sz="2000" b="1" dirty="0">
                <a:latin typeface="Aptos" panose="020B0004020202020204" pitchFamily="34" charset="0"/>
              </a:rPr>
              <a:t>.</a:t>
            </a:r>
          </a:p>
          <a:p>
            <a:pPr marL="0" indent="0">
              <a:buNone/>
            </a:pPr>
            <a:endParaRPr lang="en-US" sz="2000" b="1" dirty="0">
              <a:latin typeface="Aptos" panose="020B0004020202020204" pitchFamily="34" charset="0"/>
            </a:endParaRPr>
          </a:p>
          <a:p>
            <a:pPr marL="0" indent="0">
              <a:buNone/>
            </a:pPr>
            <a:r>
              <a:rPr lang="en-US" sz="2000" b="1" dirty="0">
                <a:latin typeface="Aptos" panose="020B0004020202020204" pitchFamily="34" charset="0"/>
              </a:rPr>
              <a:t>2. Algorithm Refinement: </a:t>
            </a:r>
            <a:r>
              <a:rPr lang="en-US" sz="2000" b="1" dirty="0">
                <a:solidFill>
                  <a:schemeClr val="accent1">
                    <a:lumMod val="75000"/>
                  </a:schemeClr>
                </a:solidFill>
                <a:latin typeface="Aptos" panose="020B0004020202020204" pitchFamily="34" charset="0"/>
              </a:rPr>
              <a:t>Optimize the NLP algorithm for improved accuracy and sentiment analysis, ensuring more relevant responses.</a:t>
            </a:r>
          </a:p>
          <a:p>
            <a:pPr marL="0" indent="0">
              <a:buNone/>
            </a:pPr>
            <a:endParaRPr lang="en-US" sz="2000" b="1" dirty="0">
              <a:latin typeface="Aptos" panose="020B0004020202020204" pitchFamily="34" charset="0"/>
            </a:endParaRPr>
          </a:p>
          <a:p>
            <a:pPr marL="0" indent="0">
              <a:buNone/>
            </a:pPr>
            <a:r>
              <a:rPr lang="en-US" sz="2000" b="1" dirty="0">
                <a:latin typeface="Aptos" panose="020B0004020202020204" pitchFamily="34" charset="0"/>
              </a:rPr>
              <a:t>3. Expanded Features: </a:t>
            </a:r>
            <a:r>
              <a:rPr lang="en-US" sz="2000" b="1" dirty="0">
                <a:solidFill>
                  <a:schemeClr val="accent1">
                    <a:lumMod val="75000"/>
                  </a:schemeClr>
                </a:solidFill>
                <a:latin typeface="Aptos" panose="020B0004020202020204" pitchFamily="34" charset="0"/>
              </a:rPr>
              <a:t>Introduce personalized recommendations, multilingual support, and voice-activated features for enhanced user experience.</a:t>
            </a:r>
          </a:p>
          <a:p>
            <a:pPr marL="0" indent="0">
              <a:buNone/>
            </a:pPr>
            <a:endParaRPr lang="en-US" sz="2000" b="1" dirty="0">
              <a:latin typeface="Aptos" panose="020B0004020202020204" pitchFamily="34" charset="0"/>
            </a:endParaRPr>
          </a:p>
          <a:p>
            <a:pPr marL="0" indent="0">
              <a:buNone/>
            </a:pPr>
            <a:r>
              <a:rPr lang="en-US" sz="2000" b="1" dirty="0">
                <a:latin typeface="Aptos" panose="020B0004020202020204" pitchFamily="34" charset="0"/>
              </a:rPr>
              <a:t>4. Emerging Technologies Integration: </a:t>
            </a:r>
            <a:r>
              <a:rPr lang="en-US" sz="2000" b="1" dirty="0">
                <a:solidFill>
                  <a:schemeClr val="accent1">
                    <a:lumMod val="75000"/>
                  </a:schemeClr>
                </a:solidFill>
                <a:latin typeface="Aptos" panose="020B0004020202020204" pitchFamily="34" charset="0"/>
              </a:rPr>
              <a:t>Explore edge computing and advanced ML techniques for faster processing and more intelligent responses.</a:t>
            </a:r>
          </a:p>
          <a:p>
            <a:pPr marL="0" indent="0">
              <a:buNone/>
            </a:pPr>
            <a:endParaRPr lang="en-US" sz="2000" b="1" dirty="0">
              <a:solidFill>
                <a:schemeClr val="accent1">
                  <a:lumMod val="75000"/>
                </a:schemeClr>
              </a:solidFill>
              <a:latin typeface="Aptos" panose="020B0004020202020204" pitchFamily="34" charset="0"/>
            </a:endParaRPr>
          </a:p>
          <a:p>
            <a:pPr marL="0" indent="0">
              <a:buNone/>
            </a:pPr>
            <a:r>
              <a:rPr lang="en-US" sz="2000" b="1" dirty="0">
                <a:latin typeface="Aptos" panose="020B0004020202020204" pitchFamily="34" charset="0"/>
              </a:rPr>
              <a:t>5. IoT Integration: </a:t>
            </a:r>
            <a:r>
              <a:rPr lang="en-US" sz="2000" b="1" dirty="0">
                <a:solidFill>
                  <a:schemeClr val="accent1">
                    <a:lumMod val="75000"/>
                  </a:schemeClr>
                </a:solidFill>
                <a:latin typeface="Aptos" panose="020B0004020202020204" pitchFamily="34" charset="0"/>
              </a:rPr>
              <a:t>Connect with IoT devices for contextual assistance and personalized recommendations based on user behavior</a:t>
            </a:r>
            <a:r>
              <a:rPr lang="en-US" sz="2000" b="1" dirty="0">
                <a:latin typeface="Aptos" panose="020B0004020202020204" pitchFamily="34" charset="0"/>
              </a:rPr>
              <a:t>.</a:t>
            </a:r>
          </a:p>
          <a:p>
            <a:pPr marL="0" indent="0">
              <a:buNone/>
            </a:pPr>
            <a:endParaRPr lang="en-US" sz="2000" b="1" dirty="0">
              <a:latin typeface="Aptos" panose="020B0004020202020204" pitchFamily="34" charset="0"/>
            </a:endParaRPr>
          </a:p>
          <a:p>
            <a:pPr marL="0" indent="0">
              <a:buNone/>
            </a:pPr>
            <a:r>
              <a:rPr lang="en-US" sz="2000" b="1" dirty="0">
                <a:latin typeface="Aptos" panose="020B0004020202020204" pitchFamily="34" charset="0"/>
              </a:rPr>
              <a:t>6. Voice and Visual Interfaces: </a:t>
            </a:r>
            <a:r>
              <a:rPr lang="en-US" sz="2000" b="1" dirty="0">
                <a:solidFill>
                  <a:schemeClr val="accent1">
                    <a:lumMod val="75000"/>
                  </a:schemeClr>
                </a:solidFill>
                <a:latin typeface="Aptos" panose="020B0004020202020204" pitchFamily="34" charset="0"/>
              </a:rPr>
              <a:t>Implement voice and visual interaction options to cater to diverse user preferences.</a:t>
            </a:r>
          </a:p>
          <a:p>
            <a:pPr marL="0" indent="0">
              <a:buNone/>
            </a:pPr>
            <a:endParaRPr lang="en-US" sz="2000" b="1" dirty="0">
              <a:latin typeface="Aptos" panose="020B0004020202020204" pitchFamily="34" charset="0"/>
            </a:endParaRPr>
          </a:p>
          <a:p>
            <a:pPr marL="0" indent="0">
              <a:buNone/>
            </a:pPr>
            <a:r>
              <a:rPr lang="en-US" sz="2000" b="1" dirty="0">
                <a:latin typeface="Aptos" panose="020B0004020202020204" pitchFamily="34" charset="0"/>
              </a:rPr>
              <a:t>7. Collaboration Tools Integration: </a:t>
            </a:r>
            <a:r>
              <a:rPr lang="en-US" sz="2000" b="1" dirty="0">
                <a:solidFill>
                  <a:schemeClr val="accent1">
                    <a:lumMod val="75000"/>
                  </a:schemeClr>
                </a:solidFill>
                <a:latin typeface="Aptos" panose="020B0004020202020204" pitchFamily="34" charset="0"/>
              </a:rPr>
              <a:t>Integrate collaboration tools like virtual whiteboards to facilitate group projects and collaborative learning.</a:t>
            </a:r>
          </a:p>
          <a:p>
            <a:pPr marL="0" indent="0">
              <a:buNone/>
            </a:pPr>
            <a:r>
              <a:rPr lang="en-US" sz="2000" dirty="0">
                <a:solidFill>
                  <a:srgbClr val="42BA97"/>
                </a:solidFill>
                <a:ea typeface="+mn-lt"/>
                <a:cs typeface="+mn-lt"/>
              </a:rPr>
              <a:t>.</a:t>
            </a:r>
            <a:r>
              <a:rPr lang="en-US" sz="2000" b="0" i="0" dirty="0">
                <a:solidFill>
                  <a:srgbClr val="42BA97"/>
                </a:solidFill>
                <a:effectLst/>
                <a:latin typeface="Söhne"/>
              </a:rPr>
              <a:t> </a:t>
            </a:r>
            <a:r>
              <a:rPr lang="en-US" sz="2600" b="0" i="0" dirty="0">
                <a:solidFill>
                  <a:srgbClr val="42BA97"/>
                </a:solidFill>
                <a:effectLst/>
                <a:latin typeface="Söhne"/>
              </a:rPr>
              <a:t>By incorporating these enhancements and expansions, the chatbot system can evolve into a comprehensive and indispensable tool for students, parents, faculty, and staff, further enhancing the college experience and promoting academic success</a:t>
            </a:r>
            <a:r>
              <a:rPr lang="en-US" sz="2000" b="0" i="0" dirty="0">
                <a:solidFill>
                  <a:srgbClr val="0D0D0D"/>
                </a:solidFill>
                <a:effectLst/>
                <a:latin typeface="Söhne"/>
              </a:rPr>
              <a:t>.</a:t>
            </a:r>
            <a:endParaRPr lang="en-US" sz="2000"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9162bd5b-4ed9-4da3-b376-05204580ba3f"/>
    <ds:schemaRef ds:uri="http://www.w3.org/XML/1998/namespace"/>
    <ds:schemaRef ds:uri="http://purl.org/dc/dcmityp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77</TotalTime>
  <Words>1137</Words>
  <Application>Microsoft Office PowerPoint</Application>
  <PresentationFormat>Widescreen</PresentationFormat>
  <Paragraphs>92</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Aptos</vt:lpstr>
      <vt:lpstr>Arial</vt:lpstr>
      <vt:lpstr>Calibri</vt:lpstr>
      <vt:lpstr>Calibri Light</vt:lpstr>
      <vt:lpstr>Franklin Gothic Book</vt:lpstr>
      <vt:lpstr>Franklin Gothic Demi</vt:lpstr>
      <vt:lpstr>Söhne</vt:lpstr>
      <vt:lpstr>Wingdings 2</vt:lpstr>
      <vt:lpstr>DividendVTI</vt:lpstr>
      <vt:lpstr>College bot – mahfooz bot</vt:lpstr>
      <vt:lpstr>OUTLINE</vt:lpstr>
      <vt:lpstr>Problem Statement</vt:lpstr>
      <vt:lpstr>Proposed Solution</vt:lpstr>
      <vt:lpstr>System  Approach</vt:lpstr>
      <vt:lpstr>Algorithm &amp; Deployment</vt:lpstr>
      <vt:lpstr>Result</vt:lpstr>
      <vt:lpstr>Conclusion</vt:lpstr>
      <vt:lpstr>PowerPoint Presentation</vt:lpstr>
      <vt:lpstr>References</vt:lpstr>
      <vt:lpstr>course certificate 1 </vt:lpstr>
      <vt:lpstr>course certificate 2</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Mahfooz Ansari</cp:lastModifiedBy>
  <cp:revision>23</cp:revision>
  <dcterms:created xsi:type="dcterms:W3CDTF">2021-05-26T16:50:10Z</dcterms:created>
  <dcterms:modified xsi:type="dcterms:W3CDTF">2024-03-25T08:10:30Z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