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21"/>
  </p:notesMasterIdLst>
  <p:sldIdLst>
    <p:sldId id="292" r:id="rId6"/>
    <p:sldId id="1282" r:id="rId7"/>
    <p:sldId id="1290" r:id="rId8"/>
    <p:sldId id="1291" r:id="rId9"/>
    <p:sldId id="1292" r:id="rId10"/>
    <p:sldId id="1293" r:id="rId11"/>
    <p:sldId id="1294" r:id="rId12"/>
    <p:sldId id="1299" r:id="rId13"/>
    <p:sldId id="1297" r:id="rId14"/>
    <p:sldId id="1303" r:id="rId15"/>
    <p:sldId id="1302" r:id="rId16"/>
    <p:sldId id="1301" r:id="rId17"/>
    <p:sldId id="1298" r:id="rId18"/>
    <p:sldId id="1295" r:id="rId19"/>
    <p:sldId id="125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C15F"/>
    <a:srgbClr val="1D672B"/>
    <a:srgbClr val="00717D"/>
    <a:srgbClr val="223366"/>
    <a:srgbClr val="E8ECF8"/>
    <a:srgbClr val="C9D2ED"/>
    <a:srgbClr val="851910"/>
    <a:srgbClr val="0000FF"/>
    <a:srgbClr val="FFCD8C"/>
    <a:srgbClr val="9F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15" d="100"/>
          <a:sy n="115" d="100"/>
        </p:scale>
        <p:origin x="538" y="7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6697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4009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416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9892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4" y="3107653"/>
            <a:ext cx="2286743" cy="307777"/>
          </a:xfrm>
          <a:prstGeom prst="rect">
            <a:avLst/>
          </a:prstGeom>
          <a:noFill/>
        </p:spPr>
        <p:txBody>
          <a:bodyPr wrap="square" rtlCol="0" anchor="ctr">
            <a:spAutoFit/>
          </a:bodyPr>
          <a:lstStyle/>
          <a:p>
            <a:r>
              <a:rPr lang="en-US" dirty="0">
                <a:solidFill>
                  <a:srgbClr val="161D23"/>
                </a:solidFill>
              </a:rPr>
              <a:t>Md Mahfooz Alam Ansari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22894"/>
            <a:ext cx="3143994" cy="307777"/>
          </a:xfrm>
          <a:prstGeom prst="rect">
            <a:avLst/>
          </a:prstGeom>
          <a:noFill/>
        </p:spPr>
        <p:txBody>
          <a:bodyPr wrap="square" rtlCol="0" anchor="ctr">
            <a:spAutoFit/>
          </a:bodyPr>
          <a:lstStyle/>
          <a:p>
            <a:r>
              <a:rPr lang="en-IN" b="0" i="0" dirty="0">
                <a:solidFill>
                  <a:srgbClr val="333333"/>
                </a:solidFill>
                <a:effectLst/>
                <a:latin typeface="Helvetica Neue"/>
              </a:rPr>
              <a:t>STU64bec89eb7f7e1690224798</a:t>
            </a:r>
            <a:endParaRPr lang="en-US"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453165" cy="276999"/>
          </a:xfrm>
          <a:prstGeom prst="rect">
            <a:avLst/>
          </a:prstGeom>
          <a:noFill/>
        </p:spPr>
        <p:txBody>
          <a:bodyPr wrap="square" rtlCol="0" anchor="ctr">
            <a:spAutoFit/>
          </a:bodyPr>
          <a:lstStyle/>
          <a:p>
            <a:r>
              <a:rPr lang="en-US" sz="1200" dirty="0">
                <a:solidFill>
                  <a:srgbClr val="161D23"/>
                </a:solidFill>
              </a:rPr>
              <a:t>Camellia School of Engineering &amp; Technology</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+917980765039</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394277" cy="276999"/>
          </a:xfrm>
          <a:prstGeom prst="rect">
            <a:avLst/>
          </a:prstGeom>
          <a:noFill/>
        </p:spPr>
        <p:txBody>
          <a:bodyPr wrap="square" rtlCol="0" anchor="ctr">
            <a:spAutoFit/>
          </a:bodyPr>
          <a:lstStyle/>
          <a:p>
            <a:r>
              <a:rPr lang="en-US" sz="1200" dirty="0">
                <a:solidFill>
                  <a:srgbClr val="161D23"/>
                </a:solidFill>
              </a:rPr>
              <a:t>ansarimahfooz167@gmail.com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51213AB7-2B8F-16F1-CA06-08217748A498}"/>
              </a:ext>
            </a:extLst>
          </p:cNvPr>
          <p:cNvPicPr>
            <a:picLocks noChangeAspect="1"/>
          </p:cNvPicPr>
          <p:nvPr/>
        </p:nvPicPr>
        <p:blipFill>
          <a:blip r:embed="rId3"/>
          <a:stretch>
            <a:fillRect/>
          </a:stretch>
        </p:blipFill>
        <p:spPr>
          <a:xfrm>
            <a:off x="1456840" y="1243419"/>
            <a:ext cx="6548035" cy="3483568"/>
          </a:xfrm>
          <a:prstGeom prst="rect">
            <a:avLst/>
          </a:prstGeom>
        </p:spPr>
      </p:pic>
    </p:spTree>
    <p:extLst>
      <p:ext uri="{BB962C8B-B14F-4D97-AF65-F5344CB8AC3E}">
        <p14:creationId xmlns:p14="http://schemas.microsoft.com/office/powerpoint/2010/main" val="234991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BF22286-FC1A-E0CC-C5F4-3FB5EC434AE9}"/>
              </a:ext>
            </a:extLst>
          </p:cNvPr>
          <p:cNvPicPr>
            <a:picLocks noChangeAspect="1"/>
          </p:cNvPicPr>
          <p:nvPr/>
        </p:nvPicPr>
        <p:blipFill>
          <a:blip r:embed="rId3"/>
          <a:stretch>
            <a:fillRect/>
          </a:stretch>
        </p:blipFill>
        <p:spPr>
          <a:xfrm>
            <a:off x="1456841" y="1243419"/>
            <a:ext cx="6601309" cy="3483568"/>
          </a:xfrm>
          <a:prstGeom prst="rect">
            <a:avLst/>
          </a:prstGeom>
        </p:spPr>
      </p:pic>
    </p:spTree>
    <p:extLst>
      <p:ext uri="{BB962C8B-B14F-4D97-AF65-F5344CB8AC3E}">
        <p14:creationId xmlns:p14="http://schemas.microsoft.com/office/powerpoint/2010/main" val="131404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418A50EB-9B73-A7A3-93E6-57CEB6B440D5}"/>
              </a:ext>
            </a:extLst>
          </p:cNvPr>
          <p:cNvPicPr>
            <a:picLocks noChangeAspect="1"/>
          </p:cNvPicPr>
          <p:nvPr/>
        </p:nvPicPr>
        <p:blipFill>
          <a:blip r:embed="rId3"/>
          <a:stretch>
            <a:fillRect/>
          </a:stretch>
        </p:blipFill>
        <p:spPr>
          <a:xfrm>
            <a:off x="1456842" y="1155700"/>
            <a:ext cx="6548034" cy="3571286"/>
          </a:xfrm>
          <a:prstGeom prst="rect">
            <a:avLst/>
          </a:prstGeom>
        </p:spPr>
      </p:pic>
    </p:spTree>
    <p:extLst>
      <p:ext uri="{BB962C8B-B14F-4D97-AF65-F5344CB8AC3E}">
        <p14:creationId xmlns:p14="http://schemas.microsoft.com/office/powerpoint/2010/main" val="325784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9481698F-C434-866D-DAFB-FB835BF1453E}"/>
              </a:ext>
            </a:extLst>
          </p:cNvPr>
          <p:cNvPicPr>
            <a:picLocks noChangeAspect="1"/>
          </p:cNvPicPr>
          <p:nvPr/>
        </p:nvPicPr>
        <p:blipFill>
          <a:blip r:embed="rId3"/>
          <a:stretch>
            <a:fillRect/>
          </a:stretch>
        </p:blipFill>
        <p:spPr>
          <a:xfrm>
            <a:off x="1456840" y="1119809"/>
            <a:ext cx="6548035" cy="353153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
        <p:nvSpPr>
          <p:cNvPr id="5" name="TextBox 4">
            <a:extLst>
              <a:ext uri="{FF2B5EF4-FFF2-40B4-BE49-F238E27FC236}">
                <a16:creationId xmlns:a16="http://schemas.microsoft.com/office/drawing/2014/main" id="{955E96A9-CC75-D2C9-8780-2027B6CFDE60}"/>
              </a:ext>
            </a:extLst>
          </p:cNvPr>
          <p:cNvSpPr txBox="1"/>
          <p:nvPr/>
        </p:nvSpPr>
        <p:spPr>
          <a:xfrm>
            <a:off x="286353" y="1199771"/>
            <a:ext cx="4428068" cy="3785652"/>
          </a:xfrm>
          <a:prstGeom prst="rect">
            <a:avLst/>
          </a:prstGeom>
          <a:noFill/>
        </p:spPr>
        <p:txBody>
          <a:bodyPr wrap="square">
            <a:spAutoFit/>
          </a:bodyPr>
          <a:lstStyle/>
          <a:p>
            <a:r>
              <a:rPr lang="en-US" sz="800" b="1" dirty="0">
                <a:solidFill>
                  <a:schemeClr val="accent3">
                    <a:lumMod val="50000"/>
                  </a:schemeClr>
                </a:solidFill>
                <a:latin typeface="Aptos Narrow" panose="020B0004020202020204" pitchFamily="34" charset="0"/>
              </a:rPr>
              <a:t>The insights garnered from the analysis of crop production trends in India offer a compelling narrative for the future trajectory of the agricultural sector. With 2019 marking the pinnacle of crop production, led by coconut, sugar cane, rice, wheat, and potato, it becomes imperative to delve deeper into the underlying factors driving this success. Integrating insights on Minimum Support Price (MSP), sustainability practices, livelihoods, and companies' profitability enriches our understanding and augments the project's significance.</a:t>
            </a:r>
          </a:p>
          <a:p>
            <a:endParaRPr lang="en-US" sz="800" b="1" dirty="0">
              <a:solidFill>
                <a:schemeClr val="accent3">
                  <a:lumMod val="50000"/>
                </a:schemeClr>
              </a:solidFill>
              <a:latin typeface="Aptos Narrow" panose="020B0004020202020204" pitchFamily="34" charset="0"/>
            </a:endParaRPr>
          </a:p>
          <a:p>
            <a:r>
              <a:rPr lang="en-US" sz="800" b="1" dirty="0">
                <a:solidFill>
                  <a:schemeClr val="accent3">
                    <a:lumMod val="50000"/>
                  </a:schemeClr>
                </a:solidFill>
                <a:latin typeface="Aptos Narrow" panose="020B0004020202020204" pitchFamily="34" charset="0"/>
              </a:rPr>
              <a:t>In this context, the correlation between MSP implementation and crop production levels unveils the pivotal role of fair pricing mechanisms in incentivizing farmers and safeguarding their livelihoods. Concurrently, an examination of sustainability practices adopted by top-performing states and districts offers insights into strategies for fostering long-term agricultural resilience and environmental stewardship.</a:t>
            </a:r>
          </a:p>
          <a:p>
            <a:endParaRPr lang="en-US" sz="800" b="1" dirty="0">
              <a:solidFill>
                <a:schemeClr val="accent3">
                  <a:lumMod val="50000"/>
                </a:schemeClr>
              </a:solidFill>
              <a:latin typeface="Aptos Narrow" panose="020B0004020202020204" pitchFamily="34" charset="0"/>
            </a:endParaRPr>
          </a:p>
          <a:p>
            <a:r>
              <a:rPr lang="en-US" sz="800" b="1" dirty="0">
                <a:solidFill>
                  <a:schemeClr val="accent3">
                    <a:lumMod val="50000"/>
                  </a:schemeClr>
                </a:solidFill>
                <a:latin typeface="Aptos Narrow" panose="020B0004020202020204" pitchFamily="34" charset="0"/>
              </a:rPr>
              <a:t>Furthermore, seasonal dynamics underscore the significance of aligning MSP policies and sustainability initiatives with crop production cycles. By considering these factors holistically, the project can offer nuanced recommendations for optimizing agricultural output while promoting the welfare and profitability of farmers.</a:t>
            </a:r>
          </a:p>
          <a:p>
            <a:endParaRPr lang="en-US" sz="800" b="1" dirty="0">
              <a:solidFill>
                <a:schemeClr val="accent3">
                  <a:lumMod val="50000"/>
                </a:schemeClr>
              </a:solidFill>
              <a:latin typeface="Aptos Narrow" panose="020B0004020202020204" pitchFamily="34" charset="0"/>
            </a:endParaRPr>
          </a:p>
          <a:p>
            <a:r>
              <a:rPr lang="en-US" sz="800" b="1" dirty="0">
                <a:solidFill>
                  <a:schemeClr val="accent3">
                    <a:lumMod val="50000"/>
                  </a:schemeClr>
                </a:solidFill>
                <a:latin typeface="Aptos Narrow" panose="020B0004020202020204" pitchFamily="34" charset="0"/>
              </a:rPr>
              <a:t>The identification of Kerala, Andhra Pradesh, and Tamil Nadu as leading states in crop production underscores the need to analyze the interplay between MSP implementation, sustainability efforts, and companies' profitability. Understanding these dynamics at the district level, with </a:t>
            </a:r>
            <a:r>
              <a:rPr lang="en-US" sz="800" b="1" dirty="0" err="1">
                <a:solidFill>
                  <a:schemeClr val="accent3">
                    <a:lumMod val="50000"/>
                  </a:schemeClr>
                </a:solidFill>
                <a:latin typeface="Aptos Narrow" panose="020B0004020202020204" pitchFamily="34" charset="0"/>
              </a:rPr>
              <a:t>Namsai</a:t>
            </a:r>
            <a:r>
              <a:rPr lang="en-US" sz="800" b="1" dirty="0">
                <a:solidFill>
                  <a:schemeClr val="accent3">
                    <a:lumMod val="50000"/>
                  </a:schemeClr>
                </a:solidFill>
                <a:latin typeface="Aptos Narrow" panose="020B0004020202020204" pitchFamily="34" charset="0"/>
              </a:rPr>
              <a:t>, Hyderabad, and Mumbai emerging as top performers, provides localized insights for enhancing livelihoods and fostering sustainable growth.</a:t>
            </a:r>
          </a:p>
          <a:p>
            <a:endParaRPr lang="en-US" sz="800" b="1" dirty="0">
              <a:solidFill>
                <a:schemeClr val="accent3">
                  <a:lumMod val="50000"/>
                </a:schemeClr>
              </a:solidFill>
              <a:latin typeface="Aptos Narrow" panose="020B0004020202020204" pitchFamily="34" charset="0"/>
            </a:endParaRPr>
          </a:p>
          <a:p>
            <a:r>
              <a:rPr lang="en-US" sz="800" b="1" dirty="0">
                <a:solidFill>
                  <a:schemeClr val="accent3">
                    <a:lumMod val="50000"/>
                  </a:schemeClr>
                </a:solidFill>
                <a:latin typeface="Aptos Narrow" panose="020B0004020202020204" pitchFamily="34" charset="0"/>
              </a:rPr>
              <a:t>By integrating MSP, sustainability, livelihoods, and companies' profitability into the analysis of crop production trends, the proposed project offers a comprehensive roadmap for stakeholders across the agricultural value chain. By aligning agricultural practices with principles of fairness, sustainability, and profitability, the project sets the stage for a more equitable, resilient, and prosperous agricultural sector in India</a:t>
            </a:r>
            <a:r>
              <a:rPr lang="en-US" sz="800" b="1" dirty="0">
                <a:solidFill>
                  <a:schemeClr val="accent3">
                    <a:lumMod val="50000"/>
                  </a:schemeClr>
                </a:solidFill>
              </a:rPr>
              <a:t>.</a:t>
            </a:r>
          </a:p>
          <a:p>
            <a:endParaRPr lang="en-US" sz="800" b="1" dirty="0">
              <a:solidFill>
                <a:srgbClr val="213163"/>
              </a:solidFill>
            </a:endParaRPr>
          </a:p>
        </p:txBody>
      </p:sp>
    </p:spTree>
    <p:extLst>
      <p:ext uri="{BB962C8B-B14F-4D97-AF65-F5344CB8AC3E}">
        <p14:creationId xmlns:p14="http://schemas.microsoft.com/office/powerpoint/2010/main" val="204632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1835581" y="2534555"/>
              <a:ext cx="63927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Power BI Driven Exhaustive Analysis of Indian Agriculture Sector (DA)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rgbClr val="0D0D0D"/>
                    </a:solidFill>
                    <a:effectLst/>
                    <a:latin typeface="Söhne"/>
                  </a:rPr>
                  <a:t>Sustainable Growth Strategies</a:t>
                </a:r>
                <a:r>
                  <a:rPr lang="en-US" b="0" i="0" dirty="0">
                    <a:solidFill>
                      <a:srgbClr val="0D0D0D"/>
                    </a:solidFill>
                    <a:effectLst/>
                    <a:latin typeface="Söhne"/>
                  </a:rPr>
                  <a:t>: Leveraging Power BI insights, this project tailors sustainable growth plans for Indian agriculture, empowering the company while ensuring profitability and sustainability for both Company and farmers.</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rgbClr val="0D0D0D"/>
                    </a:solidFill>
                    <a:effectLst/>
                    <a:latin typeface="Söhne"/>
                  </a:rPr>
                  <a:t>Informed Pricing Optimization</a:t>
                </a:r>
                <a:r>
                  <a:rPr lang="en-US" b="0" i="0" dirty="0">
                    <a:solidFill>
                      <a:srgbClr val="0D0D0D"/>
                    </a:solidFill>
                    <a:effectLst/>
                    <a:latin typeface="Söhne"/>
                  </a:rPr>
                  <a:t>: Derived from comprehensive data analyses, the project equips the company with competitive pricing strategies that benefit both the company and farmers, ensuring fair returns and market competitiveness.</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rgbClr val="0D0D0D"/>
                    </a:solidFill>
                    <a:effectLst/>
                    <a:latin typeface="Söhne"/>
                  </a:rPr>
                  <a:t>Advocacy through Policy Insights</a:t>
                </a:r>
                <a:r>
                  <a:rPr lang="en-US" b="0" i="0" dirty="0">
                    <a:solidFill>
                      <a:srgbClr val="0D0D0D"/>
                    </a:solidFill>
                    <a:effectLst/>
                    <a:latin typeface="Söhne"/>
                  </a:rPr>
                  <a:t>: Distilling governmental policies, the project provides advocacy tools, shaping frameworks for industry sustainability and growth, ultimately benefiting farmers' livelihoods.</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rgbClr val="0D0D0D"/>
                    </a:solidFill>
                    <a:effectLst/>
                    <a:latin typeface="Söhne"/>
                  </a:rPr>
                  <a:t>Efficiency Maximization in Operations</a:t>
                </a:r>
                <a:r>
                  <a:rPr lang="en-US" b="0" i="0" dirty="0">
                    <a:solidFill>
                      <a:srgbClr val="0D0D0D"/>
                    </a:solidFill>
                    <a:effectLst/>
                    <a:latin typeface="Söhne"/>
                  </a:rPr>
                  <a:t>: With Power BI's help, the project streamlines operations, optimizing resources and driving cost savings for the company while also increasing profitability for farmers through improved supply chain efficiency.</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79050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000" dirty="0">
                <a:latin typeface="+mn-lt"/>
              </a:rPr>
              <a:t>In the heart of India's agricultural landscape, Amidst ongoing farmers' protests demanding Minimum Support Price (MSP),</a:t>
            </a:r>
            <a:r>
              <a:rPr lang="en-US" sz="1100" b="0" i="0" dirty="0">
                <a:solidFill>
                  <a:srgbClr val="0D0D0D"/>
                </a:solidFill>
                <a:effectLst/>
                <a:latin typeface="Söhne"/>
              </a:rPr>
              <a:t> decreasing crop production over recent years</a:t>
            </a:r>
            <a:r>
              <a:rPr lang="en-US" sz="1000" dirty="0">
                <a:latin typeface="+mn-lt"/>
              </a:rPr>
              <a:t> India's agricultural sector faces the urgent challenge of balancing industry profitability with the welfare of farmers. These protests underscore the pressing need for fair compensation mechanisms. Leveraging Power BI's data analytics, this project aims to address this challenge by uncovering actionable insights, optimizing pricing strategies, and influencing policy frameworks to ensure farmers receive just compensation for their produce.</a:t>
            </a:r>
          </a:p>
          <a:p>
            <a:pPr marL="173736" indent="-173736">
              <a:spcAft>
                <a:spcPts val="800"/>
              </a:spcAft>
              <a:buFont typeface="Arial" panose="020B0604020202020204" pitchFamily="34" charset="0"/>
              <a:buChar char="•"/>
            </a:pPr>
            <a:endParaRPr lang="en-US" sz="1000" dirty="0">
              <a:latin typeface="+mn-lt"/>
            </a:endParaRPr>
          </a:p>
          <a:p>
            <a:pPr marL="173736" indent="-173736">
              <a:spcAft>
                <a:spcPts val="800"/>
              </a:spcAft>
              <a:buFont typeface="Arial" panose="020B0604020202020204" pitchFamily="34" charset="0"/>
              <a:buChar char="•"/>
            </a:pPr>
            <a:r>
              <a:rPr lang="en-US" sz="1000" dirty="0">
                <a:latin typeface="+mn-lt"/>
              </a:rPr>
              <a:t>By enhancing operational efficiency and promoting equitable growth, the project seeks to establish a sustainable agricultural ecosystem. This approach benefits industry stakeholders and aligns with the demands of protesting farmers advocating for fair MSP. Through collaborative efforts, the project endeavors to foster a harmonious relationship between industry prosperity and the livelihoods of those toiling in the fields, thus contributing to a more equitable and resilient agricultural sector in India.</a:t>
            </a:r>
            <a:endParaRPr lang="en-IN" sz="10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795911"/>
          </a:xfrm>
          <a:prstGeom prst="rect">
            <a:avLst/>
          </a:prstGeom>
          <a:noFill/>
        </p:spPr>
        <p:txBody>
          <a:bodyPr wrap="square" rtlCol="0">
            <a:spAutoFit/>
          </a:bodyPr>
          <a:lstStyle/>
          <a:p>
            <a:pPr>
              <a:spcAft>
                <a:spcPts val="800"/>
              </a:spcAft>
            </a:pPr>
            <a:endParaRPr lang="en-US" dirty="0">
              <a:latin typeface="+mn-lt"/>
            </a:endParaRPr>
          </a:p>
          <a:p>
            <a:pPr marL="173736" indent="-173736">
              <a:spcAft>
                <a:spcPts val="800"/>
              </a:spcAft>
              <a:buFont typeface="Arial" panose="020B0604020202020204" pitchFamily="34" charset="0"/>
              <a:buChar char="•"/>
            </a:pPr>
            <a:r>
              <a:rPr lang="en-US" sz="1000" dirty="0">
                <a:latin typeface="+mn-lt"/>
              </a:rPr>
              <a:t>Title: Power BI Driven Exhaustive Analysis of Indian Agriculture Sector (DA)</a:t>
            </a:r>
          </a:p>
          <a:p>
            <a:pPr marL="173736" indent="-173736">
              <a:spcAft>
                <a:spcPts val="800"/>
              </a:spcAft>
              <a:buFont typeface="Arial" panose="020B0604020202020204" pitchFamily="34" charset="0"/>
              <a:buChar char="•"/>
            </a:pPr>
            <a:endParaRPr lang="en-US" sz="1000" dirty="0">
              <a:latin typeface="+mn-lt"/>
            </a:endParaRPr>
          </a:p>
          <a:p>
            <a:pPr marL="173736" indent="-173736">
              <a:spcAft>
                <a:spcPts val="800"/>
              </a:spcAft>
              <a:buFont typeface="Arial" panose="020B0604020202020204" pitchFamily="34" charset="0"/>
              <a:buChar char="•"/>
            </a:pPr>
            <a:r>
              <a:rPr lang="en-US" sz="1000" dirty="0">
                <a:latin typeface="+mn-lt"/>
              </a:rPr>
              <a:t>Objective: The project aims to utilize Power BI's analytical capabilities to conduct a comprehensive analysis of the Indian agriculture sector. It seeks to uncover insights into crop production, market dynamics, government policies, and socioeconomic factors to inform decision-making processes and drive improvements in agricultural productivity and sustainability.</a:t>
            </a:r>
          </a:p>
          <a:p>
            <a:pPr marL="173736" indent="-173736">
              <a:spcAft>
                <a:spcPts val="800"/>
              </a:spcAft>
              <a:buFont typeface="Arial" panose="020B0604020202020204" pitchFamily="34" charset="0"/>
              <a:buChar char="•"/>
            </a:pPr>
            <a:endParaRPr lang="en-US" sz="1000" dirty="0">
              <a:latin typeface="+mn-lt"/>
            </a:endParaRPr>
          </a:p>
          <a:p>
            <a:pPr marL="173736" indent="-173736">
              <a:spcAft>
                <a:spcPts val="800"/>
              </a:spcAft>
              <a:buFont typeface="Arial" panose="020B0604020202020204" pitchFamily="34" charset="0"/>
              <a:buChar char="•"/>
            </a:pPr>
            <a:r>
              <a:rPr lang="en-US" sz="1000" dirty="0">
                <a:latin typeface="+mn-lt"/>
              </a:rPr>
              <a:t>Approach: Through extensive data collection and analysis, the project will leverage Power BI's visualizations and data modeling features to generate actionable insights. It will explore patterns, trends, and correlations within the agriculture domain, facilitating informed decision-making and policy formulation.</a:t>
            </a:r>
          </a:p>
          <a:p>
            <a:pPr marL="173736" indent="-173736">
              <a:spcAft>
                <a:spcPts val="800"/>
              </a:spcAft>
              <a:buFont typeface="Arial" panose="020B0604020202020204" pitchFamily="34" charset="0"/>
              <a:buChar char="•"/>
            </a:pPr>
            <a:endParaRPr lang="en-US" sz="1000" dirty="0">
              <a:latin typeface="+mn-lt"/>
            </a:endParaRPr>
          </a:p>
          <a:p>
            <a:pPr marL="173736" indent="-173736">
              <a:spcAft>
                <a:spcPts val="800"/>
              </a:spcAft>
              <a:buFont typeface="Arial" panose="020B0604020202020204" pitchFamily="34" charset="0"/>
              <a:buChar char="•"/>
            </a:pPr>
            <a:r>
              <a:rPr lang="en-US" sz="1000" dirty="0">
                <a:latin typeface="+mn-lt"/>
              </a:rPr>
              <a:t>Impact: By providing stakeholders with valuable insights and recommendations, the project endeavors to contribute to a better understanding of the challenges and opportunities in the Indian agriculture sector. Ultimately, it aims to support the development of data-driven strategies for sustainable growth and development in the industry.</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31372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The proposed solution involves harnessing the power of Power BI to conduct a comprehensive analysis of the Indian agriculture sector. By leveraging Power BI's advanced data visualization and analytics capabilities, the project aims to gather and process vast amounts of agricultural data, including crop production statistics, market trends, government policies, and socioeconomic indicators. Through meticulous analysis, the project will uncover valuable insights into the sector's dynamics, identifying key trends, patterns, and correlations that can inform strategic decision-making and policy formulation.</a:t>
            </a: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r>
              <a:rPr lang="en-US" dirty="0">
                <a:latin typeface="+mn-lt"/>
              </a:rPr>
              <a:t>Furthermore, the project will focus on creating intuitive and actionable visualizations using Power BI, enabling stakeholders to easily interpret complex data and derive meaningful conclusions. By providing interactive dashboards and reports, the solution will empower decision-makers to identify opportunities for optimization, address challenges, and drive improvements in agricultural productivity and sustainability. Overall, the proposed solution seeks to transform the way stakeholders engage with agricultural data, facilitating informed decision-making and driving positive change in the Indian agriculture sector.</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30777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Power BI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4D263F25-DB55-102C-D18D-AAED3B2BC5DA}"/>
              </a:ext>
            </a:extLst>
          </p:cNvPr>
          <p:cNvPicPr>
            <a:picLocks noChangeAspect="1"/>
          </p:cNvPicPr>
          <p:nvPr/>
        </p:nvPicPr>
        <p:blipFill>
          <a:blip r:embed="rId3"/>
          <a:stretch>
            <a:fillRect/>
          </a:stretch>
        </p:blipFill>
        <p:spPr>
          <a:xfrm>
            <a:off x="1456841" y="1066800"/>
            <a:ext cx="7115277" cy="3765550"/>
          </a:xfrm>
          <a:prstGeom prst="rect">
            <a:avLst/>
          </a:prstGeom>
        </p:spPr>
      </p:pic>
    </p:spTree>
    <p:extLst>
      <p:ext uri="{BB962C8B-B14F-4D97-AF65-F5344CB8AC3E}">
        <p14:creationId xmlns:p14="http://schemas.microsoft.com/office/powerpoint/2010/main" val="209480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66D3B36-ECAE-EA6A-8A0F-B9F3F61386E0}"/>
              </a:ext>
            </a:extLst>
          </p:cNvPr>
          <p:cNvPicPr>
            <a:picLocks noChangeAspect="1"/>
          </p:cNvPicPr>
          <p:nvPr/>
        </p:nvPicPr>
        <p:blipFill>
          <a:blip r:embed="rId3"/>
          <a:stretch>
            <a:fillRect/>
          </a:stretch>
        </p:blipFill>
        <p:spPr>
          <a:xfrm>
            <a:off x="1456842" y="1243419"/>
            <a:ext cx="7152492" cy="3639732"/>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2920</TotalTime>
  <Words>1083</Words>
  <Application>Microsoft Office PowerPoint</Application>
  <PresentationFormat>On-screen Show (16:9)</PresentationFormat>
  <Paragraphs>62</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Aptos Narrow</vt:lpstr>
      <vt:lpstr>Arial</vt:lpstr>
      <vt:lpstr>Helvetica Neue</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Mahfooz Ansari</cp:lastModifiedBy>
  <cp:revision>56</cp:revision>
  <dcterms:modified xsi:type="dcterms:W3CDTF">2024-03-30T13:51:16Z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