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85" r:id="rId5"/>
    <p:sldId id="277" r:id="rId6"/>
    <p:sldId id="283" r:id="rId7"/>
    <p:sldId id="279" r:id="rId8"/>
    <p:sldId id="264" r:id="rId9"/>
    <p:sldId id="291" r:id="rId10"/>
    <p:sldId id="286" r:id="rId11"/>
    <p:sldId id="287" r:id="rId12"/>
    <p:sldId id="288" r:id="rId13"/>
    <p:sldId id="289" r:id="rId14"/>
    <p:sldId id="290" r:id="rId15"/>
    <p:sldId id="292" r:id="rId16"/>
    <p:sldId id="295" r:id="rId17"/>
    <p:sldId id="293" r:id="rId18"/>
    <p:sldId id="294" r:id="rId19"/>
    <p:sldId id="280" r:id="rId20"/>
    <p:sldId id="270" r:id="rId21"/>
    <p:sldId id="28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BF0969-3ED5-4013-889B-8B3AFEA4D850}" v="109" dt="2025-06-29T09:52:51.981"/>
    <p1510:client id="{9F59A70D-E073-4BB7-B42B-C9457CB36302}" v="18" dt="2025-06-29T20:29:01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943AF-7132-4A35-9E05-8A90401CB38E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12EC9-5193-4FD9-8981-F1630FF1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4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F107CD-2500-8965-D4A2-DD5D08A1B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79F49-07A7-E21D-797A-EED8846D5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E7FAFA-9AAE-3609-D688-97DDDE13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27468-D517-4487-B51E-206736F9D37C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35011A-D692-E5F6-3ED4-91D45047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3DC27-22C9-CDF1-746C-F1698522E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1CB22-1FFD-AB08-0374-D1413311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3D9C0C-BC2B-ACA6-D52B-C5EDF1D0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7FEFBD-AD98-14FF-B16E-915D0147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DB46-AC49-4C37-A15E-990EF3790730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6F86E-0DFA-6A97-45A6-A78EC253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4B5FC-5BBA-2E37-DD02-32AE5CE2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20F8BCE-3C66-3815-3AC9-A18A21D2F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29AB75-9EB5-0357-2F83-7C7CCB104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DD788-DA25-9201-8837-F996A9A2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9828F-DADD-4D45-B968-686190ABC72F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96401B-170C-D921-CEA3-2A240B71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959038-4B51-5BBF-5F84-47814C2D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8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FBF21-268C-A8FC-7154-A712800B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BBAAB-D7EA-3E88-5F97-2FDA2729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10768F-C72C-4403-044F-AA21030B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E5E43-160D-424B-8FEB-B56D3A8E4D37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00BE41-8D39-AB9C-56FB-8FD245EE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E507A-9BB0-A5C3-8467-BF5E6E3F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759E5-156B-4962-4995-FB93985F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EDC82E-AEE9-637E-369A-F898BDE6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92404-9695-A6CC-F81F-3947A9F3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46B0-D6BB-4812-8D32-7DC01B1563EF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BDF971-B19C-A569-7681-A528AA39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EBD9F1-001C-7A9F-3590-AF200F37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EAE69-8709-A815-9178-41BD1DAF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0D889-3AC3-2BF5-28D5-56D2986C3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2ED3EC-18AC-38A8-BCBD-4EE7E4210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8420B4-5D55-4C9F-89B9-8A311DBB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FF99B-9652-433B-BA89-E4BEC76DEA0C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4BFBC-1779-52E0-127F-9EE50130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2FD6FE-9B70-340A-94D7-031B343C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9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03701-62DE-8658-5A13-37D39926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5BA712-27B6-D105-C436-00DD83FD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BCB74E-1240-1BB2-FE92-FA0A2F784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AFFFE8-F670-9FC1-4E33-E57D2DCE9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AC2213-7CC5-3BEC-9833-45C6E77E4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C746F55-CD20-A280-A0E6-068EA04A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7AC1-C652-44B7-A612-4410350496A9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533800-829C-E96C-213A-BAA56CE2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38C6D86-269D-5110-8CA1-F284636F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5BC3D-C95C-2A51-6E3D-4CCA2C9D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3FE28C-11AA-8D62-E6E2-7B4F5599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9DEA-5BF5-4555-A949-B9670E79C6B8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2CD4EA-2E32-4218-E1AC-6BF2B910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4678EF-4C41-E050-AB5E-6861A4A8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BB265C-6E3A-F847-53AA-C9F76774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F56D-5DCF-47D6-B64F-34586A213958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4BF581-3236-6C3A-958B-D1270C73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6DD5E-10ED-CC3A-DD11-2288BD4A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273DE-4EF7-1E25-7071-3D27A72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0747B-246E-ED0F-D0F6-088895D3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AEB95B-1C66-0C50-27D8-19AB05A81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7A313B-53C9-341C-000D-D3F45EA7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7720A-2119-4E4B-BF6C-29C4E970E5FC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17B9C-0EBF-EC75-47D2-B0343146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439820-23DF-A24C-E0A0-48CBA9D1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7ABE1-57B5-7523-CC81-E6B5CAB9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36082A-6AA9-B184-6BB5-114429E33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BC4170-29D0-B465-17E0-B2C43014C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BAA2EA-4A5F-BB0B-F97C-8E92ABBA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DC31-A69A-44F7-A68B-AB235D34AE80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F999A-C4E1-90FF-D37B-3FD4B60EC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887AA8-AF97-95E9-1BF9-193042F0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5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8B16A6-CC7F-6708-D90F-F2F8322E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3A8BE9-6786-774C-0789-24506269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D46F98-D9E1-4A86-2D86-6849AA974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96A5-C018-423E-8773-539440BD3A29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38E601-2C04-1A89-F9EF-FB5E47A01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A585E-BB4D-4C8E-D799-7C53246D6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A047-6DF3-4C8C-9C12-C17027B94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4.png"/><Relationship Id="rId18" Type="http://schemas.openxmlformats.org/officeDocument/2006/relationships/image" Target="../media/image29.jpeg"/><Relationship Id="rId3" Type="http://schemas.openxmlformats.org/officeDocument/2006/relationships/image" Target="../media/image15.jpe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jpeg"/><Relationship Id="rId2" Type="http://schemas.openxmlformats.org/officeDocument/2006/relationships/image" Target="../media/image14.png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microsoft.com/office/2007/relationships/hdphoto" Target="../media/hdphoto1.wdp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99378-7DFB-7B0D-F469-4F214CEC2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476" y="3028488"/>
            <a:ext cx="9647046" cy="1686409"/>
          </a:xfrm>
          <a:prstGeom prst="roundRect">
            <a:avLst>
              <a:gd name="adj" fmla="val 12261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400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Développement d'une application web et mobile de gestion des stocks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EC20D-7AB3-34B8-1E41-DEEC6D9E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498" y="4950845"/>
            <a:ext cx="4122708" cy="1019124"/>
          </a:xfr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Réalisé par : </a:t>
            </a:r>
          </a:p>
          <a:p>
            <a:r>
              <a:rPr lang="fr-FR" sz="2000" b="1" dirty="0" err="1">
                <a:solidFill>
                  <a:srgbClr val="275C8D"/>
                </a:solidFill>
                <a:latin typeface="Century Gothic"/>
              </a:rPr>
              <a:t>Houssein</a:t>
            </a:r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 Mohamed </a:t>
            </a:r>
            <a:r>
              <a:rPr lang="fr-FR" sz="2000" b="1" dirty="0" err="1">
                <a:solidFill>
                  <a:srgbClr val="275C8D"/>
                </a:solidFill>
                <a:latin typeface="Century Gothic"/>
              </a:rPr>
              <a:t>vadhel</a:t>
            </a:r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 </a:t>
            </a:r>
            <a:r>
              <a:rPr lang="fr-FR" sz="2000" b="1" dirty="0" err="1">
                <a:solidFill>
                  <a:srgbClr val="275C8D"/>
                </a:solidFill>
                <a:latin typeface="Century Gothic"/>
              </a:rPr>
              <a:t>Ebe</a:t>
            </a:r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	</a:t>
            </a:r>
          </a:p>
          <a:p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	</a:t>
            </a:r>
            <a:endParaRPr lang="en-US" sz="2000" b="1" dirty="0">
              <a:solidFill>
                <a:srgbClr val="275C8D"/>
              </a:solidFill>
              <a:latin typeface="Century Gothic"/>
            </a:endParaRPr>
          </a:p>
          <a:p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0BC944-63A0-5A9F-BF3B-6D34F252F61E}"/>
              </a:ext>
            </a:extLst>
          </p:cNvPr>
          <p:cNvSpPr txBox="1"/>
          <p:nvPr/>
        </p:nvSpPr>
        <p:spPr>
          <a:xfrm>
            <a:off x="2066925" y="1786387"/>
            <a:ext cx="8067676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Mémoire de fin d’études En vue de l’obtention de la Licence en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Développement Administration d’Internet et Intranet </a:t>
            </a:r>
            <a:endParaRPr lang="fr-FR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rPr>
              <a:t> (DA2I)</a:t>
            </a:r>
            <a:endParaRPr lang="fr-F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sous le thème 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4751724-7D5C-1417-01A9-6E2C15E390C6}"/>
              </a:ext>
            </a:extLst>
          </p:cNvPr>
          <p:cNvSpPr txBox="1"/>
          <p:nvPr/>
        </p:nvSpPr>
        <p:spPr>
          <a:xfrm>
            <a:off x="4160018" y="6089301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Année académique : 2024/2025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D0D51-1949-045A-1170-39AADB37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z="2400" dirty="0" smtClean="0"/>
              <a:t>1</a:t>
            </a:fld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F2CD36E-BC8A-4581-654B-E01EA9EE3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41" y="233972"/>
            <a:ext cx="7090717" cy="1448641"/>
          </a:xfrm>
          <a:prstGeom prst="rect">
            <a:avLst/>
          </a:prstGeom>
        </p:spPr>
      </p:pic>
      <p:pic>
        <p:nvPicPr>
          <p:cNvPr id="12" name="Image 11" descr="A white and blue logo&#10;&#10;AI-generated content may be incorrect.">
            <a:extLst>
              <a:ext uri="{FF2B5EF4-FFF2-40B4-BE49-F238E27FC236}">
                <a16:creationId xmlns:a16="http://schemas.microsoft.com/office/drawing/2014/main" id="{6D2DAA20-E52C-A3D6-7010-624E3946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210" y="5116128"/>
            <a:ext cx="1383875" cy="599099"/>
          </a:xfrm>
          <a:prstGeom prst="rect">
            <a:avLst/>
          </a:prstGeom>
        </p:spPr>
      </p:pic>
      <p:sp>
        <p:nvSpPr>
          <p:cNvPr id="13" name="Sous-titre 2">
            <a:extLst>
              <a:ext uri="{FF2B5EF4-FFF2-40B4-BE49-F238E27FC236}">
                <a16:creationId xmlns:a16="http://schemas.microsoft.com/office/drawing/2014/main" id="{488D413F-2AE0-74A3-8671-0090F9263347}"/>
              </a:ext>
            </a:extLst>
          </p:cNvPr>
          <p:cNvSpPr txBox="1">
            <a:spLocks/>
          </p:cNvSpPr>
          <p:nvPr/>
        </p:nvSpPr>
        <p:spPr>
          <a:xfrm>
            <a:off x="6788090" y="4950845"/>
            <a:ext cx="4108331" cy="1019124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Sous la supervision de : </a:t>
            </a:r>
          </a:p>
          <a:p>
            <a:r>
              <a:rPr lang="fr-FR" sz="2000" dirty="0">
                <a:solidFill>
                  <a:srgbClr val="275C8D"/>
                </a:solidFill>
                <a:ea typeface="+mn-lt"/>
                <a:cs typeface="+mn-lt"/>
              </a:rPr>
              <a:t>Dr. </a:t>
            </a:r>
            <a:r>
              <a:rPr lang="fr-FR" sz="2000" dirty="0" err="1">
                <a:solidFill>
                  <a:srgbClr val="275C8D"/>
                </a:solidFill>
                <a:ea typeface="+mn-lt"/>
                <a:cs typeface="+mn-lt"/>
              </a:rPr>
              <a:t>Beide</a:t>
            </a:r>
            <a:r>
              <a:rPr lang="fr-FR" sz="2000" dirty="0">
                <a:solidFill>
                  <a:srgbClr val="275C8D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275C8D"/>
                </a:solidFill>
                <a:ea typeface="+mn-lt"/>
                <a:cs typeface="+mn-lt"/>
              </a:rPr>
              <a:t>Bouh</a:t>
            </a:r>
            <a:r>
              <a:rPr lang="fr-FR" sz="2000" dirty="0">
                <a:solidFill>
                  <a:srgbClr val="275C8D"/>
                </a:solidFill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275C8D"/>
                </a:solidFill>
                <a:ea typeface="+mn-lt"/>
                <a:cs typeface="+mn-lt"/>
              </a:rPr>
              <a:t>Cheikne</a:t>
            </a:r>
            <a:endParaRPr lang="fr-FR" sz="2000" dirty="0">
              <a:solidFill>
                <a:srgbClr val="275C8D"/>
              </a:solidFill>
              <a:ea typeface="+mn-lt"/>
              <a:cs typeface="+mn-lt"/>
            </a:endParaRPr>
          </a:p>
          <a:p>
            <a:r>
              <a:rPr lang="fr-FR" sz="2000">
                <a:solidFill>
                  <a:srgbClr val="275C8D"/>
                </a:solidFill>
                <a:ea typeface="+mn-lt"/>
                <a:cs typeface="+mn-lt"/>
              </a:rPr>
              <a:t>Eng. Boubakar Bah</a:t>
            </a:r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	</a:t>
            </a:r>
            <a:endParaRPr lang="en-US" sz="2000" b="1" dirty="0">
              <a:solidFill>
                <a:srgbClr val="275C8D"/>
              </a:solidFill>
              <a:latin typeface="Century Gothic"/>
            </a:endParaRPr>
          </a:p>
          <a:p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43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DBC3-C8D1-898E-88A2-497DEF5B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cas d’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</a:rPr>
              <a:t>utilisation:Gestion</a:t>
            </a:r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 des produits</a:t>
            </a:r>
            <a:endParaRPr lang="en-US" sz="30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7" name="Content Placeholder 6" descr="A diagram of a product&#10;&#10;AI-generated content may be incorrect.">
            <a:extLst>
              <a:ext uri="{FF2B5EF4-FFF2-40B4-BE49-F238E27FC236}">
                <a16:creationId xmlns:a16="http://schemas.microsoft.com/office/drawing/2014/main" id="{BD86F717-BE35-B7FA-B551-F51FDA440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121" y="1354423"/>
            <a:ext cx="9897155" cy="5006195"/>
          </a:xfr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5507BBB8-30E4-08ED-E308-61BDF60D1FBA}"/>
              </a:ext>
            </a:extLst>
          </p:cNvPr>
          <p:cNvSpPr txBox="1">
            <a:spLocks/>
          </p:cNvSpPr>
          <p:nvPr/>
        </p:nvSpPr>
        <p:spPr>
          <a:xfrm>
            <a:off x="8633603" y="63649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17A047-6DF3-4C8C-9C12-C17027B947F2}" type="slidenum">
              <a:rPr lang="en-US" sz="2000" dirty="0" smtClean="0"/>
              <a:pPr/>
              <a:t>10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961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1955-4ED3-0F61-7A53-A72BB6EB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cas d’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</a:rPr>
              <a:t>utilisation:Gestion</a:t>
            </a:r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 des ventes</a:t>
            </a:r>
            <a:endParaRPr lang="en-US" dirty="0"/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E7ED4E81-9769-73DE-1CE1-314011D47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360" y="1975995"/>
            <a:ext cx="10696753" cy="4050599"/>
          </a:xfr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7739C77-6F50-8AFE-0BC0-BF0C51812872}"/>
              </a:ext>
            </a:extLst>
          </p:cNvPr>
          <p:cNvSpPr txBox="1">
            <a:spLocks/>
          </p:cNvSpPr>
          <p:nvPr/>
        </p:nvSpPr>
        <p:spPr>
          <a:xfrm>
            <a:off x="8734245" y="6336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17A047-6DF3-4C8C-9C12-C17027B947F2}" type="slidenum">
              <a:rPr lang="en-US" sz="2000" dirty="0" smtClean="0"/>
              <a:pPr/>
              <a:t>11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99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C9B-E4CC-1602-A0C9-F5D7B480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cas d’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</a:rPr>
              <a:t>utilisation:Gestion</a:t>
            </a:r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 des employés</a:t>
            </a:r>
            <a:endParaRPr lang="en-US" dirty="0"/>
          </a:p>
        </p:txBody>
      </p:sp>
      <p:pic>
        <p:nvPicPr>
          <p:cNvPr id="7" name="Content Placeholder 6" descr="A diagram of a company&#10;&#10;AI-generated content may be incorrect.">
            <a:extLst>
              <a:ext uri="{FF2B5EF4-FFF2-40B4-BE49-F238E27FC236}">
                <a16:creationId xmlns:a16="http://schemas.microsoft.com/office/drawing/2014/main" id="{6C91E4E4-2A91-8C37-28B1-B1337D31B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885" y="1943894"/>
            <a:ext cx="9379777" cy="4287328"/>
          </a:xfrm>
        </p:spPr>
      </p:pic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10225565-2EDC-A98E-5AFB-823DE8EB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12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772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CE90-6900-96C7-4B04-EAC9E0F1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cas d’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</a:rPr>
              <a:t>utilisation:Gestion</a:t>
            </a:r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 des stocks</a:t>
            </a:r>
            <a:endParaRPr lang="en-US" sz="3000" dirty="0">
              <a:latin typeface="Century Gothic"/>
            </a:endParaRPr>
          </a:p>
        </p:txBody>
      </p:sp>
      <p:pic>
        <p:nvPicPr>
          <p:cNvPr id="5" name="Content Placeholder 4" descr="A diagram of a stock exchange&#10;&#10;AI-generated content may be incorrect.">
            <a:extLst>
              <a:ext uri="{FF2B5EF4-FFF2-40B4-BE49-F238E27FC236}">
                <a16:creationId xmlns:a16="http://schemas.microsoft.com/office/drawing/2014/main" id="{5DAF09A6-4F15-6A9E-FED8-84EB7A638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862" y="1555706"/>
            <a:ext cx="9728765" cy="4804911"/>
          </a:xfr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5A10DE1F-F4CB-2C0F-7230-D1EE9B37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13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953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6E75-D94E-7B1D-59BE-E258A5376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cas d’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</a:rPr>
              <a:t>utilisation:Gestion</a:t>
            </a:r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 des clients</a:t>
            </a:r>
            <a:endParaRPr lang="en-US" sz="3000" dirty="0">
              <a:latin typeface="Century Gothic"/>
            </a:endParaRP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1A61D25A-3CE2-CF63-DF3E-D9813EAC0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888" y="1681100"/>
            <a:ext cx="9949130" cy="4338465"/>
          </a:xfr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47F745EE-B16D-A727-9D06-82E22B41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14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05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8352-87F6-BE7B-ADE2-A44C118B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class</a:t>
            </a:r>
            <a:endParaRPr lang="en-US" dirty="0"/>
          </a:p>
        </p:txBody>
      </p:sp>
      <p:pic>
        <p:nvPicPr>
          <p:cNvPr id="5" name="Content Placeholder 4" descr="A diagram of a product&#10;&#10;AI-generated content may be incorrect.">
            <a:extLst>
              <a:ext uri="{FF2B5EF4-FFF2-40B4-BE49-F238E27FC236}">
                <a16:creationId xmlns:a16="http://schemas.microsoft.com/office/drawing/2014/main" id="{F37B16A7-8A8F-E3D3-D8E6-3DDD25AB3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189" y="1535207"/>
            <a:ext cx="8376186" cy="4428967"/>
          </a:xfr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9C062AE0-87C1-8E9B-6DE1-D6D3012B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15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8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65EE-6201-00F6-0166-6FC9541BE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</a:rPr>
              <a:t>Séquence:Créer</a:t>
            </a:r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 un utilisateur</a:t>
            </a:r>
            <a:endParaRPr lang="en-US" dirty="0"/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C0EA1689-8C0B-2C8C-118E-B5E1BD92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1548" y="1701946"/>
            <a:ext cx="9546564" cy="4656205"/>
          </a:xfr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959B296B-2950-036F-F16A-62C34F3A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16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033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9C0D0-8B15-B74D-DBA8-CD8C225F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</a:rPr>
              <a:t>S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  <a:ea typeface="+mj-lt"/>
                <a:cs typeface="+mj-lt"/>
              </a:rPr>
              <a:t>équence:Créer</a:t>
            </a:r>
            <a:r>
              <a:rPr lang="fr-FR" sz="3000" b="1" dirty="0">
                <a:solidFill>
                  <a:srgbClr val="275C8D"/>
                </a:solidFill>
                <a:latin typeface="Century Gothic"/>
                <a:ea typeface="+mj-lt"/>
                <a:cs typeface="+mj-lt"/>
              </a:rPr>
              <a:t> un produit</a:t>
            </a:r>
            <a:endParaRPr lang="fr-FR" sz="3000" b="1" dirty="0">
              <a:solidFill>
                <a:srgbClr val="275C8D"/>
              </a:solidFill>
              <a:latin typeface="Century Gothic"/>
            </a:endParaRPr>
          </a:p>
        </p:txBody>
      </p:sp>
      <p:pic>
        <p:nvPicPr>
          <p:cNvPr id="5" name="Content Placeholder 4" descr="A screenshot of a diagram&#10;&#10;AI-generated content may be incorrect.">
            <a:extLst>
              <a:ext uri="{FF2B5EF4-FFF2-40B4-BE49-F238E27FC236}">
                <a16:creationId xmlns:a16="http://schemas.microsoft.com/office/drawing/2014/main" id="{986425CA-9B99-A316-3E57-7B66BDD9A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13" y="1943894"/>
            <a:ext cx="8588667" cy="4114800"/>
          </a:xfr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39C3E407-7236-3B13-B70F-BD20A406E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17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558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60C8-3163-B24B-C562-B60B830B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</a:rPr>
              <a:t>Séquence:</a:t>
            </a:r>
            <a:r>
              <a:rPr lang="fr-FR" sz="3000" b="1" dirty="0" err="1">
                <a:solidFill>
                  <a:srgbClr val="275C8D"/>
                </a:solidFill>
                <a:latin typeface="Century Gothic"/>
                <a:ea typeface="+mj-lt"/>
                <a:cs typeface="+mj-lt"/>
              </a:rPr>
              <a:t>Enregistrer</a:t>
            </a:r>
            <a:r>
              <a:rPr lang="fr-FR" sz="3000" b="1" dirty="0">
                <a:solidFill>
                  <a:srgbClr val="275C8D"/>
                </a:solidFill>
                <a:latin typeface="Century Gothic"/>
                <a:ea typeface="+mj-lt"/>
                <a:cs typeface="+mj-lt"/>
              </a:rPr>
              <a:t> une</a:t>
            </a:r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 vente</a:t>
            </a:r>
            <a:endParaRPr lang="en-US" sz="3000" dirty="0">
              <a:latin typeface="Century Gothic"/>
              <a:ea typeface="Calibri Light"/>
              <a:cs typeface="Calibri Light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B8ED7D-F416-21DE-40D2-A9F79C676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304" y="1713857"/>
            <a:ext cx="9500336" cy="4344837"/>
          </a:xfr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91C79978-2F35-754B-1242-195269A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18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253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78" y="2766218"/>
            <a:ext cx="706704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58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Outils &amp; technologies</a:t>
            </a:r>
            <a:endParaRPr lang="en-US" sz="58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67E2F74B-311C-B2B4-85A4-1FFEC6B28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19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24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91C65-8EB5-FF40-0D6D-88E21818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71" y="937355"/>
            <a:ext cx="2398125" cy="1325563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Plan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0E96370-B422-840E-BC32-E4F59FA2AAC0}"/>
              </a:ext>
            </a:extLst>
          </p:cNvPr>
          <p:cNvSpPr/>
          <p:nvPr/>
        </p:nvSpPr>
        <p:spPr>
          <a:xfrm>
            <a:off x="8170606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  </a:t>
            </a:r>
            <a:r>
              <a:rPr lang="fr-FR" b="1" dirty="0">
                <a:solidFill>
                  <a:srgbClr val="275C8D"/>
                </a:solidFill>
                <a:latin typeface="Century Gothic" panose="020B0502020202020204" pitchFamily="34" charset="0"/>
              </a:rPr>
              <a:t>Conclusion &amp; perspective</a:t>
            </a:r>
            <a:endParaRPr lang="en-US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8D8B177-6137-B162-33BC-F9ACFDE7018B}"/>
              </a:ext>
            </a:extLst>
          </p:cNvPr>
          <p:cNvSpPr/>
          <p:nvPr/>
        </p:nvSpPr>
        <p:spPr>
          <a:xfrm>
            <a:off x="8239433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6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8CAA9E6-F76A-C4A0-1848-46C7E3F96E75}"/>
              </a:ext>
            </a:extLst>
          </p:cNvPr>
          <p:cNvSpPr/>
          <p:nvPr/>
        </p:nvSpPr>
        <p:spPr>
          <a:xfrm>
            <a:off x="4242619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      Démonstration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E7D3A01-A6B4-CE4A-1F6B-513508D1AF68}"/>
              </a:ext>
            </a:extLst>
          </p:cNvPr>
          <p:cNvSpPr/>
          <p:nvPr/>
        </p:nvSpPr>
        <p:spPr>
          <a:xfrm>
            <a:off x="4311446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5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FD646DF-02C0-E723-BB05-AFD2EA124A89}"/>
              </a:ext>
            </a:extLst>
          </p:cNvPr>
          <p:cNvSpPr/>
          <p:nvPr/>
        </p:nvSpPr>
        <p:spPr>
          <a:xfrm>
            <a:off x="314632" y="387145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     Outils &amp; technologies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F816A96-317C-1A06-4269-F48D80BC685F}"/>
              </a:ext>
            </a:extLst>
          </p:cNvPr>
          <p:cNvSpPr/>
          <p:nvPr/>
        </p:nvSpPr>
        <p:spPr>
          <a:xfrm>
            <a:off x="383459" y="3905865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4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5FD6066-F76F-DB8D-79C8-58F2EB0F0263}"/>
              </a:ext>
            </a:extLst>
          </p:cNvPr>
          <p:cNvSpPr/>
          <p:nvPr/>
        </p:nvSpPr>
        <p:spPr>
          <a:xfrm>
            <a:off x="8170606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</a:rPr>
              <a:t>         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Conception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61D3956-DDE9-6C31-FE85-5D2606A26632}"/>
              </a:ext>
            </a:extLst>
          </p:cNvPr>
          <p:cNvSpPr/>
          <p:nvPr/>
        </p:nvSpPr>
        <p:spPr>
          <a:xfrm>
            <a:off x="8239433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3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628101-F3E7-4C78-B48F-73EBABD1CD08}"/>
              </a:ext>
            </a:extLst>
          </p:cNvPr>
          <p:cNvSpPr/>
          <p:nvPr/>
        </p:nvSpPr>
        <p:spPr>
          <a:xfrm>
            <a:off x="4242619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           Etude préalable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5D576B61-C44B-8333-BB63-83FC21CE5B89}"/>
              </a:ext>
            </a:extLst>
          </p:cNvPr>
          <p:cNvSpPr/>
          <p:nvPr/>
        </p:nvSpPr>
        <p:spPr>
          <a:xfrm>
            <a:off x="4311446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2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512789B-39C2-88DD-D8FB-268ED01CF5CB}"/>
              </a:ext>
            </a:extLst>
          </p:cNvPr>
          <p:cNvSpPr/>
          <p:nvPr/>
        </p:nvSpPr>
        <p:spPr>
          <a:xfrm>
            <a:off x="314632" y="2589341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</a:rPr>
              <a:t>         </a:t>
            </a: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Introduction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83B9560-CA8D-94E1-1BBB-0B4B15CA76EF}"/>
              </a:ext>
            </a:extLst>
          </p:cNvPr>
          <p:cNvSpPr/>
          <p:nvPr/>
        </p:nvSpPr>
        <p:spPr>
          <a:xfrm>
            <a:off x="383459" y="2623754"/>
            <a:ext cx="639097" cy="560438"/>
          </a:xfrm>
          <a:prstGeom prst="roundRect">
            <a:avLst/>
          </a:prstGeom>
          <a:solidFill>
            <a:srgbClr val="275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500" b="1" dirty="0">
                <a:latin typeface="Century Gothic" panose="020B0502020202020204" pitchFamily="34" charset="0"/>
              </a:rPr>
              <a:t>1</a:t>
            </a:r>
            <a:endParaRPr lang="en-US" sz="2500" b="1" dirty="0">
              <a:latin typeface="Century Gothic" panose="020B0502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DFA9EAB-0609-0175-D143-8366F120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z="2400" dirty="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41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A colorful logo of a factory&#10;&#10;AI-generated content may be incorrect.">
            <a:extLst>
              <a:ext uri="{FF2B5EF4-FFF2-40B4-BE49-F238E27FC236}">
                <a16:creationId xmlns:a16="http://schemas.microsoft.com/office/drawing/2014/main" id="{DC0FBD93-B8E3-EB3C-C4D5-E62246C3D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428" y="441637"/>
            <a:ext cx="453426" cy="418547"/>
          </a:xfrm>
          <a:prstGeom prst="rect">
            <a:avLst/>
          </a:prstGeom>
        </p:spPr>
      </p:pic>
      <p:pic>
        <p:nvPicPr>
          <p:cNvPr id="11" name="Image 10" descr="A purple text on a white background&#10;&#10;AI-generated content may be incorrect.">
            <a:extLst>
              <a:ext uri="{FF2B5EF4-FFF2-40B4-BE49-F238E27FC236}">
                <a16:creationId xmlns:a16="http://schemas.microsoft.com/office/drawing/2014/main" id="{78767751-54D3-0187-7BD3-FD8C31F12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531" y="1965138"/>
            <a:ext cx="853180" cy="540907"/>
          </a:xfrm>
          <a:prstGeom prst="rect">
            <a:avLst/>
          </a:prstGeom>
        </p:spPr>
      </p:pic>
      <p:pic>
        <p:nvPicPr>
          <p:cNvPr id="13" name="Image 12" descr="Une image contenant Bleu électrique, ligne, bleu, conception&#10;&#10;Description générée automatiquement">
            <a:extLst>
              <a:ext uri="{FF2B5EF4-FFF2-40B4-BE49-F238E27FC236}">
                <a16:creationId xmlns:a16="http://schemas.microsoft.com/office/drawing/2014/main" id="{DEACE698-25B8-3B81-5C20-D3D0C9B2A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7344" y1="35385" x2="47344" y2="35385"/>
                        <a14:foregroundMark x1="44111" y1="35385" x2="44111" y2="35385"/>
                        <a14:foregroundMark x1="44111" y1="35385" x2="44111" y2="35385"/>
                        <a14:foregroundMark x1="44111" y1="35385" x2="44111" y2="35385"/>
                        <a14:foregroundMark x1="44111" y1="35385" x2="44111" y2="35385"/>
                        <a14:foregroundMark x1="40993" y1="36462" x2="55427" y2="22615"/>
                        <a14:foregroundMark x1="30485" y1="53692" x2="59469" y2="12923"/>
                        <a14:foregroundMark x1="40185" y1="48308" x2="40185" y2="48308"/>
                        <a14:foregroundMark x1="47344" y1="69846" x2="58661" y2="53692"/>
                        <a14:foregroundMark x1="48152" y1="70923" x2="48152" y2="70923"/>
                        <a14:foregroundMark x1="59469" y1="87077" x2="59469" y2="87077"/>
                        <a14:foregroundMark x1="55427" y1="79538" x2="64319" y2="86000"/>
                        <a14:foregroundMark x1="44919" y1="67692" x2="57044" y2="83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04" y="1719400"/>
            <a:ext cx="1219491" cy="915322"/>
          </a:xfrm>
          <a:prstGeom prst="rect">
            <a:avLst/>
          </a:prstGeom>
        </p:spPr>
      </p:pic>
      <p:pic>
        <p:nvPicPr>
          <p:cNvPr id="16" name="Graphique 783291023">
            <a:extLst>
              <a:ext uri="{FF2B5EF4-FFF2-40B4-BE49-F238E27FC236}">
                <a16:creationId xmlns:a16="http://schemas.microsoft.com/office/drawing/2014/main" id="{02C8A688-AD1E-CAB3-5668-E19D3246DF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1779" y="1780247"/>
            <a:ext cx="767291" cy="744490"/>
          </a:xfrm>
          <a:prstGeom prst="rect">
            <a:avLst/>
          </a:prstGeom>
        </p:spPr>
      </p:pic>
      <p:pic>
        <p:nvPicPr>
          <p:cNvPr id="20" name="Graphique 19" descr="A green and blue v logo&#10;&#10;AI-generated content may be incorrect.">
            <a:extLst>
              <a:ext uri="{FF2B5EF4-FFF2-40B4-BE49-F238E27FC236}">
                <a16:creationId xmlns:a16="http://schemas.microsoft.com/office/drawing/2014/main" id="{894341D4-D4FB-23EB-50BE-B719331CA1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2721" y="1841303"/>
            <a:ext cx="761925" cy="642761"/>
          </a:xfrm>
          <a:prstGeom prst="rect">
            <a:avLst/>
          </a:prstGeom>
        </p:spPr>
      </p:pic>
      <p:pic>
        <p:nvPicPr>
          <p:cNvPr id="24" name="Graphique 23">
            <a:extLst>
              <a:ext uri="{FF2B5EF4-FFF2-40B4-BE49-F238E27FC236}">
                <a16:creationId xmlns:a16="http://schemas.microsoft.com/office/drawing/2014/main" id="{59D988B0-D334-4D31-4F9E-687B7E397D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66134" y="3092155"/>
            <a:ext cx="1503378" cy="776216"/>
          </a:xfrm>
          <a:prstGeom prst="rect">
            <a:avLst/>
          </a:prstGeom>
        </p:spPr>
      </p:pic>
      <p:pic>
        <p:nvPicPr>
          <p:cNvPr id="26" name="Image 25" descr="Une image contenant jaune&#10;&#10;Description générée automatiquement">
            <a:extLst>
              <a:ext uri="{FF2B5EF4-FFF2-40B4-BE49-F238E27FC236}">
                <a16:creationId xmlns:a16="http://schemas.microsoft.com/office/drawing/2014/main" id="{449D0483-961F-32E7-229D-8123C5503C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0" r="1250"/>
          <a:stretch>
            <a:fillRect/>
          </a:stretch>
        </p:blipFill>
        <p:spPr>
          <a:xfrm>
            <a:off x="3863437" y="5533521"/>
            <a:ext cx="2302187" cy="1179871"/>
          </a:xfrm>
          <a:prstGeom prst="rect">
            <a:avLst/>
          </a:prstGeom>
        </p:spPr>
      </p:pic>
      <p:pic>
        <p:nvPicPr>
          <p:cNvPr id="36" name="Image 35" descr="Une image contenant Graphique, graphisme, texte, conception&#10;&#10;Description générée automatiquement">
            <a:extLst>
              <a:ext uri="{FF2B5EF4-FFF2-40B4-BE49-F238E27FC236}">
                <a16:creationId xmlns:a16="http://schemas.microsoft.com/office/drawing/2014/main" id="{DD0D5A78-0917-CC6B-50EF-94DA96C7820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4"/>
          <a:stretch/>
        </p:blipFill>
        <p:spPr>
          <a:xfrm>
            <a:off x="9098641" y="159349"/>
            <a:ext cx="838601" cy="104042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6BD03BD-F0F2-23F9-B494-019B69152A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95" y="4191456"/>
            <a:ext cx="2244847" cy="1346908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4C3321A-14E1-349F-02A2-0CA296A21BD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817" y="4444225"/>
            <a:ext cx="826365" cy="826365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3211842C-DC7D-1E0C-211A-18417F0F18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00" y="4432518"/>
            <a:ext cx="826365" cy="838072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FF70679F-8432-8681-4E84-47D3845C9758}"/>
              </a:ext>
            </a:extLst>
          </p:cNvPr>
          <p:cNvSpPr txBox="1"/>
          <p:nvPr/>
        </p:nvSpPr>
        <p:spPr>
          <a:xfrm>
            <a:off x="162232" y="3480262"/>
            <a:ext cx="292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Stockage des données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220EFF9-E1CB-4A74-B9C8-71B63DB3525A}"/>
              </a:ext>
            </a:extLst>
          </p:cNvPr>
          <p:cNvSpPr txBox="1"/>
          <p:nvPr/>
        </p:nvSpPr>
        <p:spPr>
          <a:xfrm>
            <a:off x="154702" y="1840539"/>
            <a:ext cx="1956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Langages &amp; </a:t>
            </a:r>
            <a:r>
              <a:rPr lang="fr-F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frameworks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1A7489E-78E3-1A1E-6BFA-8AE5059E3BBD}"/>
              </a:ext>
            </a:extLst>
          </p:cNvPr>
          <p:cNvSpPr txBox="1"/>
          <p:nvPr/>
        </p:nvSpPr>
        <p:spPr>
          <a:xfrm>
            <a:off x="162232" y="621554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Conception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BA49965-E0EE-CB0F-8701-B068853B6DC0}"/>
              </a:ext>
            </a:extLst>
          </p:cNvPr>
          <p:cNvSpPr txBox="1"/>
          <p:nvPr/>
        </p:nvSpPr>
        <p:spPr>
          <a:xfrm>
            <a:off x="154702" y="4666888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Logiciels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5E7EEE3B-B1D9-E08D-E55E-99E4CC44CAF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843548" y="748711"/>
            <a:ext cx="3624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7D22C521-720D-1015-C6E1-A5ADFEEFA030}"/>
              </a:ext>
            </a:extLst>
          </p:cNvPr>
          <p:cNvCxnSpPr>
            <a:cxnSpLocks/>
          </p:cNvCxnSpPr>
          <p:nvPr/>
        </p:nvCxnSpPr>
        <p:spPr>
          <a:xfrm flipV="1">
            <a:off x="2111321" y="2163704"/>
            <a:ext cx="8852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0185FC9-9202-60A3-999A-DE77F54BC5BE}"/>
              </a:ext>
            </a:extLst>
          </p:cNvPr>
          <p:cNvCxnSpPr>
            <a:cxnSpLocks/>
          </p:cNvCxnSpPr>
          <p:nvPr/>
        </p:nvCxnSpPr>
        <p:spPr>
          <a:xfrm>
            <a:off x="2959766" y="3701420"/>
            <a:ext cx="2355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B851F12C-C3A7-DFE5-8AAF-D2EA1A5C73FF}"/>
              </a:ext>
            </a:extLst>
          </p:cNvPr>
          <p:cNvCxnSpPr>
            <a:cxnSpLocks/>
          </p:cNvCxnSpPr>
          <p:nvPr/>
        </p:nvCxnSpPr>
        <p:spPr>
          <a:xfrm flipV="1">
            <a:off x="1315564" y="4851554"/>
            <a:ext cx="2249860" cy="1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C5EB2041-27B7-629B-9DD7-120FD884D0AC}"/>
              </a:ext>
            </a:extLst>
          </p:cNvPr>
          <p:cNvCxnSpPr>
            <a:cxnSpLocks/>
          </p:cNvCxnSpPr>
          <p:nvPr/>
        </p:nvCxnSpPr>
        <p:spPr>
          <a:xfrm flipV="1">
            <a:off x="4155521" y="2149327"/>
            <a:ext cx="1206416" cy="2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A961697-8A76-9CE4-17F5-EC87872F1135}"/>
              </a:ext>
            </a:extLst>
          </p:cNvPr>
          <p:cNvCxnSpPr>
            <a:cxnSpLocks/>
          </p:cNvCxnSpPr>
          <p:nvPr/>
        </p:nvCxnSpPr>
        <p:spPr>
          <a:xfrm>
            <a:off x="7877225" y="2163705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D31BB5A3-7348-7FF3-F9BB-B77949861F47}"/>
              </a:ext>
            </a:extLst>
          </p:cNvPr>
          <p:cNvCxnSpPr>
            <a:cxnSpLocks/>
          </p:cNvCxnSpPr>
          <p:nvPr/>
        </p:nvCxnSpPr>
        <p:spPr>
          <a:xfrm>
            <a:off x="4702601" y="4851554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FD66AFC-2FEE-3072-4B5F-8200A8DD792B}"/>
              </a:ext>
            </a:extLst>
          </p:cNvPr>
          <p:cNvCxnSpPr>
            <a:cxnSpLocks/>
          </p:cNvCxnSpPr>
          <p:nvPr/>
        </p:nvCxnSpPr>
        <p:spPr>
          <a:xfrm>
            <a:off x="6550852" y="4858232"/>
            <a:ext cx="918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77D2EB0-26F2-1B83-7FA8-E20B68675B91}"/>
              </a:ext>
            </a:extLst>
          </p:cNvPr>
          <p:cNvCxnSpPr>
            <a:cxnSpLocks/>
          </p:cNvCxnSpPr>
          <p:nvPr/>
        </p:nvCxnSpPr>
        <p:spPr>
          <a:xfrm>
            <a:off x="6758167" y="806220"/>
            <a:ext cx="2202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A white symbol on an orange background&#10;&#10;AI-generated content may be incorrect.">
            <a:extLst>
              <a:ext uri="{FF2B5EF4-FFF2-40B4-BE49-F238E27FC236}">
                <a16:creationId xmlns:a16="http://schemas.microsoft.com/office/drawing/2014/main" id="{2DBBE778-5327-A00D-C82E-9DF124AA8B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25715" y="447201"/>
            <a:ext cx="453426" cy="453426"/>
          </a:xfrm>
          <a:prstGeom prst="rect">
            <a:avLst/>
          </a:prstGeom>
        </p:spPr>
      </p:pic>
      <p:pic>
        <p:nvPicPr>
          <p:cNvPr id="3" name="Picture 2" descr="A white arrow in a purple square&#10;&#10;AI-generated content may be incorrect.">
            <a:extLst>
              <a:ext uri="{FF2B5EF4-FFF2-40B4-BE49-F238E27FC236}">
                <a16:creationId xmlns:a16="http://schemas.microsoft.com/office/drawing/2014/main" id="{288448E4-6507-57F0-291D-DB634467E08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49576" y="1788902"/>
            <a:ext cx="676130" cy="764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EC5E1-6EB3-B510-337E-E5B29AC018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66406" y="1909133"/>
            <a:ext cx="1213450" cy="552451"/>
          </a:xfrm>
          <a:prstGeom prst="rect">
            <a:avLst/>
          </a:prstGeom>
        </p:spPr>
      </p:pic>
      <p:sp>
        <p:nvSpPr>
          <p:cNvPr id="10" name="ZoneTexte 57">
            <a:extLst>
              <a:ext uri="{FF2B5EF4-FFF2-40B4-BE49-F238E27FC236}">
                <a16:creationId xmlns:a16="http://schemas.microsoft.com/office/drawing/2014/main" id="{E20F5032-DDF7-4691-F12F-BAA2ABCD7FE5}"/>
              </a:ext>
            </a:extLst>
          </p:cNvPr>
          <p:cNvSpPr txBox="1"/>
          <p:nvPr/>
        </p:nvSpPr>
        <p:spPr>
          <a:xfrm>
            <a:off x="298476" y="5860209"/>
            <a:ext cx="168131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/>
              </a:rPr>
              <a:t>Services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4" name="Connecteur droit 69">
            <a:extLst>
              <a:ext uri="{FF2B5EF4-FFF2-40B4-BE49-F238E27FC236}">
                <a16:creationId xmlns:a16="http://schemas.microsoft.com/office/drawing/2014/main" id="{E54318B3-0CD4-969D-228C-3674AF04FC66}"/>
              </a:ext>
            </a:extLst>
          </p:cNvPr>
          <p:cNvCxnSpPr>
            <a:cxnSpLocks/>
          </p:cNvCxnSpPr>
          <p:nvPr/>
        </p:nvCxnSpPr>
        <p:spPr>
          <a:xfrm flipV="1">
            <a:off x="1459338" y="6044875"/>
            <a:ext cx="2249860" cy="1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0CAEB45B-A2F1-5F87-7351-F9318081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20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829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478" y="996946"/>
            <a:ext cx="7067043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</a:rPr>
              <a:t>Démonstration</a:t>
            </a:r>
            <a:endParaRPr lang="en-US" sz="5400" b="1" dirty="0" err="1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A6D5E1A-5549-CBB2-3B24-31B32700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8" y="2590798"/>
            <a:ext cx="2743201" cy="2743201"/>
          </a:xfrm>
          <a:prstGeom prst="rect">
            <a:avLst/>
          </a:prstGeom>
        </p:spPr>
      </p:pic>
      <p:sp>
        <p:nvSpPr>
          <p:cNvPr id="6" name="Espace réservé du numéro de diapositive 2">
            <a:extLst>
              <a:ext uri="{FF2B5EF4-FFF2-40B4-BE49-F238E27FC236}">
                <a16:creationId xmlns:a16="http://schemas.microsoft.com/office/drawing/2014/main" id="{90109C5D-9F35-B509-7353-D082EAAF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21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69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175" y="2766218"/>
            <a:ext cx="9141649" cy="1325563"/>
          </a:xfrm>
        </p:spPr>
        <p:txBody>
          <a:bodyPr>
            <a:normAutofit fontScale="90000"/>
          </a:bodyPr>
          <a:lstStyle/>
          <a:p>
            <a:r>
              <a:rPr lang="fr-FR" sz="58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Conclusion &amp; perspectives</a:t>
            </a:r>
            <a:endParaRPr lang="en-US" sz="58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DEC1330A-66EC-54E4-D06C-BC68052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22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93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C867655-D853-70DE-4FF7-F7B04E571761}"/>
              </a:ext>
            </a:extLst>
          </p:cNvPr>
          <p:cNvSpPr txBox="1">
            <a:spLocks/>
          </p:cNvSpPr>
          <p:nvPr/>
        </p:nvSpPr>
        <p:spPr>
          <a:xfrm>
            <a:off x="4485968" y="337588"/>
            <a:ext cx="36649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Introduction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5DA5B15-D9D7-E64B-E6FD-1E45F0FC8C9D}"/>
              </a:ext>
            </a:extLst>
          </p:cNvPr>
          <p:cNvSpPr/>
          <p:nvPr/>
        </p:nvSpPr>
        <p:spPr>
          <a:xfrm>
            <a:off x="352035" y="1912475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chemeClr val="accent1"/>
                </a:solidFill>
                <a:latin typeface="Century Gothic"/>
              </a:rPr>
              <a:t>Problématique</a:t>
            </a:r>
            <a:endParaRPr lang="en-US" sz="2000" b="1" dirty="0">
              <a:solidFill>
                <a:schemeClr val="accent1"/>
              </a:solidFill>
              <a:latin typeface="Century Gothic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2EBDB1F-F7D8-7283-D621-0BFE079348BE}"/>
              </a:ext>
            </a:extLst>
          </p:cNvPr>
          <p:cNvSpPr/>
          <p:nvPr/>
        </p:nvSpPr>
        <p:spPr>
          <a:xfrm>
            <a:off x="346634" y="3643336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Causes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1723479-6BFC-A74B-584B-BEE58DE4510A}"/>
              </a:ext>
            </a:extLst>
          </p:cNvPr>
          <p:cNvSpPr/>
          <p:nvPr/>
        </p:nvSpPr>
        <p:spPr>
          <a:xfrm>
            <a:off x="352036" y="5474840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Solution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DD0825A-4B52-7BA0-9A5A-CCFD0EA9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z="2000" dirty="0" smtClean="0"/>
              <a:t>3</a:t>
            </a:fld>
            <a:endParaRPr lang="en-US" sz="2000" dirty="0"/>
          </a:p>
        </p:txBody>
      </p:sp>
      <p:sp>
        <p:nvSpPr>
          <p:cNvPr id="19" name="Rectangle : coins arrondis 6">
            <a:extLst>
              <a:ext uri="{FF2B5EF4-FFF2-40B4-BE49-F238E27FC236}">
                <a16:creationId xmlns:a16="http://schemas.microsoft.com/office/drawing/2014/main" id="{19A8D747-CE27-DA92-61EC-1E7EBE3EF68B}"/>
              </a:ext>
            </a:extLst>
          </p:cNvPr>
          <p:cNvSpPr/>
          <p:nvPr/>
        </p:nvSpPr>
        <p:spPr>
          <a:xfrm>
            <a:off x="5680285" y="1547289"/>
            <a:ext cx="5820231" cy="118998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</a:rPr>
              <a:t>Gérer les stocks à la main cause des erreurs, c’est lente et ça peut faire perdre de l’argent.</a:t>
            </a:r>
            <a:endParaRPr lang="en-US" dirty="0">
              <a:solidFill>
                <a:schemeClr val="accent1"/>
              </a:solidFill>
              <a:ea typeface="+mn-lt"/>
              <a:cs typeface="+mn-lt"/>
            </a:endParaRPr>
          </a:p>
        </p:txBody>
      </p:sp>
      <p:sp>
        <p:nvSpPr>
          <p:cNvPr id="21" name="Rectangle : coins arrondis 7">
            <a:extLst>
              <a:ext uri="{FF2B5EF4-FFF2-40B4-BE49-F238E27FC236}">
                <a16:creationId xmlns:a16="http://schemas.microsoft.com/office/drawing/2014/main" id="{DA087B44-088D-AFE7-8B34-0C53F3DDC38C}"/>
              </a:ext>
            </a:extLst>
          </p:cNvPr>
          <p:cNvSpPr/>
          <p:nvPr/>
        </p:nvSpPr>
        <p:spPr>
          <a:xfrm>
            <a:off x="5674883" y="3177510"/>
            <a:ext cx="5820232" cy="120435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Font typeface="Arial"/>
              <a:buChar char="•"/>
            </a:pP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Ils utilisent des vieilles méthodes (Excel, papier)</a:t>
            </a:r>
            <a:endParaRPr lang="en-US" sz="2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Pas d'alertes quand le stock est bas</a:t>
            </a:r>
            <a:endParaRPr lang="en-US" sz="2000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Impossible de tout suivre facilement</a:t>
            </a:r>
            <a:endParaRPr lang="fr-FR" dirty="0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25" name="Rectangle : coins arrondis 8">
            <a:extLst>
              <a:ext uri="{FF2B5EF4-FFF2-40B4-BE49-F238E27FC236}">
                <a16:creationId xmlns:a16="http://schemas.microsoft.com/office/drawing/2014/main" id="{8F638BCC-5A7D-3288-11D8-6F5F7F47D5C5}"/>
              </a:ext>
            </a:extLst>
          </p:cNvPr>
          <p:cNvSpPr/>
          <p:nvPr/>
        </p:nvSpPr>
        <p:spPr>
          <a:xfrm>
            <a:off x="5671660" y="4727218"/>
            <a:ext cx="5820231" cy="16356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fr-FR" sz="2400">
                <a:solidFill>
                  <a:schemeClr val="accent1"/>
                </a:solidFill>
                <a:ea typeface="+mn-lt"/>
                <a:cs typeface="+mn-lt"/>
              </a:rPr>
              <a:t>Application web/mobile :</a:t>
            </a:r>
            <a:endParaRPr lang="en-US" sz="2400">
              <a:solidFill>
                <a:schemeClr val="accent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</a:rPr>
              <a:t>Automatisation des stocks</a:t>
            </a:r>
            <a:endParaRPr lang="fr-FR" sz="2000" dirty="0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</a:rPr>
              <a:t>Dashboard temps réel</a:t>
            </a:r>
            <a:endParaRPr lang="fr-FR" sz="2000" dirty="0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</a:rPr>
              <a:t>Alertes mobiles (Flutter)</a:t>
            </a:r>
            <a:endParaRPr lang="fr-FR" sz="2000" dirty="0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endParaRPr lang="fr-FR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 animBg="1"/>
      <p:bldP spid="21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2958B-F351-04BE-805E-0BB6EE3F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D9FE4-9DEE-0742-7C2B-C821EED2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450" y="2766218"/>
            <a:ext cx="6587099" cy="1325563"/>
          </a:xfrm>
        </p:spPr>
        <p:txBody>
          <a:bodyPr>
            <a:normAutofit/>
          </a:bodyPr>
          <a:lstStyle/>
          <a:p>
            <a:pPr algn="ctr"/>
            <a:r>
              <a:rPr lang="fr-FR" sz="58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Etude préalable</a:t>
            </a:r>
            <a:endParaRPr lang="en-US" sz="58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C7EE2DD-5853-CBBC-A56B-649C3F7B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z="2000" dirty="0" smtClean="0"/>
              <a:t>4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22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D8795752-927C-09EE-8677-49863B3D4DC9}"/>
              </a:ext>
            </a:extLst>
          </p:cNvPr>
          <p:cNvSpPr txBox="1">
            <a:spLocks/>
          </p:cNvSpPr>
          <p:nvPr/>
        </p:nvSpPr>
        <p:spPr>
          <a:xfrm>
            <a:off x="1286485" y="307873"/>
            <a:ext cx="102860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Analyse &amp; spécification des besoins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3C1281-D509-B6CA-312F-9C786D48742A}"/>
              </a:ext>
            </a:extLst>
          </p:cNvPr>
          <p:cNvSpPr txBox="1"/>
          <p:nvPr/>
        </p:nvSpPr>
        <p:spPr>
          <a:xfrm>
            <a:off x="1735395" y="1522738"/>
            <a:ext cx="37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Besoins fonctionnels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34DE4C-C7D9-E43E-6EBD-DEABAEB3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z="2000" dirty="0" smtClean="0"/>
              <a:t>5</a:t>
            </a:fld>
            <a:endParaRPr lang="en-US" sz="2000" dirty="0"/>
          </a:p>
        </p:txBody>
      </p:sp>
      <p:sp>
        <p:nvSpPr>
          <p:cNvPr id="12" name="Rectangle : coins arrondis 4">
            <a:extLst>
              <a:ext uri="{FF2B5EF4-FFF2-40B4-BE49-F238E27FC236}">
                <a16:creationId xmlns:a16="http://schemas.microsoft.com/office/drawing/2014/main" id="{0C44F34C-6762-DABF-A30A-DD514E080F4B}"/>
              </a:ext>
            </a:extLst>
          </p:cNvPr>
          <p:cNvSpPr/>
          <p:nvPr/>
        </p:nvSpPr>
        <p:spPr>
          <a:xfrm>
            <a:off x="1558289" y="3428804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rgbClr val="275C8D"/>
                </a:solidFill>
                <a:latin typeface="Century Gothic"/>
              </a:rPr>
              <a:t>Gestion des </a:t>
            </a:r>
            <a:r>
              <a:rPr lang="en-US" sz="2000" b="1" dirty="0" err="1">
                <a:solidFill>
                  <a:srgbClr val="275C8D"/>
                </a:solidFill>
                <a:latin typeface="Century Gothic"/>
              </a:rPr>
              <a:t>Produits</a:t>
            </a:r>
            <a:endParaRPr lang="en-US" dirty="0" err="1"/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684D14CC-A113-5927-13D1-556F27AD7792}"/>
              </a:ext>
            </a:extLst>
          </p:cNvPr>
          <p:cNvSpPr/>
          <p:nvPr/>
        </p:nvSpPr>
        <p:spPr>
          <a:xfrm>
            <a:off x="1566915" y="4760147"/>
            <a:ext cx="2975302" cy="7730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Gestion des Notifications</a:t>
            </a:r>
            <a:endParaRPr lang="en-US" sz="2000" dirty="0">
              <a:solidFill>
                <a:srgbClr val="000000"/>
              </a:solidFill>
              <a:latin typeface="Century Gothic"/>
            </a:endParaRPr>
          </a:p>
          <a:p>
            <a:pPr algn="ctr"/>
            <a:endParaRPr lang="en-US" sz="2000" b="1" dirty="0">
              <a:solidFill>
                <a:srgbClr val="275C8D"/>
              </a:solidFill>
              <a:latin typeface="Century Gothic"/>
            </a:endParaRPr>
          </a:p>
        </p:txBody>
      </p:sp>
      <p:sp>
        <p:nvSpPr>
          <p:cNvPr id="17" name="Rectangle : coins arrondis 4">
            <a:extLst>
              <a:ext uri="{FF2B5EF4-FFF2-40B4-BE49-F238E27FC236}">
                <a16:creationId xmlns:a16="http://schemas.microsoft.com/office/drawing/2014/main" id="{B9B18240-3022-091B-1394-366650CF8CC4}"/>
              </a:ext>
            </a:extLst>
          </p:cNvPr>
          <p:cNvSpPr/>
          <p:nvPr/>
        </p:nvSpPr>
        <p:spPr>
          <a:xfrm>
            <a:off x="8381784" y="3423053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Application Mobile</a:t>
            </a:r>
            <a:endParaRPr lang="en-US" sz="2000" dirty="0">
              <a:solidFill>
                <a:srgbClr val="000000"/>
              </a:solidFill>
              <a:latin typeface="Century Gothic"/>
            </a:endParaRPr>
          </a:p>
          <a:p>
            <a:pPr algn="ctr"/>
            <a:endParaRPr lang="en-US" sz="2000" b="1" dirty="0">
              <a:solidFill>
                <a:srgbClr val="275C8D"/>
              </a:solidFill>
              <a:latin typeface="Century Gothic"/>
            </a:endParaRPr>
          </a:p>
        </p:txBody>
      </p:sp>
      <p:sp>
        <p:nvSpPr>
          <p:cNvPr id="19" name="Rectangle : coins arrondis 4">
            <a:extLst>
              <a:ext uri="{FF2B5EF4-FFF2-40B4-BE49-F238E27FC236}">
                <a16:creationId xmlns:a16="http://schemas.microsoft.com/office/drawing/2014/main" id="{653A37D6-8F5F-46EE-4817-EA973FE03863}"/>
              </a:ext>
            </a:extLst>
          </p:cNvPr>
          <p:cNvSpPr/>
          <p:nvPr/>
        </p:nvSpPr>
        <p:spPr>
          <a:xfrm>
            <a:off x="8419164" y="4754396"/>
            <a:ext cx="2975302" cy="77303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Gestion des </a:t>
            </a:r>
            <a:endParaRPr lang="fr-FR" sz="2000" dirty="0">
              <a:solidFill>
                <a:srgbClr val="000000"/>
              </a:solidFill>
              <a:latin typeface="Century Gothic"/>
            </a:endParaRPr>
          </a:p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Employés</a:t>
            </a:r>
            <a:endParaRPr lang="fr-FR" sz="2000" dirty="0">
              <a:solidFill>
                <a:srgbClr val="000000"/>
              </a:solidFill>
              <a:latin typeface="Century Gothic"/>
            </a:endParaRPr>
          </a:p>
          <a:p>
            <a:pPr algn="ctr"/>
            <a:endParaRPr lang="fr-FR" sz="2000" b="1" dirty="0">
              <a:solidFill>
                <a:srgbClr val="275C8D"/>
              </a:solidFill>
              <a:latin typeface="Century Gothic"/>
            </a:endParaRPr>
          </a:p>
        </p:txBody>
      </p:sp>
      <p:sp>
        <p:nvSpPr>
          <p:cNvPr id="22" name="Rectangle : coins arrondis 4">
            <a:extLst>
              <a:ext uri="{FF2B5EF4-FFF2-40B4-BE49-F238E27FC236}">
                <a16:creationId xmlns:a16="http://schemas.microsoft.com/office/drawing/2014/main" id="{6F053CE9-4FC9-61B9-89C9-856646C88CED}"/>
              </a:ext>
            </a:extLst>
          </p:cNvPr>
          <p:cNvSpPr/>
          <p:nvPr/>
        </p:nvSpPr>
        <p:spPr>
          <a:xfrm>
            <a:off x="1558289" y="2321746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Gestion des ventes</a:t>
            </a:r>
            <a:endParaRPr lang="fr-FR" sz="200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Rectangle : coins arrondis 4">
            <a:extLst>
              <a:ext uri="{FF2B5EF4-FFF2-40B4-BE49-F238E27FC236}">
                <a16:creationId xmlns:a16="http://schemas.microsoft.com/office/drawing/2014/main" id="{E191A89F-F605-688A-0C7B-FDF54612AFAE}"/>
              </a:ext>
            </a:extLst>
          </p:cNvPr>
          <p:cNvSpPr/>
          <p:nvPr/>
        </p:nvSpPr>
        <p:spPr>
          <a:xfrm>
            <a:off x="8381783" y="2315996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</a:rPr>
              <a:t>Gestion des Clients</a:t>
            </a:r>
            <a:endParaRPr lang="fr-FR" sz="2000" dirty="0">
              <a:solidFill>
                <a:srgbClr val="000000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323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  <p:bldP spid="19" grpId="0" animBg="1"/>
      <p:bldP spid="22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9EA362C-8961-CAC2-F3B6-189A8A7175B3}"/>
              </a:ext>
            </a:extLst>
          </p:cNvPr>
          <p:cNvSpPr txBox="1"/>
          <p:nvPr/>
        </p:nvSpPr>
        <p:spPr>
          <a:xfrm>
            <a:off x="1735395" y="1252441"/>
            <a:ext cx="3737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Besoins non fonctionnels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9081008-F8F2-7D99-54BD-268780E2EFE9}"/>
              </a:ext>
            </a:extLst>
          </p:cNvPr>
          <p:cNvSpPr/>
          <p:nvPr/>
        </p:nvSpPr>
        <p:spPr>
          <a:xfrm>
            <a:off x="4511399" y="2111838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Performance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62EEDD7-D3C5-E31F-7D68-6DC840AE7297}"/>
              </a:ext>
            </a:extLst>
          </p:cNvPr>
          <p:cNvSpPr/>
          <p:nvPr/>
        </p:nvSpPr>
        <p:spPr>
          <a:xfrm>
            <a:off x="4511399" y="2978166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Sécurité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DD02742-996A-8A91-05A3-0174BFDBFE9C}"/>
              </a:ext>
            </a:extLst>
          </p:cNvPr>
          <p:cNvSpPr/>
          <p:nvPr/>
        </p:nvSpPr>
        <p:spPr>
          <a:xfrm>
            <a:off x="4511399" y="3844495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 panose="020B0502020202020204" pitchFamily="34" charset="0"/>
              </a:rPr>
              <a:t>Convivialité</a:t>
            </a:r>
            <a:endParaRPr lang="en-US" sz="2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C21E248-63D1-93C8-FD50-B2A7D23BF470}"/>
              </a:ext>
            </a:extLst>
          </p:cNvPr>
          <p:cNvSpPr/>
          <p:nvPr/>
        </p:nvSpPr>
        <p:spPr>
          <a:xfrm>
            <a:off x="4511399" y="4710824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  <a:ea typeface="+mn-lt"/>
                <a:cs typeface="+mn-lt"/>
              </a:rPr>
              <a:t>Fiabilité </a:t>
            </a:r>
            <a:endParaRPr lang="en-US" sz="2000" b="1">
              <a:latin typeface="Century Gothic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9F200A-792F-74B2-E42F-ABF1F24D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z="2000" dirty="0" smtClean="0"/>
              <a:t>6</a:t>
            </a:fld>
            <a:endParaRPr lang="en-US" sz="2000" dirty="0">
              <a:ea typeface="Calibri"/>
              <a:cs typeface="Calibri"/>
            </a:endParaRPr>
          </a:p>
        </p:txBody>
      </p:sp>
      <p:sp>
        <p:nvSpPr>
          <p:cNvPr id="11" name="Rectangle : coins arrondis 7">
            <a:extLst>
              <a:ext uri="{FF2B5EF4-FFF2-40B4-BE49-F238E27FC236}">
                <a16:creationId xmlns:a16="http://schemas.microsoft.com/office/drawing/2014/main" id="{973A3D4F-E1BB-C7D3-A8D4-D1765900A0A6}"/>
              </a:ext>
            </a:extLst>
          </p:cNvPr>
          <p:cNvSpPr/>
          <p:nvPr/>
        </p:nvSpPr>
        <p:spPr>
          <a:xfrm>
            <a:off x="4505648" y="5553337"/>
            <a:ext cx="2975302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 dirty="0">
                <a:solidFill>
                  <a:srgbClr val="275C8D"/>
                </a:solidFill>
                <a:latin typeface="Century Gothic"/>
                <a:ea typeface="+mn-lt"/>
                <a:cs typeface="+mn-lt"/>
              </a:rPr>
              <a:t>Rapidité</a:t>
            </a:r>
            <a:endParaRPr lang="en-US" sz="2000" b="1">
              <a:latin typeface="Century Gothi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391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2741C2-2C2C-8F55-7166-C457FB9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450" y="2766218"/>
            <a:ext cx="6587099" cy="1325563"/>
          </a:xfrm>
        </p:spPr>
        <p:txBody>
          <a:bodyPr>
            <a:normAutofit/>
          </a:bodyPr>
          <a:lstStyle/>
          <a:p>
            <a:pPr algn="ctr"/>
            <a:r>
              <a:rPr lang="fr-FR" sz="5800" b="1" dirty="0">
                <a:solidFill>
                  <a:srgbClr val="275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Conception</a:t>
            </a:r>
            <a:endParaRPr lang="en-US" sz="5800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E5ECF3-B21A-43BF-B0A9-7390F22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z="2000" dirty="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60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8D81F-BAB1-8901-A4CE-AE21DA80C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593" y="70158"/>
            <a:ext cx="10515600" cy="1325563"/>
          </a:xfrm>
        </p:spPr>
        <p:txBody>
          <a:bodyPr>
            <a:normAutofit/>
          </a:bodyPr>
          <a:lstStyle/>
          <a:p>
            <a:r>
              <a:rPr lang="fr-FR" sz="3000" b="1" dirty="0">
                <a:solidFill>
                  <a:srgbClr val="275C8D"/>
                </a:solidFill>
                <a:latin typeface="Century Gothic"/>
              </a:rPr>
              <a:t>Diagramme de cas d’utilisation Global</a:t>
            </a:r>
            <a:endParaRPr lang="en-US" sz="3000" b="1" dirty="0">
              <a:solidFill>
                <a:srgbClr val="275C8D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FC2C332-9E19-A2CC-5826-5BE28A2C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A047-6DF3-4C8C-9C12-C17027B947F2}" type="slidenum">
              <a:rPr lang="en-US" sz="2000" dirty="0" smtClean="0"/>
              <a:t>8</a:t>
            </a:fld>
            <a:endParaRPr lang="en-US" sz="2000" dirty="0">
              <a:ea typeface="Calibri"/>
              <a:cs typeface="Calibri"/>
            </a:endParaRPr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610A95AB-2563-0DD3-158C-C1D06123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22" y="963283"/>
            <a:ext cx="8736293" cy="57653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D6CF9C-2E44-7B5A-FCAD-FD495640BA6D}"/>
              </a:ext>
            </a:extLst>
          </p:cNvPr>
          <p:cNvSpPr/>
          <p:nvPr/>
        </p:nvSpPr>
        <p:spPr>
          <a:xfrm>
            <a:off x="9650363" y="122031"/>
            <a:ext cx="2541285" cy="597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err="1">
                <a:latin typeface="Century Gothic"/>
                <a:ea typeface="Calibri"/>
                <a:cs typeface="Calibri"/>
              </a:rPr>
              <a:t>Partie</a:t>
            </a:r>
            <a:r>
              <a:rPr lang="en-US" sz="2000" b="1">
                <a:latin typeface="Century Gothic"/>
                <a:ea typeface="Calibri"/>
                <a:cs typeface="Calibri"/>
              </a:rPr>
              <a:t> Web</a:t>
            </a:r>
            <a:endParaRPr lang="en-US" sz="2000" b="1" dirty="0">
              <a:latin typeface="Century Gothi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4063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B093-2A64-B58D-1456-9C881F8E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000" b="1">
                <a:solidFill>
                  <a:srgbClr val="275C8D"/>
                </a:solidFill>
                <a:latin typeface="Century Gothic"/>
              </a:rPr>
              <a:t>Diagramme de cas d’utilisation de l'application mobile</a:t>
            </a:r>
          </a:p>
        </p:txBody>
      </p:sp>
      <p:pic>
        <p:nvPicPr>
          <p:cNvPr id="7" name="Content Placeholder 6" descr="A diagram of a company&#10;&#10;AI-generated content may be incorrect.">
            <a:extLst>
              <a:ext uri="{FF2B5EF4-FFF2-40B4-BE49-F238E27FC236}">
                <a16:creationId xmlns:a16="http://schemas.microsoft.com/office/drawing/2014/main" id="{14F0B36D-4369-808F-FEFB-DC3A7FB2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06" y="1512574"/>
            <a:ext cx="10109475" cy="481928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A59C5F-194E-B9F9-6093-699AA4003897}"/>
              </a:ext>
            </a:extLst>
          </p:cNvPr>
          <p:cNvSpPr/>
          <p:nvPr/>
        </p:nvSpPr>
        <p:spPr>
          <a:xfrm>
            <a:off x="9650363" y="64522"/>
            <a:ext cx="2541285" cy="5975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 err="1">
                <a:latin typeface="Century Gothic"/>
                <a:ea typeface="Calibri"/>
                <a:cs typeface="Calibri"/>
              </a:rPr>
              <a:t>Partie</a:t>
            </a:r>
            <a:r>
              <a:rPr lang="en-US" sz="2000" b="1" dirty="0">
                <a:latin typeface="Century Gothic"/>
                <a:ea typeface="Calibri"/>
                <a:cs typeface="Calibri"/>
              </a:rPr>
              <a:t> Mobile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EFAF23A8-6C18-AB66-3EB7-F73EC04A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17A047-6DF3-4C8C-9C12-C17027B947F2}" type="slidenum">
              <a:rPr lang="en-US" sz="2000" dirty="0" smtClean="0"/>
              <a:t>9</a:t>
            </a:fld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77668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476</Words>
  <Application>Microsoft Office PowerPoint</Application>
  <PresentationFormat>Widescreen</PresentationFormat>
  <Paragraphs>168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Thème Office</vt:lpstr>
      <vt:lpstr>Développement d'une application web et mobile de gestion des stocks</vt:lpstr>
      <vt:lpstr>Plan  </vt:lpstr>
      <vt:lpstr>PowerPoint Presentation</vt:lpstr>
      <vt:lpstr>Etude préalable</vt:lpstr>
      <vt:lpstr>PowerPoint Presentation</vt:lpstr>
      <vt:lpstr>PowerPoint Presentation</vt:lpstr>
      <vt:lpstr>Conception</vt:lpstr>
      <vt:lpstr>Diagramme de cas d’utilisation Global</vt:lpstr>
      <vt:lpstr>Diagramme de cas d’utilisation de l'application mobile</vt:lpstr>
      <vt:lpstr>Diagramme de cas d’utilisation:Gestion des produits</vt:lpstr>
      <vt:lpstr>Diagramme de cas d’utilisation:Gestion des ventes</vt:lpstr>
      <vt:lpstr>Diagramme de cas d’utilisation:Gestion des employés</vt:lpstr>
      <vt:lpstr>Diagramme de cas d’utilisation:Gestion des stocks</vt:lpstr>
      <vt:lpstr>Diagramme de cas d’utilisation:Gestion des clients</vt:lpstr>
      <vt:lpstr>Diagramme de class</vt:lpstr>
      <vt:lpstr>Diagramme de Séquence:Créer un utilisateur</vt:lpstr>
      <vt:lpstr>Diagramme de Séquence:Créer un produit</vt:lpstr>
      <vt:lpstr>Diagramme de Séquence:Enregistrer une vente</vt:lpstr>
      <vt:lpstr>Outils &amp; technologies</vt:lpstr>
      <vt:lpstr>PowerPoint Presentation</vt:lpstr>
      <vt:lpstr>Démonstration</vt:lpstr>
      <vt:lpstr>Conclusion &amp; 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mise en relation entre clients et prestataires de services</dc:title>
  <dc:creator>Mohamed Khalef</dc:creator>
  <cp:lastModifiedBy>EL BENANY Mohamed Mahmoud</cp:lastModifiedBy>
  <cp:revision>662</cp:revision>
  <dcterms:created xsi:type="dcterms:W3CDTF">2023-07-10T08:39:19Z</dcterms:created>
  <dcterms:modified xsi:type="dcterms:W3CDTF">2025-06-29T20:29:10Z</dcterms:modified>
</cp:coreProperties>
</file>