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bold.fntdata"/><Relationship Id="rId6" Type="http://schemas.openxmlformats.org/officeDocument/2006/relationships/slide" Target="slides/slide1.xml"/><Relationship Id="rId18"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0b97668c3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0b97668c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0c63945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c63945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0b97668c3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b97668c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0b97668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0b97668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0b97668c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0b97668c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0b97668c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0b97668c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0b97668c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0b97668c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0b97668c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0b97668c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Mahfouz-z/DD2_Verilog_netList_enhancer"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Digital Design II</a:t>
            </a:r>
            <a:endParaRPr/>
          </a:p>
          <a:p>
            <a:pPr indent="0" lvl="0" marL="0" rtl="0" algn="ctr">
              <a:spcBef>
                <a:spcPts val="0"/>
              </a:spcBef>
              <a:spcAft>
                <a:spcPts val="0"/>
              </a:spcAft>
              <a:buNone/>
            </a:pPr>
            <a:r>
              <a:rPr lang="en" sz="3000"/>
              <a:t>Mini-project I</a:t>
            </a:r>
            <a:endParaRPr sz="3000"/>
          </a:p>
        </p:txBody>
      </p:sp>
      <p:sp>
        <p:nvSpPr>
          <p:cNvPr id="64" name="Google Shape;64;p13"/>
          <p:cNvSpPr txBox="1"/>
          <p:nvPr>
            <p:ph idx="1" type="subTitle"/>
          </p:nvPr>
        </p:nvSpPr>
        <p:spPr>
          <a:xfrm>
            <a:off x="1680300" y="3049450"/>
            <a:ext cx="5783400" cy="139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a:t>
            </a:r>
            <a:endParaRPr/>
          </a:p>
          <a:p>
            <a:pPr indent="0" lvl="0" marL="0" rtl="0" algn="ctr">
              <a:spcBef>
                <a:spcPts val="0"/>
              </a:spcBef>
              <a:spcAft>
                <a:spcPts val="0"/>
              </a:spcAft>
              <a:buNone/>
            </a:pPr>
            <a:r>
              <a:rPr lang="en"/>
              <a:t>Samah Hussein</a:t>
            </a:r>
            <a:endParaRPr/>
          </a:p>
          <a:p>
            <a:pPr indent="0" lvl="0" marL="0" rtl="0" algn="ctr">
              <a:spcBef>
                <a:spcPts val="0"/>
              </a:spcBef>
              <a:spcAft>
                <a:spcPts val="0"/>
              </a:spcAft>
              <a:buNone/>
            </a:pPr>
            <a:r>
              <a:rPr lang="en"/>
              <a:t>Mohamed Shehawy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-used libraries</a:t>
            </a:r>
            <a:endParaRPr/>
          </a:p>
        </p:txBody>
      </p:sp>
      <p:sp>
        <p:nvSpPr>
          <p:cNvPr id="126" name="Google Shape;126;p22"/>
          <p:cNvSpPr txBox="1"/>
          <p:nvPr>
            <p:ph idx="4294967295" type="body"/>
          </p:nvPr>
        </p:nvSpPr>
        <p:spPr>
          <a:xfrm>
            <a:off x="311700" y="1195200"/>
            <a:ext cx="40260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Verilog-parser</a:t>
            </a:r>
            <a:endParaRPr sz="2400">
              <a:solidFill>
                <a:schemeClr val="accent5"/>
              </a:solidFill>
            </a:endParaRPr>
          </a:p>
        </p:txBody>
      </p:sp>
      <p:cxnSp>
        <p:nvCxnSpPr>
          <p:cNvPr id="127" name="Google Shape;127;p22"/>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28" name="Google Shape;128;p22"/>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his class library is object oriented. it is created as part of the project that parses verilog netlists into cells and their attributes such as inputs, outputs, cell delay and the frequency of each kind of cell.</a:t>
            </a:r>
            <a:endParaRPr/>
          </a:p>
          <a:p>
            <a:pPr indent="0" lvl="0" marL="0" rtl="0" algn="ctr">
              <a:spcBef>
                <a:spcPts val="1600"/>
              </a:spcBef>
              <a:spcAft>
                <a:spcPts val="1600"/>
              </a:spcAft>
              <a:buNone/>
            </a:pPr>
            <a:r>
              <a:t/>
            </a:r>
            <a:endParaRPr sz="1400"/>
          </a:p>
        </p:txBody>
      </p:sp>
      <p:sp>
        <p:nvSpPr>
          <p:cNvPr id="129" name="Google Shape;129;p22"/>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Liberty-parser</a:t>
            </a:r>
            <a:endParaRPr sz="2400">
              <a:solidFill>
                <a:schemeClr val="accent5"/>
              </a:solidFill>
            </a:endParaRPr>
          </a:p>
        </p:txBody>
      </p:sp>
      <p:cxnSp>
        <p:nvCxnSpPr>
          <p:cNvPr id="130" name="Google Shape;130;p22"/>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31" name="Google Shape;131;p22"/>
          <p:cNvSpPr txBox="1"/>
          <p:nvPr>
            <p:ph idx="4294967295" type="body"/>
          </p:nvPr>
        </p:nvSpPr>
        <p:spPr>
          <a:xfrm>
            <a:off x="4905750" y="1840125"/>
            <a:ext cx="38532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his open source library was used to parse the liberty files </a:t>
            </a:r>
            <a:r>
              <a:rPr lang="en"/>
              <a:t>associated</a:t>
            </a:r>
            <a:r>
              <a:rPr lang="en"/>
              <a:t> with the netlists, it helped extract the attributes of each kind of cell, input capacitance, delay, size, etc..</a:t>
            </a:r>
            <a:endParaRPr/>
          </a:p>
          <a:p>
            <a:pPr indent="0" lvl="0" marL="0" rtl="0" algn="l">
              <a:spcBef>
                <a:spcPts val="0"/>
              </a:spcBef>
              <a:spcAft>
                <a:spcPts val="0"/>
              </a:spcAft>
              <a:buNone/>
            </a:pPr>
            <a:r>
              <a:rPr lang="en"/>
              <a:t>I</a:t>
            </a:r>
            <a:r>
              <a:rPr lang="en"/>
              <a:t>nitially, </a:t>
            </a:r>
            <a:r>
              <a:rPr lang="en"/>
              <a:t>this library had no how-to-use or documentation, so we created a brief  </a:t>
            </a:r>
            <a:r>
              <a:rPr lang="en"/>
              <a:t>explanation</a:t>
            </a:r>
            <a:r>
              <a:rPr lang="en"/>
              <a:t> for it with the specific syntax on GitHub.</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GitHub Repository:</a:t>
            </a:r>
            <a:endParaRPr/>
          </a:p>
        </p:txBody>
      </p:sp>
      <p:sp>
        <p:nvSpPr>
          <p:cNvPr id="137" name="Google Shape;137;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None/>
            </a:pPr>
            <a:r>
              <a:t/>
            </a:r>
            <a:endParaRPr/>
          </a:p>
          <a:p>
            <a:pPr indent="0" lvl="0" marL="0" rtl="0" algn="ctr">
              <a:spcBef>
                <a:spcPts val="1600"/>
              </a:spcBef>
              <a:spcAft>
                <a:spcPts val="1600"/>
              </a:spcAft>
              <a:buNone/>
            </a:pPr>
            <a:r>
              <a:rPr lang="en" u="sng">
                <a:solidFill>
                  <a:schemeClr val="hlink"/>
                </a:solidFill>
                <a:hlinkClick r:id="rId3"/>
              </a:rPr>
              <a:t>https://github.com/Mahfouz-z/DD2_Verilog_netList_enhancer</a:t>
            </a:r>
            <a:r>
              <a:rPr lang="en"/>
              <a:t> </a:t>
            </a:r>
            <a:endParaRPr/>
          </a:p>
        </p:txBody>
      </p:sp>
      <p:pic>
        <p:nvPicPr>
          <p:cNvPr id="138" name="Google Shape;138;p23"/>
          <p:cNvPicPr preferRelativeResize="0"/>
          <p:nvPr/>
        </p:nvPicPr>
        <p:blipFill>
          <a:blip r:embed="rId4">
            <a:alphaModFix/>
          </a:blip>
          <a:stretch>
            <a:fillRect/>
          </a:stretch>
        </p:blipFill>
        <p:spPr>
          <a:xfrm>
            <a:off x="7652875" y="4088625"/>
            <a:ext cx="1361125" cy="1054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idx="4294967295" type="body"/>
          </p:nvPr>
        </p:nvSpPr>
        <p:spPr>
          <a:xfrm>
            <a:off x="348675" y="2186100"/>
            <a:ext cx="40260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solidFill>
                  <a:schemeClr val="accent5"/>
                </a:solidFill>
              </a:rPr>
              <a:t>Thank you!</a:t>
            </a:r>
            <a:endParaRPr sz="4800">
              <a:solidFill>
                <a:schemeClr val="accent5"/>
              </a:solidFill>
            </a:endParaRPr>
          </a:p>
        </p:txBody>
      </p:sp>
      <p:cxnSp>
        <p:nvCxnSpPr>
          <p:cNvPr id="144" name="Google Shape;144;p24"/>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45" name="Google Shape;145;p24"/>
          <p:cNvSpPr txBox="1"/>
          <p:nvPr>
            <p:ph idx="4294967295" type="body"/>
          </p:nvPr>
        </p:nvSpPr>
        <p:spPr>
          <a:xfrm>
            <a:off x="4942725" y="2186103"/>
            <a:ext cx="3853200" cy="771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4800">
                <a:solidFill>
                  <a:schemeClr val="accent5"/>
                </a:solidFill>
              </a:rPr>
              <a:t>Questions?</a:t>
            </a:r>
            <a:endParaRPr sz="4800">
              <a:solidFill>
                <a:schemeClr val="accent5"/>
              </a:solidFill>
            </a:endParaRPr>
          </a:p>
        </p:txBody>
      </p:sp>
      <p:cxnSp>
        <p:nvCxnSpPr>
          <p:cNvPr id="146" name="Google Shape;146;p24"/>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5116475" y="724200"/>
            <a:ext cx="36231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100"/>
              <a:buNone/>
            </a:pPr>
            <a:r>
              <a:rPr lang="en"/>
              <a:t>Project: Option 3 </a:t>
            </a:r>
            <a:endParaRPr/>
          </a:p>
          <a:p>
            <a:pPr indent="457200" lvl="0" marL="0" rtl="0" algn="l">
              <a:lnSpc>
                <a:spcPct val="100000"/>
              </a:lnSpc>
              <a:spcBef>
                <a:spcPts val="0"/>
              </a:spcBef>
              <a:spcAft>
                <a:spcPts val="0"/>
              </a:spcAft>
              <a:buClr>
                <a:schemeClr val="dk2"/>
              </a:buClr>
              <a:buSzPts val="1100"/>
              <a:buNone/>
            </a:pPr>
            <a:r>
              <a:rPr lang="en"/>
              <a:t>Verilog Netlist Enhancer</a:t>
            </a:r>
            <a:endParaRPr/>
          </a:p>
          <a:p>
            <a:pPr indent="0" lvl="0" marL="0" rtl="0" algn="l">
              <a:spcBef>
                <a:spcPts val="1600"/>
              </a:spcBef>
              <a:spcAft>
                <a:spcPts val="0"/>
              </a:spcAft>
              <a:buClr>
                <a:schemeClr val="dk2"/>
              </a:buClr>
              <a:buSzPts val="1100"/>
              <a:buNone/>
            </a:pPr>
            <a:r>
              <a:rPr lang="en"/>
              <a:t>Technical background</a:t>
            </a:r>
            <a:endParaRPr/>
          </a:p>
          <a:p>
            <a:pPr indent="0" lvl="0" marL="0" rtl="0" algn="l">
              <a:spcBef>
                <a:spcPts val="1600"/>
              </a:spcBef>
              <a:spcAft>
                <a:spcPts val="0"/>
              </a:spcAft>
              <a:buClr>
                <a:schemeClr val="dk2"/>
              </a:buClr>
              <a:buSzPts val="1100"/>
              <a:buNone/>
            </a:pPr>
            <a:r>
              <a:rPr lang="en"/>
              <a:t>General Design </a:t>
            </a:r>
            <a:endParaRPr/>
          </a:p>
          <a:p>
            <a:pPr indent="0" lvl="0" marL="0" rtl="0" algn="l">
              <a:spcBef>
                <a:spcPts val="1600"/>
              </a:spcBef>
              <a:spcAft>
                <a:spcPts val="1600"/>
              </a:spcAft>
              <a:buClr>
                <a:schemeClr val="dk2"/>
              </a:buClr>
              <a:buSzPts val="1100"/>
              <a:buNone/>
            </a:pPr>
            <a:r>
              <a:rPr lang="en"/>
              <a:t>Implementation</a:t>
            </a:r>
            <a:endParaRPr/>
          </a:p>
        </p:txBody>
      </p:sp>
      <p:sp>
        <p:nvSpPr>
          <p:cNvPr id="70" name="Google Shape;7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Overview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background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Liberty files: </a:t>
            </a:r>
            <a:endParaRPr/>
          </a:p>
          <a:p>
            <a:pPr indent="-317500" lvl="1" marL="914400" rtl="0" algn="l">
              <a:spcBef>
                <a:spcPts val="0"/>
              </a:spcBef>
              <a:spcAft>
                <a:spcPts val="0"/>
              </a:spcAft>
              <a:buSzPts val="1400"/>
              <a:buChar char="○"/>
            </a:pPr>
            <a:r>
              <a:rPr lang="en"/>
              <a:t>T</a:t>
            </a:r>
            <a:r>
              <a:rPr lang="en"/>
              <a:t>hese files contain all the cells that the design compiler uses to generate the netlist, they contain specific information about these cells. the liberty file specifies the number of inputs/outputs per cell, the input pin capacitance, the area of the cell, as well as the </a:t>
            </a:r>
            <a:r>
              <a:rPr lang="en"/>
              <a:t>lookup</a:t>
            </a:r>
            <a:r>
              <a:rPr lang="en"/>
              <a:t> tables for each cell.</a:t>
            </a:r>
            <a:endParaRPr/>
          </a:p>
          <a:p>
            <a:pPr indent="0" lvl="0" marL="0" rtl="0" algn="l">
              <a:lnSpc>
                <a:spcPct val="100000"/>
              </a:lnSpc>
              <a:spcBef>
                <a:spcPts val="0"/>
              </a:spcBef>
              <a:spcAft>
                <a:spcPts val="0"/>
              </a:spcAft>
              <a:buNone/>
            </a:pPr>
            <a:r>
              <a:t/>
            </a:r>
            <a:endParaRPr/>
          </a:p>
          <a:p>
            <a:pPr indent="-342900" lvl="0" marL="457200" rtl="0" algn="l">
              <a:spcBef>
                <a:spcPts val="0"/>
              </a:spcBef>
              <a:spcAft>
                <a:spcPts val="0"/>
              </a:spcAft>
              <a:buSzPts val="1800"/>
              <a:buChar char="➢"/>
            </a:pPr>
            <a:r>
              <a:rPr lang="en"/>
              <a:t>Verilog netlists:</a:t>
            </a:r>
            <a:endParaRPr/>
          </a:p>
          <a:p>
            <a:pPr indent="-317500" lvl="1" marL="914400" rtl="0" algn="l">
              <a:spcBef>
                <a:spcPts val="0"/>
              </a:spcBef>
              <a:spcAft>
                <a:spcPts val="0"/>
              </a:spcAft>
              <a:buSzPts val="1400"/>
              <a:buChar char="○"/>
            </a:pPr>
            <a:r>
              <a:rPr lang="en"/>
              <a:t>the netlist contains the specific cells used to form a particular circuit. it specifies the types, names, sizes, inputs, outputs, and wires for each set of connections that form a circuit.</a:t>
            </a:r>
            <a:endParaRPr/>
          </a:p>
          <a:p>
            <a:pPr indent="0" lvl="0" marL="0" rtl="0" algn="l">
              <a:spcBef>
                <a:spcPts val="1600"/>
              </a:spcBef>
              <a:spcAft>
                <a:spcPts val="1600"/>
              </a:spcAft>
              <a:buNone/>
            </a:pPr>
            <a:r>
              <a:t/>
            </a:r>
            <a:endParaRPr/>
          </a:p>
        </p:txBody>
      </p:sp>
      <p:pic>
        <p:nvPicPr>
          <p:cNvPr id="77" name="Google Shape;77;p15"/>
          <p:cNvPicPr preferRelativeResize="0"/>
          <p:nvPr/>
        </p:nvPicPr>
        <p:blipFill>
          <a:blip r:embed="rId3">
            <a:alphaModFix/>
          </a:blip>
          <a:stretch>
            <a:fillRect/>
          </a:stretch>
        </p:blipFill>
        <p:spPr>
          <a:xfrm>
            <a:off x="7652875" y="4088625"/>
            <a:ext cx="1361125" cy="1054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background &amp; Design</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project purpose:</a:t>
            </a:r>
            <a:endParaRPr/>
          </a:p>
          <a:p>
            <a:pPr indent="-323850" lvl="1" marL="914400" rtl="0" algn="l">
              <a:spcBef>
                <a:spcPts val="0"/>
              </a:spcBef>
              <a:spcAft>
                <a:spcPts val="0"/>
              </a:spcAft>
              <a:buSzPts val="1500"/>
              <a:buChar char="○"/>
            </a:pPr>
            <a:r>
              <a:rPr lang="en" sz="1500"/>
              <a:t>Enhancing the provided verilog netlist to adapt to user-specified rules regarding the maximum fan-out per cell and the maximum cell delay by using 3 techniques:</a:t>
            </a:r>
            <a:endParaRPr sz="1500"/>
          </a:p>
          <a:p>
            <a:pPr indent="-323850" lvl="2" marL="1371600" rtl="0" algn="l">
              <a:spcBef>
                <a:spcPts val="0"/>
              </a:spcBef>
              <a:spcAft>
                <a:spcPts val="0"/>
              </a:spcAft>
              <a:buSzPts val="1500"/>
              <a:buChar char="■"/>
            </a:pPr>
            <a:r>
              <a:rPr lang="en" sz="1500"/>
              <a:t>Sizing up</a:t>
            </a:r>
            <a:endParaRPr sz="1500"/>
          </a:p>
          <a:p>
            <a:pPr indent="-323850" lvl="2" marL="1371600" rtl="0" algn="l">
              <a:spcBef>
                <a:spcPts val="0"/>
              </a:spcBef>
              <a:spcAft>
                <a:spcPts val="0"/>
              </a:spcAft>
              <a:buSzPts val="1500"/>
              <a:buChar char="■"/>
            </a:pPr>
            <a:r>
              <a:rPr lang="en" sz="1500"/>
              <a:t>Cloning</a:t>
            </a:r>
            <a:endParaRPr sz="1500"/>
          </a:p>
          <a:p>
            <a:pPr indent="-323850" lvl="2" marL="1371600" rtl="0" algn="l">
              <a:spcBef>
                <a:spcPts val="0"/>
              </a:spcBef>
              <a:spcAft>
                <a:spcPts val="0"/>
              </a:spcAft>
              <a:buSzPts val="1500"/>
              <a:buChar char="■"/>
            </a:pPr>
            <a:r>
              <a:rPr lang="en" sz="1500"/>
              <a:t>Buffering </a:t>
            </a:r>
            <a:endParaRPr sz="1500"/>
          </a:p>
          <a:p>
            <a:pPr indent="0" lvl="0" marL="0" rtl="0" algn="l">
              <a:spcBef>
                <a:spcPts val="160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7652875" y="4088625"/>
            <a:ext cx="1361125" cy="1054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Sizing </a:t>
            </a:r>
            <a:endParaRPr/>
          </a:p>
        </p:txBody>
      </p:sp>
      <p:sp>
        <p:nvSpPr>
          <p:cNvPr id="90" name="Google Shape;90;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izing up cells with high fan-out reduces their delay as they can feed the high capacitive load with smaller cell delay.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Cloning</a:t>
            </a:r>
            <a:endParaRPr/>
          </a:p>
        </p:txBody>
      </p:sp>
      <p:sp>
        <p:nvSpPr>
          <p:cNvPr id="96" name="Google Shape;96;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a:t>
            </a:r>
            <a:r>
              <a:rPr lang="en"/>
              <a:t>his technique reduces the cell delay as the capacitive load is distributed over two or more cells instead of one cell to provide for all the load. Assuming a main cell of 20 fan outs, this cell is replicated 3 more times so that there are 4 cells of this type with similar input and each of the 4 clones will feed only 5 fan-outs reducing the cell delay.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Buffering</a:t>
            </a:r>
            <a:endParaRPr/>
          </a:p>
        </p:txBody>
      </p:sp>
      <p:sp>
        <p:nvSpPr>
          <p:cNvPr id="102" name="Google Shape;102;p19"/>
          <p:cNvSpPr txBox="1"/>
          <p:nvPr>
            <p:ph idx="2" type="body"/>
          </p:nvPr>
        </p:nvSpPr>
        <p:spPr>
          <a:xfrm>
            <a:off x="4807500" y="438250"/>
            <a:ext cx="4289400" cy="430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B</a:t>
            </a:r>
            <a:r>
              <a:rPr lang="en"/>
              <a:t>uffers are known for strengthening signals. the Buffering technique we use is to check the cells for fan-out violations and adding buffer trees at the output of these cells in order to eliminate the violation and strengthen the </a:t>
            </a:r>
            <a:r>
              <a:rPr lang="en"/>
              <a:t>signal</a:t>
            </a:r>
            <a:r>
              <a:rPr lang="en"/>
              <a:t> provided from these cells. </a:t>
            </a:r>
            <a:endParaRPr/>
          </a:p>
          <a:p>
            <a:pPr indent="0" lvl="0" marL="0" rtl="0" algn="l">
              <a:spcBef>
                <a:spcPts val="1600"/>
              </a:spcBef>
              <a:spcAft>
                <a:spcPts val="0"/>
              </a:spcAft>
              <a:buNone/>
            </a:pPr>
            <a:r>
              <a:rPr lang="en"/>
              <a:t>So instead of a cell having 15 fan-outs, this cell will feed directly 5 buffers and in turn each of these buffers will feed 3 of the 15 cells (assuming maximum fan-out of 5)</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Illustrations </a:t>
            </a:r>
            <a:endParaRPr/>
          </a:p>
        </p:txBody>
      </p:sp>
      <p:pic>
        <p:nvPicPr>
          <p:cNvPr id="108" name="Google Shape;108;p20"/>
          <p:cNvPicPr preferRelativeResize="0"/>
          <p:nvPr/>
        </p:nvPicPr>
        <p:blipFill>
          <a:blip r:embed="rId3">
            <a:alphaModFix/>
          </a:blip>
          <a:stretch>
            <a:fillRect/>
          </a:stretch>
        </p:blipFill>
        <p:spPr>
          <a:xfrm>
            <a:off x="7652875" y="4088625"/>
            <a:ext cx="1361125" cy="1054876"/>
          </a:xfrm>
          <a:prstGeom prst="rect">
            <a:avLst/>
          </a:prstGeom>
          <a:noFill/>
          <a:ln>
            <a:noFill/>
          </a:ln>
        </p:spPr>
      </p:pic>
      <p:pic>
        <p:nvPicPr>
          <p:cNvPr id="109" name="Google Shape;109;p20"/>
          <p:cNvPicPr preferRelativeResize="0"/>
          <p:nvPr/>
        </p:nvPicPr>
        <p:blipFill>
          <a:blip r:embed="rId4">
            <a:alphaModFix/>
          </a:blip>
          <a:stretch>
            <a:fillRect/>
          </a:stretch>
        </p:blipFill>
        <p:spPr>
          <a:xfrm>
            <a:off x="152400" y="1296525"/>
            <a:ext cx="8711952" cy="337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115" name="Google Shape;115;p21"/>
          <p:cNvSpPr txBox="1"/>
          <p:nvPr>
            <p:ph idx="4294967295" type="body"/>
          </p:nvPr>
        </p:nvSpPr>
        <p:spPr>
          <a:xfrm>
            <a:off x="311700" y="1195200"/>
            <a:ext cx="40260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What language did we use?</a:t>
            </a:r>
            <a:endParaRPr sz="2400">
              <a:solidFill>
                <a:schemeClr val="accent5"/>
              </a:solidFill>
            </a:endParaRPr>
          </a:p>
        </p:txBody>
      </p:sp>
      <p:cxnSp>
        <p:nvCxnSpPr>
          <p:cNvPr id="116" name="Google Shape;116;p21"/>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17" name="Google Shape;117;p21"/>
          <p:cNvSpPr txBox="1"/>
          <p:nvPr>
            <p:ph idx="4294967295" type="body"/>
          </p:nvPr>
        </p:nvSpPr>
        <p:spPr>
          <a:xfrm>
            <a:off x="311700" y="1916330"/>
            <a:ext cx="3853200" cy="27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p>
          <a:p>
            <a:pPr indent="0" lvl="0" marL="0" rtl="0" algn="ctr">
              <a:spcBef>
                <a:spcPts val="1600"/>
              </a:spcBef>
              <a:spcAft>
                <a:spcPts val="1600"/>
              </a:spcAft>
              <a:buNone/>
            </a:pPr>
            <a:r>
              <a:rPr lang="en" sz="2400"/>
              <a:t>Python</a:t>
            </a:r>
            <a:endParaRPr sz="2400"/>
          </a:p>
        </p:txBody>
      </p:sp>
      <p:sp>
        <p:nvSpPr>
          <p:cNvPr id="118" name="Google Shape;118;p21"/>
          <p:cNvSpPr txBox="1"/>
          <p:nvPr>
            <p:ph idx="4294967295" type="body"/>
          </p:nvPr>
        </p:nvSpPr>
        <p:spPr>
          <a:xfrm>
            <a:off x="4905750" y="1201619"/>
            <a:ext cx="38532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accent5"/>
                </a:solidFill>
              </a:rPr>
              <a:t>Why?</a:t>
            </a:r>
            <a:endParaRPr sz="2400">
              <a:solidFill>
                <a:schemeClr val="accent5"/>
              </a:solidFill>
            </a:endParaRPr>
          </a:p>
        </p:txBody>
      </p:sp>
      <p:cxnSp>
        <p:nvCxnSpPr>
          <p:cNvPr id="119" name="Google Shape;119;p21"/>
          <p:cNvCxnSpPr/>
          <p:nvPr/>
        </p:nvCxnSpPr>
        <p:spPr>
          <a:xfrm>
            <a:off x="501272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20" name="Google Shape;120;p21"/>
          <p:cNvSpPr txBox="1"/>
          <p:nvPr>
            <p:ph idx="4294967295" type="body"/>
          </p:nvPr>
        </p:nvSpPr>
        <p:spPr>
          <a:xfrm>
            <a:off x="4905750" y="1916330"/>
            <a:ext cx="3853200" cy="27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
            </a:r>
            <a:r>
              <a:rPr lang="en"/>
              <a:t>ue to :</a:t>
            </a:r>
            <a:endParaRPr/>
          </a:p>
          <a:p>
            <a:pPr indent="0" lvl="0" marL="0" rtl="0" algn="ctr">
              <a:spcBef>
                <a:spcPts val="1600"/>
              </a:spcBef>
              <a:spcAft>
                <a:spcPts val="1600"/>
              </a:spcAft>
              <a:buNone/>
            </a:pPr>
            <a:r>
              <a:rPr lang="en"/>
              <a:t>-Ease-of-use and the existence of very helpful open source parsing libraries online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