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 panose="02000503000000020004"/>
                <a:ea typeface="Helvetica Neue Thin" panose="02000503000000020004"/>
                <a:cs typeface="Helvetica Neue Thin" panose="02000503000000020004"/>
                <a:sym typeface="Helvetica Neue Thin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 hasCustomPrompt="1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 panose="02000503000000020004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Title Text"/>
          <p:cNvSpPr txBox="1"/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Title Text"/>
          <p:cNvSpPr txBox="1"/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Title 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 panose="02000503000000020004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 panose="02000503000000020004"/>
          <a:ea typeface="Helvetica Neue" panose="02000503000000020004"/>
          <a:cs typeface="Helvetica Neue" panose="02000503000000020004"/>
          <a:sym typeface="Helvetica Neue" panose="02000503000000020004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erfitting and Underfitt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Overfitting and Underfitting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xfrm>
            <a:off x="1173480" y="5812790"/>
            <a:ext cx="10464800" cy="1130300"/>
          </a:xfrm>
          <a:prstGeom prst="rect">
            <a:avLst/>
          </a:prstGeom>
        </p:spPr>
        <p:txBody>
          <a:bodyPr>
            <a:normAutofit fontScale="60000"/>
          </a:bodyPr>
          <a:lstStyle/>
          <a:p>
            <a:r>
              <a:rPr lang="en-US"/>
              <a:t>Most.Kaniz Fatema Isha</a:t>
            </a:r>
            <a:endParaRPr lang="en-US"/>
          </a:p>
          <a:p>
            <a:r>
              <a:rPr lang="en-US"/>
              <a:t>Lecturer, CSE,</a:t>
            </a:r>
            <a:endParaRPr lang="en-US"/>
          </a:p>
          <a:p>
            <a:r>
              <a:rPr lang="en-US"/>
              <a:t>KUET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ropout Regularization"/>
          <p:cNvSpPr txBox="1"/>
          <p:nvPr>
            <p:ph type="title"/>
          </p:nvPr>
        </p:nvSpPr>
        <p:spPr>
          <a:xfrm>
            <a:off x="2580872" y="509519"/>
            <a:ext cx="8037773" cy="1031279"/>
          </a:xfrm>
          <a:prstGeom prst="rect">
            <a:avLst/>
          </a:prstGeom>
        </p:spPr>
        <p:txBody>
          <a:bodyPr/>
          <a:lstStyle>
            <a:lvl1pPr defTabSz="426720">
              <a:defRPr sz="5840"/>
            </a:lvl1pPr>
          </a:lstStyle>
          <a:p>
            <a:r>
              <a:t>Dropout Regularization</a:t>
            </a:r>
          </a:p>
        </p:txBody>
      </p:sp>
      <p:pic>
        <p:nvPicPr>
          <p:cNvPr id="143" name="Screenshot 2024-12-09 at 12.53.51 PM.png" descr="Screenshot 2024-12-09 at 12.53.5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2128" y="3288410"/>
            <a:ext cx="10833101" cy="40005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gularization Techniques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t>Regularization Techniques</a:t>
            </a:r>
          </a:p>
        </p:txBody>
      </p:sp>
      <p:sp>
        <p:nvSpPr>
          <p:cNvPr id="146" name="This technique reduces overfitting by adding extra information or adding a penalty to the cost function to push weight toward zero, discouraging overly complex models that fit the training data too closely.…"/>
          <p:cNvSpPr txBox="1"/>
          <p:nvPr>
            <p:ph type="body" idx="1"/>
          </p:nvPr>
        </p:nvSpPr>
        <p:spPr>
          <a:xfrm>
            <a:off x="1046226" y="1795455"/>
            <a:ext cx="11346610" cy="5735231"/>
          </a:xfrm>
          <a:prstGeom prst="rect">
            <a:avLst/>
          </a:prstGeom>
        </p:spPr>
        <p:txBody>
          <a:bodyPr/>
          <a:lstStyle/>
          <a:p>
            <a:pPr marL="391160" indent="-391160" defTabSz="514350">
              <a:spcBef>
                <a:spcPts val="3600"/>
              </a:spcBef>
              <a:defRPr sz="2815"/>
            </a:pPr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t>This technique reduces overfitting by adding extra information or adding a penalty to the cost function to push weight toward zero, discouraging overly complex models that fit the training data too closely. </a:t>
            </a:r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t>There are 2 types of regularisation techniques that are widely used :</a:t>
            </a:r>
          </a:p>
          <a:p>
            <a:pPr marL="558800" indent="-558800" defTabSz="514350">
              <a:spcBef>
                <a:spcPts val="3600"/>
              </a:spcBef>
              <a:buSzPct val="100000"/>
              <a:buAutoNum type="arabicPeriod"/>
              <a:defRPr sz="2815"/>
            </a:pPr>
            <a:r>
              <a:t>Lasso (L1) Regularization</a:t>
            </a:r>
          </a:p>
          <a:p>
            <a:pPr marL="558800" indent="-558800" defTabSz="514350">
              <a:spcBef>
                <a:spcPts val="3600"/>
              </a:spcBef>
              <a:buSzPct val="100000"/>
              <a:buAutoNum type="arabicPeriod"/>
              <a:defRPr sz="2815"/>
            </a:pPr>
            <a:r>
              <a:t>Ridge (L2) Regularization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LASSO (L1) Regularization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/>
          <a:p>
            <a:pPr defTabSz="233680">
              <a:defRPr sz="3200"/>
            </a:pPr>
            <a:r>
              <a:t>LASSO (L1) Regularization</a:t>
            </a:r>
          </a:p>
          <a:p>
            <a:pPr defTabSz="233680">
              <a:defRPr sz="3200"/>
            </a:pPr>
          </a:p>
        </p:txBody>
      </p:sp>
      <p:sp>
        <p:nvSpPr>
          <p:cNvPr id="149" name="It adds a penalty term proportional to the absolute values of weights.…"/>
          <p:cNvSpPr txBox="1"/>
          <p:nvPr>
            <p:ph type="body" idx="1"/>
          </p:nvPr>
        </p:nvSpPr>
        <p:spPr>
          <a:xfrm>
            <a:off x="1046226" y="1795455"/>
            <a:ext cx="11346610" cy="5735231"/>
          </a:xfrm>
          <a:prstGeom prst="rect">
            <a:avLst/>
          </a:prstGeom>
        </p:spPr>
        <p:txBody>
          <a:bodyPr/>
          <a:lstStyle/>
          <a:p>
            <a:r>
              <a:t>It adds a penalty term proportional to the absolute values of weights. </a:t>
            </a:r>
          </a:p>
          <a:p>
            <a:r>
              <a:t>As a result, it encourages sparse models, where some feature weights are reduced to zero, leading to feature selection.</a:t>
            </a:r>
          </a:p>
          <a:p>
            <a:r>
              <a:t>The cost function becomes:</a:t>
            </a:r>
          </a:p>
        </p:txBody>
      </p:sp>
      <p:pic>
        <p:nvPicPr>
          <p:cNvPr id="150" name="Screenshot 2024-12-09 at 1.28.44 PM.png" descr="Screenshot 2024-12-09 at 1.28.44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3158" y="7185908"/>
            <a:ext cx="6540501" cy="14224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idge (L2) Regularization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/>
          <a:p>
            <a:pPr defTabSz="233680">
              <a:defRPr sz="3200"/>
            </a:pPr>
            <a:r>
              <a:t>Ridge (L2) Regularization</a:t>
            </a:r>
          </a:p>
          <a:p>
            <a:pPr defTabSz="233680">
              <a:defRPr sz="3200"/>
            </a:pPr>
          </a:p>
        </p:txBody>
      </p:sp>
      <p:sp>
        <p:nvSpPr>
          <p:cNvPr id="153" name="It adds a penalty term proportional to the square values of weights.…"/>
          <p:cNvSpPr txBox="1"/>
          <p:nvPr>
            <p:ph type="body" idx="1"/>
          </p:nvPr>
        </p:nvSpPr>
        <p:spPr>
          <a:xfrm>
            <a:off x="1046226" y="1795455"/>
            <a:ext cx="11346610" cy="5735231"/>
          </a:xfrm>
          <a:prstGeom prst="rect">
            <a:avLst/>
          </a:prstGeom>
        </p:spPr>
        <p:txBody>
          <a:bodyPr/>
          <a:lstStyle/>
          <a:p>
            <a:r>
              <a:t>It adds a penalty term proportional to the square values of weights.</a:t>
            </a:r>
          </a:p>
          <a:p>
            <a:r>
              <a:t> As a result, it prevents the model from assigning too much importance to any one feature, discouraging overly complex models.</a:t>
            </a:r>
          </a:p>
          <a:p>
            <a:r>
              <a:t>The cost function becomes:</a:t>
            </a:r>
          </a:p>
        </p:txBody>
      </p:sp>
      <p:pic>
        <p:nvPicPr>
          <p:cNvPr id="154" name="Screenshot 2024-12-09 at 1.15.13 PM.png" descr="Screenshot 2024-12-09 at 1.15.13 PM.png"/>
          <p:cNvPicPr>
            <a:picLocks noChangeAspect="1"/>
          </p:cNvPicPr>
          <p:nvPr/>
        </p:nvPicPr>
        <p:blipFill>
          <a:blip r:embed="rId1"/>
          <a:srcRect l="11455" t="4466" r="19036" b="48428"/>
          <a:stretch>
            <a:fillRect/>
          </a:stretch>
        </p:blipFill>
        <p:spPr>
          <a:xfrm>
            <a:off x="3544474" y="7246118"/>
            <a:ext cx="5446568" cy="7896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creenshot 2024-12-09 at 1.23.49 PM.png" descr="Screenshot 2024-12-09 at 1.23.49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620" y="1719542"/>
            <a:ext cx="9281021" cy="566552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7" name="λ represents the strength of the regularization and is a hyperparameter chosen by the user."/>
          <p:cNvSpPr txBox="1"/>
          <p:nvPr/>
        </p:nvSpPr>
        <p:spPr>
          <a:xfrm>
            <a:off x="2280545" y="7557313"/>
            <a:ext cx="8155171" cy="829359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spAutoFit/>
          </a:bodyPr>
          <a:lstStyle/>
          <a:p>
            <a:r>
              <a:rPr i="1"/>
              <a:t>λ</a:t>
            </a:r>
            <a:r>
              <a:t> represents the strength of the regularization and is a hyperparameter chosen by the user.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creenshot 2024-12-09 at 1.52.08 PM.png" descr="Screenshot 2024-12-09 at 1.52.08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058947"/>
            <a:ext cx="6299200" cy="47371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creenshot 2024-12-09 at 1.52.51 PM.png" descr="Screenshot 2024-12-09 at 1.52.51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183" y="2159231"/>
            <a:ext cx="6908434" cy="49984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creenshot 2024-12-09 at 1.53.43 PM.png" descr="Screenshot 2024-12-09 at 1.53.43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333" y="1796855"/>
            <a:ext cx="7324861" cy="521407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1 VS L2 Regularization"/>
          <p:cNvSpPr txBox="1"/>
          <p:nvPr>
            <p:ph type="title"/>
          </p:nvPr>
        </p:nvSpPr>
        <p:spPr>
          <a:xfrm>
            <a:off x="1575872" y="938609"/>
            <a:ext cx="10706862" cy="789782"/>
          </a:xfrm>
          <a:prstGeom prst="rect">
            <a:avLst/>
          </a:prstGeom>
        </p:spPr>
        <p:txBody>
          <a:bodyPr/>
          <a:lstStyle/>
          <a:p>
            <a:pPr defTabSz="233680">
              <a:defRPr sz="3200"/>
            </a:pPr>
            <a:r>
              <a:t>L1 VS L2 Regularization</a:t>
            </a:r>
          </a:p>
          <a:p>
            <a:pPr defTabSz="233680">
              <a:defRPr sz="3200"/>
            </a:pPr>
          </a:p>
        </p:txBody>
      </p:sp>
      <p:sp>
        <p:nvSpPr>
          <p:cNvPr id="166" name="Both these techniques are used to reduce overfitting of models by introducing a small bias that results in lowering the variance of the model.…"/>
          <p:cNvSpPr txBox="1"/>
          <p:nvPr>
            <p:ph type="body" idx="1"/>
          </p:nvPr>
        </p:nvSpPr>
        <p:spPr>
          <a:xfrm>
            <a:off x="1046226" y="1795455"/>
            <a:ext cx="11346610" cy="5735231"/>
          </a:xfrm>
          <a:prstGeom prst="rect">
            <a:avLst/>
          </a:prstGeom>
        </p:spPr>
        <p:txBody>
          <a:bodyPr/>
          <a:lstStyle/>
          <a:p>
            <a:pPr marL="426720" indent="-426720" defTabSz="560705">
              <a:spcBef>
                <a:spcPts val="4000"/>
              </a:spcBef>
              <a:defRPr sz="3070"/>
            </a:pPr>
            <a:r>
              <a:t>Both these techniques are used to reduce overfitting of models by introducing a small bias that results in lowering the variance of the model.</a:t>
            </a:r>
          </a:p>
          <a:p>
            <a:pPr marL="426720" indent="-426720" defTabSz="560705">
              <a:spcBef>
                <a:spcPts val="4000"/>
              </a:spcBef>
              <a:defRPr sz="3070"/>
            </a:pPr>
            <a:r>
              <a:t>However, L1 regularisation can shrink the weight values all the way to 0 thus allowing removing some unrelated features and less sensitive to outliers.</a:t>
            </a:r>
          </a:p>
          <a:p>
            <a:pPr marL="426720" indent="-426720" defTabSz="560705">
              <a:spcBef>
                <a:spcPts val="4000"/>
              </a:spcBef>
              <a:defRPr sz="3070"/>
            </a:pPr>
            <a:r>
              <a:t>But L2 regularisation retain all weights, thus retaining all features, promoting a more evenly distributed weight. But this also increases its sensitivity towards outliers and noise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ferences"/>
          <p:cNvSpPr txBox="1"/>
          <p:nvPr>
            <p:ph type="title"/>
          </p:nvPr>
        </p:nvSpPr>
        <p:spPr>
          <a:xfrm>
            <a:off x="939361" y="938609"/>
            <a:ext cx="10706862" cy="789782"/>
          </a:xfrm>
          <a:prstGeom prst="rect">
            <a:avLst/>
          </a:prstGeom>
        </p:spPr>
        <p:txBody>
          <a:bodyPr/>
          <a:lstStyle/>
          <a:p>
            <a:pPr defTabSz="233680">
              <a:defRPr sz="3200"/>
            </a:pPr>
            <a:r>
              <a:t>References</a:t>
            </a:r>
          </a:p>
          <a:p>
            <a:pPr defTabSz="233680">
              <a:defRPr sz="3200"/>
            </a:pPr>
          </a:p>
        </p:txBody>
      </p:sp>
      <p:sp>
        <p:nvSpPr>
          <p:cNvPr id="169" name="https://medium.com/@alejandro.itoaramendia/l1-and-l2-regularization-part-1-a-complete-guide-51cf45bb4ade…"/>
          <p:cNvSpPr txBox="1"/>
          <p:nvPr>
            <p:ph type="body" idx="1"/>
          </p:nvPr>
        </p:nvSpPr>
        <p:spPr>
          <a:xfrm>
            <a:off x="1046226" y="1795455"/>
            <a:ext cx="11332260" cy="6930337"/>
          </a:xfrm>
          <a:prstGeom prst="rect">
            <a:avLst/>
          </a:prstGeom>
        </p:spPr>
        <p:txBody>
          <a:bodyPr/>
          <a:lstStyle/>
          <a:p>
            <a:pPr marL="391160" indent="-391160" defTabSz="514350">
              <a:spcBef>
                <a:spcPts val="3600"/>
              </a:spcBef>
              <a:defRPr sz="2815"/>
            </a:pPr>
            <a:r>
              <a:rPr u="sng"/>
              <a:t>https://medium.com/@alejandro.itoaramendia/l1-and-l2-regularization-part-1-a-complete-guide-51cf45bb4ade</a:t>
            </a:r>
            <a:endParaRPr u="sng"/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rPr u="sng"/>
              <a:t>https://medium.com/@alejandro.itoaramendia/l1-and-l2-regularization-part-2-a-complete-guide-0b16b4ab79ce</a:t>
            </a:r>
            <a:endParaRPr u="sng"/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rPr u="sng"/>
              <a:t>https://machinelearningmastery.com/introduction-to-regularization-to-reduce-overfitting-and-improve-generalization-error/</a:t>
            </a:r>
            <a:endParaRPr u="sng"/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rPr u="sng"/>
              <a:t>https://medium.com/@fraidoonomarzai99/overfitting-and-underfitting-regularization-l1-l2-drop-out-early-stopping-and-data-6139aff3066e</a:t>
            </a:r>
            <a:endParaRPr u="sng"/>
          </a:p>
          <a:p>
            <a:pPr marL="391160" indent="-391160" defTabSz="514350">
              <a:spcBef>
                <a:spcPts val="3600"/>
              </a:spcBef>
              <a:defRPr sz="2815"/>
            </a:pPr>
            <a:r>
              <a:rPr u="sng"/>
              <a:t>https://www.geeksforgeeks.org/underfitting-and-overfitting-in-machine-learning/</a:t>
            </a:r>
            <a:endParaRPr u="sng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nderfitting (High Bias)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rPr lang="en-US"/>
              <a:t>Bias and Variance</a:t>
            </a:r>
            <a:endParaRPr lang="en-US"/>
          </a:p>
        </p:txBody>
      </p:sp>
      <p:pic>
        <p:nvPicPr>
          <p:cNvPr id="2" name="Picture 1" descr="Screenshot 2024-12-09 at 3.59.55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1860" y="2284095"/>
            <a:ext cx="9035415" cy="64649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Underfitting (High Bias)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t>Underfitting (High Bias)</a:t>
            </a:r>
          </a:p>
        </p:txBody>
      </p:sp>
      <p:sp>
        <p:nvSpPr>
          <p:cNvPr id="123" name="If the model is performing poorly over the train set, we call that an underfitting or high-bias model.We check on training data performance.…"/>
          <p:cNvSpPr txBox="1"/>
          <p:nvPr>
            <p:ph type="body" idx="1"/>
          </p:nvPr>
        </p:nvSpPr>
        <p:spPr>
          <a:xfrm>
            <a:off x="952500" y="2044700"/>
            <a:ext cx="11332357" cy="7085025"/>
          </a:xfrm>
          <a:prstGeom prst="rect">
            <a:avLst/>
          </a:prstGeom>
        </p:spPr>
        <p:txBody>
          <a:bodyPr/>
          <a:lstStyle/>
          <a:p>
            <a:pPr marL="0" indent="0" defTabSz="391160">
              <a:spcBef>
                <a:spcPts val="2800"/>
              </a:spcBef>
              <a:buSzTx/>
              <a:buNone/>
              <a:defRPr sz="2145"/>
            </a:pPr>
            <a:r>
              <a:t>If the model is performing poorly over the train set, we call that an underfitting or high-bias model.We check on training data performance.</a:t>
            </a:r>
          </a:p>
          <a:p>
            <a:pPr marL="0" indent="0" defTabSz="391160">
              <a:spcBef>
                <a:spcPts val="2800"/>
              </a:spcBef>
              <a:buSzTx/>
              <a:buNone/>
              <a:defRPr sz="2145"/>
            </a:pPr>
            <a:r>
              <a:rPr b="1"/>
              <a:t>Symptoms</a:t>
            </a:r>
            <a:r>
              <a:t>:</a:t>
            </a:r>
          </a:p>
          <a:p>
            <a:pPr marL="0" indent="0" defTabSz="391160">
              <a:spcBef>
                <a:spcPts val="2800"/>
              </a:spcBef>
              <a:buSzTx/>
              <a:buNone/>
              <a:defRPr sz="2145"/>
            </a:pPr>
            <a:r>
              <a:t>Low accuracy on training data and test data.</a:t>
            </a:r>
          </a:p>
          <a:p>
            <a:pPr marL="0" indent="0" defTabSz="391160">
              <a:spcBef>
                <a:spcPts val="2800"/>
              </a:spcBef>
              <a:buSzTx/>
              <a:buNone/>
              <a:defRPr sz="2145"/>
            </a:pPr>
            <a:r>
              <a:rPr b="1"/>
              <a:t>To Fixes</a:t>
            </a:r>
            <a:r>
              <a:t>: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Try bigger network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Try getting additional features 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Try adding polynomial features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Try different training layers + longer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Try different NN architecture</a:t>
            </a:r>
          </a:p>
          <a:p>
            <a:pPr marL="297815" indent="-297815" defTabSz="391160">
              <a:spcBef>
                <a:spcPts val="2800"/>
              </a:spcBef>
              <a:defRPr sz="2145"/>
            </a:pPr>
            <a:r>
              <a:t>Better optimization algorithm (Momentum, RMSProp, Adam)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Overfitting (High Variance)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t>Overfitting (High Variance)</a:t>
            </a:r>
          </a:p>
        </p:txBody>
      </p:sp>
      <p:sp>
        <p:nvSpPr>
          <p:cNvPr id="126" name="If the model is performing too well on the training set but performs worse over the testing set, we call overfitting or high-variance model.…"/>
          <p:cNvSpPr txBox="1"/>
          <p:nvPr>
            <p:ph type="body" idx="1"/>
          </p:nvPr>
        </p:nvSpPr>
        <p:spPr>
          <a:xfrm>
            <a:off x="1320800" y="1943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0" indent="0" defTabSz="443865">
              <a:spcBef>
                <a:spcPts val="3100"/>
              </a:spcBef>
              <a:buSzTx/>
              <a:buNone/>
              <a:defRPr sz="2430"/>
            </a:pPr>
            <a:r>
              <a:t>If the model is performing too well on the training set but performs worse over the testing set, we call overfitting or high-variance model.</a:t>
            </a:r>
          </a:p>
          <a:p>
            <a:pPr marL="0" indent="0" defTabSz="443865">
              <a:spcBef>
                <a:spcPts val="3100"/>
              </a:spcBef>
              <a:buSzTx/>
              <a:buNone/>
              <a:defRPr sz="2430"/>
            </a:pPr>
            <a:r>
              <a:rPr b="1"/>
              <a:t>Symptoms</a:t>
            </a:r>
            <a:r>
              <a:t>:</a:t>
            </a:r>
          </a:p>
          <a:p>
            <a:pPr marL="0" indent="0" defTabSz="443865">
              <a:spcBef>
                <a:spcPts val="3100"/>
              </a:spcBef>
              <a:buSzTx/>
              <a:buNone/>
              <a:defRPr sz="2430"/>
            </a:pPr>
            <a:r>
              <a:t>High accuracy on training data but poor performance on validation or test data.</a:t>
            </a:r>
          </a:p>
          <a:p>
            <a:pPr marL="0" indent="0" defTabSz="443865">
              <a:spcBef>
                <a:spcPts val="3100"/>
              </a:spcBef>
              <a:buSzTx/>
              <a:buNone/>
              <a:defRPr sz="2430" b="1"/>
            </a:pPr>
            <a:r>
              <a:t>To Fixes:</a:t>
            </a:r>
          </a:p>
          <a:p>
            <a:pPr marL="337820" indent="-337820" defTabSz="443865">
              <a:spcBef>
                <a:spcPts val="3100"/>
              </a:spcBef>
              <a:defRPr sz="2430"/>
            </a:pPr>
            <a:r>
              <a:t>Try more data</a:t>
            </a:r>
          </a:p>
          <a:p>
            <a:pPr marL="337820" indent="-337820" defTabSz="443865">
              <a:spcBef>
                <a:spcPts val="3100"/>
              </a:spcBef>
              <a:defRPr sz="2430"/>
            </a:pPr>
            <a:r>
              <a:t>Try regularization</a:t>
            </a:r>
          </a:p>
          <a:p>
            <a:pPr marL="337820" indent="-337820" defTabSz="443865">
              <a:spcBef>
                <a:spcPts val="3100"/>
              </a:spcBef>
              <a:defRPr sz="2430"/>
            </a:pPr>
            <a:r>
              <a:t>Try dropout</a:t>
            </a:r>
          </a:p>
          <a:p>
            <a:pPr marL="337820" indent="-337820" defTabSz="443865">
              <a:spcBef>
                <a:spcPts val="3100"/>
              </a:spcBef>
              <a:defRPr sz="2430"/>
            </a:pPr>
            <a:r>
              <a:t>Try early stopping etc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Bias-and-Variance-in-Machine-Learning.webp" descr="Bias-and-Variance-in-Machine-Learning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1752300"/>
            <a:ext cx="13004801" cy="500093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ducing Network size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t>Reducing Network size</a:t>
            </a:r>
          </a:p>
        </p:txBody>
      </p:sp>
      <p:sp>
        <p:nvSpPr>
          <p:cNvPr id="131" name="It means decreasing the number of layers or neurons in each layer (input and hidden)…"/>
          <p:cNvSpPr txBox="1"/>
          <p:nvPr>
            <p:ph type="body" idx="1"/>
          </p:nvPr>
        </p:nvSpPr>
        <p:spPr>
          <a:xfrm>
            <a:off x="1320800" y="1943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73380" indent="-373380" defTabSz="490855">
              <a:spcBef>
                <a:spcPts val="3500"/>
              </a:spcBef>
              <a:defRPr sz="2690"/>
            </a:pPr>
            <a:r>
              <a:t>It means decreasing the number of layers or neurons in each layer (input and hidden)</a:t>
            </a:r>
          </a:p>
          <a:p>
            <a:pPr marL="373380" indent="-373380" defTabSz="490855">
              <a:spcBef>
                <a:spcPts val="3500"/>
              </a:spcBef>
              <a:defRPr sz="2690"/>
            </a:pPr>
            <a:r>
              <a:t>We can reduce overfitting by changing the complexity of the network.</a:t>
            </a:r>
          </a:p>
          <a:p>
            <a:pPr marL="373380" indent="-373380" defTabSz="490855">
              <a:spcBef>
                <a:spcPts val="3500"/>
              </a:spcBef>
              <a:defRPr sz="2690"/>
            </a:pPr>
            <a:r>
              <a:t>Reducing the capacity of the model reduces the likelihood of the model overfitting the training dataset, to a point where it no longer overfits.</a:t>
            </a:r>
          </a:p>
          <a:p>
            <a:pPr marL="373380" indent="-373380" defTabSz="490855">
              <a:spcBef>
                <a:spcPts val="3500"/>
              </a:spcBef>
              <a:defRPr sz="2690"/>
            </a:pPr>
            <a:r>
              <a:t>We can directly reduce the model’s complexity by removing layers and reduce the size of our model. </a:t>
            </a:r>
          </a:p>
          <a:p>
            <a:pPr marL="373380" indent="-373380" defTabSz="490855">
              <a:spcBef>
                <a:spcPts val="3500"/>
              </a:spcBef>
              <a:defRPr sz="2690"/>
            </a:pPr>
            <a:r>
              <a:t>We may further reduce complexity by decreasing the number of neurons in the fully-connected layers.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ducing Network size"/>
          <p:cNvSpPr txBox="1"/>
          <p:nvPr>
            <p:ph type="title"/>
          </p:nvPr>
        </p:nvSpPr>
        <p:spPr>
          <a:xfrm>
            <a:off x="914400" y="431800"/>
            <a:ext cx="10914865" cy="1533339"/>
          </a:xfrm>
          <a:prstGeom prst="rect">
            <a:avLst/>
          </a:prstGeom>
        </p:spPr>
        <p:txBody>
          <a:bodyPr/>
          <a:lstStyle>
            <a:lvl1pPr defTabSz="344805">
              <a:defRPr sz="4720"/>
            </a:lvl1pPr>
          </a:lstStyle>
          <a:p>
            <a:r>
              <a:t>Reducing Network size</a:t>
            </a:r>
          </a:p>
        </p:txBody>
      </p:sp>
      <p:pic>
        <p:nvPicPr>
          <p:cNvPr id="134" name="Screenshot 2024-12-09 at 12.50.47 PM.png" descr="Screenshot 2024-12-09 at 12.50.47 P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430" y="2844568"/>
            <a:ext cx="11793600" cy="527718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Dropout Regularization"/>
          <p:cNvSpPr txBox="1"/>
          <p:nvPr>
            <p:ph type="title"/>
          </p:nvPr>
        </p:nvSpPr>
        <p:spPr>
          <a:xfrm>
            <a:off x="2580872" y="509519"/>
            <a:ext cx="8037773" cy="1031279"/>
          </a:xfrm>
          <a:prstGeom prst="rect">
            <a:avLst/>
          </a:prstGeom>
        </p:spPr>
        <p:txBody>
          <a:bodyPr/>
          <a:lstStyle>
            <a:lvl1pPr defTabSz="426720">
              <a:defRPr sz="5840"/>
            </a:lvl1pPr>
          </a:lstStyle>
          <a:p>
            <a:r>
              <a:t>Dropout Regularization</a:t>
            </a:r>
          </a:p>
        </p:txBody>
      </p:sp>
      <p:sp>
        <p:nvSpPr>
          <p:cNvPr id="137" name="This technique is used to prevent overfitting.…"/>
          <p:cNvSpPr txBox="1"/>
          <p:nvPr>
            <p:ph type="body" idx="1"/>
          </p:nvPr>
        </p:nvSpPr>
        <p:spPr>
          <a:xfrm>
            <a:off x="1320800" y="1943100"/>
            <a:ext cx="11099800" cy="6286500"/>
          </a:xfrm>
          <a:prstGeom prst="rect">
            <a:avLst/>
          </a:prstGeom>
        </p:spPr>
        <p:txBody>
          <a:bodyPr/>
          <a:lstStyle/>
          <a:p>
            <a:pPr marL="386715" indent="-386715" defTabSz="508000">
              <a:spcBef>
                <a:spcPts val="3600"/>
              </a:spcBef>
              <a:defRPr sz="2785"/>
            </a:pPr>
            <a:r>
              <a:t>This technique is used to prevent overfitting. </a:t>
            </a:r>
          </a:p>
          <a:p>
            <a:pPr marL="386715" indent="-386715" defTabSz="508000">
              <a:spcBef>
                <a:spcPts val="3600"/>
              </a:spcBef>
              <a:defRPr sz="2785"/>
            </a:pPr>
            <a:r>
              <a:t>It randomly "drops out" a fraction of the neurons during training, which forces the model to learn more robust features.</a:t>
            </a:r>
          </a:p>
          <a:p>
            <a:pPr marL="386715" indent="-386715" defTabSz="508000">
              <a:spcBef>
                <a:spcPts val="3600"/>
              </a:spcBef>
              <a:defRPr sz="2785"/>
            </a:pPr>
            <a:r>
              <a:t>During training, dropout randomly sets a fraction of the neurons weights to </a:t>
            </a:r>
            <a:r>
              <a:rPr b="1"/>
              <a:t>zero</a:t>
            </a:r>
            <a:r>
              <a:t> (i.e., "drops them out") at each iteration.</a:t>
            </a:r>
          </a:p>
          <a:p>
            <a:pPr marL="386715" indent="-386715" defTabSz="508000">
              <a:spcBef>
                <a:spcPts val="3600"/>
              </a:spcBef>
              <a:defRPr sz="2785"/>
            </a:pPr>
            <a:r>
              <a:t> For each training batch, a random subset of neurons is selected to be dropped out based on dropout rate.</a:t>
            </a:r>
          </a:p>
          <a:p>
            <a:pPr marL="386715" indent="-386715" defTabSz="508000">
              <a:spcBef>
                <a:spcPts val="3600"/>
              </a:spcBef>
              <a:defRPr sz="2785"/>
            </a:pPr>
            <a:r>
              <a:t>During the forward pass, only the neurons that are not dropped out are activated and contribute to the output. This creates a different "thinned" network for each training iteration.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Dropout Regularization"/>
          <p:cNvSpPr txBox="1"/>
          <p:nvPr>
            <p:ph type="title"/>
          </p:nvPr>
        </p:nvSpPr>
        <p:spPr>
          <a:xfrm>
            <a:off x="2580872" y="509519"/>
            <a:ext cx="8037773" cy="1031279"/>
          </a:xfrm>
          <a:prstGeom prst="rect">
            <a:avLst/>
          </a:prstGeom>
        </p:spPr>
        <p:txBody>
          <a:bodyPr/>
          <a:lstStyle>
            <a:lvl1pPr defTabSz="426720">
              <a:defRPr sz="5840"/>
            </a:lvl1pPr>
          </a:lstStyle>
          <a:p>
            <a:r>
              <a:t>Dropout Regularization</a:t>
            </a:r>
          </a:p>
        </p:txBody>
      </p:sp>
      <p:sp>
        <p:nvSpPr>
          <p:cNvPr id="140" name="The backpropagation process only updates the weights of the neurons that were not dropped out, allowing the model to learn from various configurations.…"/>
          <p:cNvSpPr txBox="1"/>
          <p:nvPr>
            <p:ph type="body" idx="1"/>
          </p:nvPr>
        </p:nvSpPr>
        <p:spPr>
          <a:xfrm>
            <a:off x="1320800" y="1943100"/>
            <a:ext cx="11099800" cy="6286500"/>
          </a:xfrm>
          <a:prstGeom prst="rect">
            <a:avLst/>
          </a:prstGeom>
        </p:spPr>
        <p:txBody>
          <a:bodyPr/>
          <a:lstStyle/>
          <a:p>
            <a:r>
              <a:t>The backpropagation process only updates the weights of the neurons that were not dropped out, allowing the model to learn from various configurations.</a:t>
            </a:r>
          </a:p>
          <a:p>
            <a:r>
              <a:t>This reduces the reliance on specific neurons and helps prevent memorization.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 panose="02000503000000020004"/>
            <a:ea typeface="Helvetica Neue" panose="02000503000000020004"/>
            <a:cs typeface="Helvetica Neue" panose="02000503000000020004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4251</Words>
  <Application>WPS Presentation</Application>
  <PresentationFormat/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Helvetica Neue</vt:lpstr>
      <vt:lpstr>Helvetica Neue Medium</vt:lpstr>
      <vt:lpstr>Helvetica Neue Light</vt:lpstr>
      <vt:lpstr>Helvetica Neue Thin</vt:lpstr>
      <vt:lpstr>Helvetica Light</vt:lpstr>
      <vt:lpstr>Microsoft YaHei</vt:lpstr>
      <vt:lpstr>汉仪旗黑</vt:lpstr>
      <vt:lpstr>Arial Unicode MS</vt:lpstr>
      <vt:lpstr>Helvetica Neue Medium</vt:lpstr>
      <vt:lpstr>宋体-简</vt:lpstr>
      <vt:lpstr>White</vt:lpstr>
      <vt:lpstr>Overfitting and Underfitting</vt:lpstr>
      <vt:lpstr>Underfitting (High Bias)</vt:lpstr>
      <vt:lpstr>Underfitting (High Bias)</vt:lpstr>
      <vt:lpstr>Overfitting (High Variance)</vt:lpstr>
      <vt:lpstr>PowerPoint 演示文稿</vt:lpstr>
      <vt:lpstr>Reducing Network size</vt:lpstr>
      <vt:lpstr>Reducing Network size</vt:lpstr>
      <vt:lpstr>Dropout Regularization</vt:lpstr>
      <vt:lpstr>Dropout Regularization</vt:lpstr>
      <vt:lpstr>Dropout Regularization</vt:lpstr>
      <vt:lpstr>Regularization Techniques</vt:lpstr>
      <vt:lpstr>LASSO (L1) Regularization</vt:lpstr>
      <vt:lpstr>Ridge (L2) Regularization</vt:lpstr>
      <vt:lpstr>PowerPoint 演示文稿</vt:lpstr>
      <vt:lpstr>PowerPoint 演示文稿</vt:lpstr>
      <vt:lpstr>PowerPoint 演示文稿</vt:lpstr>
      <vt:lpstr>PowerPoint 演示文稿</vt:lpstr>
      <vt:lpstr>L1 VS L2 Regularization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Overfitting and Underfitting</dc:title>
  <dc:creator/>
  <cp:lastModifiedBy>kanizfatema</cp:lastModifiedBy>
  <cp:revision>4</cp:revision>
  <dcterms:created xsi:type="dcterms:W3CDTF">2024-12-09T10:30:23Z</dcterms:created>
  <dcterms:modified xsi:type="dcterms:W3CDTF">2024-12-09T10:30:23Z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6ABF2961BAC7357ED9BF56672AEAEF47_42</vt:lpwstr>
  </property>
  <property fmtid="{D5CDD505-2E9C-101B-9397-08002B2CF9AE}" pid="3" name="KSOProductBuildVer">
    <vt:lpwstr>1033-6.10.2.8397</vt:lpwstr>
  </property>
</Properties>
</file>