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notesMasterIdLst>
    <p:notesMasterId r:id="rId46"/>
  </p:notesMasterIdLst>
  <p:sldIdLst>
    <p:sldId id="256" r:id="rId2"/>
    <p:sldId id="293" r:id="rId3"/>
    <p:sldId id="294" r:id="rId4"/>
    <p:sldId id="296" r:id="rId5"/>
    <p:sldId id="295" r:id="rId6"/>
    <p:sldId id="297" r:id="rId7"/>
    <p:sldId id="301" r:id="rId8"/>
    <p:sldId id="298" r:id="rId9"/>
    <p:sldId id="299" r:id="rId10"/>
    <p:sldId id="300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309" r:id="rId19"/>
    <p:sldId id="310" r:id="rId20"/>
    <p:sldId id="311" r:id="rId21"/>
    <p:sldId id="312" r:id="rId22"/>
    <p:sldId id="313" r:id="rId23"/>
    <p:sldId id="314" r:id="rId24"/>
    <p:sldId id="315" r:id="rId25"/>
    <p:sldId id="316" r:id="rId26"/>
    <p:sldId id="317" r:id="rId27"/>
    <p:sldId id="318" r:id="rId28"/>
    <p:sldId id="319" r:id="rId29"/>
    <p:sldId id="320" r:id="rId30"/>
    <p:sldId id="321" r:id="rId31"/>
    <p:sldId id="322" r:id="rId32"/>
    <p:sldId id="323" r:id="rId33"/>
    <p:sldId id="324" r:id="rId34"/>
    <p:sldId id="325" r:id="rId35"/>
    <p:sldId id="326" r:id="rId36"/>
    <p:sldId id="327" r:id="rId37"/>
    <p:sldId id="328" r:id="rId38"/>
    <p:sldId id="329" r:id="rId39"/>
    <p:sldId id="330" r:id="rId40"/>
    <p:sldId id="331" r:id="rId41"/>
    <p:sldId id="332" r:id="rId42"/>
    <p:sldId id="333" r:id="rId43"/>
    <p:sldId id="334" r:id="rId44"/>
    <p:sldId id="292" r:id="rId4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27030C-E3E1-4B8B-80AE-F923FFB24A17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7CEF59-C9D3-4D5F-9193-253329E7A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873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2872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760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3711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5683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3465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2476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2885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1132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325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08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269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719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094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768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26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520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744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4533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mBWzpQrJ_qVUroyC-yWryMSEKCgoE1B7?usp=sharing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20057-D8A9-FEB4-209D-E22E5288F2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16923" y="1964267"/>
            <a:ext cx="7643202" cy="2421464"/>
          </a:xfrm>
        </p:spPr>
        <p:txBody>
          <a:bodyPr/>
          <a:lstStyle/>
          <a:p>
            <a:r>
              <a:rPr lang="en-US" dirty="0"/>
              <a:t>Module B </a:t>
            </a:r>
            <a:br>
              <a:rPr lang="en-US" dirty="0"/>
            </a:br>
            <a:r>
              <a:rPr lang="en-US" dirty="0"/>
              <a:t>AI and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58058E-EC11-4AC9-F120-396807C5D7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 dirty="0"/>
              <a:t>LECTURE 33-34</a:t>
            </a:r>
            <a:endParaRPr lang="en-US" dirty="0"/>
          </a:p>
          <a:p>
            <a:pPr marL="0" lvl="0" indent="0" algn="r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cap="none" dirty="0"/>
              <a:t>Md Mehrab Hossain Opi</a:t>
            </a:r>
            <a:endParaRPr lang="en-US" dirty="0"/>
          </a:p>
          <a:p>
            <a:pPr marL="0" lvl="0" indent="0" algn="r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cap="none" dirty="0"/>
              <a:t>Lecturer, Dept Of CSE, KUET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107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68252-7C4B-DC05-B6FD-7BACDEFD3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65E45-AA11-5A27-9E57-8E9CB9E9A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use unseen data to measure the performance of our model.</a:t>
            </a:r>
          </a:p>
          <a:p>
            <a:r>
              <a:rPr lang="en-US" dirty="0"/>
              <a:t>But how would you quantify the performance?</a:t>
            </a:r>
          </a:p>
          <a:p>
            <a:r>
              <a:rPr lang="en-US" dirty="0"/>
              <a:t>Just saying “This model is good” is not enough.</a:t>
            </a:r>
          </a:p>
          <a:p>
            <a:r>
              <a:rPr lang="en-US" dirty="0"/>
              <a:t>In exam the marks you obtain can be seen as your accuracy.</a:t>
            </a:r>
          </a:p>
          <a:p>
            <a:r>
              <a:rPr lang="en-US" dirty="0"/>
              <a:t>If you get 80% marks in an exam, we can say you got 80% answer correct and 20% answer wrong.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886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7EBA5-3466-0CF2-6AEB-92EE9A025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72339-F199-CED1-5BB6-835B896B6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Similarly, we can find the accuracy of our model.</a:t>
            </a:r>
          </a:p>
          <a:p>
            <a:r>
              <a:rPr lang="en-US" dirty="0"/>
              <a:t>But accuracy alone is not enough.</a:t>
            </a:r>
          </a:p>
          <a:p>
            <a:r>
              <a:rPr lang="en-US" dirty="0"/>
              <a:t>Suppose the answer to a question is 100, due to some miscalculation you wrote 98 in the answer.</a:t>
            </a:r>
          </a:p>
          <a:p>
            <a:r>
              <a:rPr lang="en-US" dirty="0"/>
              <a:t>Would you feel good if I gave you 0 out of 10?</a:t>
            </a:r>
          </a:p>
        </p:txBody>
      </p:sp>
    </p:spTree>
    <p:extLst>
      <p:ext uri="{BB962C8B-B14F-4D97-AF65-F5344CB8AC3E}">
        <p14:creationId xmlns:p14="http://schemas.microsoft.com/office/powerpoint/2010/main" val="1466903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E89D6-C3F5-B7CF-C638-52775127C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40189-73C7-99BC-5EAD-AD3192377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see some metrics we can use to measure the performance of a model.</a:t>
            </a:r>
          </a:p>
        </p:txBody>
      </p:sp>
    </p:spTree>
    <p:extLst>
      <p:ext uri="{BB962C8B-B14F-4D97-AF65-F5344CB8AC3E}">
        <p14:creationId xmlns:p14="http://schemas.microsoft.com/office/powerpoint/2010/main" val="564032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61A95-E20F-55C2-8534-3A0EEC209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62C85-DE56-9D4E-2A39-A4F525E36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start with confusion matrix.</a:t>
            </a:r>
          </a:p>
          <a:p>
            <a:r>
              <a:rPr lang="en-US" dirty="0"/>
              <a:t>It is a table used to describe the performance of a classification model.</a:t>
            </a:r>
          </a:p>
          <a:p>
            <a:r>
              <a:rPr lang="en-US" dirty="0"/>
              <a:t>It summarizes the predictions made by the model compared to the actual outcomes.</a:t>
            </a:r>
          </a:p>
        </p:txBody>
      </p:sp>
    </p:spTree>
    <p:extLst>
      <p:ext uri="{BB962C8B-B14F-4D97-AF65-F5344CB8AC3E}">
        <p14:creationId xmlns:p14="http://schemas.microsoft.com/office/powerpoint/2010/main" val="327466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B1FD5-5FBA-1207-796F-C023BF1DD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963FB01-466B-D253-C31B-5077853BC5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8834009"/>
              </p:ext>
            </p:extLst>
          </p:nvPr>
        </p:nvGraphicFramePr>
        <p:xfrm>
          <a:off x="685800" y="2141538"/>
          <a:ext cx="10131423" cy="111252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3377141">
                  <a:extLst>
                    <a:ext uri="{9D8B030D-6E8A-4147-A177-3AD203B41FA5}">
                      <a16:colId xmlns:a16="http://schemas.microsoft.com/office/drawing/2014/main" val="3149269551"/>
                    </a:ext>
                  </a:extLst>
                </a:gridCol>
                <a:gridCol w="3377141">
                  <a:extLst>
                    <a:ext uri="{9D8B030D-6E8A-4147-A177-3AD203B41FA5}">
                      <a16:colId xmlns:a16="http://schemas.microsoft.com/office/drawing/2014/main" val="1757061018"/>
                    </a:ext>
                  </a:extLst>
                </a:gridCol>
                <a:gridCol w="3377141">
                  <a:extLst>
                    <a:ext uri="{9D8B030D-6E8A-4147-A177-3AD203B41FA5}">
                      <a16:colId xmlns:a16="http://schemas.microsoft.com/office/drawing/2014/main" val="32670628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Predicted 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Predicted 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833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Actual 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Positive (TP)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 Negative (FN)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029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Actual 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 Positive (FP)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Negative (TN)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41140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73622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5CDD1-6ABA-3530-DF95-8EBC7B1D6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972FD-84AA-39CF-9729-3C99576DE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we want to detect if a patient has dengue or not.</a:t>
            </a:r>
          </a:p>
          <a:p>
            <a:r>
              <a:rPr lang="en-US" dirty="0"/>
              <a:t>If a patient has dengue, we will say it is a positive case, otherwise negative.</a:t>
            </a:r>
          </a:p>
          <a:p>
            <a:r>
              <a:rPr lang="en-US" dirty="0"/>
              <a:t>Actual Positive/Negative indicates the true value.</a:t>
            </a:r>
          </a:p>
          <a:p>
            <a:r>
              <a:rPr lang="en-US" dirty="0"/>
              <a:t>Predicted Positive/Negative is the value the model predicted.</a:t>
            </a:r>
          </a:p>
          <a:p>
            <a:r>
              <a:rPr lang="en-US" dirty="0"/>
              <a:t>Now, let’s see the meaning of confusion matrix.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998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6261B-4F8C-CDA8-CF51-D3FA8C308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9715D-45F9-575E-B833-4D797B123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True Positive means the patient has dengue and the model predicted this too.</a:t>
            </a:r>
          </a:p>
          <a:p>
            <a:r>
              <a:rPr lang="en-US" dirty="0"/>
              <a:t>False Negative means the patient has dengue, but the model says the patient is fine.</a:t>
            </a:r>
          </a:p>
          <a:p>
            <a:r>
              <a:rPr lang="en-US" dirty="0"/>
              <a:t>False Positive means the patient is fine, but the model says he is affected.</a:t>
            </a:r>
          </a:p>
          <a:p>
            <a:r>
              <a:rPr lang="en-US" dirty="0"/>
              <a:t>True Negative means the patient is fine and the model predicted the same.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65AD28B-6374-D140-63AB-781D8CBCCAA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7779935"/>
              </p:ext>
            </p:extLst>
          </p:nvPr>
        </p:nvGraphicFramePr>
        <p:xfrm>
          <a:off x="685803" y="1715868"/>
          <a:ext cx="10131423" cy="111252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3377141">
                  <a:extLst>
                    <a:ext uri="{9D8B030D-6E8A-4147-A177-3AD203B41FA5}">
                      <a16:colId xmlns:a16="http://schemas.microsoft.com/office/drawing/2014/main" val="3149269551"/>
                    </a:ext>
                  </a:extLst>
                </a:gridCol>
                <a:gridCol w="3377141">
                  <a:extLst>
                    <a:ext uri="{9D8B030D-6E8A-4147-A177-3AD203B41FA5}">
                      <a16:colId xmlns:a16="http://schemas.microsoft.com/office/drawing/2014/main" val="1757061018"/>
                    </a:ext>
                  </a:extLst>
                </a:gridCol>
                <a:gridCol w="3377141">
                  <a:extLst>
                    <a:ext uri="{9D8B030D-6E8A-4147-A177-3AD203B41FA5}">
                      <a16:colId xmlns:a16="http://schemas.microsoft.com/office/drawing/2014/main" val="32670628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Predicted 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Predicted 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833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Actual 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Positive (TP)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 Negative (FN)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029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Actual 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 Positive (FP)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Negative (TN)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41140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9826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C9CE8-0668-47B6-F62B-0819698ED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 derived from confusion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CBE09-1C0C-38C8-F47B-F51DC94C6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find some metrics using the confusion matrix.</a:t>
            </a:r>
          </a:p>
          <a:p>
            <a:r>
              <a:rPr lang="en-US" dirty="0"/>
              <a:t>Some of them are</a:t>
            </a:r>
          </a:p>
          <a:p>
            <a:pPr lvl="1"/>
            <a:r>
              <a:rPr lang="en-US" dirty="0"/>
              <a:t>Accuracy</a:t>
            </a:r>
          </a:p>
          <a:p>
            <a:pPr lvl="1"/>
            <a:r>
              <a:rPr lang="en-US" dirty="0"/>
              <a:t>Precision</a:t>
            </a:r>
          </a:p>
          <a:p>
            <a:pPr lvl="1"/>
            <a:r>
              <a:rPr lang="en-US" dirty="0"/>
              <a:t>Recall (Sensitivity)</a:t>
            </a:r>
          </a:p>
          <a:p>
            <a:pPr lvl="1"/>
            <a:r>
              <a:rPr lang="en-US" dirty="0"/>
              <a:t>Specificity </a:t>
            </a:r>
          </a:p>
          <a:p>
            <a:pPr lvl="1"/>
            <a:r>
              <a:rPr lang="en-US" dirty="0"/>
              <a:t>F1-Score</a:t>
            </a:r>
          </a:p>
        </p:txBody>
      </p:sp>
    </p:spTree>
    <p:extLst>
      <p:ext uri="{BB962C8B-B14F-4D97-AF65-F5344CB8AC3E}">
        <p14:creationId xmlns:p14="http://schemas.microsoft.com/office/powerpoint/2010/main" val="3248979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8C36A-260C-7096-4187-8DA3E617D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accuracy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93C163-4372-F8B4-B6E7-CCC5C72B62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Accuracy measures the percentage of total predictions that were correct.</a:t>
                </a:r>
              </a:p>
              <a:p>
                <a:r>
                  <a:rPr lang="en-US" dirty="0"/>
                  <a:t>It gives a broad sense of how well the model is performing overall.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𝐴𝑐𝑐𝑢𝑟𝑎𝑐𝑦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𝑇𝑟𝑢𝑒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𝑃𝑜𝑠𝑖𝑡𝑖𝑣𝑒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𝑇𝑃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𝑇𝑟𝑢𝑒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𝑁𝑒𝑔𝑎𝑡𝑖𝑣𝑒𝑠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𝑇𝑁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𝐼𝑛𝑠𝑡𝑎𝑛𝑐𝑒𝑠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It is good for balanced datasets, where the number of positives and negatives is roughly equal.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93C163-4372-F8B4-B6E7-CCC5C72B62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3" r="-6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7536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543E9-5BC2-2F61-6794-7C21EF9C3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A3CBA-6E12-753D-549D-4C341F0FF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imbalanced datasets (e.g., 99% negatives and 1% positives), accuracy can be misleading. </a:t>
            </a:r>
          </a:p>
          <a:p>
            <a:r>
              <a:rPr lang="en-US" dirty="0"/>
              <a:t>For instance, predicting everything as negative gives high accuracy but misses all positive cases.</a:t>
            </a:r>
          </a:p>
        </p:txBody>
      </p:sp>
    </p:spTree>
    <p:extLst>
      <p:ext uri="{BB962C8B-B14F-4D97-AF65-F5344CB8AC3E}">
        <p14:creationId xmlns:p14="http://schemas.microsoft.com/office/powerpoint/2010/main" val="711555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0BEE0-97B2-AFBD-EDC0-D32677CFF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A6EF1-D3F0-6018-506A-B9E21D2ED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already seen models like SVM, KNN, K-means Clustering, etc.</a:t>
            </a:r>
          </a:p>
          <a:p>
            <a:r>
              <a:rPr lang="en-US" dirty="0"/>
              <a:t>How do you decide which model is suitable for you?</a:t>
            </a:r>
          </a:p>
          <a:p>
            <a:r>
              <a:rPr lang="en-US" dirty="0"/>
              <a:t>Or how do you decide which model has the best performance?</a:t>
            </a:r>
          </a:p>
        </p:txBody>
      </p:sp>
    </p:spTree>
    <p:extLst>
      <p:ext uri="{BB962C8B-B14F-4D97-AF65-F5344CB8AC3E}">
        <p14:creationId xmlns:p14="http://schemas.microsoft.com/office/powerpoint/2010/main" val="346403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E2FB5-FD6B-E2EF-278F-5308FEE12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precision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5A65A8-3BB3-7289-DF9D-59CB02C77C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Precision, also called </a:t>
                </a:r>
                <a:r>
                  <a:rPr lang="en-US" b="1" dirty="0"/>
                  <a:t>Positive Predictive Value</a:t>
                </a:r>
                <a:r>
                  <a:rPr lang="en-US" dirty="0"/>
                  <a:t>, measures the percentage of correctly predicted positive instances out of all instances predicted as positive. </a:t>
                </a:r>
              </a:p>
              <a:p>
                <a:r>
                  <a:rPr lang="en-US" dirty="0"/>
                  <a:t>It focuses on the reliability of positive predictions.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𝑃𝑟𝑒𝑐𝑖𝑠𝑖𝑜𝑛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𝑇𝑟𝑢𝑒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𝑃𝑜𝑠𝑖𝑡𝑖𝑣𝑒𝑠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𝑇𝑃</m:t>
                              </m:r>
                            </m:e>
                          </m:d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𝐹𝑎𝑙𝑠𝑒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𝑃𝑜𝑠𝑖𝑡𝑖𝑣𝑒𝑠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𝐹𝑃</m:t>
                              </m:r>
                            </m:e>
                          </m:d>
                        </m:num>
                        <m:den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𝑇𝑟𝑢𝑒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𝑃𝑜𝑠𝑖𝑡𝑖𝑣𝑒𝑠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𝑇𝑃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​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5A65A8-3BB3-7289-DF9D-59CB02C77C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205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0EF62-D9A9-5C2F-6B6B-FF40E5E8A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CED02-4A12-61D7-450A-CB76A921A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useful when false positive are costly.</a:t>
            </a:r>
          </a:p>
          <a:p>
            <a:r>
              <a:rPr lang="en-US" dirty="0"/>
              <a:t>In a spam email detector, predicting a legitimate email as spam (FP) can cause frustration to users.</a:t>
            </a:r>
          </a:p>
          <a:p>
            <a:r>
              <a:rPr lang="en-US" dirty="0"/>
              <a:t>Does not consider false negatives, so it might not reflect the complete picture.</a:t>
            </a:r>
          </a:p>
        </p:txBody>
      </p:sp>
    </p:spTree>
    <p:extLst>
      <p:ext uri="{BB962C8B-B14F-4D97-AF65-F5344CB8AC3E}">
        <p14:creationId xmlns:p14="http://schemas.microsoft.com/office/powerpoint/2010/main" val="2209372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68123-1035-D1AF-66F6-6148E2280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 (sensitivity)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DACEF4-BE87-0C9A-41BE-C6EDA8E00F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Recall measures the percentage of actual positive cases that were correctly identified by the model. </a:t>
                </a:r>
              </a:p>
              <a:p>
                <a:r>
                  <a:rPr lang="en-US" dirty="0"/>
                  <a:t>It focuses on capturing all positive cases.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𝑅𝑒𝑐𝑎𝑙𝑙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𝑇𝑟𝑢𝑒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𝑃𝑜𝑠𝑖𝑡𝑖𝑣𝑒𝑠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𝑇𝑃</m:t>
                              </m:r>
                            </m:e>
                          </m:d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𝐹𝑎𝑙𝑠𝑒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𝑁𝑒𝑔𝑎𝑡𝑖𝑣𝑒𝑠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𝐹𝑁</m:t>
                              </m:r>
                            </m:e>
                          </m:d>
                        </m:num>
                        <m:den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𝑇𝑟𝑢𝑒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𝑃𝑜𝑠𝑖𝑡𝑖𝑣𝑒𝑠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𝑇𝑃</m:t>
                              </m:r>
                            </m:e>
                          </m:d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​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DACEF4-BE87-0C9A-41BE-C6EDA8E00F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5268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575A0-7B2F-FE2D-4FFE-E7A4446CB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 (sensitivity)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0A673-5A0B-6501-5BC3-3EDA4F211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Useful when missing positives is costly.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 a cancer detection system, failing to identify cancer cases (FN) can have serious consequences.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Recall ignores false positives, so it might overestimate the model's performance in some cases.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743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DE332-A2CF-E2BE-2362-BC255F186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Specificity (true negative rate)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79C922-7D84-6B73-5C54-DCFF047B4C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Specificity measures the percentage of actual negative cases that were correctly identified. </a:t>
                </a:r>
              </a:p>
              <a:p>
                <a:r>
                  <a:rPr lang="en-US" dirty="0"/>
                  <a:t>It complements Recall by focusing on the negative class.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𝑆𝑝𝑒𝑐𝑖𝑓𝑖𝑐𝑖𝑡𝑦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𝑇𝑟𝑢𝑒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𝑁𝑒𝑔𝑎𝑡𝑖𝑣𝑒𝑠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𝑇𝑁</m:t>
                              </m:r>
                            </m:e>
                          </m:d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𝐹𝑎𝑙𝑠𝑒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𝑃𝑜𝑠𝑖𝑡𝑖𝑣𝑒𝑠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𝐹𝑃</m:t>
                              </m:r>
                            </m:e>
                          </m:d>
                        </m:num>
                        <m:den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𝑇𝑟𝑢𝑒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𝑁𝑒𝑔𝑎𝑡𝑖𝑣𝑒𝑠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𝑇𝑁</m:t>
                              </m:r>
                            </m:e>
                          </m:d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​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79C922-7D84-6B73-5C54-DCFF047B4C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0233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2F130-D26B-5014-DA52-D9BE55E52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Specificity (true negative rate)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1285A-8BA7-82B2-9FED-A106F4263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Useful when false positives are a major concern.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 a fraud detection system, wrongly labeling legitimate transactions (FP) can inconvenience customers.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Does not address false negatives, so it may not be ideal when positives are critical.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618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C6E58-A843-3E46-D0A8-21F43E41A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F1-Score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995325-CD43-7B9B-754C-3EFCF915D4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F1-Score is the harmonic mean of Precision and Recall.</a:t>
                </a:r>
              </a:p>
              <a:p>
                <a:r>
                  <a:rPr lang="en-US" dirty="0"/>
                  <a:t>It provides a balance between the two metrics, making it particularly useful when dealing with imbalanced datasets.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𝑆𝑐𝑜𝑟𝑒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=2×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</m:num>
                        <m:den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​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995325-CD43-7B9B-754C-3EFCF915D4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8735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2103E-E994-36C4-9346-40E64E96F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F1-Score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0BD31-555E-9B83-3A19-66EAFB080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Useful When you need a single metric that accounts for both false positives and false negatives.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 fraud detection, both missing fraud (FN) and flagging legitimate transactions (FP) are costly.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Does not consider true negatives, so it’s not always representative of overall performance.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657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365BA-98BC-68ED-CFF0-0F4B58BD5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 for regression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61D78-A1EF-B4FC-D131-0A094895E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Metrics we have seen so far is useful for classification problem.</a:t>
            </a:r>
          </a:p>
          <a:p>
            <a:r>
              <a:rPr lang="en-US" dirty="0"/>
              <a:t>Let’s see some metrics of regression problems now.</a:t>
            </a:r>
          </a:p>
        </p:txBody>
      </p:sp>
    </p:spTree>
    <p:extLst>
      <p:ext uri="{BB962C8B-B14F-4D97-AF65-F5344CB8AC3E}">
        <p14:creationId xmlns:p14="http://schemas.microsoft.com/office/powerpoint/2010/main" val="2348101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CD6D9-F4F1-4526-15C2-F51D4A12B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absolute error(MAE)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7F7E7E-8488-53FA-ED7E-CDA14CC37B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MAE measures the average absolute difference between the predicted values and the actual values.</a:t>
                </a:r>
              </a:p>
              <a:p>
                <a:r>
                  <a:rPr lang="en-US" dirty="0"/>
                  <a:t>It provides an easy-to-interpret error value in the same units as the target variable.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𝑀𝐴𝐸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𝑡𝑟𝑢𝑒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𝑝𝑟𝑒𝑑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7F7E7E-8488-53FA-ED7E-CDA14CC37B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3" r="-7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6956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4A4D6-A1C7-522A-5D60-C8091B20B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evaluate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2BFC3-5A9C-5FE0-C303-10F4432B5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Imaging teaching a robot to recognize cats and dogs.</a:t>
            </a:r>
          </a:p>
          <a:p>
            <a:r>
              <a:rPr lang="en-US" dirty="0"/>
              <a:t>How do we check if it’s doing it right?</a:t>
            </a:r>
          </a:p>
          <a:p>
            <a:r>
              <a:rPr lang="en-US" dirty="0"/>
              <a:t>Model evaluation helps us answer</a:t>
            </a:r>
          </a:p>
          <a:p>
            <a:pPr lvl="1"/>
            <a:r>
              <a:rPr lang="en-US" dirty="0"/>
              <a:t>It the model learning the right patterns?</a:t>
            </a:r>
          </a:p>
          <a:p>
            <a:pPr lvl="1"/>
            <a:r>
              <a:rPr lang="en-US" dirty="0"/>
              <a:t>Can it make good prediction on new, unseen data?</a:t>
            </a:r>
          </a:p>
          <a:p>
            <a:pPr lvl="1"/>
            <a:r>
              <a:rPr lang="en-US" dirty="0"/>
              <a:t>Which model performs best for our task?</a:t>
            </a:r>
          </a:p>
          <a:p>
            <a:r>
              <a:rPr lang="en-US" dirty="0"/>
              <a:t>It’s like grading a test – we ensure the model passes with good performance.</a:t>
            </a:r>
          </a:p>
        </p:txBody>
      </p:sp>
    </p:spTree>
    <p:extLst>
      <p:ext uri="{BB962C8B-B14F-4D97-AF65-F5344CB8AC3E}">
        <p14:creationId xmlns:p14="http://schemas.microsoft.com/office/powerpoint/2010/main" val="3557428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41F5F-2B1B-9F67-E9FA-E248FEC52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Absolute Error (MAE)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28B9A-7A93-F9D0-9B34-42E0BCA14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Scale: Same as the target variable.</a:t>
            </a:r>
          </a:p>
          <a:p>
            <a:r>
              <a:rPr lang="en-US" dirty="0"/>
              <a:t>Interpretation: Lower MAE values indicate better model performance.</a:t>
            </a:r>
          </a:p>
          <a:p>
            <a:r>
              <a:rPr lang="en-US" dirty="0"/>
              <a:t>Strength: It treats all errors equally.</a:t>
            </a:r>
          </a:p>
        </p:txBody>
      </p:sp>
    </p:spTree>
    <p:extLst>
      <p:ext uri="{BB962C8B-B14F-4D97-AF65-F5344CB8AC3E}">
        <p14:creationId xmlns:p14="http://schemas.microsoft.com/office/powerpoint/2010/main" val="3273821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E81DE-4C22-146A-AEB0-3F0F4EAFF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Absolute Error (MAE)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FA328-1D39-72E0-0250-92FE0F1C3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Limitations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Equal Weighting of Errors</a:t>
            </a:r>
            <a:r>
              <a:rPr lang="en-US" dirty="0"/>
              <a:t>: MAE treats all errors equally, regardless of their size. It doesn’t emphasize larger errors, which might be crucial in some applications.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Less Sensitive to Outliers</a:t>
            </a:r>
            <a:r>
              <a:rPr lang="en-US" dirty="0"/>
              <a:t>: Compared to MSE or RMSE, it may not capture the impact of large errors effectively.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Scale Dependency</a:t>
            </a:r>
            <a:r>
              <a:rPr lang="en-US" dirty="0"/>
              <a:t>: The metric is not normalized, so it depends on the scale of the target variable.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938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2303D-5EDC-ED6F-52FA-B33B1C13A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Squared Error (MSE)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DF8C39-42A5-CC72-6A0A-6391EA5F55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MSE calculates the average squared difference between predicted and actual values. Squaring the errors gives more weight to larger errors.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𝑡𝑟𝑢𝑒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𝑝𝑟𝑒𝑑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DF8C39-42A5-CC72-6A0A-6391EA5F55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3" r="-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4593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C91DB-3751-EE25-0C59-9B40A5D56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Squared Error (MSE)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7E601-C029-1B3E-81D9-656223CA0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Scale: Squared units of the target variable.</a:t>
            </a:r>
          </a:p>
          <a:p>
            <a:r>
              <a:rPr lang="en-US" dirty="0"/>
              <a:t>Interpretation: Lower MSE values indicate better model performance.</a:t>
            </a:r>
          </a:p>
          <a:p>
            <a:r>
              <a:rPr lang="en-US" dirty="0"/>
              <a:t>Strength: Emphasizes large errors, making it useful for identifying poorly performing models.</a:t>
            </a:r>
          </a:p>
        </p:txBody>
      </p:sp>
    </p:spTree>
    <p:extLst>
      <p:ext uri="{BB962C8B-B14F-4D97-AF65-F5344CB8AC3E}">
        <p14:creationId xmlns:p14="http://schemas.microsoft.com/office/powerpoint/2010/main" val="1758803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916BD-D9AA-D3DC-82B9-63C7D6B3C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Squared Error (MSE)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911C5-DBAE-365C-65FA-0AFC81D50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Limitations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Sensitivity to Outliers</a:t>
            </a:r>
            <a:r>
              <a:rPr lang="en-US" dirty="0"/>
              <a:t>: MSE gives disproportionate weight to large errors because of squaring, which can skew the evaluation if outliers exist.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Not Easily Interpretable</a:t>
            </a:r>
            <a:r>
              <a:rPr lang="en-US" dirty="0"/>
              <a:t>: Since it is in squared units of the target variable, it may not provide intuitive insights about error magnitude.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Scale Dependency</a:t>
            </a:r>
            <a:r>
              <a:rPr lang="en-US" dirty="0"/>
              <a:t>: Like MAE, it depends on the scale of the target variable.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4013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F4B5E-9A54-1D9C-C295-E129D90CA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Root Mean Squared Error (RMSE)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DF6C14-925A-40D0-05F2-2A4C8F4CAE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RMSE is the square root of MSE. </a:t>
                </a:r>
              </a:p>
              <a:p>
                <a:r>
                  <a:rPr lang="en-US" dirty="0"/>
                  <a:t>It provides an error value in the same units as the target variable, making it more interpretable than MSE.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𝑀𝑆𝐸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𝑡𝑟𝑢𝑒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𝑝𝑟𝑒𝑑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DF6C14-925A-40D0-05F2-2A4C8F4CAE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7433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C9AB6-72DD-F3A0-E4BD-0860E8410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Root Mean Squared Error (RMSE)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6EC71-9CDF-052D-937F-D1FF6CBAC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Scale:</a:t>
            </a:r>
            <a:r>
              <a:rPr lang="en-US" dirty="0"/>
              <a:t> Same as the target variable.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Interpretation:</a:t>
            </a:r>
            <a:r>
              <a:rPr lang="en-US" dirty="0"/>
              <a:t> Lower RMSE indicates better model performance.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Strength:</a:t>
            </a:r>
            <a:r>
              <a:rPr lang="en-US" dirty="0"/>
              <a:t> Penalizes large errors due to the squaring effect of MSE.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273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5530B-1050-A234-9021-5747FB746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Root Mean Squared Error (RMSE)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137D9-6B7A-F200-BDBC-9C1BE7402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Still Sensitive to Outliers</a:t>
            </a:r>
            <a:r>
              <a:rPr lang="en-US" dirty="0"/>
              <a:t>: Like MSE, RMSE penalizes larger errors more heavily, which can distort performance evaluation in datasets with significant outliers.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Difficult to Compare Across Models</a:t>
            </a:r>
            <a:r>
              <a:rPr lang="en-US" dirty="0"/>
              <a:t>: The value depends on the scale of the target variable, making it hard to compare models working on different datasets or scales.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270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2D270B9-FA7A-7CEC-81B6-D72C1039CCF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85801" y="609600"/>
                <a:ext cx="10302765" cy="145626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(R-Squared or Coefficient of Determination)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2D270B9-FA7A-7CEC-81B6-D72C1039CC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85801" y="609600"/>
                <a:ext cx="10302765" cy="1456267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814B44-B1EF-499B-9568-8D5A87A56B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measures the proportion of variance in the target variable that the model explains. </a:t>
                </a:r>
              </a:p>
              <a:p>
                <a:r>
                  <a:rPr lang="en-US" dirty="0"/>
                  <a:t>It’s a relative measure of fit.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=1 −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𝑟𝑒𝑠𝑖𝑑𝑢𝑎𝑙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𝑡𝑜𝑡𝑎𝑙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Here,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𝑟𝑒𝑠𝑖𝑑𝑢𝑎𝑙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𝑡𝑟𝑢𝑒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𝑝𝑟𝑒𝑑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𝑡𝑜𝑡𝑎𝑙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𝑡𝑟𝑢𝑒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𝑡𝑟𝑢𝑒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814B44-B1EF-499B-9568-8D5A87A56B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3047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4A41D7C-DFD7-4622-212F-41F4567979C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(R-Squared or Coefficient of Determination)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4A41D7C-DFD7-4622-212F-41F4567979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r="-17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771360-3FBF-AB62-AF1F-33B8CCC92D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ranges from 0 to 1: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1</m:t>
                    </m:r>
                  </m:oMath>
                </a14:m>
                <a:r>
                  <a:rPr lang="en-US" dirty="0"/>
                  <a:t>: Perfect fit.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0</m:t>
                    </m:r>
                  </m:oMath>
                </a14:m>
                <a:r>
                  <a:rPr lang="en-US" dirty="0"/>
                  <a:t>: Model explains no variance.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Negative values indicate the model performs worse than a simple mean prediction.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b="1" dirty="0"/>
                  <a:t>Interpretation:</a:t>
                </a:r>
                <a:r>
                  <a:rPr lang="en-US" dirty="0"/>
                  <a:t> Higher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values indicate better model performance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771360-3FBF-AB62-AF1F-33B8CCC92D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6277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2A525-0163-1048-AD9F-262BB4D70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measure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1D184-C154-FE1F-C6B1-CACE9553E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know we need to judge models now.</a:t>
            </a:r>
          </a:p>
          <a:p>
            <a:r>
              <a:rPr lang="en-US" dirty="0"/>
              <a:t>But how will you measure the performance.</a:t>
            </a:r>
          </a:p>
          <a:p>
            <a:r>
              <a:rPr lang="en-US" dirty="0"/>
              <a:t>To properly assess a  model’s performance, we want to see how it works on unseen data.</a:t>
            </a:r>
          </a:p>
          <a:p>
            <a:r>
              <a:rPr lang="en-US" dirty="0"/>
              <a:t>If you teach the model “What is 1+1?” then it should be able to answer, “What is 2+3?”</a:t>
            </a:r>
          </a:p>
        </p:txBody>
      </p:sp>
    </p:spTree>
    <p:extLst>
      <p:ext uri="{BB962C8B-B14F-4D97-AF65-F5344CB8AC3E}">
        <p14:creationId xmlns:p14="http://schemas.microsoft.com/office/powerpoint/2010/main" val="2320812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F9B1452-1706-8207-C92E-22261A6D751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(R-Squared or Coefficient of Determination)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F9B1452-1706-8207-C92E-22261A6D75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r="-17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DDF2DB-6F6E-37CD-C2E0-DEC221DE0D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b="1" dirty="0"/>
                  <a:t>Not Suitable for Nonlinear Models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assumes a linear relationship between predictors and the target, which can lead to misleading results in nonlinear models.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b="1" dirty="0"/>
                  <a:t>Insensitive to Overfitting</a:t>
                </a:r>
                <a:r>
                  <a:rPr lang="en-US" dirty="0"/>
                  <a:t>: Adding more features can artificially inflate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, even if they don’t contribute to meaningful predictions.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b="1" dirty="0"/>
                  <a:t>No Information About Prediction Error</a:t>
                </a:r>
                <a:r>
                  <a:rPr lang="en-US" dirty="0"/>
                  <a:t>: A high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does not guarantee low errors; it only indicates explained variance.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DDF2DB-6F6E-37CD-C2E0-DEC221DE0D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43" r="-1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748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A2721-8885-79B8-55C5-38CE28239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Ml</a:t>
            </a:r>
            <a:r>
              <a:rPr lang="en-US" dirty="0"/>
              <a:t> tools and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2BC58-5FF5-7104-6919-FDC0EA47E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use many different python libraries.</a:t>
            </a:r>
          </a:p>
          <a:p>
            <a:r>
              <a:rPr lang="en-US" dirty="0"/>
              <a:t>Scikit-learn, TensorFlow, </a:t>
            </a:r>
            <a:r>
              <a:rPr lang="en-US" dirty="0" err="1"/>
              <a:t>Statsmodels</a:t>
            </a:r>
            <a:r>
              <a:rPr lang="en-US" dirty="0"/>
              <a:t>, etc.</a:t>
            </a:r>
          </a:p>
          <a:p>
            <a:r>
              <a:rPr lang="en-US" dirty="0"/>
              <a:t>We can use matplotlib, seaborn for visualization.</a:t>
            </a:r>
          </a:p>
        </p:txBody>
      </p:sp>
    </p:spTree>
    <p:extLst>
      <p:ext uri="{BB962C8B-B14F-4D97-AF65-F5344CB8AC3E}">
        <p14:creationId xmlns:p14="http://schemas.microsoft.com/office/powerpoint/2010/main" val="33198902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405B2-6C1A-5FE6-3B69-010CEA214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46AE4-6068-C2D4-6D1D-CCA2297A0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>
                <a:solidFill>
                  <a:schemeClr val="bg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https://colab.research.google.com/drive/1mBWzpQrJ_qVUroyC-yWryMSEKCgoE1B7?usp=sharing</a:t>
            </a:r>
            <a:r>
              <a:rPr lang="en-US" dirty="0">
                <a:solidFill>
                  <a:schemeClr val="bg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828592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61697-F4AF-96B5-61A6-3332B22DB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Also check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F6442-5FDD-EAC4-EF00-4D57486C1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- AUC-ROC Curve</a:t>
            </a:r>
          </a:p>
          <a:p>
            <a:pPr marL="0" indent="0">
              <a:buNone/>
            </a:pPr>
            <a:r>
              <a:rPr lang="en-US" dirty="0"/>
              <a:t>- Cross-Validation </a:t>
            </a:r>
          </a:p>
        </p:txBody>
      </p:sp>
    </p:spTree>
    <p:extLst>
      <p:ext uri="{BB962C8B-B14F-4D97-AF65-F5344CB8AC3E}">
        <p14:creationId xmlns:p14="http://schemas.microsoft.com/office/powerpoint/2010/main" val="40721193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0" name="Google Shape;470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471" name="Google Shape;471;p3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Google Shape;472;p37"/>
          <p:cNvSpPr txBox="1">
            <a:spLocks noGrp="1"/>
          </p:cNvSpPr>
          <p:nvPr>
            <p:ph type="title"/>
          </p:nvPr>
        </p:nvSpPr>
        <p:spPr>
          <a:xfrm>
            <a:off x="1993805" y="1354668"/>
            <a:ext cx="8204391" cy="2346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en-US" sz="6000" cap="none" dirty="0"/>
              <a:t>Thank You </a:t>
            </a:r>
            <a:br>
              <a:rPr lang="en-US" sz="6000" cap="none" dirty="0"/>
            </a:br>
            <a:r>
              <a:rPr lang="en-US" sz="6000" cap="none" dirty="0"/>
              <a:t>&amp;</a:t>
            </a:r>
            <a:br>
              <a:rPr lang="en-US" sz="6000" cap="none" dirty="0"/>
            </a:br>
            <a:r>
              <a:rPr lang="en-US" sz="6000" cap="none" dirty="0"/>
              <a:t>Keep Learning.</a:t>
            </a:r>
            <a:endParaRPr dirty="0"/>
          </a:p>
        </p:txBody>
      </p:sp>
      <p:cxnSp>
        <p:nvCxnSpPr>
          <p:cNvPr id="473" name="Google Shape;473;p37"/>
          <p:cNvCxnSpPr/>
          <p:nvPr/>
        </p:nvCxnSpPr>
        <p:spPr>
          <a:xfrm>
            <a:off x="5845629" y="3810000"/>
            <a:ext cx="500743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2B725-50A0-E6BA-8929-4CA29602C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Dataset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01AEF-7F2D-25D2-EC6C-6988E7CEF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where do we get unseen data?</a:t>
            </a:r>
          </a:p>
          <a:p>
            <a:r>
              <a:rPr lang="en-US" dirty="0"/>
              <a:t>Instead of looking for new data, we will split our dataset.</a:t>
            </a:r>
          </a:p>
          <a:p>
            <a:r>
              <a:rPr lang="en-US" dirty="0"/>
              <a:t>During training we will hide some data from the model.</a:t>
            </a:r>
          </a:p>
          <a:p>
            <a:r>
              <a:rPr lang="en-US" dirty="0"/>
              <a:t>We will use this data to test the performance of our model.</a:t>
            </a:r>
          </a:p>
        </p:txBody>
      </p:sp>
    </p:spTree>
    <p:extLst>
      <p:ext uri="{BB962C8B-B14F-4D97-AF65-F5344CB8AC3E}">
        <p14:creationId xmlns:p14="http://schemas.microsoft.com/office/powerpoint/2010/main" val="555297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55102-BF26-CB0E-0DDC-36D29222F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AF408-2EFA-AF3D-92C0-7C53CE778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686910"/>
            <a:ext cx="10131425" cy="4713889"/>
          </a:xfrm>
        </p:spPr>
        <p:txBody>
          <a:bodyPr>
            <a:normAutofit/>
          </a:bodyPr>
          <a:lstStyle/>
          <a:p>
            <a:r>
              <a:rPr lang="en-US" dirty="0"/>
              <a:t>We divide our data into three key sets.</a:t>
            </a:r>
          </a:p>
          <a:p>
            <a:r>
              <a:rPr lang="en-US" dirty="0"/>
              <a:t>Training Set</a:t>
            </a:r>
          </a:p>
          <a:p>
            <a:pPr lvl="1"/>
            <a:r>
              <a:rPr lang="en-US" dirty="0"/>
              <a:t>This is the data used to teach the model. The model learns patterns and relationships from this data.</a:t>
            </a:r>
          </a:p>
          <a:p>
            <a:r>
              <a:rPr lang="en-US" dirty="0"/>
              <a:t>Testing Set</a:t>
            </a:r>
          </a:p>
          <a:p>
            <a:pPr lvl="1"/>
            <a:r>
              <a:rPr lang="en-US" dirty="0"/>
              <a:t>This is separate data, not used during training. </a:t>
            </a:r>
          </a:p>
          <a:p>
            <a:pPr lvl="1"/>
            <a:r>
              <a:rPr lang="en-US" dirty="0"/>
              <a:t>It’s like the final exam for the model to see how well it can generalize to new, unseen data.</a:t>
            </a:r>
          </a:p>
          <a:p>
            <a:r>
              <a:rPr lang="en-US" dirty="0"/>
              <a:t>Validation Set</a:t>
            </a:r>
          </a:p>
          <a:p>
            <a:pPr lvl="1"/>
            <a:r>
              <a:rPr lang="en-US" dirty="0"/>
              <a:t>This set helps us tune the model’s hyperparameters and improve performance. </a:t>
            </a:r>
          </a:p>
          <a:p>
            <a:pPr lvl="1"/>
            <a:r>
              <a:rPr lang="en-US" dirty="0"/>
              <a:t>It provides feedback during the training process.</a:t>
            </a:r>
          </a:p>
        </p:txBody>
      </p:sp>
    </p:spTree>
    <p:extLst>
      <p:ext uri="{BB962C8B-B14F-4D97-AF65-F5344CB8AC3E}">
        <p14:creationId xmlns:p14="http://schemas.microsoft.com/office/powerpoint/2010/main" val="3423309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20297-FFDE-828D-D50B-BD1AD8244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underfitting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9EB27-2D50-8855-79EB-588303FDA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Imagine you’re preparing for a test, but instead of studying thoroughly, you only skim through the basics. </a:t>
            </a:r>
          </a:p>
          <a:p>
            <a:r>
              <a:rPr lang="en-US" dirty="0"/>
              <a:t>When the test comes, you struggle not only with the tricky questions but also with the easier ones because you didn’t learn enough.</a:t>
            </a:r>
          </a:p>
          <a:p>
            <a:r>
              <a:rPr lang="en-US" dirty="0"/>
              <a:t>This is what happens when a model underfits. </a:t>
            </a:r>
          </a:p>
          <a:p>
            <a:r>
              <a:rPr lang="en-US" dirty="0"/>
              <a:t>It doesn’t learn enough from the training data to capture the underlying patterns.</a:t>
            </a:r>
          </a:p>
        </p:txBody>
      </p:sp>
    </p:spTree>
    <p:extLst>
      <p:ext uri="{BB962C8B-B14F-4D97-AF65-F5344CB8AC3E}">
        <p14:creationId xmlns:p14="http://schemas.microsoft.com/office/powerpoint/2010/main" val="2575160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B6191-9245-AF43-BE26-B4352EBC4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71259-930D-8550-2A9F-D89A278C7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go to previous example.</a:t>
            </a:r>
          </a:p>
          <a:p>
            <a:r>
              <a:rPr lang="en-US" dirty="0"/>
              <a:t>This time you are studying more.</a:t>
            </a:r>
          </a:p>
          <a:p>
            <a:r>
              <a:rPr lang="en-US" dirty="0"/>
              <a:t>But, instead of learning the concepts, you just memorize the answers to the practice questions. </a:t>
            </a:r>
          </a:p>
          <a:p>
            <a:r>
              <a:rPr lang="en-US" dirty="0"/>
              <a:t>When the actual test comes, if the questions are slightly different, you might struggle to answer them because you didn’t really understand the material.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411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EDBE0-AA93-0F4D-92C3-28011A88F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CF1EF-4B3A-C0A5-B52D-1286E6B2B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This is what happens when a model overfits. </a:t>
            </a:r>
          </a:p>
          <a:p>
            <a:r>
              <a:rPr lang="en-US" dirty="0"/>
              <a:t>It “memorizes” the training data too well, picking up even small details or noise that don’t generalize to new data. </a:t>
            </a:r>
          </a:p>
          <a:p>
            <a:r>
              <a:rPr lang="en-US" dirty="0"/>
              <a:t>As a result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model performs well on the training data.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But it struggles with new, unseen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Overfitting usually happens when the model is too complex, like having too many layers or parameters, for the amount of training data available.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45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">
    <wetp:webextensionref xmlns:r="http://schemas.openxmlformats.org/officeDocument/2006/relationships" r:id="rId1"/>
  </wetp:taskpane>
  <wetp:taskpane dockstate="right" visibility="0" width="350" row="2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8D71A68F-14E9-42DF-8933-D93578663124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DC8658AB-788F-4778-823B-D584CC80F2DA}">
  <we:reference id="wa200003964" version="1.0.0.0" store="en-US" storeType="OMEX"/>
  <we:alternateReferences>
    <we:reference id="WA200003964" version="1.0.0.0" store="WA200003964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728</TotalTime>
  <Words>2047</Words>
  <Application>Microsoft Office PowerPoint</Application>
  <PresentationFormat>Widescreen</PresentationFormat>
  <Paragraphs>211</Paragraphs>
  <Slides>44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Aptos</vt:lpstr>
      <vt:lpstr>Arial</vt:lpstr>
      <vt:lpstr>Calibri</vt:lpstr>
      <vt:lpstr>Calibri Light</vt:lpstr>
      <vt:lpstr>Cambria Math</vt:lpstr>
      <vt:lpstr>Celestial</vt:lpstr>
      <vt:lpstr>Module B  AI and Machine learning</vt:lpstr>
      <vt:lpstr>introduction</vt:lpstr>
      <vt:lpstr>Why evaluate models</vt:lpstr>
      <vt:lpstr>How to measure performance</vt:lpstr>
      <vt:lpstr>Splitting Dataset </vt:lpstr>
      <vt:lpstr>Splitting Data</vt:lpstr>
      <vt:lpstr>underfitting</vt:lpstr>
      <vt:lpstr>Overfitting</vt:lpstr>
      <vt:lpstr>Overfitting</vt:lpstr>
      <vt:lpstr>Performance Metrics</vt:lpstr>
      <vt:lpstr>Performance Metrics</vt:lpstr>
      <vt:lpstr>Performance metrics</vt:lpstr>
      <vt:lpstr>Confusion matrix</vt:lpstr>
      <vt:lpstr>Confusion matrix</vt:lpstr>
      <vt:lpstr>Confusion matrix</vt:lpstr>
      <vt:lpstr>Confusion matrix</vt:lpstr>
      <vt:lpstr>Metrics derived from confusion matrix</vt:lpstr>
      <vt:lpstr>accuracy</vt:lpstr>
      <vt:lpstr>accuracy</vt:lpstr>
      <vt:lpstr>precision</vt:lpstr>
      <vt:lpstr>precision</vt:lpstr>
      <vt:lpstr>Recall (sensitivity)</vt:lpstr>
      <vt:lpstr>Recall (sensitivity)</vt:lpstr>
      <vt:lpstr>Specificity (true negative rate)</vt:lpstr>
      <vt:lpstr>Specificity (true negative rate)</vt:lpstr>
      <vt:lpstr>F1-Score</vt:lpstr>
      <vt:lpstr>F1-Score</vt:lpstr>
      <vt:lpstr>Metrics for regression problems</vt:lpstr>
      <vt:lpstr>Mean absolute error(MAE)</vt:lpstr>
      <vt:lpstr>Mean Absolute Error (MAE)</vt:lpstr>
      <vt:lpstr>Mean Absolute Error (MAE)</vt:lpstr>
      <vt:lpstr>Mean Squared Error (MSE)</vt:lpstr>
      <vt:lpstr>Mean Squared Error (MSE)</vt:lpstr>
      <vt:lpstr>Mean Squared Error (MSE)</vt:lpstr>
      <vt:lpstr>Root Mean Squared Error (RMSE)</vt:lpstr>
      <vt:lpstr>Root Mean Squared Error (RMSE)</vt:lpstr>
      <vt:lpstr>Root Mean Squared Error (RMSE)</vt:lpstr>
      <vt:lpstr>R^2(R-Squared or Coefficient of Determination)</vt:lpstr>
      <vt:lpstr>R^2(R-Squared or Coefficient of Determination)</vt:lpstr>
      <vt:lpstr>R^2(R-Squared or Coefficient of Determination)</vt:lpstr>
      <vt:lpstr>Ml tools and packages</vt:lpstr>
      <vt:lpstr>Implementation Example</vt:lpstr>
      <vt:lpstr>Also check</vt:lpstr>
      <vt:lpstr>Thank You  &amp; Keep Learning.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Md Mehrab Hossain Opi</dc:creator>
  <cp:lastModifiedBy>Md Mehrab Hossain Opi</cp:lastModifiedBy>
  <cp:revision>237</cp:revision>
  <dcterms:created xsi:type="dcterms:W3CDTF">2024-11-12T15:53:00Z</dcterms:created>
  <dcterms:modified xsi:type="dcterms:W3CDTF">2025-01-17T09:25:58Z</dcterms:modified>
</cp:coreProperties>
</file>