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9"/>
  </p:notesMasterIdLst>
  <p:sldIdLst>
    <p:sldId id="323" r:id="rId2"/>
    <p:sldId id="324" r:id="rId3"/>
    <p:sldId id="327" r:id="rId4"/>
    <p:sldId id="328" r:id="rId5"/>
    <p:sldId id="329" r:id="rId6"/>
    <p:sldId id="330" r:id="rId7"/>
    <p:sldId id="331" r:id="rId8"/>
    <p:sldId id="332" r:id="rId9"/>
    <p:sldId id="393" r:id="rId10"/>
    <p:sldId id="333" r:id="rId11"/>
    <p:sldId id="335" r:id="rId12"/>
    <p:sldId id="336" r:id="rId13"/>
    <p:sldId id="337" r:id="rId14"/>
    <p:sldId id="341" r:id="rId15"/>
    <p:sldId id="342" r:id="rId16"/>
    <p:sldId id="343" r:id="rId17"/>
    <p:sldId id="345" r:id="rId18"/>
    <p:sldId id="346" r:id="rId19"/>
    <p:sldId id="347" r:id="rId20"/>
    <p:sldId id="349" r:id="rId21"/>
    <p:sldId id="394" r:id="rId22"/>
    <p:sldId id="350" r:id="rId23"/>
    <p:sldId id="395" r:id="rId24"/>
    <p:sldId id="351" r:id="rId25"/>
    <p:sldId id="352" r:id="rId26"/>
    <p:sldId id="353" r:id="rId27"/>
    <p:sldId id="397" r:id="rId28"/>
    <p:sldId id="398" r:id="rId29"/>
    <p:sldId id="396" r:id="rId30"/>
    <p:sldId id="356" r:id="rId31"/>
    <p:sldId id="399" r:id="rId32"/>
    <p:sldId id="400" r:id="rId33"/>
    <p:sldId id="401" r:id="rId34"/>
    <p:sldId id="404" r:id="rId35"/>
    <p:sldId id="367" r:id="rId36"/>
    <p:sldId id="405" r:id="rId37"/>
    <p:sldId id="406" r:id="rId38"/>
    <p:sldId id="368" r:id="rId39"/>
    <p:sldId id="407" r:id="rId40"/>
    <p:sldId id="369" r:id="rId41"/>
    <p:sldId id="370" r:id="rId42"/>
    <p:sldId id="373" r:id="rId43"/>
    <p:sldId id="374" r:id="rId44"/>
    <p:sldId id="408" r:id="rId45"/>
    <p:sldId id="410" r:id="rId46"/>
    <p:sldId id="409" r:id="rId47"/>
    <p:sldId id="295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0485" autoAdjust="0"/>
  </p:normalViewPr>
  <p:slideViewPr>
    <p:cSldViewPr>
      <p:cViewPr varScale="1">
        <p:scale>
          <a:sx n="89" d="100"/>
          <a:sy n="89" d="100"/>
        </p:scale>
        <p:origin x="128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46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09F7A-89D2-4F7A-B9BF-781BCE005ADC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4DC57-9078-403A-BCD6-9DE022C6A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3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352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846" indent="-28571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2840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99975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111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247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383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8519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5655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84C32A9-5A2D-B045-843B-D06D034130F2}" type="slidenum">
              <a:rPr lang="en-US" sz="1200"/>
              <a:pPr eaLnBrk="1" hangingPunct="1"/>
              <a:t>40</a:t>
            </a:fld>
            <a:endParaRPr lang="en-US" sz="1200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>
              <a:buFont typeface="Time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041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846" indent="-28571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2840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99975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111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247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383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8519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5655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CE933F43-4F06-6E4C-A88E-635F26D155D2}" type="slidenum">
              <a:rPr lang="en-US" sz="1200"/>
              <a:pPr eaLnBrk="1" hangingPunct="1"/>
              <a:t>41</a:t>
            </a:fld>
            <a:endParaRPr lang="en-US" sz="1200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096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E6D798-0D31-0647-AB71-9E94307BC9C4}" type="slidenum">
              <a:rPr lang="en-US"/>
              <a:pPr/>
              <a:t>7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98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DC57-9078-403A-BCD6-9DE022C6A03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09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41FE78-3ECD-CD47-AF85-D701825482C7}" type="slidenum">
              <a:rPr lang="en-US"/>
              <a:pPr/>
              <a:t>10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51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417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865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30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482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07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846" indent="-28571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2840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99975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111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247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383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8519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5655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84C32A9-5A2D-B045-843B-D06D034130F2}" type="slidenum">
              <a:rPr lang="en-US" sz="1200"/>
              <a:pPr eaLnBrk="1" hangingPunct="1"/>
              <a:t>38</a:t>
            </a:fld>
            <a:endParaRPr lang="en-US" sz="1200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846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2ACA-B4C3-4211-AAE1-CC221E3E722B}" type="datetime1">
              <a:rPr lang="en-US" smtClean="0"/>
              <a:t>12/10/2024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Azhar, KUET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21FCA4D-04D7-49EE-92A4-B8165158F8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2C17-440B-49C4-9A8F-4127A9105927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Azhar, KUET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21FCA4D-04D7-49EE-92A4-B8165158F8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B6F4-24D7-46B7-BF69-BF00105AD4F0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Azhar, KUET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1"/>
            <a:ext cx="77724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76701"/>
            <a:ext cx="77724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99B76-CC71-4138-93E2-EE23D81B3E6B}" type="datetime1">
              <a:rPr lang="en-US" smtClean="0"/>
              <a:t>12/10/2024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Azhar, KUET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508000"/>
            <a:ext cx="7467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3E58-6B46-4A72-A36C-593785556868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Azhar, KUET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21FCA4D-04D7-49EE-92A4-B8165158F8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Azhar, KUET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F587-757B-41CD-A5D6-76BE58B39F39}" type="datetime1">
              <a:rPr lang="en-US" smtClean="0"/>
              <a:t>12/10/2024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21FCA4D-04D7-49EE-92A4-B8165158F8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8D7CD9E-0DE0-40BA-BF7C-FA95D6DEA077}" type="datetime1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Azhar, KUET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B2DA-1A86-4C1A-97EB-78879D6250F8}" type="datetime1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smtClean="0"/>
              <a:t>Dr. Azhar, KUET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21FCA4D-04D7-49EE-92A4-B8165158F8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1D00-976D-4872-BFF0-266AB9C08761}" type="datetime1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Azhar, KUET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21FCA4D-04D7-49EE-92A4-B8165158F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A174-9057-4491-8AA5-90806E910C41}" type="datetime1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Azhar, KUET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21FCA4D-04D7-49EE-92A4-B8165158F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21FCA4D-04D7-49EE-92A4-B8165158F8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FCFA-C29F-4846-8627-AE04AFAD0AC7}" type="datetime1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smtClean="0"/>
              <a:t>Dr. Azhar, KUET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21FCA4D-04D7-49EE-92A4-B8165158F8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EA757BB-D46B-4664-928C-28C8788BF3B0}" type="datetime1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smtClean="0"/>
              <a:t>Dr. Azhar, KUET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FC96310-F259-4A6C-ADF5-4A2C4EA7BF1C}" type="datetime1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Dr. Azhar, KUET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21FCA4D-04D7-49EE-92A4-B8165158F8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3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7.wmf"/><Relationship Id="rId9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1.emf"/><Relationship Id="rId9" Type="http://schemas.openxmlformats.org/officeDocument/2006/relationships/oleObject" Target="../embeddings/oleObject26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7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799" y="1268760"/>
            <a:ext cx="7772400" cy="1944216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alibri (Headings)"/>
                <a:cs typeface="Calibri (Headings)"/>
              </a:rPr>
              <a:t>Module B: AI and Machine </a:t>
            </a:r>
            <a:r>
              <a:rPr lang="en-US" sz="1600" dirty="0" smtClean="0">
                <a:latin typeface="Calibri (Headings)"/>
                <a:cs typeface="Calibri (Headings)"/>
              </a:rPr>
              <a:t>Learning (Lecture:29-30)</a:t>
            </a:r>
            <a:br>
              <a:rPr lang="en-US" sz="1600" dirty="0" smtClean="0">
                <a:latin typeface="Calibri (Headings)"/>
                <a:cs typeface="Calibri (Headings)"/>
              </a:rPr>
            </a:br>
            <a:r>
              <a:rPr lang="en-US" sz="3600" dirty="0">
                <a:latin typeface="Calibri (Headings)"/>
                <a:cs typeface="Calibri (Headings)"/>
              </a:rPr>
              <a:t/>
            </a:r>
            <a:br>
              <a:rPr lang="en-US" sz="3600" dirty="0">
                <a:latin typeface="Calibri (Headings)"/>
                <a:cs typeface="Calibri (Headings)"/>
              </a:rPr>
            </a:br>
            <a:r>
              <a:rPr lang="en-US" sz="3600" dirty="0" smtClean="0">
                <a:latin typeface="Calibri (Headings)"/>
                <a:cs typeface="Calibri (Headings)"/>
              </a:rPr>
              <a:t>Text Classification and Na</a:t>
            </a:r>
            <a:r>
              <a:rPr lang="fr-FR" sz="3600" dirty="0" smtClean="0">
                <a:latin typeface="Calibri (Headings)"/>
                <a:cs typeface="Calibri (Headings)"/>
              </a:rPr>
              <a:t>ï</a:t>
            </a:r>
            <a:r>
              <a:rPr lang="en-US" sz="3600" dirty="0" err="1" smtClean="0">
                <a:latin typeface="Calibri (Headings)"/>
                <a:cs typeface="Calibri (Headings)"/>
              </a:rPr>
              <a:t>ve</a:t>
            </a:r>
            <a:r>
              <a:rPr lang="en-US" sz="3600" dirty="0" smtClean="0">
                <a:latin typeface="Calibri (Headings)"/>
                <a:cs typeface="Calibri (Headings)"/>
              </a:rPr>
              <a:t> Bayes</a:t>
            </a:r>
            <a:endParaRPr lang="en-US" sz="36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6096" y="5661248"/>
            <a:ext cx="6131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Kazi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Saeed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Alam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Assistant Professor, Dept. of CSE, KUET</a:t>
            </a:r>
          </a:p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Email: saeed.alam@cse.kuet.ac.bd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>
          <a:xfrm>
            <a:off x="857224" y="214290"/>
            <a:ext cx="7467600" cy="9906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Classification Methods: Supervised Machine Learning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>
                <a:latin typeface="Calibri" charset="0"/>
              </a:rPr>
              <a:t>Any kind of classifier</a:t>
            </a:r>
          </a:p>
          <a:p>
            <a:pPr lvl="1"/>
            <a:r>
              <a:rPr lang="en-US" sz="2400" dirty="0" smtClean="0">
                <a:latin typeface="Calibri" charset="0"/>
              </a:rPr>
              <a:t>Na</a:t>
            </a:r>
            <a:r>
              <a:rPr lang="fr-FR" sz="2400" dirty="0" err="1" smtClean="0">
                <a:latin typeface="Calibri" charset="0"/>
              </a:rPr>
              <a:t>ï</a:t>
            </a:r>
            <a:r>
              <a:rPr lang="en-US" sz="2400" dirty="0" err="1" smtClean="0">
                <a:latin typeface="Calibri" charset="0"/>
              </a:rPr>
              <a:t>ve</a:t>
            </a:r>
            <a:r>
              <a:rPr lang="en-US" sz="2400" dirty="0" smtClean="0">
                <a:latin typeface="Calibri" charset="0"/>
              </a:rPr>
              <a:t> Bayes</a:t>
            </a:r>
          </a:p>
          <a:p>
            <a:pPr lvl="1"/>
            <a:r>
              <a:rPr lang="en-US" sz="2400" dirty="0" smtClean="0">
                <a:latin typeface="Calibri" charset="0"/>
              </a:rPr>
              <a:t>Logistic regression</a:t>
            </a:r>
          </a:p>
          <a:p>
            <a:pPr lvl="1"/>
            <a:r>
              <a:rPr lang="en-US" sz="2400" dirty="0" smtClean="0">
                <a:latin typeface="Calibri" charset="0"/>
              </a:rPr>
              <a:t>Support-vector machines</a:t>
            </a:r>
          </a:p>
          <a:p>
            <a:pPr lvl="1"/>
            <a:r>
              <a:rPr lang="en-US" sz="2400" dirty="0">
                <a:latin typeface="Calibri" charset="0"/>
              </a:rPr>
              <a:t>k-Nearest </a:t>
            </a:r>
            <a:r>
              <a:rPr lang="en-US" sz="2400" dirty="0" smtClean="0">
                <a:latin typeface="Calibri" charset="0"/>
              </a:rPr>
              <a:t>Neighbors</a:t>
            </a:r>
          </a:p>
          <a:p>
            <a:pPr lvl="1"/>
            <a:r>
              <a:rPr lang="en-US" sz="2400" dirty="0" smtClean="0">
                <a:latin typeface="Calibri" charset="0"/>
              </a:rPr>
              <a:t>…</a:t>
            </a:r>
            <a:endParaRPr lang="en-US" sz="1000" dirty="0" smtClean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73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71472" y="3143248"/>
            <a:ext cx="7772400" cy="17526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Text Classification and Na</a:t>
            </a:r>
            <a:r>
              <a:rPr lang="fr-FR" sz="4000" dirty="0" smtClean="0">
                <a:latin typeface="Calibri (Headings)"/>
                <a:cs typeface="Calibri (Headings)"/>
              </a:rPr>
              <a:t>ï</a:t>
            </a:r>
            <a:r>
              <a:rPr lang="en-US" sz="4000" dirty="0" err="1" smtClean="0">
                <a:latin typeface="Calibri (Headings)"/>
                <a:cs typeface="Calibri (Headings)"/>
              </a:rPr>
              <a:t>ve</a:t>
            </a:r>
            <a:r>
              <a:rPr lang="en-US" sz="4000" dirty="0" smtClean="0">
                <a:latin typeface="Calibri (Headings)"/>
                <a:cs typeface="Calibri (Headings)"/>
              </a:rPr>
              <a:t> </a:t>
            </a:r>
            <a:r>
              <a:rPr lang="en-US" sz="4000" dirty="0" err="1" smtClean="0">
                <a:latin typeface="Calibri (Headings)"/>
                <a:cs typeface="Calibri (Headings)"/>
              </a:rPr>
              <a:t>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503831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Naïve Bayes Intuition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803400"/>
            <a:ext cx="8153400" cy="4445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Simple (“</a:t>
            </a:r>
            <a:r>
              <a:rPr lang="en-US" sz="2400" dirty="0" err="1" smtClean="0"/>
              <a:t>na</a:t>
            </a:r>
            <a:r>
              <a:rPr lang="fr-FR" sz="2400" dirty="0" err="1" smtClean="0"/>
              <a:t>ï</a:t>
            </a:r>
            <a:r>
              <a:rPr lang="en-US" sz="2400" dirty="0" err="1" smtClean="0"/>
              <a:t>ve</a:t>
            </a:r>
            <a:r>
              <a:rPr lang="en-US" sz="2400" dirty="0" smtClean="0"/>
              <a:t>”) classification method based on Bayes rule</a:t>
            </a:r>
          </a:p>
          <a:p>
            <a:r>
              <a:rPr lang="en-US" sz="2400" dirty="0" smtClean="0"/>
              <a:t>Called multinomial </a:t>
            </a:r>
            <a:r>
              <a:rPr lang="en-US" sz="2400" dirty="0"/>
              <a:t>naive Bayes </a:t>
            </a:r>
            <a:r>
              <a:rPr lang="en-US" sz="2400" dirty="0" smtClean="0"/>
              <a:t>classifier</a:t>
            </a:r>
          </a:p>
          <a:p>
            <a:pPr lvl="1"/>
            <a:r>
              <a:rPr lang="en-US" sz="2000" dirty="0" smtClean="0"/>
              <a:t>because </a:t>
            </a:r>
            <a:r>
              <a:rPr lang="en-US" sz="2000" dirty="0"/>
              <a:t>it is a Bayesian classifier that makes a simplifying (naive) assumption </a:t>
            </a:r>
            <a:r>
              <a:rPr lang="en-US" sz="2000" dirty="0" smtClean="0"/>
              <a:t>about how </a:t>
            </a:r>
            <a:r>
              <a:rPr lang="en-US" sz="2000" dirty="0"/>
              <a:t>the features interact</a:t>
            </a:r>
            <a:endParaRPr lang="en-US" sz="2000" dirty="0" smtClean="0"/>
          </a:p>
          <a:p>
            <a:r>
              <a:rPr lang="en-US" sz="2400" dirty="0" smtClean="0"/>
              <a:t>Relies on very simple representation of document</a:t>
            </a:r>
          </a:p>
          <a:p>
            <a:pPr lvl="1"/>
            <a:r>
              <a:rPr lang="en-US" sz="2400" dirty="0" smtClean="0"/>
              <a:t>Bag of words: </a:t>
            </a:r>
            <a:r>
              <a:rPr lang="en-GB" sz="2400" dirty="0" smtClean="0"/>
              <a:t>an unordered set of words with their position ignored, keeping only their frequency in the document</a:t>
            </a:r>
            <a:endParaRPr lang="en-US" sz="6600" dirty="0" smtClean="0"/>
          </a:p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9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6200"/>
            <a:ext cx="7467600" cy="990600"/>
          </a:xfrm>
        </p:spPr>
        <p:txBody>
          <a:bodyPr/>
          <a:lstStyle/>
          <a:p>
            <a:r>
              <a:rPr lang="en-US" dirty="0" smtClean="0"/>
              <a:t>The Bag of Words Representation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 descr="bagofword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2556"/>
          <a:stretch/>
        </p:blipFill>
        <p:spPr>
          <a:xfrm>
            <a:off x="304800" y="1523987"/>
            <a:ext cx="2496312" cy="5143536"/>
          </a:xfrm>
          <a:prstGeom prst="rect">
            <a:avLst/>
          </a:prstGeom>
        </p:spPr>
      </p:pic>
      <p:pic>
        <p:nvPicPr>
          <p:cNvPr id="6" name="Picture 5" descr="bagofword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68" r="-2024"/>
          <a:stretch/>
        </p:blipFill>
        <p:spPr>
          <a:xfrm>
            <a:off x="6572265" y="1047734"/>
            <a:ext cx="2377779" cy="5486421"/>
          </a:xfrm>
          <a:prstGeom prst="rect">
            <a:avLst/>
          </a:prstGeom>
        </p:spPr>
      </p:pic>
      <p:pic>
        <p:nvPicPr>
          <p:cNvPr id="7" name="Picture 6" descr="bagofword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8" r="27127"/>
          <a:stretch/>
        </p:blipFill>
        <p:spPr>
          <a:xfrm>
            <a:off x="2756577" y="1442902"/>
            <a:ext cx="3667421" cy="478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9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’ Rule Applied to Documents and Classes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393601"/>
              </p:ext>
            </p:extLst>
          </p:nvPr>
        </p:nvGraphicFramePr>
        <p:xfrm>
          <a:off x="2479675" y="4429132"/>
          <a:ext cx="4421188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3" imgW="1362240" imgH="411120" progId="Equation.3">
                  <p:embed/>
                </p:oleObj>
              </mc:Choice>
              <mc:Fallback>
                <p:oleObj name="Equation" r:id="rId3" imgW="1362240" imgH="41112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5" y="4429132"/>
                        <a:ext cx="4421188" cy="857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304800" y="1285860"/>
            <a:ext cx="8624918" cy="4286280"/>
          </a:xfrm>
        </p:spPr>
        <p:txBody>
          <a:bodyPr/>
          <a:lstStyle/>
          <a:p>
            <a:r>
              <a:rPr lang="en-GB" sz="2400" dirty="0" smtClean="0"/>
              <a:t>Naive Bayes is a probabilistic classifier, meaning that for a document d, out of all classes c </a:t>
            </a:r>
            <a:r>
              <a:rPr lang="en-GB" sz="2400" dirty="0" smtClean="0">
                <a:sym typeface="Symbol"/>
              </a:rPr>
              <a:t></a:t>
            </a:r>
            <a:r>
              <a:rPr lang="en-GB" sz="2400" dirty="0" smtClean="0"/>
              <a:t>C the classifier returns the class </a:t>
            </a:r>
            <a:r>
              <a:rPr lang="en-GB" sz="2400" dirty="0" err="1" smtClean="0"/>
              <a:t>c</a:t>
            </a:r>
            <a:r>
              <a:rPr lang="en-GB" sz="2400" baseline="-25000" dirty="0" err="1" smtClean="0"/>
              <a:t>MAP</a:t>
            </a:r>
            <a:r>
              <a:rPr lang="en-GB" sz="2400" dirty="0" smtClean="0"/>
              <a:t> which has the maximum posterior  probability for  the document.</a:t>
            </a:r>
            <a:endParaRPr lang="en-US" sz="2400" dirty="0" smtClean="0"/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sz="3200" dirty="0" smtClean="0"/>
              <a:t>For a document </a:t>
            </a:r>
            <a:r>
              <a:rPr lang="en-US" sz="3600" i="1" dirty="0" smtClean="0">
                <a:solidFill>
                  <a:srgbClr val="FF0000"/>
                </a:solidFill>
              </a:rPr>
              <a:t>d</a:t>
            </a:r>
            <a:r>
              <a:rPr lang="en-US" sz="4000" dirty="0" smtClean="0"/>
              <a:t> </a:t>
            </a:r>
            <a:r>
              <a:rPr lang="en-US" sz="3600" dirty="0" smtClean="0"/>
              <a:t>and a class </a:t>
            </a:r>
            <a:r>
              <a:rPr lang="en-US" sz="4000" i="1" dirty="0" smtClean="0">
                <a:solidFill>
                  <a:srgbClr val="FF0000"/>
                </a:solidFill>
              </a:rPr>
              <a:t>c</a:t>
            </a:r>
            <a:endParaRPr lang="en-US" sz="3200" i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74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 Classifier (I)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637004"/>
              </p:ext>
            </p:extLst>
          </p:nvPr>
        </p:nvGraphicFramePr>
        <p:xfrm>
          <a:off x="1643042" y="1785926"/>
          <a:ext cx="4072567" cy="969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Equation" r:id="rId3" imgW="1362240" imgH="283320" progId="Equation.3">
                  <p:embed/>
                </p:oleObj>
              </mc:Choice>
              <mc:Fallback>
                <p:oleObj name="Equation" r:id="rId3" imgW="1362240" imgH="28332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1785926"/>
                        <a:ext cx="4072567" cy="9699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616719"/>
              </p:ext>
            </p:extLst>
          </p:nvPr>
        </p:nvGraphicFramePr>
        <p:xfrm>
          <a:off x="2428860" y="2714620"/>
          <a:ext cx="4010581" cy="1143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Equation" r:id="rId5" imgW="1362240" imgH="411120" progId="Equation.3">
                  <p:embed/>
                </p:oleObj>
              </mc:Choice>
              <mc:Fallback>
                <p:oleObj name="Equation" r:id="rId5" imgW="1362240" imgH="41112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2714620"/>
                        <a:ext cx="4010581" cy="11430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638856"/>
              </p:ext>
            </p:extLst>
          </p:nvPr>
        </p:nvGraphicFramePr>
        <p:xfrm>
          <a:off x="2428860" y="3857628"/>
          <a:ext cx="3886200" cy="773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Equation" r:id="rId7" imgW="1334520" imgH="283320" progId="Equation.3">
                  <p:embed/>
                </p:oleObj>
              </mc:Choice>
              <mc:Fallback>
                <p:oleObj name="Equation" r:id="rId7" imgW="1334520" imgH="28332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3857628"/>
                        <a:ext cx="3886200" cy="7730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5929322" y="1785926"/>
            <a:ext cx="2438400" cy="830997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 smtClean="0"/>
              <a:t>MAP is “maximum a posteriori”  = most likely class</a:t>
            </a:r>
            <a:endParaRPr lang="en-US" altLang="zh-TW" sz="1600" dirty="0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6715140" y="3071810"/>
            <a:ext cx="1676400" cy="338554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 smtClean="0"/>
              <a:t>Bayes Rule</a:t>
            </a:r>
            <a:endParaRPr lang="en-US" altLang="zh-TW" sz="1600" dirty="0"/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6715140" y="3857628"/>
            <a:ext cx="1676400" cy="584775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 smtClean="0"/>
              <a:t>Dropping the denominator</a:t>
            </a:r>
            <a:endParaRPr lang="en-US" altLang="zh-TW" sz="1600" dirty="0"/>
          </a:p>
        </p:txBody>
      </p:sp>
      <p:sp>
        <p:nvSpPr>
          <p:cNvPr id="10" name="Rectangle 9"/>
          <p:cNvSpPr/>
          <p:nvPr/>
        </p:nvSpPr>
        <p:spPr>
          <a:xfrm>
            <a:off x="500034" y="4786322"/>
            <a:ext cx="82153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P(d) doesn’t change for each class; we are always asking about the most likely class for the same document d, which must have the same probability P(d); hence P(d) is dropped.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8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 Classifier (II)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957896"/>
              </p:ext>
            </p:extLst>
          </p:nvPr>
        </p:nvGraphicFramePr>
        <p:xfrm>
          <a:off x="827584" y="2500306"/>
          <a:ext cx="5019675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Equation" r:id="rId3" imgW="1675673" imgH="304668" progId="Equation.3">
                  <p:embed/>
                </p:oleObj>
              </mc:Choice>
              <mc:Fallback>
                <p:oleObj name="Equation" r:id="rId3" imgW="1675673" imgH="304668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500306"/>
                        <a:ext cx="5019675" cy="71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1979712" y="4178274"/>
            <a:ext cx="5572164" cy="400110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2000" dirty="0" smtClean="0"/>
              <a:t>Document d represented as features f1,f2,…,</a:t>
            </a:r>
            <a:r>
              <a:rPr lang="en-US" altLang="zh-TW" sz="2000" dirty="0" err="1" smtClean="0"/>
              <a:t>fn</a:t>
            </a:r>
            <a:endParaRPr lang="en-US" altLang="zh-TW" sz="2000" dirty="0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766675"/>
              </p:ext>
            </p:extLst>
          </p:nvPr>
        </p:nvGraphicFramePr>
        <p:xfrm>
          <a:off x="1604963" y="3214688"/>
          <a:ext cx="611505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Equation" r:id="rId5" imgW="2044440" imgH="304560" progId="Equation.3">
                  <p:embed/>
                </p:oleObj>
              </mc:Choice>
              <mc:Fallback>
                <p:oleObj name="Equation" r:id="rId5" imgW="2044440" imgH="30456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3214688"/>
                        <a:ext cx="6115050" cy="827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500034" y="1571612"/>
            <a:ext cx="7715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Posterior  probability  = highest product of two probabilities: the prior probability of the class P(c) and the likelihood of the document P(</a:t>
            </a:r>
            <a:r>
              <a:rPr lang="en-GB" dirty="0" err="1" smtClean="0"/>
              <a:t>d</a:t>
            </a:r>
            <a:r>
              <a:rPr lang="en-GB" dirty="0" err="1" smtClean="0">
                <a:sym typeface="Symbol"/>
              </a:rPr>
              <a:t></a:t>
            </a:r>
            <a:r>
              <a:rPr lang="en-GB" dirty="0" err="1" smtClean="0"/>
              <a:t>c</a:t>
            </a:r>
            <a:r>
              <a:rPr lang="en-GB" dirty="0" smtClean="0"/>
              <a:t>):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01752" y="4714884"/>
            <a:ext cx="8199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the probability of every possible combination of features (for example, every possible set of words and positions)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607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428604"/>
            <a:ext cx="8572560" cy="6429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Multinomial 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 Independence Assumptions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026961"/>
              </p:ext>
            </p:extLst>
          </p:nvPr>
        </p:nvGraphicFramePr>
        <p:xfrm>
          <a:off x="2411760" y="2060847"/>
          <a:ext cx="3498850" cy="413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Equation" r:id="rId3" imgW="1168200" imgH="228600" progId="Equation.3">
                  <p:embed/>
                </p:oleObj>
              </mc:Choice>
              <mc:Fallback>
                <p:oleObj name="Equation" r:id="rId3" imgW="1168200" imgH="2286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060847"/>
                        <a:ext cx="3498850" cy="4131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85720" y="2595230"/>
            <a:ext cx="8686800" cy="3079768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Calibri" charset="0"/>
                <a:sym typeface="Symbol" charset="2"/>
              </a:rPr>
              <a:t>Bag of Words assumption</a:t>
            </a:r>
            <a:r>
              <a:rPr lang="en-US" sz="2800" dirty="0" smtClean="0">
                <a:latin typeface="Calibri" charset="0"/>
                <a:sym typeface="Symbol" charset="2"/>
              </a:rPr>
              <a:t>: Assume position doesn’t matter. </a:t>
            </a:r>
          </a:p>
          <a:p>
            <a:pPr lvl="1"/>
            <a:r>
              <a:rPr lang="en-US" sz="2000" dirty="0" smtClean="0">
                <a:latin typeface="Calibri" charset="0"/>
                <a:sym typeface="Symbol" charset="2"/>
              </a:rPr>
              <a:t>Ex. </a:t>
            </a:r>
            <a:r>
              <a:rPr lang="en-US" sz="2000" dirty="0" smtClean="0"/>
              <a:t>the </a:t>
            </a:r>
            <a:r>
              <a:rPr lang="en-US" sz="2000" dirty="0"/>
              <a:t>word “love” has the same effect on </a:t>
            </a:r>
            <a:r>
              <a:rPr lang="en-US" sz="2000" dirty="0" smtClean="0"/>
              <a:t>classification whether </a:t>
            </a:r>
            <a:r>
              <a:rPr lang="en-US" sz="2000" dirty="0"/>
              <a:t>it occurs as the 1st, 20th, or last word in the document</a:t>
            </a:r>
            <a:endParaRPr lang="en-US" sz="2000" dirty="0" smtClean="0">
              <a:latin typeface="Calibri" charset="0"/>
              <a:sym typeface="Symbol" charset="2"/>
            </a:endParaRPr>
          </a:p>
          <a:p>
            <a:r>
              <a:rPr lang="en-US" sz="2800" b="1" dirty="0" smtClean="0">
                <a:latin typeface="Calibri" charset="0"/>
                <a:sym typeface="Symbol" charset="2"/>
              </a:rPr>
              <a:t>Conditional Independence</a:t>
            </a:r>
            <a:r>
              <a:rPr lang="en-US" sz="2800" dirty="0" smtClean="0">
                <a:latin typeface="Calibri" charset="0"/>
                <a:sym typeface="Symbol" charset="2"/>
              </a:rPr>
              <a:t>: Assume the feature probabilities </a:t>
            </a:r>
            <a:r>
              <a:rPr lang="en-US" sz="2800" i="1" dirty="0" smtClean="0">
                <a:latin typeface="Calibri" charset="0"/>
                <a:sym typeface="Symbol" charset="2"/>
              </a:rPr>
              <a:t>P</a:t>
            </a:r>
            <a:r>
              <a:rPr lang="en-US" sz="2800" dirty="0" smtClean="0">
                <a:latin typeface="Calibri" charset="0"/>
                <a:sym typeface="Symbol" charset="2"/>
              </a:rPr>
              <a:t>(</a:t>
            </a:r>
            <a:r>
              <a:rPr lang="en-US" sz="2800" i="1" dirty="0" err="1" smtClean="0">
                <a:latin typeface="Calibri" charset="0"/>
                <a:sym typeface="Symbol" charset="2"/>
              </a:rPr>
              <a:t>x</a:t>
            </a:r>
            <a:r>
              <a:rPr lang="en-US" sz="2800" i="1" baseline="-25000" dirty="0" err="1" smtClean="0">
                <a:latin typeface="Calibri" charset="0"/>
                <a:sym typeface="Symbol" charset="2"/>
              </a:rPr>
              <a:t>i</a:t>
            </a:r>
            <a:r>
              <a:rPr lang="en-US" sz="2800" dirty="0" err="1" smtClean="0">
                <a:latin typeface="Calibri" charset="0"/>
                <a:sym typeface="Symbol" charset="2"/>
              </a:rPr>
              <a:t>|</a:t>
            </a:r>
            <a:r>
              <a:rPr lang="en-US" sz="2800" i="1" dirty="0" err="1" smtClean="0">
                <a:latin typeface="Calibri" charset="0"/>
                <a:sym typeface="Symbol" charset="2"/>
              </a:rPr>
              <a:t>c</a:t>
            </a:r>
            <a:r>
              <a:rPr lang="en-US" sz="2800" i="1" baseline="-25000" dirty="0" err="1" smtClean="0">
                <a:latin typeface="Calibri" charset="0"/>
                <a:sym typeface="Symbol" charset="2"/>
              </a:rPr>
              <a:t>j</a:t>
            </a:r>
            <a:r>
              <a:rPr lang="en-US" sz="2800" dirty="0" smtClean="0">
                <a:latin typeface="Calibri" charset="0"/>
                <a:sym typeface="Symbol" charset="2"/>
              </a:rPr>
              <a:t>) are independent given the class </a:t>
            </a:r>
            <a:r>
              <a:rPr lang="en-US" sz="2800" i="1" dirty="0" smtClean="0">
                <a:latin typeface="Calibri" charset="0"/>
                <a:sym typeface="Symbol" charset="2"/>
              </a:rPr>
              <a:t>c </a:t>
            </a:r>
            <a:r>
              <a:rPr lang="en-US" sz="2800" dirty="0" smtClean="0">
                <a:latin typeface="Calibri" charset="0"/>
                <a:sym typeface="Symbol" charset="2"/>
              </a:rPr>
              <a:t>and can be multiplied</a:t>
            </a:r>
            <a:r>
              <a:rPr lang="en-US" sz="2800" i="1" dirty="0" smtClean="0">
                <a:latin typeface="Calibri" charset="0"/>
                <a:sym typeface="Symbol" charset="2"/>
              </a:rPr>
              <a:t>.</a:t>
            </a:r>
            <a:endParaRPr lang="en-US" sz="2800" i="1" dirty="0" smtClean="0">
              <a:latin typeface="Times New Roman" charset="0"/>
            </a:endParaRP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369657"/>
              </p:ext>
            </p:extLst>
          </p:nvPr>
        </p:nvGraphicFramePr>
        <p:xfrm>
          <a:off x="285720" y="5674998"/>
          <a:ext cx="8502680" cy="406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Equation" r:id="rId5" imgW="3784320" imgH="228600" progId="Equation.3">
                  <p:embed/>
                </p:oleObj>
              </mc:Choice>
              <mc:Fallback>
                <p:oleObj name="Equation" r:id="rId5" imgW="3784320" imgH="2286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5674998"/>
                        <a:ext cx="8502680" cy="4069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285720" y="1357298"/>
            <a:ext cx="85011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Naive </a:t>
            </a:r>
            <a:r>
              <a:rPr lang="en-GB" sz="2400" dirty="0" err="1" smtClean="0"/>
              <a:t>Bayes</a:t>
            </a:r>
            <a:r>
              <a:rPr lang="en-GB" sz="2400" dirty="0" smtClean="0"/>
              <a:t> classifiers therefore make two simplifying assumptions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9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24" y="214290"/>
            <a:ext cx="7620000" cy="712806"/>
          </a:xfrm>
        </p:spPr>
        <p:txBody>
          <a:bodyPr/>
          <a:lstStyle/>
          <a:p>
            <a:r>
              <a:rPr lang="en-US" dirty="0" smtClean="0"/>
              <a:t>Multinomial 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 Classifier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097471"/>
              </p:ext>
            </p:extLst>
          </p:nvPr>
        </p:nvGraphicFramePr>
        <p:xfrm>
          <a:off x="1122363" y="2857500"/>
          <a:ext cx="6827837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Equation" r:id="rId3" imgW="2361960" imgH="304560" progId="Equation.3">
                  <p:embed/>
                </p:oleObj>
              </mc:Choice>
              <mc:Fallback>
                <p:oleObj name="Equation" r:id="rId3" imgW="2361960" imgH="30456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2857500"/>
                        <a:ext cx="6827837" cy="77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451346"/>
              </p:ext>
            </p:extLst>
          </p:nvPr>
        </p:nvGraphicFramePr>
        <p:xfrm>
          <a:off x="1285852" y="3786190"/>
          <a:ext cx="5665788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Equation" r:id="rId5" imgW="1828800" imgH="368300" progId="Equation.3">
                  <p:embed/>
                </p:oleObj>
              </mc:Choice>
              <mc:Fallback>
                <p:oleObj name="Equation" r:id="rId5" imgW="1828800" imgH="3683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3786190"/>
                        <a:ext cx="5665788" cy="857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500034" y="1571612"/>
            <a:ext cx="79296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The final equation for the class chosen by a naive </a:t>
            </a:r>
            <a:r>
              <a:rPr lang="en-GB" sz="2800" dirty="0" err="1" smtClean="0"/>
              <a:t>Bayes</a:t>
            </a:r>
            <a:r>
              <a:rPr lang="en-GB" sz="2800" dirty="0" smtClean="0"/>
              <a:t> classifier is thus:</a:t>
            </a:r>
            <a:endParaRPr lang="en-GB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280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85728"/>
            <a:ext cx="785818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Multinomial </a:t>
            </a:r>
            <a:r>
              <a:rPr lang="en-US" dirty="0"/>
              <a:t>Naive Bayes </a:t>
            </a:r>
            <a:r>
              <a:rPr lang="en-US" dirty="0" smtClean="0"/>
              <a:t>Classifier 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424164"/>
              </p:ext>
            </p:extLst>
          </p:nvPr>
        </p:nvGraphicFramePr>
        <p:xfrm>
          <a:off x="1495425" y="3643313"/>
          <a:ext cx="5622925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Equation" r:id="rId3" imgW="1981200" imgH="368300" progId="Equation.3">
                  <p:embed/>
                </p:oleObj>
              </mc:Choice>
              <mc:Fallback>
                <p:oleObj name="Equation" r:id="rId3" imgW="1981200" imgH="3683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425" y="3643313"/>
                        <a:ext cx="5622925" cy="1084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14348" y="2643182"/>
            <a:ext cx="762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2800" dirty="0">
                <a:latin typeface="Times New Roman" charset="0"/>
              </a:rPr>
              <a:t>positions </a:t>
            </a:r>
            <a:r>
              <a:rPr lang="en-US" sz="2800" dirty="0">
                <a:latin typeface="Calibri" charset="0"/>
                <a:sym typeface="Symbol" charset="0"/>
              </a:rPr>
              <a:t> all word positions in </a:t>
            </a:r>
            <a:r>
              <a:rPr lang="en-US" sz="2800" dirty="0" smtClean="0">
                <a:latin typeface="Calibri" charset="0"/>
                <a:sym typeface="Symbol" charset="0"/>
              </a:rPr>
              <a:t>test document      </a:t>
            </a:r>
            <a:r>
              <a:rPr lang="en-US" sz="2800" dirty="0">
                <a:latin typeface="Calibri" charset="0"/>
                <a:sym typeface="Symbol" charset="0"/>
              </a:rPr>
              <a:t>			</a:t>
            </a:r>
            <a:endParaRPr lang="en-US" sz="2800" i="1" dirty="0">
              <a:latin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596" y="1428736"/>
            <a:ext cx="84296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To apply the naive </a:t>
            </a:r>
            <a:r>
              <a:rPr lang="en-GB" sz="2000" dirty="0" err="1" smtClean="0"/>
              <a:t>Bayes</a:t>
            </a:r>
            <a:r>
              <a:rPr lang="en-GB" sz="2000" dirty="0" smtClean="0"/>
              <a:t> classifier to text, we need to consider word positions, by simply walking an index through every word position in the document</a:t>
            </a:r>
            <a:endParaRPr lang="en-GB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9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spam?</a:t>
            </a:r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1752" y="1491328"/>
            <a:ext cx="8534400" cy="47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61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3568" y="3356992"/>
            <a:ext cx="7772400" cy="1752600"/>
          </a:xfrm>
        </p:spPr>
        <p:txBody>
          <a:bodyPr/>
          <a:lstStyle/>
          <a:p>
            <a:r>
              <a:rPr lang="en-US" sz="44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Na</a:t>
            </a:r>
            <a:r>
              <a:rPr lang="fr-FR" sz="44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ï</a:t>
            </a:r>
            <a:r>
              <a:rPr lang="en-US" sz="44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ve</a:t>
            </a:r>
            <a:r>
              <a:rPr lang="en-US" sz="44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 </a:t>
            </a:r>
            <a:r>
              <a:rPr lang="en-US" sz="44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Bayes</a:t>
            </a:r>
            <a:r>
              <a:rPr lang="en-US" sz="44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: Learning</a:t>
            </a:r>
            <a:br>
              <a:rPr lang="en-US" sz="44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4456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Calibri" charset="0"/>
                <a:ea typeface="ＭＳ Ｐゴシック" charset="0"/>
                <a:cs typeface="ＭＳ Ｐゴシック" charset="0"/>
              </a:rPr>
              <a:t>Learning the Multinomial Na</a:t>
            </a:r>
            <a:r>
              <a:rPr lang="fr-FR" sz="3600" dirty="0" smtClean="0">
                <a:latin typeface="Calibri" charset="0"/>
                <a:ea typeface="ＭＳ Ｐゴシック" charset="0"/>
                <a:cs typeface="ＭＳ Ｐゴシック" charset="0"/>
              </a:rPr>
              <a:t>ï</a:t>
            </a:r>
            <a:r>
              <a:rPr lang="en-US" sz="3600" dirty="0" err="1" smtClean="0">
                <a:latin typeface="Calibri" charset="0"/>
                <a:ea typeface="ＭＳ Ｐゴシック" charset="0"/>
                <a:cs typeface="ＭＳ Ｐゴシック" charset="0"/>
              </a:rPr>
              <a:t>ve</a:t>
            </a:r>
            <a:r>
              <a:rPr lang="en-US" sz="3600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600" dirty="0" err="1" smtClean="0">
                <a:latin typeface="Calibri" charset="0"/>
                <a:ea typeface="ＭＳ Ｐゴシック" charset="0"/>
                <a:cs typeface="ＭＳ Ｐゴシック" charset="0"/>
              </a:rPr>
              <a:t>Bayes</a:t>
            </a:r>
            <a:r>
              <a:rPr lang="en-US" sz="3600" dirty="0" smtClean="0">
                <a:latin typeface="Calibri" charset="0"/>
                <a:ea typeface="ＭＳ Ｐゴシック" charset="0"/>
                <a:cs typeface="ＭＳ Ｐゴシック" charset="0"/>
              </a:rPr>
              <a:t> Model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How can we learn the probabilities P(c) and P( </a:t>
            </a:r>
            <a:r>
              <a:rPr lang="en-GB" dirty="0" err="1" smtClean="0"/>
              <a:t>fi</a:t>
            </a:r>
            <a:r>
              <a:rPr lang="en-GB" dirty="0" smtClean="0"/>
              <a:t>/c)?</a:t>
            </a:r>
          </a:p>
          <a:p>
            <a:pPr lvl="1"/>
            <a:r>
              <a:rPr lang="en-GB" dirty="0" smtClean="0"/>
              <a:t>first consider the maximum likelihood estimate. </a:t>
            </a:r>
          </a:p>
          <a:p>
            <a:pPr lvl="1"/>
            <a:r>
              <a:rPr lang="en-GB" dirty="0" smtClean="0"/>
              <a:t>use the frequencies in the data. </a:t>
            </a:r>
          </a:p>
          <a:p>
            <a:pPr lvl="1"/>
            <a:r>
              <a:rPr lang="en-GB" dirty="0" smtClean="0"/>
              <a:t>For the document prior P(c) </a:t>
            </a:r>
          </a:p>
          <a:p>
            <a:pPr lvl="2"/>
            <a:r>
              <a:rPr lang="en-GB" dirty="0" smtClean="0"/>
              <a:t>we ask what percentage of the documents in our training set are in each class c.</a:t>
            </a:r>
          </a:p>
          <a:p>
            <a:pPr lvl="1"/>
            <a:r>
              <a:rPr lang="en-GB" dirty="0" smtClean="0"/>
              <a:t> Let </a:t>
            </a:r>
            <a:r>
              <a:rPr lang="en-GB" dirty="0" err="1" smtClean="0"/>
              <a:t>N</a:t>
            </a:r>
            <a:r>
              <a:rPr lang="en-GB" baseline="-25000" dirty="0" err="1" smtClean="0"/>
              <a:t>c</a:t>
            </a:r>
            <a:r>
              <a:rPr lang="en-GB" dirty="0" smtClean="0"/>
              <a:t> be the number of documents in our training data with class c and </a:t>
            </a:r>
            <a:r>
              <a:rPr lang="en-GB" dirty="0" err="1" smtClean="0"/>
              <a:t>N</a:t>
            </a:r>
            <a:r>
              <a:rPr lang="en-GB" baseline="-25000" dirty="0" err="1" smtClean="0"/>
              <a:t>doc</a:t>
            </a:r>
            <a:r>
              <a:rPr lang="en-GB" dirty="0" smtClean="0"/>
              <a:t> be the total number of documents.</a:t>
            </a:r>
            <a:endParaRPr lang="en-GB" dirty="0"/>
          </a:p>
        </p:txBody>
      </p:sp>
      <p:graphicFrame>
        <p:nvGraphicFramePr>
          <p:cNvPr id="90114" name="Object 2"/>
          <p:cNvGraphicFramePr>
            <a:graphicFrameLocks noChangeAspect="1"/>
          </p:cNvGraphicFramePr>
          <p:nvPr/>
        </p:nvGraphicFramePr>
        <p:xfrm>
          <a:off x="3500430" y="4786322"/>
          <a:ext cx="1731962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2" name="Equation" r:id="rId3" imgW="774360" imgH="431640" progId="Equation.3">
                  <p:embed/>
                </p:oleObj>
              </mc:Choice>
              <mc:Fallback>
                <p:oleObj name="Equation" r:id="rId3" imgW="77436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4786322"/>
                        <a:ext cx="1731962" cy="1096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Learning the </a:t>
            </a:r>
            <a:r>
              <a:rPr lang="en-US" sz="3000" dirty="0" smtClean="0">
                <a:latin typeface="Calibri" charset="0"/>
                <a:ea typeface="ＭＳ Ｐゴシック" charset="0"/>
                <a:cs typeface="ＭＳ Ｐゴシック" charset="0"/>
              </a:rPr>
              <a:t>Multinomial Na</a:t>
            </a:r>
            <a:r>
              <a:rPr lang="fr-FR" sz="3000" dirty="0" err="1" smtClean="0">
                <a:latin typeface="Calibri" charset="0"/>
                <a:ea typeface="ＭＳ Ｐゴシック" charset="0"/>
                <a:cs typeface="ＭＳ Ｐゴシック" charset="0"/>
              </a:rPr>
              <a:t>ï</a:t>
            </a:r>
            <a:r>
              <a:rPr lang="en-US" sz="3000" dirty="0" err="1" smtClean="0">
                <a:latin typeface="Calibri" charset="0"/>
                <a:ea typeface="ＭＳ Ｐゴシック" charset="0"/>
                <a:cs typeface="ＭＳ Ｐゴシック" charset="0"/>
              </a:rPr>
              <a:t>ve</a:t>
            </a:r>
            <a:r>
              <a:rPr lang="en-US" sz="3000" dirty="0" smtClean="0">
                <a:latin typeface="Calibri" charset="0"/>
                <a:ea typeface="ＭＳ Ｐゴシック" charset="0"/>
                <a:cs typeface="ＭＳ Ｐゴシック" charset="0"/>
              </a:rPr>
              <a:t> Bayes Model</a:t>
            </a:r>
            <a:endParaRPr lang="en-US" sz="30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98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To learn the probability P( </a:t>
            </a:r>
            <a:r>
              <a:rPr lang="en-GB" sz="2800" dirty="0" err="1" smtClean="0"/>
              <a:t>fi</a:t>
            </a:r>
            <a:r>
              <a:rPr lang="en-GB" sz="2800" dirty="0" smtClean="0"/>
              <a:t>/c), we’ll assume a feature is just the existence of a word in the document’s bag of words</a:t>
            </a:r>
          </a:p>
          <a:p>
            <a:pPr lvl="1"/>
            <a:r>
              <a:rPr lang="en-GB" sz="2300" dirty="0" smtClean="0"/>
              <a:t>P(</a:t>
            </a:r>
            <a:r>
              <a:rPr lang="en-GB" sz="2300" dirty="0" err="1" smtClean="0"/>
              <a:t>wi</a:t>
            </a:r>
            <a:r>
              <a:rPr lang="en-GB" sz="2300" dirty="0" smtClean="0"/>
              <a:t>/c), which we compute </a:t>
            </a:r>
            <a:r>
              <a:rPr lang="en-GB" sz="2800" dirty="0" smtClean="0"/>
              <a:t>as the fraction of times the word </a:t>
            </a:r>
            <a:r>
              <a:rPr lang="en-GB" sz="2800" dirty="0" err="1" smtClean="0"/>
              <a:t>w</a:t>
            </a:r>
            <a:r>
              <a:rPr lang="en-GB" sz="2800" baseline="-25000" dirty="0" err="1" smtClean="0"/>
              <a:t>i</a:t>
            </a:r>
            <a:r>
              <a:rPr lang="en-GB" sz="2800" dirty="0" smtClean="0"/>
              <a:t> appears among all words in all documents of topic c. </a:t>
            </a:r>
          </a:p>
          <a:p>
            <a:pPr lvl="1"/>
            <a:r>
              <a:rPr lang="en-GB" sz="2800" dirty="0" smtClean="0"/>
              <a:t>We first concatenate all documents with category c into one big “category c” text. </a:t>
            </a:r>
            <a:endParaRPr lang="en-US" sz="2800" dirty="0">
              <a:latin typeface="Calibri" charset="0"/>
              <a:ea typeface="ＭＳ Ｐゴシック" charset="0"/>
            </a:endParaRPr>
          </a:p>
        </p:txBody>
      </p:sp>
      <p:sp>
        <p:nvSpPr>
          <p:cNvPr id="41990" name="TextBox 20"/>
          <p:cNvSpPr txBox="1">
            <a:spLocks noChangeArrowheads="1"/>
          </p:cNvSpPr>
          <p:nvPr/>
        </p:nvSpPr>
        <p:spPr bwMode="auto">
          <a:xfrm>
            <a:off x="7620001" y="-89972"/>
            <a:ext cx="10358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Sec.13.3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77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Calibri" charset="0"/>
                <a:ea typeface="ＭＳ Ｐゴシック" charset="0"/>
                <a:cs typeface="ＭＳ Ｐゴシック" charset="0"/>
              </a:rPr>
              <a:t>Learning the Multinomial Na</a:t>
            </a:r>
            <a:r>
              <a:rPr lang="fr-FR" sz="3600" dirty="0" smtClean="0">
                <a:latin typeface="Calibri" charset="0"/>
                <a:ea typeface="ＭＳ Ｐゴシック" charset="0"/>
                <a:cs typeface="ＭＳ Ｐゴシック" charset="0"/>
              </a:rPr>
              <a:t>ï</a:t>
            </a:r>
            <a:r>
              <a:rPr lang="en-US" sz="3600" dirty="0" err="1" smtClean="0">
                <a:latin typeface="Calibri" charset="0"/>
                <a:ea typeface="ＭＳ Ｐゴシック" charset="0"/>
                <a:cs typeface="ＭＳ Ｐゴシック" charset="0"/>
              </a:rPr>
              <a:t>ve</a:t>
            </a:r>
            <a:r>
              <a:rPr lang="en-US" sz="3600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600" dirty="0" err="1" smtClean="0">
                <a:latin typeface="Calibri" charset="0"/>
                <a:ea typeface="ＭＳ Ｐゴシック" charset="0"/>
                <a:cs typeface="ＭＳ Ｐゴシック" charset="0"/>
              </a:rPr>
              <a:t>Bayes</a:t>
            </a:r>
            <a:r>
              <a:rPr lang="en-US" sz="3600" dirty="0" smtClean="0">
                <a:latin typeface="Calibri" charset="0"/>
                <a:ea typeface="ＭＳ Ｐゴシック" charset="0"/>
                <a:cs typeface="ＭＳ Ｐゴシック" charset="0"/>
              </a:rPr>
              <a:t> Model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30910"/>
          </a:xfrm>
        </p:spPr>
        <p:txBody>
          <a:bodyPr>
            <a:normAutofit lnSpcReduction="10000"/>
          </a:bodyPr>
          <a:lstStyle/>
          <a:p>
            <a:r>
              <a:rPr lang="en-GB" sz="2400" dirty="0" smtClean="0"/>
              <a:t>Then we use the frequency of </a:t>
            </a:r>
            <a:r>
              <a:rPr lang="en-GB" sz="2400" dirty="0" err="1" smtClean="0"/>
              <a:t>w</a:t>
            </a:r>
            <a:r>
              <a:rPr lang="en-GB" sz="2400" baseline="-25000" dirty="0" err="1" smtClean="0"/>
              <a:t>i</a:t>
            </a:r>
            <a:r>
              <a:rPr lang="en-GB" sz="2400" dirty="0" smtClean="0"/>
              <a:t> in this concatenated document to give a maximum likelihood estimate of the probability:</a:t>
            </a:r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dirty="0" smtClean="0"/>
          </a:p>
          <a:p>
            <a:pPr lvl="1"/>
            <a:r>
              <a:rPr lang="en-GB" dirty="0" smtClean="0"/>
              <a:t>Here the vocabulary V consists of the union of all the word types in all classes, not just the words in one class c.</a:t>
            </a:r>
            <a:endParaRPr lang="en-GB" dirty="0"/>
          </a:p>
        </p:txBody>
      </p:sp>
      <p:graphicFrame>
        <p:nvGraphicFramePr>
          <p:cNvPr id="91138" name="Object 2"/>
          <p:cNvGraphicFramePr>
            <a:graphicFrameLocks noChangeAspect="1"/>
          </p:cNvGraphicFramePr>
          <p:nvPr/>
        </p:nvGraphicFramePr>
        <p:xfrm>
          <a:off x="2357422" y="3714752"/>
          <a:ext cx="3870325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4" name="Equation" r:id="rId3" imgW="1728000" imgH="576000" progId="Equation.3">
                  <p:embed/>
                </p:oleObj>
              </mc:Choice>
              <mc:Fallback>
                <p:oleObj name="Equation" r:id="rId3" imgW="1728000" imgH="576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3714752"/>
                        <a:ext cx="3870325" cy="1366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9" name="Object 3"/>
          <p:cNvGraphicFramePr>
            <a:graphicFrameLocks noChangeAspect="1"/>
          </p:cNvGraphicFramePr>
          <p:nvPr/>
        </p:nvGraphicFramePr>
        <p:xfrm>
          <a:off x="2428860" y="2643182"/>
          <a:ext cx="3524250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5" name="Equation" r:id="rId5" imgW="1572480" imgH="429480" progId="Equation.3">
                  <p:embed/>
                </p:oleObj>
              </mc:Choice>
              <mc:Fallback>
                <p:oleObj name="Equation" r:id="rId5" imgW="1572480" imgH="429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2643182"/>
                        <a:ext cx="3524250" cy="1093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Parameter estimation</a:t>
            </a:r>
          </a:p>
        </p:txBody>
      </p:sp>
      <p:sp>
        <p:nvSpPr>
          <p:cNvPr id="58373" name="Text Box 6"/>
          <p:cNvSpPr txBox="1">
            <a:spLocks noChangeArrowheads="1"/>
          </p:cNvSpPr>
          <p:nvPr/>
        </p:nvSpPr>
        <p:spPr bwMode="auto">
          <a:xfrm>
            <a:off x="3657600" y="2311401"/>
            <a:ext cx="5257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Calibri"/>
                <a:cs typeface="Calibri"/>
              </a:rPr>
              <a:t>fraction of times </a:t>
            </a:r>
            <a:r>
              <a:rPr lang="en-US" dirty="0" smtClean="0">
                <a:latin typeface="Calibri"/>
                <a:cs typeface="Calibri"/>
              </a:rPr>
              <a:t>word </a:t>
            </a:r>
            <a:r>
              <a:rPr lang="en-US" i="1" dirty="0" err="1" smtClean="0">
                <a:latin typeface="Calibri"/>
                <a:cs typeface="Calibri"/>
              </a:rPr>
              <a:t>w</a:t>
            </a:r>
            <a:r>
              <a:rPr lang="en-US" i="1" baseline="-25000" dirty="0" err="1" smtClean="0">
                <a:latin typeface="Calibri"/>
                <a:cs typeface="Calibri"/>
              </a:rPr>
              <a:t>i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appears </a:t>
            </a:r>
            <a:endParaRPr lang="en-US" dirty="0" smtClean="0">
              <a:latin typeface="Calibri"/>
              <a:cs typeface="Calibri"/>
            </a:endParaRPr>
          </a:p>
          <a:p>
            <a:pPr algn="ctr"/>
            <a:r>
              <a:rPr lang="en-US" dirty="0" smtClean="0">
                <a:latin typeface="Calibri"/>
                <a:cs typeface="Calibri"/>
              </a:rPr>
              <a:t>among all words </a:t>
            </a:r>
            <a:r>
              <a:rPr lang="en-US" dirty="0">
                <a:latin typeface="Calibri"/>
                <a:cs typeface="Calibri"/>
              </a:rPr>
              <a:t>in documents of topic </a:t>
            </a:r>
            <a:r>
              <a:rPr lang="en-US" i="1" dirty="0" err="1">
                <a:latin typeface="Calibri"/>
                <a:cs typeface="Calibri"/>
              </a:rPr>
              <a:t>c</a:t>
            </a:r>
            <a:r>
              <a:rPr lang="en-US" i="1" baseline="-25000" dirty="0" err="1">
                <a:latin typeface="Calibri"/>
                <a:cs typeface="Calibri"/>
              </a:rPr>
              <a:t>j</a:t>
            </a:r>
            <a:endParaRPr lang="en-US" i="1" baseline="-25000" dirty="0">
              <a:latin typeface="Calibri"/>
              <a:cs typeface="Calibri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023520"/>
              </p:ext>
            </p:extLst>
          </p:nvPr>
        </p:nvGraphicFramePr>
        <p:xfrm>
          <a:off x="304800" y="2311400"/>
          <a:ext cx="3192462" cy="1421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Equation" r:id="rId3" imgW="1728000" imgH="576000" progId="Equation.3">
                  <p:embed/>
                </p:oleObj>
              </mc:Choice>
              <mc:Fallback>
                <p:oleObj name="Equation" r:id="rId3" imgW="1728000" imgH="5760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11400"/>
                        <a:ext cx="3192462" cy="14217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8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357166"/>
            <a:ext cx="8534400" cy="758952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Problem with Maximum Likelihood</a:t>
            </a:r>
          </a:p>
        </p:txBody>
      </p:sp>
      <p:sp>
        <p:nvSpPr>
          <p:cNvPr id="4301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00034" y="1571612"/>
            <a:ext cx="8077200" cy="430566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What if we have seen 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no training documents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with the word </a:t>
            </a:r>
            <a:r>
              <a:rPr lang="en-US" b="1" i="1" dirty="0" smtClean="0">
                <a:latin typeface="Calibri" charset="0"/>
                <a:ea typeface="ＭＳ Ｐゴシック" charset="0"/>
                <a:cs typeface="ＭＳ Ｐゴシック" charset="0"/>
              </a:rPr>
              <a:t>fantastic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and classified in the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topic 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positive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(</a:t>
            </a:r>
            <a:r>
              <a:rPr lang="en-US" b="1" i="1" dirty="0" smtClean="0">
                <a:latin typeface="Calibri" charset="0"/>
                <a:ea typeface="ＭＳ Ｐゴシック" charset="0"/>
                <a:cs typeface="ＭＳ Ｐゴシック" charset="0"/>
              </a:rPr>
              <a:t>thumbs-up)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?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 charset="0"/>
              <a:ea typeface="ＭＳ Ｐゴシック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>
              <a:latin typeface="Calibri" charset="0"/>
              <a:ea typeface="ＭＳ Ｐゴシック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6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GB" dirty="0" smtClean="0"/>
              <a:t>since naive </a:t>
            </a:r>
            <a:r>
              <a:rPr lang="en-GB" dirty="0" err="1" smtClean="0"/>
              <a:t>Bayes</a:t>
            </a:r>
            <a:r>
              <a:rPr lang="en-GB" dirty="0" smtClean="0"/>
              <a:t> naively multiplies all the feature likelihoods together. 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Zero </a:t>
            </a:r>
            <a:r>
              <a:rPr lang="en-US" dirty="0">
                <a:ea typeface="ＭＳ Ｐゴシック" charset="0"/>
                <a:cs typeface="ＭＳ Ｐゴシック" charset="0"/>
              </a:rPr>
              <a:t>probabilities cannot be conditioned away, no matter the other evidence!</a:t>
            </a:r>
          </a:p>
        </p:txBody>
      </p:sp>
      <p:graphicFrame>
        <p:nvGraphicFramePr>
          <p:cNvPr id="43011" name="Object 2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028936193"/>
              </p:ext>
            </p:extLst>
          </p:nvPr>
        </p:nvGraphicFramePr>
        <p:xfrm>
          <a:off x="1643042" y="2643182"/>
          <a:ext cx="5508625" cy="1138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Equation" r:id="rId3" imgW="3675240" imgH="557640" progId="Equation.3">
                  <p:embed/>
                </p:oleObj>
              </mc:Choice>
              <mc:Fallback>
                <p:oleObj name="Equation" r:id="rId3" imgW="3675240" imgH="557640" progId="Equation.3">
                  <p:embed/>
                  <p:pic>
                    <p:nvPicPr>
                      <p:cNvPr id="0" name="Picture 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2643182"/>
                        <a:ext cx="5508625" cy="11387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TextBox 24"/>
          <p:cNvSpPr txBox="1">
            <a:spLocks noChangeArrowheads="1"/>
          </p:cNvSpPr>
          <p:nvPr/>
        </p:nvSpPr>
        <p:spPr bwMode="auto">
          <a:xfrm>
            <a:off x="7620001" y="-89972"/>
            <a:ext cx="10358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Sec.13.3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83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Laplace (add-1) smoothing for 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30910"/>
          </a:xfrm>
        </p:spPr>
        <p:txBody>
          <a:bodyPr/>
          <a:lstStyle/>
          <a:p>
            <a:r>
              <a:rPr lang="en-GB" dirty="0" smtClean="0"/>
              <a:t> The simplest solution is the add-one (Laplace) smoothing</a:t>
            </a:r>
            <a:endParaRPr lang="en-GB" dirty="0"/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682244"/>
              </p:ext>
            </p:extLst>
          </p:nvPr>
        </p:nvGraphicFramePr>
        <p:xfrm>
          <a:off x="1071563" y="2643188"/>
          <a:ext cx="6715125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name="Equation" r:id="rId3" imgW="1892520" imgH="557640" progId="Equation.3">
                  <p:embed/>
                </p:oleObj>
              </mc:Choice>
              <mc:Fallback>
                <p:oleObj name="Equation" r:id="rId3" imgW="1892520" imgH="55764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2643188"/>
                        <a:ext cx="6715125" cy="1214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567934"/>
              </p:ext>
            </p:extLst>
          </p:nvPr>
        </p:nvGraphicFramePr>
        <p:xfrm>
          <a:off x="2500313" y="4071938"/>
          <a:ext cx="5214937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name="Equation" r:id="rId5" imgW="1599840" imgH="694800" progId="Equation.3">
                  <p:embed/>
                </p:oleObj>
              </mc:Choice>
              <mc:Fallback>
                <p:oleObj name="Equation" r:id="rId5" imgW="1599840" imgH="6948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4071938"/>
                        <a:ext cx="5214937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8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unknown words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What do we do about words that occur in our </a:t>
            </a:r>
            <a:r>
              <a:rPr lang="en-GB" dirty="0" smtClean="0">
                <a:solidFill>
                  <a:srgbClr val="FF0000"/>
                </a:solidFill>
              </a:rPr>
              <a:t>test data </a:t>
            </a:r>
            <a:r>
              <a:rPr lang="en-GB" dirty="0" smtClean="0"/>
              <a:t>but are not in our vocabulary at all because they did not occur in any training document in any class? </a:t>
            </a:r>
          </a:p>
          <a:p>
            <a:pPr lvl="1"/>
            <a:r>
              <a:rPr lang="en-GB" dirty="0" smtClean="0"/>
              <a:t>standard solution for such unknown words is to ignore such words—remove them from the test document and not include any probability for them at all.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Stop words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Some systems choose to completely ignore another class of words: stop words, very frequent words like </a:t>
            </a:r>
            <a:r>
              <a:rPr lang="en-GB" dirty="0" smtClean="0">
                <a:solidFill>
                  <a:srgbClr val="FF0000"/>
                </a:solidFill>
              </a:rPr>
              <a:t>the </a:t>
            </a:r>
            <a:r>
              <a:rPr lang="en-GB" dirty="0" smtClean="0"/>
              <a:t>and </a:t>
            </a:r>
            <a:r>
              <a:rPr lang="en-GB" dirty="0" smtClean="0">
                <a:solidFill>
                  <a:srgbClr val="FF0000"/>
                </a:solidFill>
              </a:rPr>
              <a:t>a</a:t>
            </a:r>
            <a:r>
              <a:rPr lang="en-GB" dirty="0" smtClean="0"/>
              <a:t>. </a:t>
            </a:r>
          </a:p>
          <a:p>
            <a:pPr lvl="1"/>
            <a:r>
              <a:rPr lang="en-GB" dirty="0" smtClean="0"/>
              <a:t>Sort the vocabulary by frequency in the training set, and defining the top 10–100 vocabulary entries as stop words, or alternatively by using one of the many pre-defined stop word list</a:t>
            </a:r>
          </a:p>
          <a:p>
            <a:r>
              <a:rPr lang="en-GB" dirty="0" smtClean="0"/>
              <a:t>Every instance of stop words are removed from both training and test documents as if they had never occurred.</a:t>
            </a:r>
          </a:p>
          <a:p>
            <a:pPr lvl="1"/>
            <a:r>
              <a:rPr lang="en-GB" dirty="0" smtClean="0"/>
              <a:t>using a stop word list doesn’t improve performance,</a:t>
            </a:r>
          </a:p>
          <a:p>
            <a:r>
              <a:rPr lang="en-GB" dirty="0" smtClean="0"/>
              <a:t>Common to make use of the entire vocabulary and not use a stop word list.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Multinomial Naïve </a:t>
            </a:r>
            <a:r>
              <a:rPr lang="en-US" dirty="0" err="1" smtClean="0"/>
              <a:t>Bayes</a:t>
            </a:r>
            <a:r>
              <a:rPr lang="en-US" dirty="0" smtClean="0"/>
              <a:t>: Algorithms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/>
          <a:srcRect l="23609" t="17578" r="23682" b="6250"/>
          <a:stretch>
            <a:fillRect/>
          </a:stretch>
        </p:blipFill>
        <p:spPr bwMode="auto">
          <a:xfrm>
            <a:off x="214282" y="1467696"/>
            <a:ext cx="8750206" cy="4890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or negative movie review?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03400"/>
            <a:ext cx="7924800" cy="4445000"/>
          </a:xfrm>
        </p:spPr>
        <p:txBody>
          <a:bodyPr/>
          <a:lstStyle/>
          <a:p>
            <a:r>
              <a:rPr lang="en-US" dirty="0" smtClean="0"/>
              <a:t>unbelievably </a:t>
            </a:r>
            <a:r>
              <a:rPr lang="en-US" dirty="0"/>
              <a:t>disappointing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Full of </a:t>
            </a:r>
            <a:r>
              <a:rPr lang="en-US" dirty="0"/>
              <a:t>zany characters and richly applied satire, and some great plot </a:t>
            </a:r>
            <a:r>
              <a:rPr lang="en-US" dirty="0" smtClean="0"/>
              <a:t>twists</a:t>
            </a:r>
          </a:p>
          <a:p>
            <a:endParaRPr lang="en-US" dirty="0" smtClean="0"/>
          </a:p>
          <a:p>
            <a:r>
              <a:rPr lang="en-US" dirty="0"/>
              <a:t> this is the greatest screwball comedy ever </a:t>
            </a:r>
            <a:r>
              <a:rPr lang="en-US" dirty="0" smtClean="0"/>
              <a:t>filmed</a:t>
            </a:r>
          </a:p>
          <a:p>
            <a:endParaRPr lang="en-US" dirty="0" smtClean="0"/>
          </a:p>
          <a:p>
            <a:r>
              <a:rPr lang="en-US" dirty="0"/>
              <a:t> It was pathetic. The worst part about it was the boxing scenes.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Thumbs-down-ic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085184"/>
            <a:ext cx="558800" cy="671509"/>
          </a:xfrm>
          <a:prstGeom prst="rect">
            <a:avLst/>
          </a:prstGeom>
        </p:spPr>
      </p:pic>
      <p:pic>
        <p:nvPicPr>
          <p:cNvPr id="6" name="Picture 5" descr="Thumbs-up-ic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72" y="2691771"/>
            <a:ext cx="591828" cy="711199"/>
          </a:xfrm>
          <a:prstGeom prst="rect">
            <a:avLst/>
          </a:prstGeom>
        </p:spPr>
      </p:pic>
      <p:pic>
        <p:nvPicPr>
          <p:cNvPr id="7" name="Picture 6" descr="Thumbs-down-ic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03400"/>
            <a:ext cx="558800" cy="671509"/>
          </a:xfrm>
          <a:prstGeom prst="rect">
            <a:avLst/>
          </a:prstGeom>
        </p:spPr>
      </p:pic>
      <p:pic>
        <p:nvPicPr>
          <p:cNvPr id="8" name="Picture 7" descr="Thumbs-up-ic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72" y="4025900"/>
            <a:ext cx="591828" cy="71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3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000108"/>
            <a:ext cx="7772400" cy="1133492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Multinomial Na</a:t>
            </a:r>
            <a:r>
              <a:rPr lang="fr-FR" sz="44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ï</a:t>
            </a:r>
            <a:r>
              <a:rPr lang="en-US" sz="44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ve</a:t>
            </a:r>
            <a:r>
              <a:rPr lang="en-US" sz="44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 </a:t>
            </a:r>
            <a:r>
              <a:rPr lang="en-US" sz="44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Bayes</a:t>
            </a:r>
            <a:r>
              <a:rPr lang="en-US" sz="44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: A Worked Example</a:t>
            </a:r>
            <a:endParaRPr lang="en-GB" dirty="0"/>
          </a:p>
        </p:txBody>
      </p:sp>
      <p:pic>
        <p:nvPicPr>
          <p:cNvPr id="55297" name="Picture 1"/>
          <p:cNvPicPr>
            <a:picLocks noChangeAspect="1" noChangeArrowheads="1"/>
          </p:cNvPicPr>
          <p:nvPr/>
        </p:nvPicPr>
        <p:blipFill rotWithShape="1">
          <a:blip r:embed="rId4"/>
          <a:srcRect l="36061" t="28320" r="14130" b="35547"/>
          <a:stretch/>
        </p:blipFill>
        <p:spPr bwMode="auto">
          <a:xfrm>
            <a:off x="1691680" y="2571744"/>
            <a:ext cx="6480720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4643438" y="5572140"/>
          <a:ext cx="1731962" cy="739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7" name="Equation" r:id="rId5" imgW="774360" imgH="431640" progId="Equation.3">
                  <p:embed/>
                </p:oleObj>
              </mc:Choice>
              <mc:Fallback>
                <p:oleObj name="Equation" r:id="rId5" imgW="77436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572140"/>
                        <a:ext cx="1731962" cy="7397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928662" y="5286388"/>
            <a:ext cx="621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The prior P(c) for the two classes is computed via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7131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Worked Example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93186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643042" y="1428736"/>
          <a:ext cx="1928826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3" name="Equation" r:id="rId3" imgW="583920" imgH="393480" progId="Equation.3">
                  <p:embed/>
                </p:oleObj>
              </mc:Choice>
              <mc:Fallback>
                <p:oleObj name="Equation" r:id="rId3" imgW="58392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1428736"/>
                        <a:ext cx="1928826" cy="71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7" name="Object 3"/>
          <p:cNvGraphicFramePr>
            <a:graphicFrameLocks noChangeAspect="1"/>
          </p:cNvGraphicFramePr>
          <p:nvPr/>
        </p:nvGraphicFramePr>
        <p:xfrm>
          <a:off x="3857620" y="1500174"/>
          <a:ext cx="1971675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4" name="Equation" r:id="rId5" imgW="596880" imgH="393480" progId="Equation.3">
                  <p:embed/>
                </p:oleObj>
              </mc:Choice>
              <mc:Fallback>
                <p:oleObj name="Equation" r:id="rId5" imgW="59688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0" y="1500174"/>
                        <a:ext cx="1971675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357158" y="2204864"/>
            <a:ext cx="83924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The word </a:t>
            </a:r>
            <a:r>
              <a:rPr lang="en-GB" sz="2000" dirty="0" smtClean="0"/>
              <a:t>‘with’ </a:t>
            </a:r>
            <a:r>
              <a:rPr lang="en-GB" sz="2000" dirty="0" smtClean="0"/>
              <a:t>doesn’t occur in the </a:t>
            </a:r>
            <a:r>
              <a:rPr lang="en-GB" sz="2000" dirty="0" smtClean="0"/>
              <a:t>training </a:t>
            </a:r>
            <a:r>
              <a:rPr lang="en-GB" sz="2000" dirty="0" smtClean="0"/>
              <a:t>set, so we drop it completely</a:t>
            </a:r>
            <a:endParaRPr lang="en-GB" sz="2000" dirty="0"/>
          </a:p>
        </p:txBody>
      </p:sp>
      <p:graphicFrame>
        <p:nvGraphicFramePr>
          <p:cNvPr id="931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583846"/>
              </p:ext>
            </p:extLst>
          </p:nvPr>
        </p:nvGraphicFramePr>
        <p:xfrm>
          <a:off x="836613" y="3398095"/>
          <a:ext cx="5535587" cy="8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5" name="Equation" r:id="rId7" imgW="2057400" imgH="660240" progId="Equation.3">
                  <p:embed/>
                </p:oleObj>
              </mc:Choice>
              <mc:Fallback>
                <p:oleObj name="Equation" r:id="rId7" imgW="2057400" imgH="660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3398095"/>
                        <a:ext cx="5535587" cy="872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357158" y="2643182"/>
            <a:ext cx="85011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The likelihoods from the training set for the remaining three words “predictable”, “no”, and “fun”, are as</a:t>
            </a:r>
            <a:endParaRPr lang="en-GB" sz="2000" dirty="0"/>
          </a:p>
        </p:txBody>
      </p:sp>
      <p:pic>
        <p:nvPicPr>
          <p:cNvPr id="93190" name="Picture 6"/>
          <p:cNvPicPr>
            <a:picLocks noChangeAspect="1" noChangeArrowheads="1"/>
          </p:cNvPicPr>
          <p:nvPr/>
        </p:nvPicPr>
        <p:blipFill>
          <a:blip r:embed="rId9"/>
          <a:srcRect l="28587" t="21679" r="29136" b="53907"/>
          <a:stretch>
            <a:fillRect/>
          </a:stretch>
        </p:blipFill>
        <p:spPr bwMode="auto">
          <a:xfrm>
            <a:off x="1857356" y="4572008"/>
            <a:ext cx="5500726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Worked Example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/>
          <a:srcRect l="33492" t="57617" r="34663" b="23828"/>
          <a:stretch>
            <a:fillRect/>
          </a:stretch>
        </p:blipFill>
        <p:spPr bwMode="auto">
          <a:xfrm>
            <a:off x="2071670" y="2714620"/>
            <a:ext cx="4143404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85720" y="1643050"/>
            <a:ext cx="85011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For the test sentence S = “predictable with no fun”, after removing the word ‘with’, the chosen class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285720" y="4429132"/>
            <a:ext cx="86439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The model thus predicts the class negative for the test sentence.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192829" y="4277995"/>
            <a:ext cx="3600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+mn-lt"/>
              </a:rPr>
              <a:t>Choosing a class:</a:t>
            </a:r>
          </a:p>
          <a:p>
            <a:r>
              <a:rPr lang="en-US" sz="1800" dirty="0" smtClean="0">
                <a:latin typeface="+mn-lt"/>
              </a:rPr>
              <a:t>P(c|d5) </a:t>
            </a:r>
          </a:p>
          <a:p>
            <a:endParaRPr lang="en-US" sz="1800" dirty="0" smtClean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 smtClean="0">
              <a:latin typeface="+mn-lt"/>
            </a:endParaRPr>
          </a:p>
          <a:p>
            <a:r>
              <a:rPr lang="en-US" sz="1800" dirty="0" smtClean="0">
                <a:latin typeface="+mn-lt"/>
              </a:rPr>
              <a:t>P(j|d5) </a:t>
            </a:r>
          </a:p>
          <a:p>
            <a:endParaRPr lang="en-US" sz="1800" dirty="0" smtClean="0"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66141" y="5611140"/>
            <a:ext cx="2714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TW" sz="1600" dirty="0">
                <a:latin typeface="Calibri" charset="0"/>
              </a:rPr>
              <a:t> </a:t>
            </a:r>
            <a:r>
              <a:rPr lang="en-US" altLang="zh-TW" sz="1600" dirty="0">
                <a:latin typeface="Calibri" charset="0"/>
                <a:ea typeface="Arial" charset="0"/>
                <a:cs typeface="Arial" charset="0"/>
              </a:rPr>
              <a:t>1/4 * (2/9)</a:t>
            </a:r>
            <a:r>
              <a:rPr lang="en-US" altLang="zh-TW" sz="1600" baseline="30000" dirty="0">
                <a:latin typeface="Calibri" charset="0"/>
                <a:ea typeface="Arial" charset="0"/>
                <a:cs typeface="Arial" charset="0"/>
              </a:rPr>
              <a:t>3</a:t>
            </a:r>
            <a:r>
              <a:rPr lang="en-US" altLang="zh-TW" sz="1600" dirty="0">
                <a:latin typeface="Calibri" charset="0"/>
                <a:ea typeface="Arial" charset="0"/>
                <a:cs typeface="Arial" charset="0"/>
              </a:rPr>
              <a:t> * 2/9 * 2/9 </a:t>
            </a:r>
            <a:r>
              <a:rPr lang="en-US" altLang="zh-TW" sz="1600" dirty="0">
                <a:latin typeface="Calibri" charset="0"/>
              </a:rPr>
              <a:t> </a:t>
            </a:r>
          </a:p>
          <a:p>
            <a:pPr lvl="1">
              <a:buFont typeface="Wingdings" charset="2"/>
              <a:buNone/>
            </a:pPr>
            <a:r>
              <a:rPr lang="en-US" altLang="zh-TW" sz="1600" dirty="0">
                <a:latin typeface="Calibri" charset="0"/>
                <a:ea typeface="Arial" charset="0"/>
                <a:cs typeface="Arial" charset="0"/>
              </a:rPr>
              <a:t>	≈ 0.0001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861700"/>
              </p:ext>
            </p:extLst>
          </p:nvPr>
        </p:nvGraphicFramePr>
        <p:xfrm>
          <a:off x="2925909" y="1348617"/>
          <a:ext cx="5867400" cy="2644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6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088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400" dirty="0" smtClean="0"/>
                        <a:t>Doc</a:t>
                      </a:r>
                      <a:endParaRPr lang="en-US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400" dirty="0" smtClean="0"/>
                        <a:t>Words</a:t>
                      </a:r>
                      <a:endParaRPr lang="en-US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400" dirty="0" smtClean="0"/>
                        <a:t>Class</a:t>
                      </a:r>
                      <a:endParaRPr lang="en-US" sz="14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400" dirty="0" smtClean="0"/>
                        <a:t>Training</a:t>
                      </a:r>
                      <a:endParaRPr lang="en-US" sz="1400" dirty="0"/>
                    </a:p>
                  </a:txBody>
                  <a:tcPr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400" dirty="0" smtClean="0"/>
                        <a:t>Chinese</a:t>
                      </a:r>
                      <a:r>
                        <a:rPr lang="en-US" sz="1400" baseline="0" dirty="0" smtClean="0"/>
                        <a:t> Beijing Chinese</a:t>
                      </a:r>
                      <a:endParaRPr lang="en-US" sz="1400" dirty="0"/>
                    </a:p>
                  </a:txBody>
                  <a:tcPr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400" dirty="0" smtClean="0"/>
                        <a:t>c</a:t>
                      </a:r>
                    </a:p>
                  </a:txBody>
                  <a:tcPr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400" dirty="0"/>
                    </a:p>
                  </a:txBody>
                  <a:tcPr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400" dirty="0" smtClean="0"/>
                        <a:t>Chinese Chinese Shanghai</a:t>
                      </a:r>
                      <a:endParaRPr lang="en-US" sz="1400" dirty="0"/>
                    </a:p>
                  </a:txBody>
                  <a:tcPr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400"/>
                    </a:p>
                  </a:txBody>
                  <a:tcPr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400" dirty="0" smtClean="0"/>
                        <a:t>Chinese Macao</a:t>
                      </a:r>
                      <a:endParaRPr lang="en-US" sz="1400" dirty="0"/>
                    </a:p>
                  </a:txBody>
                  <a:tcPr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400"/>
                    </a:p>
                  </a:txBody>
                  <a:tcPr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400" dirty="0" smtClean="0"/>
                        <a:t>Tokyo Japan Chinese</a:t>
                      </a:r>
                      <a:endParaRPr lang="en-US" sz="1400" dirty="0"/>
                    </a:p>
                  </a:txBody>
                  <a:tcPr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400" dirty="0" smtClean="0"/>
                        <a:t>j</a:t>
                      </a:r>
                      <a:endParaRPr lang="en-US" sz="1400" dirty="0"/>
                    </a:p>
                  </a:txBody>
                  <a:tcPr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7088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400" dirty="0" smtClean="0"/>
                        <a:t>Test</a:t>
                      </a:r>
                      <a:endParaRPr lang="en-US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400" dirty="0" smtClean="0"/>
                        <a:t>Chinese Chinese Chinese Tokyo</a:t>
                      </a:r>
                      <a:r>
                        <a:rPr lang="en-US" sz="1400" baseline="0" dirty="0" smtClean="0"/>
                        <a:t> Japan</a:t>
                      </a:r>
                      <a:endParaRPr lang="en-US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7158" y="4359039"/>
            <a:ext cx="291778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+mn-lt"/>
              </a:rPr>
              <a:t>Conditional Probabilities:</a:t>
            </a:r>
          </a:p>
          <a:p>
            <a:r>
              <a:rPr lang="en-US" sz="1600" dirty="0" smtClean="0">
                <a:latin typeface="+mn-lt"/>
              </a:rPr>
              <a:t>P(</a:t>
            </a:r>
            <a:r>
              <a:rPr lang="en-US" sz="1600" dirty="0" err="1" smtClean="0">
                <a:latin typeface="+mn-lt"/>
              </a:rPr>
              <a:t>Chinese|</a:t>
            </a:r>
            <a:r>
              <a:rPr lang="en-US" sz="1600" i="1" dirty="0" err="1" smtClean="0">
                <a:latin typeface="+mn-lt"/>
              </a:rPr>
              <a:t>c</a:t>
            </a:r>
            <a:r>
              <a:rPr lang="en-US" sz="1600" dirty="0" smtClean="0">
                <a:latin typeface="+mn-lt"/>
              </a:rPr>
              <a:t>) =</a:t>
            </a:r>
          </a:p>
          <a:p>
            <a:r>
              <a:rPr lang="en-US" sz="1600" dirty="0" smtClean="0">
                <a:latin typeface="+mn-lt"/>
              </a:rPr>
              <a:t>P(</a:t>
            </a:r>
            <a:r>
              <a:rPr lang="en-US" sz="1600" dirty="0" err="1" smtClean="0">
                <a:latin typeface="+mn-lt"/>
              </a:rPr>
              <a:t>Tokyo|</a:t>
            </a:r>
            <a:r>
              <a:rPr lang="en-US" sz="1600" i="1" dirty="0" err="1" smtClean="0">
                <a:latin typeface="+mn-lt"/>
              </a:rPr>
              <a:t>c</a:t>
            </a:r>
            <a:r>
              <a:rPr lang="en-US" sz="1600" dirty="0" smtClean="0">
                <a:latin typeface="+mn-lt"/>
              </a:rPr>
              <a:t>)    =</a:t>
            </a:r>
          </a:p>
          <a:p>
            <a:r>
              <a:rPr lang="en-US" sz="1600" dirty="0" smtClean="0">
                <a:latin typeface="+mn-lt"/>
              </a:rPr>
              <a:t>P(</a:t>
            </a:r>
            <a:r>
              <a:rPr lang="en-US" sz="1600" dirty="0" err="1" smtClean="0">
                <a:latin typeface="+mn-lt"/>
              </a:rPr>
              <a:t>Japan|</a:t>
            </a:r>
            <a:r>
              <a:rPr lang="en-US" sz="1600" i="1" dirty="0" err="1" smtClean="0">
                <a:latin typeface="+mn-lt"/>
              </a:rPr>
              <a:t>c</a:t>
            </a:r>
            <a:r>
              <a:rPr lang="en-US" sz="1600" dirty="0" smtClean="0">
                <a:latin typeface="+mn-lt"/>
              </a:rPr>
              <a:t>)     =</a:t>
            </a:r>
          </a:p>
          <a:p>
            <a:r>
              <a:rPr lang="en-US" sz="1600" dirty="0" smtClean="0">
                <a:latin typeface="+mn-lt"/>
              </a:rPr>
              <a:t>P(</a:t>
            </a:r>
            <a:r>
              <a:rPr lang="en-US" sz="1600" dirty="0" err="1" smtClean="0">
                <a:latin typeface="+mn-lt"/>
              </a:rPr>
              <a:t>Chinese|</a:t>
            </a:r>
            <a:r>
              <a:rPr lang="en-US" sz="1600" i="1" dirty="0" err="1">
                <a:latin typeface="+mn-lt"/>
              </a:rPr>
              <a:t>j</a:t>
            </a:r>
            <a:r>
              <a:rPr lang="en-US" sz="1600" dirty="0" smtClean="0">
                <a:latin typeface="+mn-lt"/>
              </a:rPr>
              <a:t>) =</a:t>
            </a:r>
          </a:p>
          <a:p>
            <a:r>
              <a:rPr lang="en-US" sz="1600" dirty="0" smtClean="0">
                <a:latin typeface="+mn-lt"/>
              </a:rPr>
              <a:t>P(</a:t>
            </a:r>
            <a:r>
              <a:rPr lang="en-US" sz="1600" dirty="0" err="1" smtClean="0">
                <a:latin typeface="+mn-lt"/>
              </a:rPr>
              <a:t>Tokyo|</a:t>
            </a:r>
            <a:r>
              <a:rPr lang="en-US" sz="1600" i="1" dirty="0" err="1" smtClean="0">
                <a:latin typeface="+mn-lt"/>
              </a:rPr>
              <a:t>j</a:t>
            </a:r>
            <a:r>
              <a:rPr lang="en-US" sz="1600" dirty="0" smtClean="0">
                <a:latin typeface="+mn-lt"/>
              </a:rPr>
              <a:t>)     =</a:t>
            </a:r>
          </a:p>
          <a:p>
            <a:r>
              <a:rPr lang="en-US" sz="1600" dirty="0" smtClean="0">
                <a:latin typeface="+mn-lt"/>
              </a:rPr>
              <a:t>P(</a:t>
            </a:r>
            <a:r>
              <a:rPr lang="en-US" sz="1600" dirty="0" err="1" smtClean="0">
                <a:latin typeface="+mn-lt"/>
              </a:rPr>
              <a:t>Japan|</a:t>
            </a:r>
            <a:r>
              <a:rPr lang="en-US" sz="1600" i="1" dirty="0" err="1" smtClean="0">
                <a:latin typeface="+mn-lt"/>
              </a:rPr>
              <a:t>j</a:t>
            </a:r>
            <a:r>
              <a:rPr lang="en-US" sz="1600" dirty="0" smtClean="0">
                <a:latin typeface="+mn-lt"/>
              </a:rPr>
              <a:t>)      =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1" y="3148271"/>
            <a:ext cx="83819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n-lt"/>
              </a:rPr>
              <a:t>Priors:</a:t>
            </a:r>
          </a:p>
          <a:p>
            <a:r>
              <a:rPr lang="en-US" sz="1600" i="1" dirty="0" smtClean="0">
                <a:latin typeface="+mn-lt"/>
              </a:rPr>
              <a:t>P</a:t>
            </a:r>
            <a:r>
              <a:rPr lang="en-US" sz="1600" dirty="0" smtClean="0">
                <a:latin typeface="+mn-lt"/>
              </a:rPr>
              <a:t>(</a:t>
            </a:r>
            <a:r>
              <a:rPr lang="en-US" sz="1600" i="1" dirty="0" smtClean="0">
                <a:latin typeface="+mn-lt"/>
              </a:rPr>
              <a:t>c</a:t>
            </a:r>
            <a:r>
              <a:rPr lang="en-US" sz="1600" dirty="0" smtClean="0">
                <a:latin typeface="+mn-lt"/>
              </a:rPr>
              <a:t>)= </a:t>
            </a:r>
          </a:p>
          <a:p>
            <a:endParaRPr lang="en-US" sz="100" i="1" dirty="0" smtClean="0">
              <a:latin typeface="+mn-lt"/>
            </a:endParaRPr>
          </a:p>
          <a:p>
            <a:r>
              <a:rPr lang="en-US" sz="1600" i="1" dirty="0" smtClean="0">
                <a:latin typeface="+mn-lt"/>
              </a:rPr>
              <a:t>P</a:t>
            </a:r>
            <a:r>
              <a:rPr lang="en-US" sz="1600" dirty="0" smtClean="0">
                <a:latin typeface="+mn-lt"/>
              </a:rPr>
              <a:t>(</a:t>
            </a:r>
            <a:r>
              <a:rPr lang="en-US" sz="1600" i="1" dirty="0" smtClean="0">
                <a:latin typeface="+mn-lt"/>
              </a:rPr>
              <a:t>j</a:t>
            </a:r>
            <a:r>
              <a:rPr lang="en-US" sz="1600" dirty="0" smtClean="0">
                <a:latin typeface="+mn-lt"/>
              </a:rPr>
              <a:t>)=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3001" y="3486170"/>
            <a:ext cx="33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3</a:t>
            </a:r>
          </a:p>
          <a:p>
            <a:endParaRPr lang="en-US" sz="14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3000" y="3785626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4</a:t>
            </a:r>
            <a:endParaRPr lang="en-US" sz="1400" dirty="0">
              <a:latin typeface="+mn-lt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1196472" y="3887225"/>
            <a:ext cx="177960" cy="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71600" y="3757871"/>
            <a:ext cx="33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1</a:t>
            </a:r>
          </a:p>
          <a:p>
            <a:endParaRPr lang="en-US" sz="140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71600" y="4057327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4</a:t>
            </a:r>
            <a:endParaRPr lang="en-US" sz="1400" dirty="0">
              <a:latin typeface="+mn-lt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1425072" y="4158927"/>
            <a:ext cx="177960" cy="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68607"/>
              </p:ext>
            </p:extLst>
          </p:nvPr>
        </p:nvGraphicFramePr>
        <p:xfrm>
          <a:off x="227679" y="2256509"/>
          <a:ext cx="2493718" cy="578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6" name="Equation" r:id="rId3" imgW="1508400" imgH="411120" progId="Equation.3">
                  <p:embed/>
                </p:oleObj>
              </mc:Choice>
              <mc:Fallback>
                <p:oleObj name="Equation" r:id="rId3" imgW="1508400" imgH="411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79" y="2256509"/>
                        <a:ext cx="2493718" cy="5788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499717"/>
              </p:ext>
            </p:extLst>
          </p:nvPr>
        </p:nvGraphicFramePr>
        <p:xfrm>
          <a:off x="457184" y="1506865"/>
          <a:ext cx="1079500" cy="647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7" name="Equation" r:id="rId5" imgW="649080" imgH="383760" progId="Equation.3">
                  <p:embed/>
                </p:oleObj>
              </mc:Choice>
              <mc:Fallback>
                <p:oleObj name="Equation" r:id="rId5" imgW="649080" imgH="3837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84" y="1506865"/>
                        <a:ext cx="1079500" cy="6471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928794" y="4644791"/>
            <a:ext cx="2574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</a:rPr>
              <a:t>(5+1) / (8+6) = 6/14 = 3/7</a:t>
            </a:r>
            <a:endParaRPr lang="en-US" sz="1600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28794" y="4869160"/>
            <a:ext cx="2021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</a:rPr>
              <a:t>(0+1) / (8+6) = 1/14</a:t>
            </a:r>
            <a:endParaRPr lang="en-US" sz="1600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71670" y="5301208"/>
            <a:ext cx="1757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Calibri" charset="0"/>
              </a:rPr>
              <a:t>(1</a:t>
            </a:r>
            <a:r>
              <a:rPr lang="en-US" altLang="zh-TW" sz="1600" dirty="0">
                <a:latin typeface="Calibri" charset="0"/>
              </a:rPr>
              <a:t>+1) / (3+6) = 2/9 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2071670" y="5085184"/>
            <a:ext cx="2021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</a:rPr>
              <a:t>(0+1) / (8+6) = 1/14</a:t>
            </a:r>
            <a:endParaRPr lang="en-US" sz="1600" dirty="0"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71670" y="5586960"/>
            <a:ext cx="1757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Calibri" charset="0"/>
              </a:rPr>
              <a:t>(1</a:t>
            </a:r>
            <a:r>
              <a:rPr lang="en-US" altLang="zh-TW" sz="1600" dirty="0">
                <a:latin typeface="Calibri" charset="0"/>
              </a:rPr>
              <a:t>+1) / (3+6) = 2/9 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2143108" y="5872712"/>
            <a:ext cx="1757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Calibri" charset="0"/>
              </a:rPr>
              <a:t>(1</a:t>
            </a:r>
            <a:r>
              <a:rPr lang="en-US" altLang="zh-TW" sz="1600" dirty="0">
                <a:latin typeface="Calibri" charset="0"/>
              </a:rPr>
              <a:t>+1) / (3+6) = 2/9 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6140163" y="4652180"/>
            <a:ext cx="2876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TW" sz="1600" dirty="0">
                <a:latin typeface="Calibri" charset="0"/>
              </a:rPr>
              <a:t> 3/4 * (3/7)</a:t>
            </a:r>
            <a:r>
              <a:rPr lang="en-US" altLang="zh-TW" sz="1600" baseline="30000" dirty="0">
                <a:latin typeface="Calibri" charset="0"/>
              </a:rPr>
              <a:t>3</a:t>
            </a:r>
            <a:r>
              <a:rPr lang="en-US" altLang="zh-TW" sz="1600" dirty="0">
                <a:latin typeface="Calibri" charset="0"/>
              </a:rPr>
              <a:t> * 1/14 * 1/14 </a:t>
            </a:r>
          </a:p>
          <a:p>
            <a:pPr lvl="1">
              <a:buFont typeface="Wingdings" charset="2"/>
              <a:buNone/>
            </a:pPr>
            <a:r>
              <a:rPr lang="en-US" altLang="zh-TW" sz="1600" dirty="0" smtClean="0">
                <a:latin typeface="Calibri" charset="0"/>
                <a:ea typeface="Arial" charset="0"/>
                <a:cs typeface="Arial" charset="0"/>
              </a:rPr>
              <a:t>	≈ 0.0003</a:t>
            </a:r>
            <a:endParaRPr lang="en-US" altLang="zh-TW" sz="1600" dirty="0">
              <a:latin typeface="Calibri" charset="0"/>
              <a:ea typeface="Arial" charset="0"/>
              <a:cs typeface="Arial" charset="0"/>
            </a:endParaRPr>
          </a:p>
        </p:txBody>
      </p:sp>
      <p:graphicFrame>
        <p:nvGraphicFramePr>
          <p:cNvPr id="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361513"/>
              </p:ext>
            </p:extLst>
          </p:nvPr>
        </p:nvGraphicFramePr>
        <p:xfrm>
          <a:off x="6296036" y="4711510"/>
          <a:ext cx="223838" cy="155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8" name="Equation" r:id="rId7" imgW="152202" imgH="126835" progId="Equation.3">
                  <p:embed/>
                </p:oleObj>
              </mc:Choice>
              <mc:Fallback>
                <p:oleObj name="Equation" r:id="rId7" imgW="152202" imgH="126835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6036" y="4711510"/>
                        <a:ext cx="223838" cy="1553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585192"/>
              </p:ext>
            </p:extLst>
          </p:nvPr>
        </p:nvGraphicFramePr>
        <p:xfrm>
          <a:off x="6072198" y="5744310"/>
          <a:ext cx="223838" cy="155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9" name="Equation" r:id="rId9" imgW="152202" imgH="126835" progId="Equation.3">
                  <p:embed/>
                </p:oleObj>
              </mc:Choice>
              <mc:Fallback>
                <p:oleObj name="Equation" r:id="rId9" imgW="152202" imgH="126835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98" y="5744310"/>
                        <a:ext cx="223838" cy="1553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1603033" y="413294"/>
            <a:ext cx="56904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Another </a:t>
            </a:r>
            <a:r>
              <a:rPr lang="en-GB" sz="44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Example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37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0" grpId="0"/>
      <p:bldP spid="7" grpId="0"/>
      <p:bldP spid="8" grpId="0" build="allAtOnce"/>
      <p:bldP spid="13" grpId="0"/>
      <p:bldP spid="24" grpId="0"/>
      <p:bldP spid="29" grpId="0"/>
      <p:bldP spid="30" grpId="0"/>
      <p:bldP spid="32" grpId="0"/>
      <p:bldP spid="33" grpId="0"/>
      <p:bldP spid="34" grpId="0"/>
      <p:bldP spid="35" grpId="0"/>
      <p:bldP spid="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Deal with negation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30910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Consider the difference between I really like this movie (positive) and I didn’t like this movie (negative). </a:t>
            </a:r>
          </a:p>
          <a:p>
            <a:pPr lvl="1"/>
            <a:r>
              <a:rPr lang="en-GB" dirty="0" smtClean="0"/>
              <a:t>The negation expressed by didn’t completely alters the inferences we draw from the predicate </a:t>
            </a:r>
            <a:r>
              <a:rPr lang="en-GB" dirty="0" smtClean="0">
                <a:solidFill>
                  <a:srgbClr val="FF0000"/>
                </a:solidFill>
              </a:rPr>
              <a:t>like</a:t>
            </a:r>
          </a:p>
          <a:p>
            <a:pPr lvl="1"/>
            <a:r>
              <a:rPr lang="en-GB" dirty="0" smtClean="0"/>
              <a:t>Similarly, negation can modify a negative word to produce a positive review (don’t dismiss this film, doesn’t let us get bored)</a:t>
            </a:r>
          </a:p>
          <a:p>
            <a:r>
              <a:rPr lang="en-GB" sz="2800" dirty="0" err="1" smtClean="0"/>
              <a:t>prepend</a:t>
            </a:r>
            <a:r>
              <a:rPr lang="en-GB" sz="2800" dirty="0" smtClean="0"/>
              <a:t> the prefix NOT to every word after a token of logical negation (</a:t>
            </a:r>
            <a:r>
              <a:rPr lang="en-GB" sz="2800" dirty="0" err="1" smtClean="0"/>
              <a:t>n’t</a:t>
            </a:r>
            <a:r>
              <a:rPr lang="en-GB" sz="2800" dirty="0" smtClean="0"/>
              <a:t>, not, no, never) until the next punctuation mark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US" dirty="0" smtClean="0"/>
              <a:t>“</a:t>
            </a:r>
            <a:r>
              <a:rPr lang="en-GB" i="1" dirty="0" smtClean="0"/>
              <a:t>didn't like this movie , but I</a:t>
            </a:r>
            <a:r>
              <a:rPr lang="en-GB" dirty="0" smtClean="0"/>
              <a:t>” =&gt; “</a:t>
            </a:r>
            <a:r>
              <a:rPr lang="en-GB" i="1" dirty="0" smtClean="0"/>
              <a:t>didn't </a:t>
            </a:r>
            <a:r>
              <a:rPr lang="en-GB" i="1" dirty="0" err="1" smtClean="0"/>
              <a:t>NOT_like</a:t>
            </a:r>
            <a:r>
              <a:rPr lang="en-GB" i="1" dirty="0" smtClean="0"/>
              <a:t> </a:t>
            </a:r>
            <a:r>
              <a:rPr lang="en-GB" i="1" dirty="0" err="1" smtClean="0"/>
              <a:t>NOT_this</a:t>
            </a:r>
            <a:r>
              <a:rPr lang="en-GB" i="1" dirty="0" smtClean="0"/>
              <a:t> </a:t>
            </a:r>
            <a:r>
              <a:rPr lang="en-GB" i="1" dirty="0" err="1" smtClean="0"/>
              <a:t>NOT_movie</a:t>
            </a:r>
            <a:r>
              <a:rPr lang="en-GB" i="1" dirty="0" smtClean="0"/>
              <a:t> , but I”</a:t>
            </a:r>
            <a:endParaRPr lang="en-GB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A4001D"/>
                </a:solidFill>
                <a:ea typeface="ＭＳ Ｐゴシック" charset="0"/>
                <a:cs typeface="Calibri"/>
              </a:rPr>
              <a:t>Precision, Recall, and the F measure</a:t>
            </a:r>
            <a:br>
              <a:rPr lang="en-US" sz="4400" dirty="0" smtClean="0">
                <a:solidFill>
                  <a:srgbClr val="A4001D"/>
                </a:solidFill>
                <a:ea typeface="ＭＳ Ｐゴシック" charset="0"/>
                <a:cs typeface="Calibri"/>
              </a:rPr>
            </a:br>
            <a:endParaRPr lang="en-GB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Text Classification: Evaluation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680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Text Classification: Evaluation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We also need to know whether an email (in spam detection ) is actually spam or not, </a:t>
            </a:r>
            <a:r>
              <a:rPr lang="en-GB" dirty="0" err="1" smtClean="0"/>
              <a:t>i.e</a:t>
            </a:r>
            <a:r>
              <a:rPr lang="en-GB" dirty="0" smtClean="0"/>
              <a:t> the </a:t>
            </a:r>
            <a:r>
              <a:rPr lang="en-GB" dirty="0" smtClean="0">
                <a:solidFill>
                  <a:srgbClr val="FF0000"/>
                </a:solidFill>
              </a:rPr>
              <a:t>human-defined labels</a:t>
            </a:r>
            <a:r>
              <a:rPr lang="en-GB" dirty="0" smtClean="0"/>
              <a:t> for each document that we are trying to  match.</a:t>
            </a:r>
          </a:p>
          <a:p>
            <a:r>
              <a:rPr lang="en-GB" dirty="0" smtClean="0"/>
              <a:t> We will refer to these </a:t>
            </a:r>
            <a:r>
              <a:rPr lang="en-GB" dirty="0" smtClean="0">
                <a:solidFill>
                  <a:srgbClr val="FF0000"/>
                </a:solidFill>
              </a:rPr>
              <a:t>human labels as the gold labels</a:t>
            </a:r>
            <a:r>
              <a:rPr lang="en-GB" dirty="0" smtClean="0"/>
              <a:t>.</a:t>
            </a:r>
          </a:p>
          <a:p>
            <a:r>
              <a:rPr lang="en-GB" dirty="0" smtClean="0"/>
              <a:t>we need a metric for knowing how well our spam detector  is doing.</a:t>
            </a:r>
          </a:p>
          <a:p>
            <a:r>
              <a:rPr lang="en-GB" dirty="0" smtClean="0"/>
              <a:t>To evaluate any system for detecting things, we start by building a contingency table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Contigency</a:t>
            </a:r>
            <a:r>
              <a:rPr lang="en-GB" dirty="0" smtClean="0"/>
              <a:t> table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2"/>
          <a:srcRect l="23060" t="22461" r="20388" b="41406"/>
          <a:stretch>
            <a:fillRect/>
          </a:stretch>
        </p:blipFill>
        <p:spPr bwMode="auto">
          <a:xfrm>
            <a:off x="285720" y="1500174"/>
            <a:ext cx="8643998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The 2-by-2 contingency table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8842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069005"/>
              </p:ext>
            </p:extLst>
          </p:nvPr>
        </p:nvGraphicFramePr>
        <p:xfrm>
          <a:off x="1447800" y="2006600"/>
          <a:ext cx="6172200" cy="271272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correct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not correct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selected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not selected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tn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9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Accuracy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Accuracy, which asks what percentage of all the observations our system </a:t>
            </a:r>
            <a:r>
              <a:rPr lang="en-GB" dirty="0" err="1" smtClean="0"/>
              <a:t>labeled</a:t>
            </a:r>
            <a:r>
              <a:rPr lang="en-GB" dirty="0" smtClean="0"/>
              <a:t> correctly.</a:t>
            </a:r>
          </a:p>
          <a:p>
            <a:pPr lvl="1"/>
            <a:r>
              <a:rPr lang="en-GB" dirty="0" smtClean="0"/>
              <a:t>Although accuracy might seem a natural metric, we generally don’t use it.</a:t>
            </a:r>
          </a:p>
          <a:p>
            <a:r>
              <a:rPr lang="en-GB" sz="2800" dirty="0" smtClean="0"/>
              <a:t>Accuracy is not a good metric when the goal is to discover something that is rare, </a:t>
            </a:r>
          </a:p>
          <a:p>
            <a:r>
              <a:rPr lang="en-GB" sz="2800" dirty="0" smtClean="0"/>
              <a:t>or at least not completely balanced in frequency, which is a very common situation in the world.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 bwMode="auto">
          <a:xfrm>
            <a:off x="3143240" y="3643314"/>
            <a:ext cx="1219200" cy="1422400"/>
          </a:xfrm>
          <a:prstGeom prst="rightArrow">
            <a:avLst/>
          </a:prstGeom>
          <a:solidFill>
            <a:schemeClr val="bg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467600" cy="693758"/>
          </a:xfrm>
        </p:spPr>
        <p:txBody>
          <a:bodyPr/>
          <a:lstStyle/>
          <a:p>
            <a:r>
              <a:rPr lang="en-US" dirty="0" smtClean="0"/>
              <a:t>What is the subject of this article?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24" y="2071678"/>
            <a:ext cx="3810000" cy="4445000"/>
          </a:xfrm>
        </p:spPr>
        <p:txBody>
          <a:bodyPr/>
          <a:lstStyle/>
          <a:p>
            <a:r>
              <a:rPr lang="en-US" dirty="0" err="1" smtClean="0"/>
              <a:t>Antogonists</a:t>
            </a:r>
            <a:r>
              <a:rPr lang="en-US" dirty="0" smtClean="0"/>
              <a:t> and Inhibitors</a:t>
            </a:r>
          </a:p>
          <a:p>
            <a:r>
              <a:rPr lang="en-US" dirty="0" smtClean="0"/>
              <a:t>Blood Supply</a:t>
            </a:r>
          </a:p>
          <a:p>
            <a:r>
              <a:rPr lang="en-US" dirty="0" smtClean="0"/>
              <a:t>Chemistry</a:t>
            </a:r>
          </a:p>
          <a:p>
            <a:r>
              <a:rPr lang="en-US" dirty="0" smtClean="0"/>
              <a:t>Drug Therapy</a:t>
            </a:r>
          </a:p>
          <a:p>
            <a:r>
              <a:rPr lang="en-US" dirty="0" smtClean="0"/>
              <a:t>Embryology</a:t>
            </a:r>
          </a:p>
          <a:p>
            <a:r>
              <a:rPr lang="en-US" dirty="0" smtClean="0"/>
              <a:t>Epidemiology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4414" y="1500174"/>
            <a:ext cx="6486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+mn-lt"/>
              </a:rPr>
              <a:t>MeSH</a:t>
            </a:r>
            <a:r>
              <a:rPr lang="en-US" sz="2800" b="1" dirty="0" smtClean="0">
                <a:latin typeface="+mn-lt"/>
              </a:rPr>
              <a:t> Subject Category Hierarchy</a:t>
            </a:r>
            <a:endParaRPr lang="en-US" sz="2800" b="1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8992" y="4000504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+mn-lt"/>
              </a:rPr>
              <a:t>?</a:t>
            </a:r>
            <a:endParaRPr lang="en-US" sz="36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2071678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Lucida Sans" pitchFamily="-65" charset="0"/>
              </a:rPr>
              <a:t>MEDLINE Article</a:t>
            </a:r>
            <a:endParaRPr lang="en-US" sz="1800" dirty="0">
              <a:latin typeface="Lucida Sans" pitchFamily="-65" charset="0"/>
            </a:endParaRPr>
          </a:p>
          <a:p>
            <a:endParaRPr lang="en-US" sz="1800" dirty="0">
              <a:latin typeface="+mn-lt"/>
            </a:endParaRPr>
          </a:p>
        </p:txBody>
      </p:sp>
      <p:pic>
        <p:nvPicPr>
          <p:cNvPr id="10" name="Picture 9" descr="medlin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86" y="2714620"/>
            <a:ext cx="2009622" cy="35644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497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build="p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Precision and recall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752" y="1285860"/>
            <a:ext cx="8503920" cy="5072098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sz="3100" b="1" dirty="0">
                <a:ea typeface="ＭＳ Ｐゴシック" charset="0"/>
                <a:cs typeface="ＭＳ Ｐゴシック" charset="0"/>
              </a:rPr>
              <a:t>Precision</a:t>
            </a:r>
            <a:r>
              <a:rPr lang="en-US" sz="3100" dirty="0">
                <a:ea typeface="ＭＳ Ｐゴシック" charset="0"/>
                <a:cs typeface="ＭＳ Ｐゴシック" charset="0"/>
              </a:rPr>
              <a:t>: % of selected items that are </a:t>
            </a:r>
            <a:r>
              <a:rPr lang="en-US" sz="3100" dirty="0" smtClean="0">
                <a:ea typeface="ＭＳ Ｐゴシック" charset="0"/>
                <a:cs typeface="ＭＳ Ｐゴシック" charset="0"/>
              </a:rPr>
              <a:t>correct</a:t>
            </a:r>
          </a:p>
          <a:p>
            <a:pPr>
              <a:buNone/>
            </a:pPr>
            <a:r>
              <a:rPr lang="en-US" sz="3100" dirty="0" smtClean="0">
                <a:latin typeface="Lucida Sans" charset="0"/>
                <a:ea typeface="ＭＳ Ｐゴシック" charset="0"/>
                <a:cs typeface="ＭＳ Ｐゴシック" charset="0"/>
              </a:rPr>
              <a:t>		Precision P = </a:t>
            </a:r>
            <a:r>
              <a:rPr lang="en-US" sz="3100" dirty="0" err="1" smtClean="0">
                <a:latin typeface="Lucida Sans" charset="0"/>
                <a:ea typeface="ＭＳ Ｐゴシック" charset="0"/>
                <a:cs typeface="ＭＳ Ｐゴシック" charset="0"/>
              </a:rPr>
              <a:t>tp</a:t>
            </a:r>
            <a:r>
              <a:rPr lang="en-US" sz="3100" dirty="0" smtClean="0">
                <a:latin typeface="Lucida Sans" charset="0"/>
                <a:ea typeface="ＭＳ Ｐゴシック" charset="0"/>
                <a:cs typeface="ＭＳ Ｐゴシック" charset="0"/>
              </a:rPr>
              <a:t>/(</a:t>
            </a:r>
            <a:r>
              <a:rPr lang="en-US" sz="3100" dirty="0" err="1" smtClean="0">
                <a:latin typeface="Lucida Sans" charset="0"/>
                <a:ea typeface="ＭＳ Ｐゴシック" charset="0"/>
                <a:cs typeface="ＭＳ Ｐゴシック" charset="0"/>
              </a:rPr>
              <a:t>tp</a:t>
            </a:r>
            <a:r>
              <a:rPr lang="en-US" sz="3100" dirty="0" smtClean="0">
                <a:latin typeface="Lucida Sans" charset="0"/>
                <a:ea typeface="ＭＳ Ｐゴシック" charset="0"/>
                <a:cs typeface="ＭＳ Ｐゴシック" charset="0"/>
              </a:rPr>
              <a:t> + </a:t>
            </a:r>
            <a:r>
              <a:rPr lang="en-US" sz="3100" dirty="0" err="1" smtClean="0">
                <a:latin typeface="Lucida Sans" charset="0"/>
                <a:ea typeface="ＭＳ Ｐゴシック" charset="0"/>
                <a:cs typeface="ＭＳ Ｐゴシック" charset="0"/>
              </a:rPr>
              <a:t>fp</a:t>
            </a:r>
            <a:r>
              <a:rPr lang="en-US" sz="3100" dirty="0" smtClean="0">
                <a:latin typeface="Lucida Sans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>
              <a:buNone/>
            </a:pPr>
            <a:r>
              <a:rPr lang="en-US" sz="3100" b="1" dirty="0" smtClean="0">
                <a:ea typeface="ＭＳ Ｐゴシック" charset="0"/>
                <a:cs typeface="ＭＳ Ｐゴシック" charset="0"/>
              </a:rPr>
              <a:t>    Recall</a:t>
            </a:r>
            <a:r>
              <a:rPr lang="en-US" sz="3100" dirty="0">
                <a:ea typeface="ＭＳ Ｐゴシック" charset="0"/>
                <a:cs typeface="ＭＳ Ｐゴシック" charset="0"/>
              </a:rPr>
              <a:t>: % of correct items that are </a:t>
            </a:r>
            <a:r>
              <a:rPr lang="en-US" sz="3100" dirty="0" smtClean="0">
                <a:ea typeface="ＭＳ Ｐゴシック" charset="0"/>
                <a:cs typeface="ＭＳ Ｐゴシック" charset="0"/>
              </a:rPr>
              <a:t>selected</a:t>
            </a:r>
            <a:endParaRPr lang="en-US" sz="3100" dirty="0">
              <a:ea typeface="ＭＳ Ｐゴシック" charset="0"/>
              <a:cs typeface="ＭＳ Ｐゴシック" charset="0"/>
            </a:endParaRPr>
          </a:p>
          <a:p>
            <a:pPr>
              <a:buNone/>
            </a:pPr>
            <a:r>
              <a:rPr lang="en-US" sz="3100" dirty="0" smtClean="0">
                <a:latin typeface="Lucida Sans" charset="0"/>
                <a:ea typeface="ＭＳ Ｐゴシック" charset="0"/>
                <a:cs typeface="ＭＳ Ｐゴシック" charset="0"/>
              </a:rPr>
              <a:t>		Recall     R = </a:t>
            </a:r>
            <a:r>
              <a:rPr lang="en-US" sz="3100" dirty="0" err="1" smtClean="0">
                <a:latin typeface="Lucida Sans" charset="0"/>
                <a:ea typeface="ＭＳ Ｐゴシック" charset="0"/>
                <a:cs typeface="ＭＳ Ｐゴシック" charset="0"/>
              </a:rPr>
              <a:t>tp</a:t>
            </a:r>
            <a:r>
              <a:rPr lang="en-US" sz="3100" dirty="0" smtClean="0">
                <a:latin typeface="Lucida Sans" charset="0"/>
                <a:ea typeface="ＭＳ Ｐゴシック" charset="0"/>
                <a:cs typeface="ＭＳ Ｐゴシック" charset="0"/>
              </a:rPr>
              <a:t>/(</a:t>
            </a:r>
            <a:r>
              <a:rPr lang="en-US" sz="3100" dirty="0" err="1" smtClean="0">
                <a:latin typeface="Lucida Sans" charset="0"/>
                <a:ea typeface="ＭＳ Ｐゴシック" charset="0"/>
                <a:cs typeface="ＭＳ Ｐゴシック" charset="0"/>
              </a:rPr>
              <a:t>tp</a:t>
            </a:r>
            <a:r>
              <a:rPr lang="en-US" sz="3100" dirty="0" smtClean="0">
                <a:latin typeface="Lucida Sans" charset="0"/>
                <a:ea typeface="ＭＳ Ｐゴシック" charset="0"/>
                <a:cs typeface="ＭＳ Ｐゴシック" charset="0"/>
              </a:rPr>
              <a:t> + fn)</a:t>
            </a:r>
          </a:p>
          <a:p>
            <a:pPr eaLnBrk="1" hangingPunct="1"/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 smtClean="0">
              <a:ea typeface="ＭＳ Ｐゴシック" charset="0"/>
              <a:cs typeface="ＭＳ Ｐゴシック" charset="0"/>
            </a:endParaRPr>
          </a:p>
          <a:p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there is typically a trade-off between precision and recall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to get high precision, be very reluctant to make guesses – but then you may have poor recall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to get high recall, be very promiscuous in making guesses – but then you may have poor precision</a:t>
            </a: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8842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760762"/>
              </p:ext>
            </p:extLst>
          </p:nvPr>
        </p:nvGraphicFramePr>
        <p:xfrm>
          <a:off x="1000100" y="3000372"/>
          <a:ext cx="6172200" cy="150876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correct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not correct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selected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tp</a:t>
                      </a:r>
                      <a:endParaRPr kumimoji="0" lang="en-US" sz="2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not selected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tn</a:t>
                      </a:r>
                      <a:endParaRPr kumimoji="0" lang="en-US" sz="2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combined measure: F</a:t>
            </a:r>
            <a:endParaRPr lang="en-US" dirty="0"/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285860"/>
            <a:ext cx="8842248" cy="507209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combined measure (</a:t>
            </a:r>
            <a:r>
              <a:rPr lang="en-US" sz="2000" dirty="0" smtClean="0">
                <a:latin typeface="+mj-lt"/>
                <a:ea typeface="ＭＳ Ｐゴシック" charset="0"/>
                <a:cs typeface="ＭＳ Ｐゴシック" charset="0"/>
              </a:rPr>
              <a:t>weighted harmonic mean between precision and recall</a:t>
            </a:r>
            <a:r>
              <a:rPr lang="en-US" sz="2400" dirty="0" smtClean="0"/>
              <a:t>) that assesses the P/R tradeoff  is F measure 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harmonic mean is a very conservative average; </a:t>
            </a:r>
          </a:p>
          <a:p>
            <a:r>
              <a:rPr lang="en-US" sz="2400" dirty="0" smtClean="0"/>
              <a:t>People usually use balanced F1 measure</a:t>
            </a:r>
          </a:p>
          <a:p>
            <a:pPr lvl="1"/>
            <a:r>
              <a:rPr lang="en-US" sz="2000" dirty="0" smtClean="0"/>
              <a:t>  i.e., with </a:t>
            </a:r>
            <a:r>
              <a:rPr lang="en-US" sz="2000" dirty="0" smtClean="0">
                <a:sym typeface="Symbol" charset="0"/>
              </a:rPr>
              <a:t></a:t>
            </a:r>
            <a:r>
              <a:rPr lang="en-US" sz="2000" dirty="0" smtClean="0"/>
              <a:t> = 1 (that is, </a:t>
            </a:r>
            <a:r>
              <a:rPr lang="en-US" sz="2000" dirty="0" smtClean="0">
                <a:sym typeface="Symbol" charset="0"/>
              </a:rPr>
              <a:t> = ½):   		     </a:t>
            </a:r>
            <a:r>
              <a:rPr lang="en-US" sz="2000" i="1" dirty="0" smtClean="0">
                <a:sym typeface="Symbol" charset="0"/>
              </a:rPr>
              <a:t>F</a:t>
            </a:r>
            <a:r>
              <a:rPr lang="en-US" sz="2000" dirty="0" smtClean="0">
                <a:sym typeface="Symbol" charset="0"/>
              </a:rPr>
              <a:t> = 2</a:t>
            </a:r>
            <a:r>
              <a:rPr lang="en-US" sz="2000" i="1" dirty="0" smtClean="0">
                <a:sym typeface="Symbol" charset="0"/>
              </a:rPr>
              <a:t>PR</a:t>
            </a:r>
            <a:r>
              <a:rPr lang="en-US" sz="2000" dirty="0" smtClean="0">
                <a:sym typeface="Symbol" charset="0"/>
              </a:rPr>
              <a:t>/(</a:t>
            </a:r>
            <a:r>
              <a:rPr lang="en-US" sz="2000" i="1" dirty="0" smtClean="0">
                <a:sym typeface="Symbol" charset="0"/>
              </a:rPr>
              <a:t>P</a:t>
            </a:r>
            <a:r>
              <a:rPr lang="en-US" sz="2000" dirty="0" smtClean="0">
                <a:sym typeface="Symbol" charset="0"/>
              </a:rPr>
              <a:t>+</a:t>
            </a:r>
            <a:r>
              <a:rPr lang="en-US" sz="2000" i="1" dirty="0" smtClean="0">
                <a:sym typeface="Symbol" charset="0"/>
              </a:rPr>
              <a:t>R</a:t>
            </a:r>
            <a:r>
              <a:rPr lang="en-US" sz="2000" dirty="0" smtClean="0">
                <a:sym typeface="Symbol" charset="0"/>
              </a:rPr>
              <a:t>)</a:t>
            </a:r>
          </a:p>
          <a:p>
            <a:r>
              <a:rPr lang="en-US" sz="2400" dirty="0" smtClean="0">
                <a:sym typeface="Symbol" charset="0"/>
              </a:rPr>
              <a:t> 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if P and R are far apart, F tends to be near lower value in order to do well on F1, need to do well on BOTH P and R</a:t>
            </a:r>
          </a:p>
          <a:p>
            <a:r>
              <a:rPr lang="en-US" sz="2400" dirty="0" smtClean="0">
                <a:ea typeface="ＭＳ Ｐゴシック" charset="0"/>
                <a:cs typeface="ＭＳ Ｐゴシック" charset="0"/>
              </a:rPr>
              <a:t>can't beat the system by being either too reluctant or too promiscuous</a:t>
            </a:r>
            <a:endParaRPr lang="en-US" sz="2400" dirty="0" smtClean="0"/>
          </a:p>
        </p:txBody>
      </p:sp>
      <p:graphicFrame>
        <p:nvGraphicFramePr>
          <p:cNvPr id="6758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638782"/>
              </p:ext>
            </p:extLst>
          </p:nvPr>
        </p:nvGraphicFramePr>
        <p:xfrm>
          <a:off x="3140075" y="2535238"/>
          <a:ext cx="2197100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Equation" r:id="rId4" imgW="1091880" imgH="457200" progId="Equation.3">
                  <p:embed/>
                </p:oleObj>
              </mc:Choice>
              <mc:Fallback>
                <p:oleObj name="Equation" r:id="rId4" imgW="1091880" imgH="457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5" y="2535238"/>
                        <a:ext cx="2197100" cy="715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2AF2582C-5254-7A4F-91A6-4BD07F8621D0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42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351666"/>
            <a:ext cx="8534400" cy="75895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More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Than Two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Classes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752" y="1412776"/>
            <a:ext cx="8503920" cy="4572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Dealing with </a:t>
            </a:r>
            <a:r>
              <a:rPr lang="en-US" dirty="0" smtClean="0">
                <a:solidFill>
                  <a:srgbClr val="008000"/>
                </a:solidFill>
                <a:latin typeface="Calibri" charset="0"/>
                <a:ea typeface="ＭＳ Ｐゴシック" charset="0"/>
                <a:cs typeface="ＭＳ Ｐゴシック" charset="0"/>
              </a:rPr>
              <a:t>any</a:t>
            </a:r>
            <a:r>
              <a:rPr lang="en-US" dirty="0">
                <a:solidFill>
                  <a:srgbClr val="008000"/>
                </a:solidFill>
                <a:latin typeface="Calibri" charset="0"/>
                <a:ea typeface="ＭＳ Ｐゴシック" charset="0"/>
                <a:cs typeface="ＭＳ Ｐゴシック" charset="0"/>
              </a:rPr>
              <a:t>-of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or </a:t>
            </a:r>
            <a:r>
              <a:rPr lang="en-US" dirty="0" smtClean="0">
                <a:solidFill>
                  <a:srgbClr val="008000"/>
                </a:solidFill>
                <a:latin typeface="Calibri" charset="0"/>
                <a:ea typeface="ＭＳ Ｐゴシック" charset="0"/>
                <a:cs typeface="ＭＳ Ｐゴシック" charset="0"/>
              </a:rPr>
              <a:t>multivalued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classification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A </a:t>
            </a:r>
            <a:r>
              <a:rPr lang="en-US" dirty="0">
                <a:latin typeface="Calibri" charset="0"/>
                <a:ea typeface="ＭＳ Ｐゴシック" charset="0"/>
              </a:rPr>
              <a:t>document can belong to 0, 1, or &gt;1 classes</a:t>
            </a:r>
            <a:r>
              <a:rPr lang="en-US" dirty="0" smtClean="0">
                <a:latin typeface="Calibri" charset="0"/>
                <a:ea typeface="ＭＳ Ｐゴシック" charset="0"/>
              </a:rPr>
              <a:t>.</a:t>
            </a:r>
          </a:p>
          <a:p>
            <a:pPr lvl="1"/>
            <a:endParaRPr lang="en-US" dirty="0" smtClean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For each class </a:t>
            </a:r>
            <a:r>
              <a:rPr lang="en-US" dirty="0" err="1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c∈C</a:t>
            </a:r>
            <a:endParaRPr lang="en-US" dirty="0">
              <a:solidFill>
                <a:srgbClr val="FF0000"/>
              </a:solidFill>
              <a:latin typeface="Symbol" charset="2"/>
              <a:ea typeface="ＭＳ Ｐゴシック" charset="0"/>
              <a:cs typeface="Symbol" charset="2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Build a classifier </a:t>
            </a:r>
            <a:r>
              <a:rPr lang="en-US" dirty="0" err="1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γ</a:t>
            </a:r>
            <a:r>
              <a:rPr lang="en-US" baseline="-25000" dirty="0" err="1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to distinguish 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from all other classes 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c’ ∈C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Given test doc 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, 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Evaluate it for membership in each class using each </a:t>
            </a:r>
            <a:r>
              <a:rPr lang="en-US" dirty="0" err="1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γ</a:t>
            </a:r>
            <a:r>
              <a:rPr lang="en-US" baseline="-25000" dirty="0" err="1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</a:t>
            </a:r>
            <a:endParaRPr lang="en-US" dirty="0">
              <a:solidFill>
                <a:srgbClr val="FF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belongs to </a:t>
            </a:r>
            <a:r>
              <a:rPr lang="en-US" dirty="0">
                <a:solidFill>
                  <a:srgbClr val="008000"/>
                </a:solidFill>
                <a:latin typeface="Calibri" charset="0"/>
                <a:ea typeface="ＭＳ Ｐゴシック" charset="0"/>
                <a:cs typeface="ＭＳ Ｐゴシック" charset="0"/>
              </a:rPr>
              <a:t>any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class for which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γ</a:t>
            </a:r>
            <a:r>
              <a:rPr lang="en-US" baseline="-25000" dirty="0" err="1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</a:t>
            </a:r>
            <a:r>
              <a:rPr lang="en-US" baseline="-25000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returns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true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21" name="TextBox 5"/>
          <p:cNvSpPr txBox="1">
            <a:spLocks noChangeArrowheads="1"/>
          </p:cNvSpPr>
          <p:nvPr/>
        </p:nvSpPr>
        <p:spPr bwMode="auto">
          <a:xfrm>
            <a:off x="7620001" y="-89972"/>
            <a:ext cx="10358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Sec.14.5</a:t>
            </a:r>
          </a:p>
        </p:txBody>
      </p:sp>
    </p:spTree>
    <p:extLst>
      <p:ext uri="{BB962C8B-B14F-4D97-AF65-F5344CB8AC3E}">
        <p14:creationId xmlns:p14="http://schemas.microsoft.com/office/powerpoint/2010/main" val="4177543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2AF2582C-5254-7A4F-91A6-4BD07F8621D0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43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228600"/>
            <a:ext cx="8534400" cy="98582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More Than Two Classes: </a:t>
            </a:r>
            <a:b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Sets of binary classifiers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03400"/>
            <a:ext cx="8534400" cy="47752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8000"/>
                </a:solidFill>
                <a:latin typeface="Calibri" charset="0"/>
                <a:ea typeface="ＭＳ Ｐゴシック" charset="0"/>
                <a:cs typeface="ＭＳ Ｐゴシック" charset="0"/>
              </a:rPr>
              <a:t>One</a:t>
            </a:r>
            <a:r>
              <a:rPr lang="en-US" dirty="0">
                <a:solidFill>
                  <a:srgbClr val="008000"/>
                </a:solidFill>
                <a:latin typeface="Calibri" charset="0"/>
                <a:ea typeface="ＭＳ Ｐゴシック" charset="0"/>
                <a:cs typeface="ＭＳ Ｐゴシック" charset="0"/>
              </a:rPr>
              <a:t>-of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or </a:t>
            </a:r>
            <a:r>
              <a:rPr lang="en-US" dirty="0">
                <a:solidFill>
                  <a:srgbClr val="008000"/>
                </a:solidFill>
                <a:latin typeface="Calibri" charset="0"/>
                <a:ea typeface="ＭＳ Ｐゴシック" charset="0"/>
                <a:cs typeface="ＭＳ Ｐゴシック" charset="0"/>
              </a:rPr>
              <a:t>multinomial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classification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Classes </a:t>
            </a:r>
            <a:r>
              <a:rPr lang="en-US" dirty="0" smtClean="0">
                <a:latin typeface="Calibri" charset="0"/>
                <a:ea typeface="ＭＳ Ｐゴシック" charset="0"/>
              </a:rPr>
              <a:t>are mutually exclusive:  each document in exactly </a:t>
            </a:r>
            <a:r>
              <a:rPr lang="en-US" dirty="0">
                <a:latin typeface="Calibri" charset="0"/>
                <a:ea typeface="ＭＳ Ｐゴシック" charset="0"/>
              </a:rPr>
              <a:t>one </a:t>
            </a:r>
            <a:r>
              <a:rPr lang="en-US" dirty="0" smtClean="0">
                <a:latin typeface="Calibri" charset="0"/>
                <a:ea typeface="ＭＳ Ｐゴシック" charset="0"/>
              </a:rPr>
              <a:t>class</a:t>
            </a:r>
          </a:p>
          <a:p>
            <a:pPr lvl="1" eaLnBrk="1" hangingPunct="1"/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For each class </a:t>
            </a:r>
            <a:r>
              <a:rPr lang="en-US" dirty="0" err="1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c∈C</a:t>
            </a:r>
            <a:endParaRPr lang="en-US" dirty="0">
              <a:solidFill>
                <a:srgbClr val="FF0000"/>
              </a:solidFill>
              <a:latin typeface="Symbol" charset="2"/>
              <a:ea typeface="ＭＳ Ｐゴシック" charset="0"/>
              <a:cs typeface="Symbol" charset="2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Build a classifier </a:t>
            </a:r>
            <a:r>
              <a:rPr lang="en-US" dirty="0" err="1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γ</a:t>
            </a:r>
            <a:r>
              <a:rPr lang="en-US" baseline="-25000" dirty="0" err="1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to distinguish 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from all other classes 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c’ ∈C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Given test doc 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, 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Evaluate it for membership in each class using each </a:t>
            </a:r>
            <a:r>
              <a:rPr lang="en-US" dirty="0" err="1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γ</a:t>
            </a:r>
            <a:r>
              <a:rPr lang="en-US" baseline="-25000" dirty="0" err="1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</a:t>
            </a:r>
            <a:endParaRPr lang="en-US" dirty="0">
              <a:solidFill>
                <a:srgbClr val="FF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belongs to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dirty="0" smtClean="0">
                <a:solidFill>
                  <a:srgbClr val="008000"/>
                </a:solidFill>
                <a:latin typeface="Calibri" charset="0"/>
                <a:ea typeface="ＭＳ Ｐゴシック" charset="0"/>
                <a:cs typeface="ＭＳ Ｐゴシック" charset="0"/>
              </a:rPr>
              <a:t>one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class with maximum score</a:t>
            </a:r>
          </a:p>
          <a:p>
            <a:pPr lvl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60421" name="TextBox 5"/>
          <p:cNvSpPr txBox="1">
            <a:spLocks noChangeArrowheads="1"/>
          </p:cNvSpPr>
          <p:nvPr/>
        </p:nvSpPr>
        <p:spPr bwMode="auto">
          <a:xfrm>
            <a:off x="7620001" y="-89972"/>
            <a:ext cx="10358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Sec.14.5</a:t>
            </a:r>
          </a:p>
        </p:txBody>
      </p:sp>
    </p:spTree>
    <p:extLst>
      <p:ext uri="{BB962C8B-B14F-4D97-AF65-F5344CB8AC3E}">
        <p14:creationId xmlns:p14="http://schemas.microsoft.com/office/powerpoint/2010/main" val="2256353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Confusion matrix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149506" name="Picture 2"/>
          <p:cNvPicPr>
            <a:picLocks noChangeAspect="1" noChangeArrowheads="1"/>
          </p:cNvPicPr>
          <p:nvPr/>
        </p:nvPicPr>
        <p:blipFill rotWithShape="1">
          <a:blip r:embed="rId2"/>
          <a:srcRect l="23059" t="25289" r="15447" b="21875"/>
          <a:stretch/>
        </p:blipFill>
        <p:spPr bwMode="auto">
          <a:xfrm>
            <a:off x="428596" y="2348880"/>
            <a:ext cx="8072494" cy="386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85720" y="1425347"/>
            <a:ext cx="85011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For each pair of classes &lt;c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&gt; how many documents from 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were incorrectly assigned to 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A6C1029A-DF45-7846-AFA3-32E834E0998A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45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Micro- vs. Macro-Averaging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800" dirty="0" smtClean="0"/>
              <a:t>In order to derive a single metric that tells us how well the </a:t>
            </a:r>
            <a:r>
              <a:rPr lang="en-GB" sz="800" dirty="0" smtClean="0"/>
              <a:t> </a:t>
            </a:r>
            <a:r>
              <a:rPr lang="en-GB" sz="2800" dirty="0" smtClean="0"/>
              <a:t>system is doing, we can combine these values in two ways.</a:t>
            </a:r>
            <a:endParaRPr lang="en-US" sz="72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800" b="1" dirty="0" err="1" smtClean="0">
                <a:latin typeface="Calibri" charset="0"/>
                <a:ea typeface="ＭＳ Ｐゴシック" charset="0"/>
                <a:cs typeface="ＭＳ Ｐゴシック" charset="0"/>
              </a:rPr>
              <a:t>Macroaveraging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: Compute performance for each class, then average.</a:t>
            </a:r>
          </a:p>
          <a:p>
            <a:pPr eaLnBrk="1" hangingPunct="1"/>
            <a:r>
              <a:rPr lang="en-US" sz="2800" b="1" dirty="0" err="1">
                <a:latin typeface="Calibri" charset="0"/>
                <a:ea typeface="ＭＳ Ｐゴシック" charset="0"/>
                <a:cs typeface="ＭＳ Ｐゴシック" charset="0"/>
              </a:rPr>
              <a:t>Microaveraging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: Collect decisions for all classes, compute contingency table, evaluate</a:t>
            </a:r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  <a:endParaRPr lang="en-US" sz="28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157" name="TextBox 4"/>
          <p:cNvSpPr txBox="1">
            <a:spLocks noChangeArrowheads="1"/>
          </p:cNvSpPr>
          <p:nvPr/>
        </p:nvSpPr>
        <p:spPr bwMode="auto">
          <a:xfrm>
            <a:off x="7620002" y="-89972"/>
            <a:ext cx="12971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15.2.4</a:t>
            </a:r>
          </a:p>
        </p:txBody>
      </p:sp>
    </p:spTree>
    <p:extLst>
      <p:ext uri="{BB962C8B-B14F-4D97-AF65-F5344CB8AC3E}">
        <p14:creationId xmlns:p14="http://schemas.microsoft.com/office/powerpoint/2010/main" val="399296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Micro- vs. Macro-Averaging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150530" name="Picture 2"/>
          <p:cNvPicPr>
            <a:picLocks noChangeAspect="1" noChangeArrowheads="1"/>
          </p:cNvPicPr>
          <p:nvPr/>
        </p:nvPicPr>
        <p:blipFill>
          <a:blip r:embed="rId2"/>
          <a:srcRect l="16471" t="16601" r="15995" b="38477"/>
          <a:stretch>
            <a:fillRect/>
          </a:stretch>
        </p:blipFill>
        <p:spPr bwMode="auto">
          <a:xfrm>
            <a:off x="357158" y="1571612"/>
            <a:ext cx="8215402" cy="278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95536" y="4479503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err="1" smtClean="0"/>
              <a:t>Microaverage</a:t>
            </a:r>
            <a:r>
              <a:rPr lang="en-GB" sz="2400" dirty="0" smtClean="0"/>
              <a:t> is dominated by the more frequent class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428596" y="5072074"/>
            <a:ext cx="83582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err="1" smtClean="0"/>
              <a:t>Macroaverage</a:t>
            </a:r>
            <a:r>
              <a:rPr lang="en-GB" sz="2400" dirty="0" smtClean="0"/>
              <a:t> better reflects the statistics of the smaller classes,  and so is more appropriate when performance on all the classes is equally important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971800"/>
            <a:ext cx="5638800" cy="682752"/>
          </a:xfrm>
        </p:spPr>
        <p:txBody>
          <a:bodyPr/>
          <a:lstStyle/>
          <a:p>
            <a:r>
              <a:rPr lang="en-US" dirty="0" smtClean="0"/>
              <a:t>THANK  YOU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Text Classification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14282" y="1484784"/>
            <a:ext cx="8715436" cy="4754076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Assigning subject categories, topics, or genres</a:t>
            </a:r>
          </a:p>
          <a:p>
            <a:r>
              <a:rPr lang="en-US" sz="2800" dirty="0" smtClean="0">
                <a:latin typeface="Calibri" charset="0"/>
              </a:rPr>
              <a:t>Spam detection</a:t>
            </a:r>
          </a:p>
          <a:p>
            <a:r>
              <a:rPr lang="en-US" sz="2800" dirty="0" smtClean="0">
                <a:latin typeface="Calibri" charset="0"/>
              </a:rPr>
              <a:t>Authorship </a:t>
            </a:r>
            <a:r>
              <a:rPr lang="en-US" sz="2800" dirty="0">
                <a:latin typeface="Calibri" charset="0"/>
              </a:rPr>
              <a:t>identification</a:t>
            </a:r>
          </a:p>
          <a:p>
            <a:r>
              <a:rPr lang="en-US" sz="2800" dirty="0">
                <a:latin typeface="Calibri" charset="0"/>
              </a:rPr>
              <a:t>Age/gender identification</a:t>
            </a:r>
          </a:p>
          <a:p>
            <a:r>
              <a:rPr lang="en-US" sz="2800" dirty="0">
                <a:latin typeface="Calibri" charset="0"/>
              </a:rPr>
              <a:t>Language </a:t>
            </a:r>
            <a:r>
              <a:rPr lang="en-US" sz="2800" dirty="0" smtClean="0">
                <a:latin typeface="Calibri" charset="0"/>
              </a:rPr>
              <a:t>Identification</a:t>
            </a:r>
          </a:p>
          <a:p>
            <a:r>
              <a:rPr lang="en-US" sz="2800" dirty="0" smtClean="0">
                <a:latin typeface="Calibri" charset="0"/>
              </a:rPr>
              <a:t>Sentiment analysis</a:t>
            </a:r>
          </a:p>
          <a:p>
            <a:r>
              <a:rPr lang="en-US" sz="2800" dirty="0" smtClean="0">
                <a:latin typeface="Calibri" charset="0"/>
              </a:rPr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96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Classification: definition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i="1" dirty="0" smtClean="0">
                <a:latin typeface="Calibri" charset="0"/>
              </a:rPr>
              <a:t>Input</a:t>
            </a:r>
            <a:r>
              <a:rPr lang="en-US" sz="3200" dirty="0" smtClean="0">
                <a:latin typeface="Calibri" charset="0"/>
              </a:rPr>
              <a:t>:</a:t>
            </a:r>
          </a:p>
          <a:p>
            <a:pPr lvl="1"/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>
                <a:latin typeface="Calibri" charset="0"/>
              </a:rPr>
              <a:t>a document </a:t>
            </a:r>
            <a:r>
              <a:rPr lang="en-US" sz="2800" i="1" dirty="0" smtClean="0">
                <a:solidFill>
                  <a:srgbClr val="FF0000"/>
                </a:solidFill>
                <a:latin typeface="Calibri" charset="0"/>
              </a:rPr>
              <a:t>d</a:t>
            </a:r>
          </a:p>
          <a:p>
            <a:pPr lvl="1"/>
            <a:r>
              <a:rPr lang="en-US" sz="2800" i="1" dirty="0" smtClean="0">
                <a:latin typeface="Calibri" charset="0"/>
              </a:rPr>
              <a:t> </a:t>
            </a:r>
            <a:r>
              <a:rPr lang="en-US" sz="2800" dirty="0" smtClean="0">
                <a:latin typeface="Calibri" charset="0"/>
                <a:ea typeface="ＭＳ Ｐゴシック" charset="0"/>
              </a:rPr>
              <a:t>a </a:t>
            </a:r>
            <a:r>
              <a:rPr lang="en-US" sz="2800" dirty="0">
                <a:latin typeface="Calibri" charset="0"/>
                <a:ea typeface="ＭＳ Ｐゴシック" charset="0"/>
              </a:rPr>
              <a:t>fixed set of </a:t>
            </a:r>
            <a:r>
              <a:rPr lang="en-US" sz="2800" dirty="0" smtClean="0">
                <a:latin typeface="Calibri" charset="0"/>
                <a:ea typeface="ＭＳ Ｐゴシック" charset="0"/>
              </a:rPr>
              <a:t>classes  </a:t>
            </a:r>
            <a:r>
              <a:rPr lang="en-US" sz="2800" i="1" dirty="0" smtClean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C 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=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{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800" baseline="-250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1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, 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800" baseline="-250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2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,…, </a:t>
            </a:r>
            <a:r>
              <a:rPr lang="en-US" sz="2800" i="1" dirty="0" smtClean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800" i="1" baseline="-25000" dirty="0" smtClean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k</a:t>
            </a:r>
            <a:r>
              <a:rPr lang="en-US" sz="2800" dirty="0" smtClean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}</a:t>
            </a:r>
            <a:endParaRPr lang="en-US" sz="2800" dirty="0">
              <a:solidFill>
                <a:srgbClr val="FF0000"/>
              </a:solidFill>
              <a:latin typeface="Calibri" charset="0"/>
              <a:ea typeface="ＭＳ Ｐゴシック" charset="0"/>
              <a:sym typeface="Symbol" charset="0"/>
            </a:endParaRPr>
          </a:p>
          <a:p>
            <a:pPr lvl="1"/>
            <a:endParaRPr lang="en-US" sz="2800" i="1" dirty="0">
              <a:latin typeface="Calibri" charset="0"/>
            </a:endParaRPr>
          </a:p>
          <a:p>
            <a:r>
              <a:rPr lang="en-US" sz="3200" i="1" dirty="0">
                <a:latin typeface="Calibri" charset="0"/>
              </a:rPr>
              <a:t>Output</a:t>
            </a:r>
            <a:r>
              <a:rPr lang="en-US" sz="3200" dirty="0">
                <a:latin typeface="Calibri" charset="0"/>
              </a:rPr>
              <a:t>: a predicted class </a:t>
            </a:r>
            <a:r>
              <a:rPr lang="en-US" sz="3200" i="1" dirty="0">
                <a:solidFill>
                  <a:srgbClr val="FF0000"/>
                </a:solidFill>
                <a:latin typeface="Calibri" charset="0"/>
              </a:rPr>
              <a:t>c</a:t>
            </a:r>
            <a:r>
              <a:rPr lang="en-US" sz="3200" dirty="0">
                <a:solidFill>
                  <a:srgbClr val="FF0000"/>
                </a:solidFill>
                <a:latin typeface="Calibri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 </a:t>
            </a:r>
            <a:r>
              <a:rPr lang="en-US" sz="3200" i="1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endParaRPr lang="en-US" sz="3200" i="1" baseline="-25000" dirty="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5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>
          <a:xfrm>
            <a:off x="285720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Classification Methods: Hand-coded rules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301752" y="1527048"/>
            <a:ext cx="8503920" cy="3116398"/>
          </a:xfrm>
        </p:spPr>
        <p:txBody>
          <a:bodyPr/>
          <a:lstStyle/>
          <a:p>
            <a:r>
              <a:rPr lang="en-US" dirty="0" smtClean="0">
                <a:latin typeface="Calibri" charset="0"/>
              </a:rPr>
              <a:t>Rules based on combinations of words or other features</a:t>
            </a:r>
          </a:p>
          <a:p>
            <a:pPr lvl="1"/>
            <a:r>
              <a:rPr lang="en-US" dirty="0">
                <a:latin typeface="Calibri" charset="0"/>
              </a:rPr>
              <a:t> </a:t>
            </a:r>
            <a:r>
              <a:rPr lang="en-US" dirty="0" smtClean="0">
                <a:latin typeface="Calibri" charset="0"/>
              </a:rPr>
              <a:t>spam: black-list-address OR (“dollars” AND“ have been selected”)</a:t>
            </a:r>
          </a:p>
          <a:p>
            <a:r>
              <a:rPr lang="en-US" dirty="0" smtClean="0">
                <a:latin typeface="Calibri" charset="0"/>
              </a:rPr>
              <a:t>Accuracy can be high</a:t>
            </a:r>
          </a:p>
          <a:p>
            <a:pPr lvl="1"/>
            <a:r>
              <a:rPr lang="en-US" dirty="0" smtClean="0">
                <a:latin typeface="Calibri" charset="0"/>
              </a:rPr>
              <a:t>If rules carefully refined by expert</a:t>
            </a:r>
          </a:p>
          <a:p>
            <a:r>
              <a:rPr lang="en-US" dirty="0" smtClean="0">
                <a:latin typeface="Calibri" charset="0"/>
              </a:rPr>
              <a:t>But building and maintaining these rules is expensive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13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24" y="-27384"/>
            <a:ext cx="8784976" cy="990600"/>
          </a:xfrm>
        </p:spPr>
        <p:txBody>
          <a:bodyPr>
            <a:normAutofit/>
          </a:bodyPr>
          <a:lstStyle/>
          <a:p>
            <a:r>
              <a:rPr lang="en-US" sz="2800" dirty="0"/>
              <a:t>Classification Methods</a:t>
            </a:r>
            <a:r>
              <a:rPr lang="en-US" sz="2800" dirty="0" smtClean="0"/>
              <a:t>: Supervised </a:t>
            </a:r>
            <a:r>
              <a:rPr lang="en-US" sz="2800" dirty="0"/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>
                <a:latin typeface="Calibri" charset="0"/>
              </a:rPr>
              <a:t>Input: </a:t>
            </a:r>
            <a:endParaRPr lang="en-US" sz="2800" i="1" dirty="0" smtClean="0">
              <a:latin typeface="Calibri" charset="0"/>
            </a:endParaRPr>
          </a:p>
          <a:p>
            <a:pPr lvl="1"/>
            <a:r>
              <a:rPr lang="en-US" sz="2400" dirty="0">
                <a:latin typeface="Calibri" charset="0"/>
              </a:rPr>
              <a:t>a document 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</a:rPr>
              <a:t>d</a:t>
            </a:r>
          </a:p>
          <a:p>
            <a:pPr lvl="1"/>
            <a:r>
              <a:rPr lang="en-US" sz="2400" i="1" dirty="0">
                <a:latin typeface="Calibri" charset="0"/>
              </a:rPr>
              <a:t> </a:t>
            </a:r>
            <a:r>
              <a:rPr lang="en-US" sz="2400" dirty="0">
                <a:latin typeface="Calibri" charset="0"/>
                <a:ea typeface="ＭＳ Ｐゴシック" charset="0"/>
              </a:rPr>
              <a:t>a fixed set of classes  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C </a:t>
            </a:r>
            <a:r>
              <a:rPr lang="en-US" sz="2400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=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{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400" baseline="-250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, 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400" baseline="-250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,…, </a:t>
            </a:r>
            <a:r>
              <a:rPr lang="en-US" sz="2400" i="1" dirty="0" err="1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400" i="1" baseline="-25000" dirty="0" err="1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J</a:t>
            </a:r>
            <a:r>
              <a:rPr lang="en-US" sz="2400" dirty="0" smtClean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}</a:t>
            </a:r>
            <a:endParaRPr lang="en-US" sz="1800" i="1" dirty="0" smtClean="0">
              <a:solidFill>
                <a:srgbClr val="FF0000"/>
              </a:solidFill>
              <a:latin typeface="Calibri" charset="0"/>
            </a:endParaRPr>
          </a:p>
          <a:p>
            <a:pPr lvl="1"/>
            <a:r>
              <a:rPr lang="en-US" sz="2400" dirty="0" smtClean="0">
                <a:latin typeface="Calibri" charset="0"/>
              </a:rPr>
              <a:t>A training set of </a:t>
            </a:r>
            <a:r>
              <a:rPr lang="en-US" sz="2400" i="1" dirty="0" smtClean="0">
                <a:solidFill>
                  <a:srgbClr val="FF0000"/>
                </a:solidFill>
                <a:latin typeface="Calibri" charset="0"/>
              </a:rPr>
              <a:t>m</a:t>
            </a:r>
            <a:r>
              <a:rPr lang="en-US" sz="2400" i="1" dirty="0" smtClean="0">
                <a:latin typeface="Calibri" charset="0"/>
              </a:rPr>
              <a:t> </a:t>
            </a:r>
            <a:r>
              <a:rPr lang="en-US" sz="2400" dirty="0">
                <a:latin typeface="Calibri" charset="0"/>
              </a:rPr>
              <a:t>hand-labeled documents 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</a:rPr>
              <a:t>(d</a:t>
            </a:r>
            <a:r>
              <a:rPr lang="en-US" sz="2400" i="1" baseline="-25000" dirty="0">
                <a:solidFill>
                  <a:srgbClr val="FF0000"/>
                </a:solidFill>
                <a:latin typeface="Calibri" charset="0"/>
              </a:rPr>
              <a:t>1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</a:rPr>
              <a:t>,c</a:t>
            </a:r>
            <a:r>
              <a:rPr lang="en-US" sz="2400" i="1" baseline="-25000" dirty="0">
                <a:solidFill>
                  <a:srgbClr val="FF0000"/>
                </a:solidFill>
                <a:latin typeface="Calibri" charset="0"/>
              </a:rPr>
              <a:t>1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</a:rPr>
              <a:t>),....,(d</a:t>
            </a:r>
            <a:r>
              <a:rPr lang="en-US" sz="2400" i="1" baseline="-25000" dirty="0">
                <a:solidFill>
                  <a:srgbClr val="FF0000"/>
                </a:solidFill>
                <a:latin typeface="Calibri" charset="0"/>
              </a:rPr>
              <a:t>m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</a:rPr>
              <a:t>,c</a:t>
            </a:r>
            <a:r>
              <a:rPr lang="en-US" sz="2400" i="1" baseline="-25000" dirty="0">
                <a:solidFill>
                  <a:srgbClr val="FF0000"/>
                </a:solidFill>
                <a:latin typeface="Calibri" charset="0"/>
              </a:rPr>
              <a:t>m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</a:rPr>
              <a:t>)</a:t>
            </a:r>
          </a:p>
          <a:p>
            <a:r>
              <a:rPr lang="en-US" sz="2800" i="1" dirty="0">
                <a:latin typeface="Calibri" charset="0"/>
              </a:rPr>
              <a:t>Output: </a:t>
            </a:r>
            <a:endParaRPr lang="en-US" sz="2800" i="1" dirty="0" smtClean="0">
              <a:latin typeface="Calibri" charset="0"/>
            </a:endParaRPr>
          </a:p>
          <a:p>
            <a:pPr lvl="1"/>
            <a:r>
              <a:rPr lang="en-US" sz="2400" dirty="0" smtClean="0">
                <a:latin typeface="Calibri" charset="0"/>
              </a:rPr>
              <a:t>a </a:t>
            </a:r>
            <a:r>
              <a:rPr lang="en-US" sz="2400" dirty="0">
                <a:latin typeface="Calibri" charset="0"/>
              </a:rPr>
              <a:t>learned classifier </a:t>
            </a:r>
            <a:r>
              <a:rPr lang="en-US" sz="2400" i="1" dirty="0" smtClean="0">
                <a:solidFill>
                  <a:srgbClr val="FF0000"/>
                </a:solidFill>
                <a:latin typeface="Calibri" charset="0"/>
              </a:rPr>
              <a:t>γ:d 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  <a:sym typeface="Wingdings" charset="2"/>
              </a:rPr>
              <a:t> </a:t>
            </a:r>
            <a:r>
              <a:rPr lang="en-US" sz="2400" i="1" dirty="0" smtClean="0">
                <a:solidFill>
                  <a:srgbClr val="FF0000"/>
                </a:solidFill>
                <a:latin typeface="Calibri" charset="0"/>
                <a:sym typeface="Wingdings" charset="2"/>
              </a:rPr>
              <a:t>c</a:t>
            </a:r>
          </a:p>
          <a:p>
            <a:pPr marL="0" indent="0">
              <a:buNone/>
            </a:pPr>
            <a:endParaRPr lang="en-US" sz="2900" i="1" dirty="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9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Generative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/>
              <a:t>Discriminative </a:t>
            </a:r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A4D-04D7-49EE-92A4-B8165158F88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probabilistic classifier </a:t>
            </a:r>
            <a:r>
              <a:rPr lang="en-US" dirty="0" smtClean="0"/>
              <a:t>additionally will </a:t>
            </a:r>
            <a:r>
              <a:rPr lang="en-US" dirty="0"/>
              <a:t>tell us the probability of </a:t>
            </a:r>
            <a:r>
              <a:rPr lang="en-US" dirty="0" smtClean="0"/>
              <a:t>an observation </a:t>
            </a:r>
            <a:r>
              <a:rPr lang="en-US" dirty="0"/>
              <a:t>being in the </a:t>
            </a:r>
            <a:r>
              <a:rPr lang="en-US" dirty="0" smtClean="0"/>
              <a:t>class C.</a:t>
            </a:r>
          </a:p>
          <a:p>
            <a:r>
              <a:rPr lang="en-US" dirty="0" smtClean="0"/>
              <a:t>Two </a:t>
            </a:r>
            <a:r>
              <a:rPr lang="en-US" dirty="0"/>
              <a:t>ways of doing classification. </a:t>
            </a:r>
            <a:endParaRPr lang="en-US" dirty="0" smtClean="0"/>
          </a:p>
          <a:p>
            <a:pPr lvl="1"/>
            <a:r>
              <a:rPr lang="en-US" dirty="0" smtClean="0"/>
              <a:t>Generative classifiers ( Ex. Naive Bayes)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build a model of each class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 given </a:t>
            </a:r>
            <a:r>
              <a:rPr lang="en-US" dirty="0"/>
              <a:t>an observation</a:t>
            </a:r>
            <a:r>
              <a:rPr lang="en-US" dirty="0" smtClean="0"/>
              <a:t>, they </a:t>
            </a:r>
            <a:r>
              <a:rPr lang="en-US" dirty="0"/>
              <a:t>return the class most likely to have generated the observation. </a:t>
            </a:r>
            <a:endParaRPr lang="en-US" dirty="0" smtClean="0"/>
          </a:p>
          <a:p>
            <a:pPr lvl="1"/>
            <a:r>
              <a:rPr lang="en-US" dirty="0" smtClean="0"/>
              <a:t>Discriminative classifiers ( EX. logistic regression)</a:t>
            </a:r>
          </a:p>
          <a:p>
            <a:pPr lvl="2"/>
            <a:r>
              <a:rPr lang="en-US" dirty="0" smtClean="0"/>
              <a:t>learn </a:t>
            </a:r>
            <a:r>
              <a:rPr lang="en-US" dirty="0"/>
              <a:t>what features from the input </a:t>
            </a:r>
            <a:r>
              <a:rPr lang="en-US" dirty="0" smtClean="0"/>
              <a:t>are most </a:t>
            </a:r>
            <a:r>
              <a:rPr lang="en-US" dirty="0"/>
              <a:t>useful to discriminate between the different possible classes.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56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3635</TotalTime>
  <Words>2112</Words>
  <Application>Microsoft Office PowerPoint</Application>
  <PresentationFormat>On-screen Show (4:3)</PresentationFormat>
  <Paragraphs>346</Paragraphs>
  <Slides>47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3" baseType="lpstr">
      <vt:lpstr>맑은 고딕</vt:lpstr>
      <vt:lpstr>ＭＳ Ｐゴシック</vt:lpstr>
      <vt:lpstr>Arial</vt:lpstr>
      <vt:lpstr>Arial Unicode MS</vt:lpstr>
      <vt:lpstr>Calibri</vt:lpstr>
      <vt:lpstr>Calibri (Headings)</vt:lpstr>
      <vt:lpstr>Georgia</vt:lpstr>
      <vt:lpstr>Lucida Sans</vt:lpstr>
      <vt:lpstr>新細明體</vt:lpstr>
      <vt:lpstr>Symbol</vt:lpstr>
      <vt:lpstr>Times</vt:lpstr>
      <vt:lpstr>Times New Roman</vt:lpstr>
      <vt:lpstr>Wingdings</vt:lpstr>
      <vt:lpstr>Wingdings 2</vt:lpstr>
      <vt:lpstr>Civic</vt:lpstr>
      <vt:lpstr>Equation</vt:lpstr>
      <vt:lpstr>Module B: AI and Machine Learning (Lecture:29-30)  Text Classification and Naïve Bayes</vt:lpstr>
      <vt:lpstr>Is this spam?</vt:lpstr>
      <vt:lpstr>Positive or negative movie review?</vt:lpstr>
      <vt:lpstr>What is the subject of this article?</vt:lpstr>
      <vt:lpstr>Text Classification</vt:lpstr>
      <vt:lpstr>Text Classification: definition</vt:lpstr>
      <vt:lpstr>Classification Methods: Hand-coded rules</vt:lpstr>
      <vt:lpstr>Classification Methods: Supervised Machine Learning</vt:lpstr>
      <vt:lpstr>Generative vs Discriminative classifier</vt:lpstr>
      <vt:lpstr>Classification Methods: Supervised Machine Learning</vt:lpstr>
      <vt:lpstr>Text Classification and Naïve Bayes</vt:lpstr>
      <vt:lpstr>Naïve Bayes Intuition</vt:lpstr>
      <vt:lpstr>The Bag of Words Representation</vt:lpstr>
      <vt:lpstr>Bayes’ Rule Applied to Documents and Classes</vt:lpstr>
      <vt:lpstr>Naïve Bayes Classifier (I)</vt:lpstr>
      <vt:lpstr>Naïve Bayes Classifier (II)</vt:lpstr>
      <vt:lpstr>Multinomial Naïve Bayes Independence Assumptions</vt:lpstr>
      <vt:lpstr>Multinomial Naïve Bayes Classifier</vt:lpstr>
      <vt:lpstr>Multinomial Naive Bayes Classifier </vt:lpstr>
      <vt:lpstr>Naïve Bayes: Learning </vt:lpstr>
      <vt:lpstr>Learning the Multinomial Naïve Bayes Model</vt:lpstr>
      <vt:lpstr>Learning the Multinomial Naïve Bayes Model</vt:lpstr>
      <vt:lpstr>Learning the Multinomial Naïve Bayes Model</vt:lpstr>
      <vt:lpstr>Parameter estimation</vt:lpstr>
      <vt:lpstr>Problem with Maximum Likelihood</vt:lpstr>
      <vt:lpstr>Laplace (add-1) smoothing for Naïve Bayes</vt:lpstr>
      <vt:lpstr>unknown words</vt:lpstr>
      <vt:lpstr>Stop words</vt:lpstr>
      <vt:lpstr>Multinomial Naïve Bayes: Algorithms</vt:lpstr>
      <vt:lpstr>Multinomial Naïve Bayes: A Worked Example</vt:lpstr>
      <vt:lpstr>Worked Example</vt:lpstr>
      <vt:lpstr>Worked Example</vt:lpstr>
      <vt:lpstr>PowerPoint Presentation</vt:lpstr>
      <vt:lpstr>Deal with negation</vt:lpstr>
      <vt:lpstr>Precision, Recall, and the F measure </vt:lpstr>
      <vt:lpstr>Text Classification: Evaluation</vt:lpstr>
      <vt:lpstr>Contigency table</vt:lpstr>
      <vt:lpstr>The 2-by-2 contingency table</vt:lpstr>
      <vt:lpstr>Accuracy</vt:lpstr>
      <vt:lpstr>Precision and recall</vt:lpstr>
      <vt:lpstr>A combined measure: F</vt:lpstr>
      <vt:lpstr>More Than Two Classes</vt:lpstr>
      <vt:lpstr>More Than Two Classes:  Sets of binary classifiers</vt:lpstr>
      <vt:lpstr>Confusion matrix</vt:lpstr>
      <vt:lpstr>Micro- vs. Macro-Averaging</vt:lpstr>
      <vt:lpstr>Micro- vs. Macro-Averaging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Outlier Detection</dc:title>
  <dc:creator>K.M.Azharul Hasan</dc:creator>
  <cp:lastModifiedBy>Asus</cp:lastModifiedBy>
  <cp:revision>237</cp:revision>
  <dcterms:created xsi:type="dcterms:W3CDTF">2015-02-12T06:19:28Z</dcterms:created>
  <dcterms:modified xsi:type="dcterms:W3CDTF">2024-12-10T03:52:03Z</dcterms:modified>
</cp:coreProperties>
</file>