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20" r:id="rId3"/>
    <p:sldId id="321" r:id="rId4"/>
    <p:sldId id="322" r:id="rId5"/>
    <p:sldId id="324" r:id="rId6"/>
    <p:sldId id="325" r:id="rId7"/>
    <p:sldId id="360" r:id="rId8"/>
    <p:sldId id="361" r:id="rId9"/>
    <p:sldId id="362" r:id="rId10"/>
    <p:sldId id="326" r:id="rId11"/>
    <p:sldId id="330" r:id="rId12"/>
    <p:sldId id="363" r:id="rId13"/>
    <p:sldId id="364" r:id="rId14"/>
    <p:sldId id="365" r:id="rId15"/>
    <p:sldId id="331" r:id="rId16"/>
    <p:sldId id="366" r:id="rId17"/>
    <p:sldId id="333" r:id="rId18"/>
    <p:sldId id="368" r:id="rId19"/>
    <p:sldId id="334" r:id="rId20"/>
    <p:sldId id="378" r:id="rId21"/>
    <p:sldId id="369" r:id="rId22"/>
    <p:sldId id="370" r:id="rId23"/>
    <p:sldId id="372" r:id="rId24"/>
    <p:sldId id="371" r:id="rId25"/>
    <p:sldId id="374" r:id="rId26"/>
    <p:sldId id="376" r:id="rId27"/>
    <p:sldId id="339" r:id="rId28"/>
    <p:sldId id="341" r:id="rId29"/>
    <p:sldId id="351" r:id="rId30"/>
    <p:sldId id="352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09F7A-89D2-4F7A-B9BF-781BCE005ADC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DC57-9078-403A-BCD6-9DE022C6A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3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59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29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05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30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978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9231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48592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8550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10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15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76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11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A7F5-5999-4304-98FA-5669F49E9EAD}" type="datetime1">
              <a:rPr lang="en-US" smtClean="0"/>
              <a:t>12/6/2024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6F5-A0C2-4264-9E51-BB80AA97D585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F783-DA26-4735-882E-E389220B9007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D5A6-476D-48F8-A5F7-78A472E1EA92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19A2-D156-4DD7-9A55-23AB605932CD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6A817ED-5471-47EA-9B27-2E4017904892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3805-C5FC-47A9-8CE3-5CCF6FAC1E74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5C7A-1338-47A0-8C27-7203DE574871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652E-4A9D-40DF-A3D5-DB4D516725AB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9CD1-DCA2-4E6A-9DB5-DB5C5F42F7E5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(c) Dr. Azhar, KUET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233E4C0-439C-4A6F-8B1A-815D3B233DD7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(c) Dr. Azhar, KUET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595B858-8044-489F-B83A-611A3AEF31D1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(c) Dr. Azhar, KUET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uet.ac.bd/cs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3BB3-C8C0-450A-A6A2-AA67E3525D88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Basic Text Processing:</a:t>
            </a:r>
            <a:br>
              <a:rPr lang="en-US" sz="3600" dirty="0"/>
            </a:br>
            <a:r>
              <a:rPr lang="en-US" sz="3600" dirty="0"/>
              <a:t>Regular Expressions and Text</a:t>
            </a:r>
            <a:br>
              <a:rPr lang="en-US" sz="3600" dirty="0"/>
            </a:br>
            <a:r>
              <a:rPr lang="en-US" sz="3600" dirty="0"/>
              <a:t>Normalization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1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Find all instances of the word </a:t>
            </a:r>
            <a:r>
              <a:rPr lang="en-US" dirty="0">
                <a:solidFill>
                  <a:srgbClr val="C00000"/>
                </a:solidFill>
              </a:rPr>
              <a:t>“the” </a:t>
            </a:r>
            <a:r>
              <a:rPr lang="en-US" dirty="0"/>
              <a:t>in a text.</a:t>
            </a:r>
          </a:p>
          <a:p>
            <a:pPr marL="457200" lvl="1" indent="0">
              <a:buNone/>
            </a:pPr>
            <a:endParaRPr lang="en-US" dirty="0">
              <a:solidFill>
                <a:srgbClr val="A50021"/>
              </a:solidFill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dirty="0">
              <a:solidFill>
                <a:srgbClr val="A50021"/>
              </a:solidFill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dirty="0">
              <a:solidFill>
                <a:srgbClr val="A50021"/>
              </a:solidFill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dirty="0">
              <a:solidFill>
                <a:srgbClr val="A50021"/>
              </a:solidFill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dirty="0">
              <a:solidFill>
                <a:srgbClr val="A50021"/>
              </a:solidFill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  <a:p>
            <a:pPr>
              <a:buNone/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None/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None/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None/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</a:t>
            </a:r>
          </a:p>
          <a:p>
            <a:pPr marL="800100" lvl="2" indent="0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43067"/>
              </p:ext>
            </p:extLst>
          </p:nvPr>
        </p:nvGraphicFramePr>
        <p:xfrm>
          <a:off x="642910" y="2285992"/>
          <a:ext cx="814393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A50021"/>
                          </a:solidFill>
                          <a:latin typeface="Courier"/>
                          <a:cs typeface="Courier"/>
                        </a:rPr>
                        <a:t>/the/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Misses capitalized examples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99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009900"/>
                          </a:solidFill>
                          <a:latin typeface="Courier"/>
                          <a:cs typeface="Courier"/>
                        </a:rPr>
                        <a:t>tT</a:t>
                      </a:r>
                      <a:r>
                        <a:rPr lang="en-US" dirty="0">
                          <a:solidFill>
                            <a:srgbClr val="009900"/>
                          </a:solidFill>
                          <a:latin typeface="Courier"/>
                          <a:cs typeface="Courier"/>
                        </a:rPr>
                        <a:t>]he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/>
                          <a:cs typeface="Calibri"/>
                        </a:rPr>
                        <a:t>Incorrectly returns 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urier"/>
                          <a:cs typeface="Courier"/>
                        </a:rPr>
                        <a:t>the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r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 or 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urier"/>
                          <a:cs typeface="Courier"/>
                        </a:rPr>
                        <a:t>the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ology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/\b[</a:t>
                      </a:r>
                      <a:r>
                        <a:rPr kumimoji="0" lang="en-GB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</a:t>
                      </a:r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]he\b/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 context where it might also have underlines or numbers nearby</a:t>
                      </a:r>
                    </a:p>
                    <a:p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(the or the25)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/[^a-</a:t>
                      </a:r>
                      <a:r>
                        <a:rPr kumimoji="0" lang="en-GB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-Z][</a:t>
                      </a:r>
                      <a:r>
                        <a:rPr kumimoji="0" lang="en-GB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</a:t>
                      </a:r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]he[^a-</a:t>
                      </a:r>
                      <a:r>
                        <a:rPr kumimoji="0" lang="en-GB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-Z]/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won’t find the word </a:t>
                      </a:r>
                      <a:r>
                        <a:rPr kumimoji="0" lang="en-GB" sz="18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when it begins a line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kumimoji="0" lang="en-GB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/(^|[^a-</a:t>
                      </a:r>
                      <a:r>
                        <a:rPr kumimoji="0" lang="en-GB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-Z])[</a:t>
                      </a:r>
                      <a:r>
                        <a:rPr kumimoji="0" lang="en-GB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</a:t>
                      </a:r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]he([^a-</a:t>
                      </a:r>
                      <a:r>
                        <a:rPr kumimoji="0" lang="en-GB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-Z]|$)/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9F76-B7B3-4CF1-9A57-D8489239496E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</p:spTree>
    <p:extLst>
      <p:ext uri="{BB962C8B-B14F-4D97-AF65-F5344CB8AC3E}">
        <p14:creationId xmlns:p14="http://schemas.microsoft.com/office/powerpoint/2010/main" val="392594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0AA-EFC6-4642-9EB0-BEA4E42EAEDA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1560" y="2996952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en-US" dirty="0"/>
              <a:t>Text</a:t>
            </a:r>
            <a:br>
              <a:rPr lang="en-US" dirty="0"/>
            </a:br>
            <a:r>
              <a:rPr lang="en-US" dirty="0"/>
              <a:t>Normalization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1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Normalization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16B8-230B-4F46-8A70-6874C40941BC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Normalizing text means converting it to a more convenient, standard form. </a:t>
            </a:r>
          </a:p>
          <a:p>
            <a:pPr lvl="1"/>
            <a:r>
              <a:rPr lang="en-GB" dirty="0"/>
              <a:t>Ex.  most of what we are going to do with language relies on first separating out or tokenizing words</a:t>
            </a:r>
          </a:p>
          <a:p>
            <a:pPr lvl="1"/>
            <a:r>
              <a:rPr lang="en-GB" dirty="0"/>
              <a:t>Word boundary detection.</a:t>
            </a:r>
          </a:p>
          <a:p>
            <a:r>
              <a:rPr lang="en-GB" dirty="0"/>
              <a:t> English words are often separated from each other by whitespace, but whitespace is not always sufficient.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New York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rock ’n’ roll </a:t>
            </a:r>
            <a:r>
              <a:rPr lang="en-GB" dirty="0"/>
              <a:t>are sometimes treated as large words despite the fact that they contain spaces,</a:t>
            </a:r>
          </a:p>
          <a:p>
            <a:pPr lvl="1"/>
            <a:r>
              <a:rPr lang="en-GB" dirty="0"/>
              <a:t> sometimes we’ll need to separate </a:t>
            </a:r>
            <a:r>
              <a:rPr lang="en-GB" dirty="0">
                <a:solidFill>
                  <a:srgbClr val="FF0000"/>
                </a:solidFill>
              </a:rPr>
              <a:t>I’m</a:t>
            </a:r>
            <a:r>
              <a:rPr lang="en-GB" dirty="0"/>
              <a:t> into the two words </a:t>
            </a:r>
            <a:r>
              <a:rPr lang="en-GB" dirty="0">
                <a:solidFill>
                  <a:srgbClr val="FF0000"/>
                </a:solidFill>
              </a:rPr>
              <a:t>I </a:t>
            </a:r>
            <a:r>
              <a:rPr lang="en-GB" dirty="0">
                <a:solidFill>
                  <a:schemeClr val="tx1"/>
                </a:solidFill>
              </a:rPr>
              <a:t>and</a:t>
            </a:r>
            <a:r>
              <a:rPr lang="en-GB" dirty="0">
                <a:solidFill>
                  <a:srgbClr val="FF0000"/>
                </a:solidFill>
              </a:rPr>
              <a:t> am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 </a:t>
            </a:r>
            <a:r>
              <a:rPr lang="en-GB" sz="2300" dirty="0"/>
              <a:t>For processing tweets or texts we need to tokenize </a:t>
            </a:r>
            <a:r>
              <a:rPr lang="en-GB" sz="2300" dirty="0">
                <a:solidFill>
                  <a:srgbClr val="FF0000"/>
                </a:solidFill>
              </a:rPr>
              <a:t>emoticons </a:t>
            </a:r>
          </a:p>
          <a:p>
            <a:pPr lvl="1">
              <a:buNone/>
            </a:pPr>
            <a:r>
              <a:rPr lang="en-GB" sz="2300" dirty="0"/>
              <a:t>like </a:t>
            </a:r>
            <a:r>
              <a:rPr lang="en-GB" sz="2300" dirty="0">
                <a:solidFill>
                  <a:srgbClr val="FF0000"/>
                </a:solidFill>
              </a:rPr>
              <a:t>:)</a:t>
            </a:r>
            <a:r>
              <a:rPr lang="en-GB" sz="2300" dirty="0"/>
              <a:t> or </a:t>
            </a:r>
            <a:r>
              <a:rPr lang="en-GB" sz="2300" dirty="0">
                <a:solidFill>
                  <a:srgbClr val="FF0000"/>
                </a:solidFill>
              </a:rPr>
              <a:t>hashtags</a:t>
            </a:r>
            <a:r>
              <a:rPr lang="en-GB" sz="2300" dirty="0"/>
              <a:t> like </a:t>
            </a:r>
            <a:r>
              <a:rPr lang="en-GB" sz="2300" dirty="0">
                <a:solidFill>
                  <a:srgbClr val="FF0000"/>
                </a:solidFill>
              </a:rPr>
              <a:t>#</a:t>
            </a:r>
            <a:r>
              <a:rPr lang="en-GB" sz="2300" dirty="0" err="1">
                <a:solidFill>
                  <a:srgbClr val="FF0000"/>
                </a:solidFill>
              </a:rPr>
              <a:t>nlproc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8674" name="Picture 2" descr="What Does :) Mean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5334000"/>
            <a:ext cx="350794" cy="457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Lemmatization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92C6-D0EC-49FE-B289-3CA6861F5291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 Another part of text normalization is </a:t>
            </a:r>
            <a:r>
              <a:rPr lang="en-GB" dirty="0">
                <a:solidFill>
                  <a:srgbClr val="C00000"/>
                </a:solidFill>
              </a:rPr>
              <a:t>lemmatization</a:t>
            </a:r>
          </a:p>
          <a:p>
            <a:pPr lvl="1"/>
            <a:r>
              <a:rPr lang="en-GB" dirty="0"/>
              <a:t>The task of determining that two words have the same root, despite their surface differences. </a:t>
            </a:r>
          </a:p>
          <a:p>
            <a:pPr lvl="2"/>
            <a:r>
              <a:rPr lang="en-GB" dirty="0"/>
              <a:t>For example, the words </a:t>
            </a:r>
            <a:r>
              <a:rPr lang="en-GB" dirty="0">
                <a:solidFill>
                  <a:srgbClr val="FF0000"/>
                </a:solidFill>
              </a:rPr>
              <a:t>sang, sung, and sings </a:t>
            </a:r>
            <a:r>
              <a:rPr lang="en-GB" dirty="0"/>
              <a:t>are forms of the verb </a:t>
            </a:r>
            <a:r>
              <a:rPr lang="en-GB" dirty="0">
                <a:solidFill>
                  <a:srgbClr val="FF0000"/>
                </a:solidFill>
              </a:rPr>
              <a:t>sing</a:t>
            </a:r>
          </a:p>
          <a:p>
            <a:r>
              <a:rPr lang="en-GB" dirty="0"/>
              <a:t>A </a:t>
            </a:r>
            <a:r>
              <a:rPr lang="en-GB" dirty="0" err="1"/>
              <a:t>lemmatizer</a:t>
            </a:r>
            <a:r>
              <a:rPr lang="en-GB" dirty="0"/>
              <a:t> maps from all of these to sing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sang, sung, and sings-&gt;sing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Stemming and Segmentation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79B-153F-4B0C-8A0D-EC9D41D0C4EA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Stemming refers to a </a:t>
            </a:r>
            <a:r>
              <a:rPr lang="en-GB" dirty="0">
                <a:solidFill>
                  <a:srgbClr val="FF0000"/>
                </a:solidFill>
              </a:rPr>
              <a:t>simpler version </a:t>
            </a:r>
            <a:r>
              <a:rPr lang="en-GB" dirty="0"/>
              <a:t>of lemmatization in which we mainly just strip suffixes from the end of the word.</a:t>
            </a:r>
          </a:p>
          <a:p>
            <a:r>
              <a:rPr lang="en-GB" dirty="0"/>
              <a:t>Breaking up a text into individual sentences, using cues like periods or exclamation points.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7772400" cy="857250"/>
          </a:xfrm>
        </p:spPr>
        <p:txBody>
          <a:bodyPr/>
          <a:lstStyle/>
          <a:p>
            <a:r>
              <a:rPr lang="en-US" dirty="0"/>
              <a:t>Text Normalization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484784"/>
            <a:ext cx="8507288" cy="475252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Every NLP task needs to do text  normalization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Segmenting/tokenizing words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Normalizing word formats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Segmenting sentences in running text</a:t>
            </a:r>
            <a:endParaRPr lang="en-US" sz="3200" b="1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AA3A-DBB3-4818-845A-288E50BCEDA0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</p:spTree>
    <p:extLst>
      <p:ext uri="{BB962C8B-B14F-4D97-AF65-F5344CB8AC3E}">
        <p14:creationId xmlns:p14="http://schemas.microsoft.com/office/powerpoint/2010/main" val="382914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112-30A5-46A0-9AB0-686A82AE131E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49514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counts as a word? </a:t>
            </a:r>
          </a:p>
          <a:p>
            <a:pPr lvl="1"/>
            <a:r>
              <a:rPr lang="en-US" dirty="0"/>
              <a:t>Look one particular corpus; </a:t>
            </a:r>
            <a:r>
              <a:rPr lang="en-US" sz="2300" dirty="0"/>
              <a:t>computer-readable collection of text or speech</a:t>
            </a:r>
          </a:p>
          <a:p>
            <a:pPr lvl="1"/>
            <a:r>
              <a:rPr lang="en-US" sz="2300" dirty="0">
                <a:solidFill>
                  <a:srgbClr val="FF0000"/>
                </a:solidFill>
              </a:rPr>
              <a:t>Brown corpus </a:t>
            </a:r>
            <a:r>
              <a:rPr lang="en-US" sz="2300" dirty="0"/>
              <a:t>is a million-word collection of samples from 500 written English texts from different genres (newspaper, fiction, non-fiction etc.)</a:t>
            </a:r>
          </a:p>
          <a:p>
            <a:pPr lvl="1"/>
            <a:r>
              <a:rPr lang="en-US" sz="2400" dirty="0"/>
              <a:t>How many words are in the following Brown sentence?</a:t>
            </a:r>
          </a:p>
          <a:p>
            <a:pPr marL="274320" lvl="1" indent="0">
              <a:buNone/>
            </a:pPr>
            <a:r>
              <a:rPr lang="en-US" sz="2400" dirty="0"/>
              <a:t>	“</a:t>
            </a:r>
            <a:r>
              <a:rPr lang="en-US" sz="2400" i="1" dirty="0"/>
              <a:t>He stepped out into the hall, was delighted to    encounter a water brother”. </a:t>
            </a:r>
          </a:p>
          <a:p>
            <a:r>
              <a:rPr lang="en-US" sz="2600" b="1" dirty="0">
                <a:solidFill>
                  <a:srgbClr val="FF0000"/>
                </a:solidFill>
              </a:rPr>
              <a:t>13</a:t>
            </a:r>
            <a:r>
              <a:rPr lang="en-US" sz="2600" dirty="0"/>
              <a:t> words if we don’t count punctuation marks as words, </a:t>
            </a:r>
            <a:r>
              <a:rPr lang="en-US" sz="2600" b="1" dirty="0">
                <a:solidFill>
                  <a:srgbClr val="FF0000"/>
                </a:solidFill>
              </a:rPr>
              <a:t>15</a:t>
            </a:r>
            <a:r>
              <a:rPr lang="en-US" sz="2600" dirty="0"/>
              <a:t> if we count punctuation.</a:t>
            </a:r>
          </a:p>
          <a:p>
            <a:pPr marL="274320" lvl="1" indent="0">
              <a:buNone/>
            </a:pPr>
            <a:r>
              <a:rPr lang="en-US" sz="1700" dirty="0"/>
              <a:t>Whether we treat period (“.”), comma (“,”), and so on as words depends on the task.  Punctuation </a:t>
            </a:r>
            <a:r>
              <a:rPr lang="en-US" sz="1800" dirty="0"/>
              <a:t>is critical for finding boundaries.</a:t>
            </a:r>
            <a:endParaRPr lang="en-US" sz="1700" i="1" dirty="0"/>
          </a:p>
        </p:txBody>
      </p:sp>
    </p:spTree>
    <p:extLst>
      <p:ext uri="{BB962C8B-B14F-4D97-AF65-F5344CB8AC3E}">
        <p14:creationId xmlns:p14="http://schemas.microsoft.com/office/powerpoint/2010/main" val="125091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1428736"/>
            <a:ext cx="8715436" cy="471490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Types</a:t>
            </a:r>
            <a:r>
              <a:rPr lang="en-US" sz="2400" dirty="0"/>
              <a:t> are the number of distinct words in a corpus;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Tokens</a:t>
            </a:r>
            <a:r>
              <a:rPr lang="en-US" sz="2400" dirty="0"/>
              <a:t> are the total number of running words.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They picnicked by the pool, then lay back on the grass and looked at the stars.</a:t>
            </a:r>
          </a:p>
          <a:p>
            <a:r>
              <a:rPr lang="en-US" dirty="0"/>
              <a:t>How many?</a:t>
            </a:r>
          </a:p>
          <a:p>
            <a:pPr lvl="1"/>
            <a:r>
              <a:rPr lang="en-US" dirty="0"/>
              <a:t>16 tokens and 14 types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6717-ECC7-4605-A525-AFD4E14D62D9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</p:spTree>
    <p:extLst>
      <p:ext uri="{BB962C8B-B14F-4D97-AF65-F5344CB8AC3E}">
        <p14:creationId xmlns:p14="http://schemas.microsoft.com/office/powerpoint/2010/main" val="2300425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Herdan’s</a:t>
            </a:r>
            <a:r>
              <a:rPr lang="en-US" dirty="0"/>
              <a:t> Law/ Heaps’ Law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0C8-A00B-447A-83C7-B1E821A7B75A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larger the corpora we look at, the more word types we find</a:t>
                </a:r>
              </a:p>
              <a:p>
                <a:r>
                  <a:rPr lang="en-US" dirty="0"/>
                  <a:t>This relationship between the number of </a:t>
                </a:r>
                <a:r>
                  <a:rPr lang="en-US" dirty="0">
                    <a:solidFill>
                      <a:srgbClr val="C00000"/>
                    </a:solidFill>
                  </a:rPr>
                  <a:t>types</a:t>
                </a:r>
                <a:r>
                  <a:rPr lang="en-US" dirty="0">
                    <a:sym typeface="Symbol" panose="05050102010706020507" pitchFamily="18" charset="2"/>
                  </a:rPr>
                  <a:t></a:t>
                </a:r>
                <a:r>
                  <a:rPr lang="en-US" dirty="0" err="1"/>
                  <a:t>V</a:t>
                </a:r>
                <a:r>
                  <a:rPr lang="en-US" dirty="0" err="1">
                    <a:sym typeface="Symbol" panose="05050102010706020507" pitchFamily="18" charset="2"/>
                  </a:rPr>
                  <a:t></a:t>
                </a:r>
                <a:r>
                  <a:rPr lang="en-US" dirty="0" err="1"/>
                  <a:t>and</a:t>
                </a:r>
                <a:r>
                  <a:rPr lang="en-US" dirty="0"/>
                  <a:t> number of tokens N is called </a:t>
                </a:r>
                <a:r>
                  <a:rPr lang="en-US" dirty="0" err="1"/>
                  <a:t>Herdan’s</a:t>
                </a:r>
                <a:r>
                  <a:rPr lang="en-US" dirty="0"/>
                  <a:t> Law </a:t>
                </a:r>
              </a:p>
              <a:p>
                <a:pPr marL="11430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300" i="1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sz="3300" dirty="0"/>
              </a:p>
              <a:p>
                <a:pPr marL="0" indent="0">
                  <a:buNone/>
                </a:pPr>
                <a:r>
                  <a:rPr lang="en-US" dirty="0"/>
                  <a:t>where k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positive constants, and 0 &lt;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&lt;1.</a:t>
                </a:r>
              </a:p>
              <a:p>
                <a:pPr lvl="1"/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depends on the corpus size and the genre, for  large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ranges from 0.67 to 0.75</a:t>
                </a:r>
              </a:p>
              <a:p>
                <a:pPr lvl="1"/>
                <a:r>
                  <a:rPr lang="en-US" dirty="0"/>
                  <a:t> V for a text goes up significantly faster than the square root of its tokens.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62" t="-2133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83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9531" y="162880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N</a:t>
            </a:r>
            <a:r>
              <a:rPr lang="en-US" dirty="0"/>
              <a:t> = number of tokens</a:t>
            </a:r>
          </a:p>
          <a:p>
            <a:pPr marL="0" indent="0">
              <a:buNone/>
            </a:pPr>
            <a:r>
              <a:rPr lang="en-US" b="1" i="1" dirty="0"/>
              <a:t>V</a:t>
            </a:r>
            <a:r>
              <a:rPr lang="en-US" dirty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/>
              <a:t>|</a:t>
            </a:r>
            <a:r>
              <a:rPr lang="en-US" sz="1800" i="1" dirty="0"/>
              <a:t>V</a:t>
            </a:r>
            <a:r>
              <a:rPr lang="en-US" sz="1800" dirty="0"/>
              <a:t>|</a:t>
            </a:r>
            <a:r>
              <a:rPr lang="en-US" sz="1800" i="1" dirty="0"/>
              <a:t> </a:t>
            </a:r>
            <a:r>
              <a:rPr lang="en-US" sz="1800" dirty="0"/>
              <a:t>is the size of the vocabulary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38200" y="381000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Tokens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 = |V|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Switchboard phone</a:t>
                      </a:r>
                      <a:r>
                        <a:rPr lang="en-US" baseline="0" dirty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N-grams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trillion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88024" y="1655220"/>
            <a:ext cx="38597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Church and Gale (1990)</a:t>
            </a:r>
            <a:r>
              <a:rPr lang="en-US" dirty="0">
                <a:latin typeface="Calibri"/>
                <a:cs typeface="Calibri"/>
              </a:rPr>
              <a:t>: |V| &gt; O(N</a:t>
            </a:r>
            <a:r>
              <a:rPr lang="en-US" baseline="30000" dirty="0">
                <a:latin typeface="Calibri"/>
                <a:cs typeface="Calibri"/>
              </a:rPr>
              <a:t>½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DBEB-A956-44F7-B308-593AE7B0DFFC}" type="datetime1">
              <a:rPr lang="en-US" smtClean="0"/>
              <a:t>12/6/2024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</p:spTree>
    <p:extLst>
      <p:ext uri="{BB962C8B-B14F-4D97-AF65-F5344CB8AC3E}">
        <p14:creationId xmlns:p14="http://schemas.microsoft.com/office/powerpoint/2010/main" val="72608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lvl="1"/>
            <a:r>
              <a:rPr lang="en-GB" dirty="0"/>
              <a:t>particularly useful for searching in texts, when we have a pattern to search.</a:t>
            </a:r>
          </a:p>
          <a:p>
            <a:pPr lvl="1"/>
            <a:r>
              <a:rPr lang="en-GB" dirty="0"/>
              <a:t>search through the corpus, returning all texts that match the pattern.</a:t>
            </a:r>
          </a:p>
          <a:p>
            <a:pPr lvl="1"/>
            <a:r>
              <a:rPr lang="en-GB" dirty="0"/>
              <a:t>The corpus can be a single document or a collection.</a:t>
            </a:r>
            <a:endParaRPr lang="en-US" dirty="0"/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3ED1-CE1B-469A-B9F0-ED67DAE32A89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</p:spTree>
    <p:extLst>
      <p:ext uri="{BB962C8B-B14F-4D97-AF65-F5344CB8AC3E}">
        <p14:creationId xmlns:p14="http://schemas.microsoft.com/office/powerpoint/2010/main" val="3899177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C94F-BF31-46B3-B4C3-EEE8CCEEE9FB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 A lemma is a set of lexical forms having the same stem, the same major part-of-speech, and the same word sense.</a:t>
            </a:r>
          </a:p>
          <a:p>
            <a:pPr lvl="1"/>
            <a:r>
              <a:rPr lang="en-US" sz="2300" dirty="0"/>
              <a:t>Seuss’s </a:t>
            </a:r>
            <a:r>
              <a:rPr lang="en-US" sz="2300" dirty="0">
                <a:solidFill>
                  <a:srgbClr val="FF0000"/>
                </a:solidFill>
              </a:rPr>
              <a:t>cat </a:t>
            </a:r>
            <a:r>
              <a:rPr lang="en-US" sz="2300" dirty="0"/>
              <a:t>in the hat is different from other</a:t>
            </a:r>
            <a:r>
              <a:rPr lang="en-US" sz="2300" dirty="0">
                <a:solidFill>
                  <a:srgbClr val="FF0000"/>
                </a:solidFill>
              </a:rPr>
              <a:t> cats! </a:t>
            </a:r>
            <a:endParaRPr lang="en-US" sz="2300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cat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cats </a:t>
            </a:r>
            <a:r>
              <a:rPr lang="en-US" dirty="0"/>
              <a:t>= same lemma</a:t>
            </a:r>
          </a:p>
          <a:p>
            <a:r>
              <a:rPr lang="en-US" sz="2800" dirty="0"/>
              <a:t>Word form: </a:t>
            </a:r>
            <a:r>
              <a:rPr lang="en-US" sz="2900" dirty="0"/>
              <a:t>the full inflected surface form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cat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cats </a:t>
            </a:r>
            <a:r>
              <a:rPr lang="en-US" dirty="0"/>
              <a:t>= different word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7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 and Stemming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483D-C7CE-438D-8C01-7FE3408617DB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Lemmatization is the task of determining that two words have the same root, despite their surface differences.</a:t>
            </a:r>
          </a:p>
          <a:p>
            <a:pPr lvl="1"/>
            <a:r>
              <a:rPr lang="en-US" dirty="0"/>
              <a:t> The words </a:t>
            </a:r>
            <a:r>
              <a:rPr lang="en-US" i="1" dirty="0">
                <a:solidFill>
                  <a:srgbClr val="FF0000"/>
                </a:solidFill>
              </a:rPr>
              <a:t>am, are,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is</a:t>
            </a:r>
            <a:r>
              <a:rPr lang="en-US" dirty="0"/>
              <a:t> have the shared lemma </a:t>
            </a:r>
            <a:r>
              <a:rPr lang="en-US" i="1" dirty="0">
                <a:solidFill>
                  <a:srgbClr val="FF0000"/>
                </a:solidFill>
              </a:rPr>
              <a:t>be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The words </a:t>
            </a:r>
            <a:r>
              <a:rPr lang="en-US" i="1" dirty="0">
                <a:solidFill>
                  <a:srgbClr val="FF0000"/>
                </a:solidFill>
              </a:rPr>
              <a:t>dinner</a:t>
            </a:r>
            <a:r>
              <a:rPr lang="en-US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dinners</a:t>
            </a:r>
            <a:r>
              <a:rPr lang="en-US" dirty="0"/>
              <a:t> both have the lemma </a:t>
            </a:r>
            <a:r>
              <a:rPr lang="en-US" i="1" dirty="0">
                <a:solidFill>
                  <a:srgbClr val="FF0000"/>
                </a:solidFill>
              </a:rPr>
              <a:t>dinner</a:t>
            </a:r>
            <a:r>
              <a:rPr lang="en-US" dirty="0"/>
              <a:t>.</a:t>
            </a:r>
          </a:p>
          <a:p>
            <a:r>
              <a:rPr lang="en-US" dirty="0"/>
              <a:t> Representing a word by its lemma is important for web search. This is especially important in morphologically complex languages.</a:t>
            </a:r>
          </a:p>
          <a:p>
            <a:pPr lvl="1"/>
            <a:r>
              <a:rPr lang="en-US" dirty="0"/>
              <a:t>Ex. </a:t>
            </a:r>
            <a:r>
              <a:rPr lang="en-US" i="1" dirty="0">
                <a:solidFill>
                  <a:srgbClr val="FF0000"/>
                </a:solidFill>
              </a:rPr>
              <a:t>He is reading detective stories   </a:t>
            </a:r>
            <a:r>
              <a:rPr lang="en-US" dirty="0"/>
              <a:t>would thus be  </a:t>
            </a:r>
            <a:r>
              <a:rPr lang="en-US" i="1" dirty="0">
                <a:solidFill>
                  <a:srgbClr val="FF0000"/>
                </a:solidFill>
              </a:rPr>
              <a:t>He be read detective story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85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lemmatization done?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439-C155-45DC-BDC1-DB926EE3D546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most sophisticated methods for lemmatization involve complete morphological parsing of the word. </a:t>
            </a:r>
          </a:p>
          <a:p>
            <a:pPr lvl="1"/>
            <a:r>
              <a:rPr lang="en-US" dirty="0"/>
              <a:t>The way the words constructed </a:t>
            </a:r>
          </a:p>
          <a:p>
            <a:r>
              <a:rPr lang="en-US" sz="2400" dirty="0"/>
              <a:t>Morphology is the study of morpheme the way words are built up from smaller meaning-bearing units called morphemes.</a:t>
            </a:r>
          </a:p>
          <a:p>
            <a:r>
              <a:rPr lang="en-US" sz="2400" dirty="0"/>
              <a:t>Two broad classes of morphemes : </a:t>
            </a:r>
          </a:p>
          <a:p>
            <a:pPr lvl="1"/>
            <a:r>
              <a:rPr lang="en-US" dirty="0"/>
              <a:t>Stems : </a:t>
            </a:r>
            <a:r>
              <a:rPr lang="en-US" sz="2300" dirty="0"/>
              <a:t>the central morpheme of the word, supplying the main meaning</a:t>
            </a:r>
          </a:p>
          <a:p>
            <a:pPr lvl="1"/>
            <a:r>
              <a:rPr lang="en-US" sz="2300" dirty="0"/>
              <a:t>Affixes : adding “additional” meanings of various kinds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31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412776"/>
            <a:ext cx="8537448" cy="413077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Reduce inflections or variant forms to base form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am,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i="1" dirty="0">
                <a:solidFill>
                  <a:srgbClr val="C00000"/>
                </a:solidFill>
              </a:rPr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the boy car be different color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Lemmatization: have to find correct dictionary headword 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B344-089D-48C4-B419-3CCC3B8CE81B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</p:spTree>
    <p:extLst>
      <p:ext uri="{BB962C8B-B14F-4D97-AF65-F5344CB8AC3E}">
        <p14:creationId xmlns:p14="http://schemas.microsoft.com/office/powerpoint/2010/main" val="155983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Porter Stemmer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FD45-1DC3-45A1-A82F-70424BA9E995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the most widely used stemming algorithms is the simple and efficient Porter (1980) algorithm.</a:t>
            </a:r>
          </a:p>
          <a:p>
            <a:pPr>
              <a:buNone/>
            </a:pPr>
            <a:endParaRPr lang="en-US" dirty="0"/>
          </a:p>
          <a:p>
            <a:pPr lvl="2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ATIONAL -&gt;  ATE (e.g., relational-&gt;relate)</a:t>
            </a:r>
          </a:p>
          <a:p>
            <a:pPr lvl="2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ING -&gt;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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if stem contains vowel (e.g., motoring!-&gt;motor)</a:t>
            </a:r>
          </a:p>
          <a:p>
            <a:pPr lvl="2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SSES -&gt;  SS (e.g., grasses -&gt; grass)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3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723" y="332656"/>
            <a:ext cx="8534400" cy="7589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Porter’s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412776"/>
            <a:ext cx="4498848" cy="3333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   Step 1a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sses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ies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38864" y="2924944"/>
            <a:ext cx="4697288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000" dirty="0"/>
              <a:t>       Step 2 (for long stems)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ational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izer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    Step 3 (for longer stems)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CDA0-663B-4B67-AEB8-4F3EB0B53A9E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</p:spTree>
    <p:extLst>
      <p:ext uri="{BB962C8B-B14F-4D97-AF65-F5344CB8AC3E}">
        <p14:creationId xmlns:p14="http://schemas.microsoft.com/office/powerpoint/2010/main" val="23721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800" y="340934"/>
            <a:ext cx="8534400" cy="758952"/>
          </a:xfrm>
        </p:spPr>
        <p:txBody>
          <a:bodyPr>
            <a:noAutofit/>
          </a:bodyPr>
          <a:lstStyle/>
          <a:p>
            <a:r>
              <a:rPr lang="en-US" sz="2800" dirty="0"/>
              <a:t>Viewing morphology in a corpus</a:t>
            </a:r>
            <a:br>
              <a:rPr lang="en-US" sz="2800" dirty="0"/>
            </a:br>
            <a:r>
              <a:rPr lang="en-US" sz="2800" dirty="0"/>
              <a:t>Why only strip –</a:t>
            </a:r>
            <a:r>
              <a:rPr lang="en-US" sz="2800" dirty="0" err="1"/>
              <a:t>ing</a:t>
            </a:r>
            <a:r>
              <a:rPr lang="en-US" sz="2800" dirty="0"/>
              <a:t> if there is a vowel?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00" y="1785324"/>
            <a:ext cx="8077200" cy="76200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4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24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24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2400" dirty="0" err="1">
                <a:sym typeface="Symbol" charset="2"/>
              </a:rPr>
              <a:t>ø</a:t>
            </a:r>
            <a:r>
              <a:rPr lang="en-US" sz="2400" dirty="0">
                <a:sym typeface="Symbol" charset="2"/>
              </a:rPr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3928" y="2936602"/>
            <a:ext cx="21852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urier"/>
                <a:cs typeface="Courier"/>
              </a:rPr>
              <a:t>548 being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  <a:latin typeface="Courier"/>
                <a:cs typeface="Courier"/>
              </a:rPr>
              <a:t>541 nothing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  <a:latin typeface="Courier"/>
                <a:cs typeface="Courier"/>
              </a:rPr>
              <a:t>152 something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"/>
                <a:cs typeface="Courier"/>
              </a:rPr>
              <a:t>145 coming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  <a:latin typeface="Courier"/>
                <a:cs typeface="Courier"/>
              </a:rPr>
              <a:t>130 morning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"/>
                <a:cs typeface="Courier"/>
              </a:rPr>
              <a:t>122 having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"/>
                <a:cs typeface="Courier"/>
              </a:rPr>
              <a:t>120 living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"/>
                <a:cs typeface="Courier"/>
              </a:rPr>
              <a:t>117 loving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"/>
                <a:cs typeface="Courier"/>
              </a:rPr>
              <a:t>116 Being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"/>
                <a:cs typeface="Courier"/>
              </a:rPr>
              <a:t>102 going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2936602"/>
            <a:ext cx="23391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  <a:latin typeface="Courier"/>
                <a:cs typeface="Courier"/>
              </a:rPr>
              <a:t>1312 King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"/>
                <a:cs typeface="Courier"/>
              </a:rPr>
              <a:t> 548 being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7CD7C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"/>
                <a:cs typeface="Courier"/>
              </a:rPr>
              <a:t>541 nothing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  <a:latin typeface="Courier"/>
                <a:cs typeface="Courier"/>
              </a:rPr>
              <a:t> 388 king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  <a:latin typeface="Courier"/>
                <a:cs typeface="Courier"/>
              </a:rPr>
              <a:t> 375 bring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  <a:latin typeface="Courier"/>
                <a:cs typeface="Courier"/>
              </a:rPr>
              <a:t> 358 thing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  <a:latin typeface="Courier"/>
                <a:cs typeface="Courier"/>
              </a:rPr>
              <a:t> 307 ring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  <a:latin typeface="Courier"/>
                <a:cs typeface="Courier"/>
              </a:rPr>
              <a:t> 152 something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"/>
                <a:cs typeface="Courier"/>
              </a:rPr>
              <a:t> 145 coming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"/>
                <a:cs typeface="Courier"/>
              </a:rPr>
              <a:t>130 morning</a:t>
            </a:r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D2EB-F796-4165-96EB-ED00552789FA}" type="datetime1">
              <a:rPr lang="en-US" smtClean="0"/>
              <a:t>12/6/2024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</p:spTree>
    <p:extLst>
      <p:ext uri="{BB962C8B-B14F-4D97-AF65-F5344CB8AC3E}">
        <p14:creationId xmlns:p14="http://schemas.microsoft.com/office/powerpoint/2010/main" val="34729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2209800"/>
            <a:ext cx="8839200" cy="333375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cs typeface="Courier"/>
              </a:rPr>
              <a:t>Finland’s capital </a:t>
            </a:r>
            <a:r>
              <a:rPr lang="en-US" sz="2000" dirty="0">
                <a:cs typeface="Courier"/>
                <a:sym typeface="Symbol" charset="2"/>
              </a:rPr>
              <a:t>   </a:t>
            </a:r>
            <a:r>
              <a:rPr lang="en-US" sz="2000" i="1" dirty="0">
                <a:cs typeface="Courier"/>
                <a:sym typeface="Symbol" charset="2"/>
              </a:rPr>
              <a:t>  </a:t>
            </a:r>
            <a:r>
              <a:rPr lang="en-US" sz="2000" dirty="0">
                <a:cs typeface="Courier"/>
                <a:sym typeface="Symbol" charset="2"/>
              </a:rPr>
              <a:t>Finland </a:t>
            </a:r>
            <a:r>
              <a:rPr lang="en-US" sz="2000" dirty="0" err="1">
                <a:cs typeface="Courier"/>
                <a:sym typeface="Symbol" charset="2"/>
              </a:rPr>
              <a:t>Finlands</a:t>
            </a:r>
            <a:r>
              <a:rPr lang="en-US" sz="2000" dirty="0">
                <a:cs typeface="Courier"/>
                <a:sym typeface="Symbol" charset="2"/>
              </a:rPr>
              <a:t> Finland’s </a:t>
            </a:r>
            <a:r>
              <a:rPr lang="en-US" sz="2000" dirty="0">
                <a:cs typeface="Calibri"/>
                <a:sym typeface="Symbol" charset="2"/>
              </a:rPr>
              <a:t> </a:t>
            </a:r>
            <a:r>
              <a:rPr lang="en-US" sz="2000" i="1" dirty="0">
                <a:cs typeface="Calibri"/>
                <a:sym typeface="Symbol" charset="2"/>
              </a:rPr>
              <a:t>?</a:t>
            </a:r>
            <a:endParaRPr lang="en-US" sz="2000" dirty="0">
              <a:cs typeface="Calibri"/>
              <a:sym typeface="Symbol" charset="2"/>
            </a:endParaRPr>
          </a:p>
          <a:p>
            <a:r>
              <a:rPr lang="en-US" sz="2000" dirty="0">
                <a:cs typeface="Courier"/>
              </a:rPr>
              <a:t>what’re, I’m, isn’t  </a:t>
            </a:r>
            <a:r>
              <a:rPr lang="en-US" sz="2000" dirty="0">
                <a:cs typeface="Courier"/>
                <a:sym typeface="Symbol" charset="2"/>
              </a:rPr>
              <a:t></a:t>
            </a:r>
            <a:r>
              <a:rPr lang="en-US" sz="2000" i="1" dirty="0">
                <a:cs typeface="Courier"/>
              </a:rPr>
              <a:t>  </a:t>
            </a:r>
            <a:r>
              <a:rPr lang="en-US" sz="2000" dirty="0">
                <a:cs typeface="Courier"/>
                <a:sym typeface="Symbol" charset="2"/>
              </a:rPr>
              <a:t>What are, I am, is not</a:t>
            </a:r>
          </a:p>
          <a:p>
            <a:r>
              <a:rPr lang="en-US" sz="2000" dirty="0">
                <a:cs typeface="Courier"/>
                <a:sym typeface="Symbol" charset="2"/>
              </a:rPr>
              <a:t>Hewlett-Packard        Hewlett Packard </a:t>
            </a:r>
            <a:r>
              <a:rPr lang="en-US" sz="2000" dirty="0">
                <a:cs typeface="Calibri"/>
                <a:sym typeface="Symbol" charset="2"/>
              </a:rPr>
              <a:t>?</a:t>
            </a:r>
            <a:endParaRPr lang="en-US" sz="2000" dirty="0">
              <a:cs typeface="Courier"/>
              <a:sym typeface="Symbol" charset="2"/>
            </a:endParaRPr>
          </a:p>
          <a:p>
            <a:r>
              <a:rPr lang="en-US" sz="2000" dirty="0">
                <a:cs typeface="Courier"/>
                <a:sym typeface="Symbol" charset="2"/>
              </a:rPr>
              <a:t>state-of-the-art       state of the art </a:t>
            </a:r>
            <a:r>
              <a:rPr lang="en-US" sz="2000" dirty="0"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cs typeface="Courier"/>
                <a:sym typeface="Symbol" charset="2"/>
              </a:rPr>
              <a:t>Lowercase		  lower-case lowercase lower case </a:t>
            </a:r>
            <a:r>
              <a:rPr lang="en-US" sz="2000" dirty="0"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cs typeface="Courier"/>
                <a:sym typeface="Symbol" charset="2"/>
              </a:rPr>
              <a:t>San Francisco	  </a:t>
            </a:r>
            <a:r>
              <a:rPr lang="en-US" sz="2200" dirty="0"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>
                <a:cs typeface="Calibri"/>
                <a:sym typeface="Symbol" charset="2"/>
              </a:rPr>
              <a:t>m.p.h., Ph.D.		</a:t>
            </a:r>
            <a:r>
              <a:rPr lang="en-US" sz="2000" dirty="0">
                <a:cs typeface="Courier"/>
                <a:sym typeface="Symbol" charset="2"/>
              </a:rPr>
              <a:t>  </a:t>
            </a:r>
            <a:r>
              <a:rPr lang="en-US" sz="2000" dirty="0">
                <a:cs typeface="Calibri"/>
                <a:sym typeface="Symbol" charset="2"/>
              </a:rPr>
              <a:t>??</a:t>
            </a:r>
          </a:p>
          <a:p>
            <a:r>
              <a:rPr lang="en-US" sz="2000" dirty="0">
                <a:cs typeface="Calibri"/>
                <a:sym typeface="Symbol" charset="2"/>
              </a:rPr>
              <a:t> $44.55 		</a:t>
            </a:r>
            <a:r>
              <a:rPr lang="en-US" sz="2000" dirty="0">
                <a:cs typeface="Courier"/>
                <a:sym typeface="Symbol" charset="2"/>
              </a:rPr>
              <a:t>  prices </a:t>
            </a:r>
            <a:r>
              <a:rPr lang="en-US" sz="2000" dirty="0"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cs typeface="Calibri"/>
                <a:sym typeface="Symbol" charset="2"/>
              </a:rPr>
              <a:t>01/02/06  		</a:t>
            </a:r>
            <a:r>
              <a:rPr lang="en-US" sz="2000" dirty="0">
                <a:cs typeface="Courier"/>
                <a:sym typeface="Symbol" charset="2"/>
              </a:rPr>
              <a:t>  dates </a:t>
            </a:r>
            <a:r>
              <a:rPr lang="en-US" sz="2000" dirty="0">
                <a:cs typeface="Calibri"/>
                <a:sym typeface="Symbol" charset="2"/>
              </a:rPr>
              <a:t>?</a:t>
            </a:r>
          </a:p>
          <a:p>
            <a:r>
              <a:rPr lang="en-US" sz="2000" dirty="0" err="1">
                <a:cs typeface="Courier"/>
                <a:sym typeface="Symbol" charset="2"/>
              </a:rPr>
              <a:t>abc@xyz</a:t>
            </a:r>
            <a:r>
              <a:rPr lang="en-US" sz="2000" dirty="0">
                <a:cs typeface="Courier"/>
                <a:sym typeface="Symbol" charset="2"/>
              </a:rPr>
              <a:t>, </a:t>
            </a:r>
            <a:r>
              <a:rPr lang="en-US" sz="2000" dirty="0">
                <a:cs typeface="Courier"/>
                <a:sym typeface="Symbol" charset="2"/>
                <a:hlinkClick r:id="rId2"/>
              </a:rPr>
              <a:t>www.kuet.ac.bd/cse</a:t>
            </a:r>
            <a:r>
              <a:rPr lang="en-US" sz="2000" dirty="0">
                <a:cs typeface="Courier"/>
                <a:sym typeface="Symbol" charset="2"/>
              </a:rPr>
              <a:t>  </a:t>
            </a:r>
            <a:r>
              <a:rPr lang="en-US" sz="2000" dirty="0">
                <a:cs typeface="Calibri"/>
                <a:sym typeface="Symbol" charset="2"/>
              </a:rPr>
              <a:t>Email and </a:t>
            </a:r>
            <a:r>
              <a:rPr lang="en-US" sz="2000" dirty="0" err="1">
                <a:cs typeface="Calibri"/>
                <a:sym typeface="Symbol" charset="2"/>
              </a:rPr>
              <a:t>urls</a:t>
            </a:r>
            <a:r>
              <a:rPr lang="en-US" sz="2000" dirty="0">
                <a:cs typeface="Calibri"/>
                <a:sym typeface="Symbol" charset="2"/>
              </a:rPr>
              <a:t> ?</a:t>
            </a:r>
          </a:p>
          <a:p>
            <a:endParaRPr lang="en-US" sz="2000" dirty="0">
              <a:cs typeface="Calibri"/>
              <a:sym typeface="Symbol" charset="2"/>
            </a:endParaRPr>
          </a:p>
          <a:p>
            <a:endParaRPr lang="en-US" sz="2000" dirty="0">
              <a:cs typeface="Calibri"/>
              <a:sym typeface="Symbol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E31D-C7EF-4733-B453-044684234844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46769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exceptions to handle</a:t>
            </a:r>
          </a:p>
        </p:txBody>
      </p:sp>
    </p:spTree>
    <p:extLst>
      <p:ext uri="{BB962C8B-B14F-4D97-AF65-F5344CB8AC3E}">
        <p14:creationId xmlns:p14="http://schemas.microsoft.com/office/powerpoint/2010/main" val="709235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Case folding:  Another  form of normalization</a:t>
            </a:r>
          </a:p>
          <a:p>
            <a:pPr lvl="1"/>
            <a:r>
              <a:rPr lang="en-US" sz="1900" dirty="0"/>
              <a:t>reduce all letters to lower case</a:t>
            </a:r>
          </a:p>
          <a:p>
            <a:pPr eaLnBrk="1" hangingPunct="1"/>
            <a:r>
              <a:rPr lang="en-US" sz="2400" dirty="0"/>
              <a:t>Applications like IR from text</a:t>
            </a:r>
          </a:p>
          <a:p>
            <a:pPr lvl="1" eaLnBrk="1" hangingPunct="1"/>
            <a:r>
              <a:rPr lang="en-US" sz="2000" dirty="0"/>
              <a:t>Since users tend to use lower case</a:t>
            </a:r>
          </a:p>
          <a:p>
            <a:pPr lvl="1" eaLnBrk="1" hangingPunct="1"/>
            <a:r>
              <a:rPr lang="en-US" sz="2000" dirty="0"/>
              <a:t>Possible exception: upper case in mid-sentence?</a:t>
            </a:r>
          </a:p>
          <a:p>
            <a:pPr lvl="2" eaLnBrk="1" hangingPunct="1"/>
            <a:r>
              <a:rPr lang="en-US" sz="1800" dirty="0"/>
              <a:t>e.g., </a:t>
            </a:r>
            <a:r>
              <a:rPr lang="en-US" sz="1800" b="1" i="1" dirty="0"/>
              <a:t>General Motors</a:t>
            </a:r>
          </a:p>
          <a:p>
            <a:pPr lvl="2" eaLnBrk="1" hangingPunct="1"/>
            <a:r>
              <a:rPr lang="en-US" sz="1800" b="1" i="1" dirty="0"/>
              <a:t>US</a:t>
            </a:r>
            <a:r>
              <a:rPr lang="en-US" sz="1800" dirty="0"/>
              <a:t> vs. us</a:t>
            </a:r>
            <a:endParaRPr lang="en-US" sz="1800" b="1" i="1" dirty="0"/>
          </a:p>
          <a:p>
            <a:pPr lvl="2" eaLnBrk="1" hangingPunct="1"/>
            <a:r>
              <a:rPr lang="en-US" sz="1800" b="1" i="1" dirty="0"/>
              <a:t>SAIL</a:t>
            </a:r>
            <a:r>
              <a:rPr lang="en-US" sz="1800" dirty="0"/>
              <a:t> vs. </a:t>
            </a:r>
            <a:r>
              <a:rPr lang="en-US" sz="1800" b="1" i="1" dirty="0"/>
              <a:t>sail</a:t>
            </a:r>
          </a:p>
          <a:p>
            <a:r>
              <a:rPr lang="en-US" sz="2400" dirty="0"/>
              <a:t>For sentiment analysis, MT, Information extraction</a:t>
            </a:r>
          </a:p>
          <a:p>
            <a:pPr lvl="1"/>
            <a:r>
              <a:rPr lang="en-US" sz="2000" dirty="0"/>
              <a:t>Case is </a:t>
            </a:r>
            <a:r>
              <a:rPr lang="en-US" sz="2000"/>
              <a:t>helpful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5DCD-20B0-4C43-B197-0F254C8DAE59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</p:spTree>
    <p:extLst>
      <p:ext uri="{BB962C8B-B14F-4D97-AF65-F5344CB8AC3E}">
        <p14:creationId xmlns:p14="http://schemas.microsoft.com/office/powerpoint/2010/main" val="13583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7158" y="1643050"/>
            <a:ext cx="85344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!, ? are relatively 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Dr.</a:t>
            </a:r>
          </a:p>
          <a:p>
            <a:pPr lvl="1"/>
            <a:r>
              <a:rPr lang="en-US" dirty="0"/>
              <a:t>Numbers like .02% or 4.3</a:t>
            </a:r>
          </a:p>
          <a:p>
            <a:r>
              <a:rPr lang="en-US" dirty="0"/>
              <a:t>Build a binary classifier</a:t>
            </a:r>
          </a:p>
          <a:p>
            <a:pPr lvl="1"/>
            <a:r>
              <a:rPr lang="en-US" dirty="0"/>
              <a:t>Looks 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/>
              <a:t>EndOfSentence</a:t>
            </a:r>
            <a:r>
              <a:rPr lang="en-US" dirty="0"/>
              <a:t>/</a:t>
            </a:r>
            <a:r>
              <a:rPr lang="en-US" dirty="0" err="1"/>
              <a:t>NotEndOfSentence</a:t>
            </a:r>
            <a:endParaRPr lang="en-US" dirty="0"/>
          </a:p>
          <a:p>
            <a:pPr lvl="1"/>
            <a:r>
              <a:rPr lang="en-US" dirty="0"/>
              <a:t>Classifiers: hand-written rules, regular expressions, or machine-learning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6BC9-3504-4017-BAA7-CC70BC9D8639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</p:spTree>
    <p:extLst>
      <p:ext uri="{BB962C8B-B14F-4D97-AF65-F5344CB8AC3E}">
        <p14:creationId xmlns:p14="http://schemas.microsoft.com/office/powerpoint/2010/main" val="101834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Disjunctions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527048"/>
            <a:ext cx="8627966" cy="4830910"/>
          </a:xfrm>
        </p:spPr>
        <p:txBody>
          <a:bodyPr>
            <a:normAutofit/>
          </a:bodyPr>
          <a:lstStyle/>
          <a:p>
            <a:r>
              <a:rPr lang="en-GB" dirty="0"/>
              <a:t>The string of characters inside the braces specifies a disjunction of characters to match. 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endParaRPr lang="en-US" sz="1800" dirty="0"/>
          </a:p>
          <a:p>
            <a:r>
              <a:rPr lang="en-US" dirty="0"/>
              <a:t>Ranges</a:t>
            </a:r>
            <a:r>
              <a:rPr lang="en-US" sz="2000" dirty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71913"/>
              </p:ext>
            </p:extLst>
          </p:nvPr>
        </p:nvGraphicFramePr>
        <p:xfrm>
          <a:off x="1285852" y="2571744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Woodchuck,</a:t>
                      </a:r>
                      <a:r>
                        <a:rPr lang="en-US" baseline="0" dirty="0"/>
                        <a:t> woodchuck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29934"/>
              </p:ext>
            </p:extLst>
          </p:nvPr>
        </p:nvGraphicFramePr>
        <p:xfrm>
          <a:off x="571472" y="4286256"/>
          <a:ext cx="80009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546">
                <a:tc>
                  <a:txBody>
                    <a:bodyPr/>
                    <a:lstStyle/>
                    <a:p>
                      <a:r>
                        <a:rPr lang="en-US" sz="18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 upper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renched Blossoms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lower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y beans were impatient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single</a:t>
                      </a:r>
                      <a:r>
                        <a:rPr lang="en-US" sz="1800" baseline="0" dirty="0"/>
                        <a:t> digit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: Down the Rabbit Hole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765-8FA8-4D46-9346-4971FDD76C9E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</p:spTree>
    <p:extLst>
      <p:ext uri="{BB962C8B-B14F-4D97-AF65-F5344CB8AC3E}">
        <p14:creationId xmlns:p14="http://schemas.microsoft.com/office/powerpoint/2010/main" val="296565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7239000" cy="85725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end-of-sentence: 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981200"/>
            <a:ext cx="4496062" cy="370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5C81-5600-463D-9CE0-4B70DBD1D2FB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</p:spTree>
    <p:extLst>
      <p:ext uri="{BB962C8B-B14F-4D97-AF65-F5344CB8AC3E}">
        <p14:creationId xmlns:p14="http://schemas.microsoft.com/office/powerpoint/2010/main" val="3282662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971800"/>
            <a:ext cx="5638800" cy="682752"/>
          </a:xfrm>
        </p:spPr>
        <p:txBody>
          <a:bodyPr/>
          <a:lstStyle/>
          <a:p>
            <a:r>
              <a:rPr lang="en-US"/>
              <a:t>THANK 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43AD-2768-48B2-B291-3839AF63A71E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5656" y="332656"/>
            <a:ext cx="7982272" cy="742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Regular Expressions: Negation in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285860"/>
            <a:ext cx="8715436" cy="4745771"/>
          </a:xfrm>
        </p:spPr>
        <p:txBody>
          <a:bodyPr/>
          <a:lstStyle/>
          <a:p>
            <a:pPr eaLnBrk="1" hangingPunct="1"/>
            <a:r>
              <a:rPr lang="en-GB" dirty="0"/>
              <a:t>The pattern /[2-5]/ specifies any one of the characters</a:t>
            </a:r>
          </a:p>
          <a:p>
            <a:pPr>
              <a:buNone/>
            </a:pPr>
            <a:r>
              <a:rPr lang="en-GB" dirty="0"/>
              <a:t>2, 3, 4, or 5. The pattern /[b-g]/ specifies one of the characters b, c, d, e, f, or g.  </a:t>
            </a:r>
          </a:p>
          <a:p>
            <a:r>
              <a:rPr lang="en-GB" dirty="0"/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 [^Ss]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Carat means negation only when first in []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28596" y="3786190"/>
          <a:ext cx="7924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an </a:t>
                      </a:r>
                      <a:r>
                        <a:rPr lang="en-US" dirty="0"/>
                        <a:t>upper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pripetchik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Neither e nor 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pattern</a:t>
                      </a:r>
                      <a:r>
                        <a:rPr lang="en-US" baseline="0" dirty="0"/>
                        <a:t> a</a:t>
                      </a:r>
                      <a:r>
                        <a:rPr lang="en-US" dirty="0"/>
                        <a:t> carat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51C8-AA87-4DD6-B349-ABCF788D9DB4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</p:spTree>
    <p:extLst>
      <p:ext uri="{BB962C8B-B14F-4D97-AF65-F5344CB8AC3E}">
        <p14:creationId xmlns:p14="http://schemas.microsoft.com/office/powerpoint/2010/main" val="119630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  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3302794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4572000"/>
            <a:ext cx="7010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13" y="1726134"/>
            <a:ext cx="1556710" cy="2216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70823" y="4082534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Stephen C </a:t>
            </a:r>
            <a:r>
              <a:rPr lang="en-US" sz="1600" dirty="0" err="1"/>
              <a:t>Kleene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97000"/>
              </p:ext>
            </p:extLst>
          </p:nvPr>
        </p:nvGraphicFramePr>
        <p:xfrm>
          <a:off x="285720" y="1071546"/>
          <a:ext cx="6429420" cy="3912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1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542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09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r>
                        <a:rPr lang="en-US" baseline="0" dirty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09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09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70822" y="4541719"/>
            <a:ext cx="2065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Kleene</a:t>
            </a:r>
            <a:r>
              <a:rPr lang="en-US" sz="1600" dirty="0"/>
              <a:t> *,   </a:t>
            </a:r>
            <a:r>
              <a:rPr lang="en-US" sz="1600" dirty="0" err="1"/>
              <a:t>Kleene</a:t>
            </a:r>
            <a:r>
              <a:rPr lang="en-US" sz="1600" dirty="0"/>
              <a:t> +  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09773"/>
              </p:ext>
            </p:extLst>
          </p:nvPr>
        </p:nvGraphicFramePr>
        <p:xfrm>
          <a:off x="500034" y="4786322"/>
          <a:ext cx="4953000" cy="1572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506">
                <a:tc>
                  <a:txBody>
                    <a:bodyPr/>
                    <a:lstStyle/>
                    <a:p>
                      <a:r>
                        <a:rPr lang="en-US" sz="14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400" dirty="0">
                          <a:latin typeface="Courier"/>
                          <a:cs typeface="Courier"/>
                        </a:rPr>
                        <a:t>[A-Z]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sz="1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sz="1400" u="none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sz="1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400" dirty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1400" dirty="0" err="1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1400" dirty="0">
                          <a:latin typeface="Courier"/>
                          <a:cs typeface="Courier"/>
                        </a:rPr>
                        <a:t>-z]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1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1400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1400" u="sng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sz="1400" u="sng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50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1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4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1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sz="1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1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4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1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1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1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1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19FB-EE06-400C-807B-37A7E61241C2}" type="datetime1">
              <a:rPr lang="en-US" smtClean="0"/>
              <a:t>12/6/2024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</p:spTree>
    <p:extLst>
      <p:ext uri="{BB962C8B-B14F-4D97-AF65-F5344CB8AC3E}">
        <p14:creationId xmlns:p14="http://schemas.microsoft.com/office/powerpoint/2010/main" val="39931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Anchors  </a:t>
            </a:r>
            <a:r>
              <a:rPr lang="en-US" dirty="0">
                <a:solidFill>
                  <a:srgbClr val="FF0000"/>
                </a:solidFill>
              </a:rPr>
              <a:t>^   $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Anchors are special characters that anchor regular expressions to particular places in a string. </a:t>
            </a:r>
          </a:p>
          <a:p>
            <a:pPr lvl="1"/>
            <a:r>
              <a:rPr lang="en-GB" dirty="0"/>
              <a:t>The common anchors are the caret </a:t>
            </a:r>
            <a:r>
              <a:rPr lang="en-GB" b="1" dirty="0">
                <a:solidFill>
                  <a:srgbClr val="C00000"/>
                </a:solidFill>
              </a:rPr>
              <a:t>^</a:t>
            </a:r>
            <a:r>
              <a:rPr lang="en-GB" dirty="0"/>
              <a:t> and the dollar sign </a:t>
            </a:r>
            <a:r>
              <a:rPr lang="en-GB" b="1" dirty="0">
                <a:solidFill>
                  <a:srgbClr val="C00000"/>
                </a:solidFill>
              </a:rPr>
              <a:t>$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The caret  matches the start of a line. The pattern /^The/ matches the word The only at the start of a line</a:t>
            </a:r>
          </a:p>
          <a:p>
            <a:r>
              <a:rPr lang="en-GB" dirty="0"/>
              <a:t>The caret ^ has three uses: </a:t>
            </a:r>
          </a:p>
          <a:p>
            <a:pPr lvl="1"/>
            <a:r>
              <a:rPr lang="en-GB" dirty="0"/>
              <a:t>to match the start of a line,</a:t>
            </a:r>
          </a:p>
          <a:p>
            <a:pPr lvl="1"/>
            <a:r>
              <a:rPr lang="en-GB" dirty="0"/>
              <a:t> to indicate a negation inside of square brackets,</a:t>
            </a:r>
          </a:p>
          <a:p>
            <a:pPr lvl="1"/>
            <a:r>
              <a:rPr lang="en-GB" dirty="0"/>
              <a:t> and just to mean a caret.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4697-6EEA-41E8-A9C7-E66D0397BD81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</p:spTree>
    <p:extLst>
      <p:ext uri="{BB962C8B-B14F-4D97-AF65-F5344CB8AC3E}">
        <p14:creationId xmlns:p14="http://schemas.microsoft.com/office/powerpoint/2010/main" val="369958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Disjunction, Grouping, and Precedence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35B-F53B-4ABF-8FE2-969E5B6F3F2A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The disjunction operator, also called the pipe symbol </a:t>
            </a:r>
            <a:r>
              <a:rPr lang="en-GB" dirty="0">
                <a:solidFill>
                  <a:srgbClr val="C00000"/>
                </a:solidFill>
              </a:rPr>
              <a:t>|</a:t>
            </a:r>
            <a:r>
              <a:rPr lang="en-GB" dirty="0"/>
              <a:t>. The pattern </a:t>
            </a:r>
            <a:r>
              <a:rPr lang="en-GB" dirty="0">
                <a:solidFill>
                  <a:srgbClr val="C00000"/>
                </a:solidFill>
              </a:rPr>
              <a:t>/</a:t>
            </a:r>
            <a:r>
              <a:rPr lang="en-GB" dirty="0" err="1">
                <a:solidFill>
                  <a:srgbClr val="C00000"/>
                </a:solidFill>
              </a:rPr>
              <a:t>cat|dog</a:t>
            </a:r>
            <a:r>
              <a:rPr lang="en-GB" dirty="0">
                <a:solidFill>
                  <a:srgbClr val="C00000"/>
                </a:solidFill>
              </a:rPr>
              <a:t>/ </a:t>
            </a:r>
            <a:r>
              <a:rPr lang="en-GB" dirty="0"/>
              <a:t>matches either the string cat or the string dog.</a:t>
            </a:r>
          </a:p>
          <a:p>
            <a:r>
              <a:rPr lang="en-GB" dirty="0"/>
              <a:t> To apply disjunction operator only to a specific pattern, use the parenthesis operators ( and ).</a:t>
            </a:r>
          </a:p>
          <a:p>
            <a:pPr lvl="1"/>
            <a:r>
              <a:rPr lang="en-GB" dirty="0"/>
              <a:t> the pattern </a:t>
            </a:r>
            <a:r>
              <a:rPr lang="en-GB" dirty="0">
                <a:solidFill>
                  <a:srgbClr val="C00000"/>
                </a:solidFill>
              </a:rPr>
              <a:t>/</a:t>
            </a:r>
            <a:r>
              <a:rPr lang="en-GB" dirty="0" err="1">
                <a:solidFill>
                  <a:srgbClr val="C00000"/>
                </a:solidFill>
              </a:rPr>
              <a:t>gupp</a:t>
            </a:r>
            <a:r>
              <a:rPr lang="en-GB" dirty="0">
                <a:solidFill>
                  <a:srgbClr val="C00000"/>
                </a:solidFill>
              </a:rPr>
              <a:t>(</a:t>
            </a:r>
            <a:r>
              <a:rPr lang="en-GB" dirty="0" err="1">
                <a:solidFill>
                  <a:srgbClr val="C00000"/>
                </a:solidFill>
              </a:rPr>
              <a:t>y|ies</a:t>
            </a:r>
            <a:r>
              <a:rPr lang="en-GB" dirty="0">
                <a:solidFill>
                  <a:srgbClr val="C00000"/>
                </a:solidFill>
              </a:rPr>
              <a:t>)/ </a:t>
            </a:r>
            <a:r>
              <a:rPr lang="en-GB" dirty="0"/>
              <a:t>would specify that we meant the disjunction only to apply to the suffixes y and </a:t>
            </a:r>
            <a:r>
              <a:rPr lang="en-GB" dirty="0" err="1"/>
              <a:t>ies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 </a:t>
            </a:r>
            <a:r>
              <a:rPr lang="en-GB" sz="2300" dirty="0"/>
              <a:t>we could write the expression </a:t>
            </a:r>
            <a:r>
              <a:rPr lang="en-GB" sz="2300" dirty="0">
                <a:solidFill>
                  <a:srgbClr val="C00000"/>
                </a:solidFill>
              </a:rPr>
              <a:t>/(Column [0-9]+ *)*/ </a:t>
            </a:r>
            <a:r>
              <a:rPr lang="en-GB" sz="2300" dirty="0"/>
              <a:t>to match the word Column, followed by a number and optional spaces, the whole pattern repeated any number of times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operator precedence hierarchy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6DFD-70AF-4C08-8CCA-14F87AADAB1E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Parenthesis 	      ()</a:t>
            </a:r>
          </a:p>
          <a:p>
            <a:r>
              <a:rPr lang="en-GB" dirty="0"/>
              <a:t>Counters 			* + ? {}</a:t>
            </a:r>
          </a:p>
          <a:p>
            <a:r>
              <a:rPr lang="en-GB" dirty="0"/>
              <a:t>Sequences and anchors 	the ^my end$</a:t>
            </a:r>
          </a:p>
          <a:p>
            <a:r>
              <a:rPr lang="en-GB" dirty="0"/>
              <a:t>Disjunction 			|</a:t>
            </a:r>
          </a:p>
          <a:p>
            <a:endParaRPr lang="en-GB" dirty="0"/>
          </a:p>
          <a:p>
            <a:pPr lvl="1"/>
            <a:r>
              <a:rPr lang="en-GB" dirty="0"/>
              <a:t>Counters have a higher precedence than sequences,/the*/ matches </a:t>
            </a:r>
            <a:r>
              <a:rPr lang="en-GB" dirty="0" err="1">
                <a:solidFill>
                  <a:srgbClr val="C00000"/>
                </a:solidFill>
              </a:rPr>
              <a:t>theeeee</a:t>
            </a:r>
            <a:r>
              <a:rPr lang="en-GB" dirty="0"/>
              <a:t> but not </a:t>
            </a:r>
            <a:r>
              <a:rPr lang="en-GB" dirty="0" err="1">
                <a:solidFill>
                  <a:srgbClr val="C00000"/>
                </a:solidFill>
              </a:rPr>
              <a:t>thethe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Sequences have a higher precedence than disjunction, /</a:t>
            </a:r>
            <a:r>
              <a:rPr lang="en-GB" dirty="0" err="1"/>
              <a:t>the|any</a:t>
            </a:r>
            <a:r>
              <a:rPr lang="en-GB" dirty="0"/>
              <a:t>/ matches </a:t>
            </a:r>
            <a:r>
              <a:rPr lang="en-GB" dirty="0">
                <a:solidFill>
                  <a:srgbClr val="C00000"/>
                </a:solidFill>
              </a:rPr>
              <a:t>the</a:t>
            </a:r>
            <a:r>
              <a:rPr lang="en-GB" dirty="0"/>
              <a:t> or </a:t>
            </a:r>
            <a:r>
              <a:rPr lang="en-GB" dirty="0">
                <a:solidFill>
                  <a:srgbClr val="C00000"/>
                </a:solidFill>
              </a:rPr>
              <a:t>any</a:t>
            </a:r>
            <a:r>
              <a:rPr lang="en-GB" dirty="0"/>
              <a:t> but not </a:t>
            </a:r>
            <a:r>
              <a:rPr lang="en-GB" dirty="0" err="1"/>
              <a:t>theny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400" y="268761"/>
            <a:ext cx="8534400" cy="758952"/>
          </a:xfrm>
        </p:spPr>
        <p:txBody>
          <a:bodyPr/>
          <a:lstStyle/>
          <a:p>
            <a:r>
              <a:rPr lang="en-GB" dirty="0"/>
              <a:t>Greedy pattern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F822-7344-4A05-B2D2-4248EA2D551C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Dr. Azhar, KUET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Patterns can be ambiguous in another way. </a:t>
            </a:r>
          </a:p>
          <a:p>
            <a:pPr lvl="1"/>
            <a:r>
              <a:rPr lang="en-GB" dirty="0"/>
              <a:t>The expression /[a-z]*/ when matching against the text </a:t>
            </a:r>
            <a:r>
              <a:rPr lang="en-GB" dirty="0">
                <a:solidFill>
                  <a:srgbClr val="FF0000"/>
                </a:solidFill>
              </a:rPr>
              <a:t>once upon a time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Since /[a-z]*/ matches zero or more letters, this expression could match nothing, or just the first letter o, on, </a:t>
            </a:r>
            <a:r>
              <a:rPr lang="en-GB" dirty="0" err="1"/>
              <a:t>onc</a:t>
            </a:r>
            <a:r>
              <a:rPr lang="en-GB" dirty="0"/>
              <a:t>, or once.</a:t>
            </a:r>
          </a:p>
          <a:p>
            <a:r>
              <a:rPr lang="en-GB" dirty="0"/>
              <a:t>RE always match the largest string they can;</a:t>
            </a:r>
          </a:p>
          <a:p>
            <a:pPr lvl="1"/>
            <a:r>
              <a:rPr lang="en-GB" dirty="0"/>
              <a:t>Therefore, we say that “patterns are greedy”, expanding to cover as much of a string as they can.</a:t>
            </a:r>
          </a:p>
          <a:p>
            <a:r>
              <a:rPr lang="en-GB" dirty="0"/>
              <a:t> Ways to make non greedy</a:t>
            </a:r>
          </a:p>
          <a:p>
            <a:pPr lvl="1"/>
            <a:r>
              <a:rPr lang="en-GB" dirty="0"/>
              <a:t>*? : </a:t>
            </a:r>
            <a:r>
              <a:rPr lang="en-GB" dirty="0" err="1"/>
              <a:t>Kleenee</a:t>
            </a:r>
            <a:r>
              <a:rPr lang="en-GB" dirty="0"/>
              <a:t> star -&gt;as little text as possible</a:t>
            </a:r>
          </a:p>
          <a:p>
            <a:pPr lvl="1"/>
            <a:r>
              <a:rPr lang="en-GB" dirty="0"/>
              <a:t> +? : </a:t>
            </a:r>
            <a:r>
              <a:rPr lang="en-GB" dirty="0" err="1"/>
              <a:t>Kleenee</a:t>
            </a:r>
            <a:r>
              <a:rPr lang="en-GB" dirty="0"/>
              <a:t> plus  -&gt;as little text as possible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2383</TotalTime>
  <Words>2461</Words>
  <Application>Microsoft Office PowerPoint</Application>
  <PresentationFormat>On-screen Show (4:3)</PresentationFormat>
  <Paragraphs>422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ＭＳ Ｐゴシック</vt:lpstr>
      <vt:lpstr>Calibri</vt:lpstr>
      <vt:lpstr>Cambria Math</vt:lpstr>
      <vt:lpstr>Courier</vt:lpstr>
      <vt:lpstr>Courier New</vt:lpstr>
      <vt:lpstr>Georgia</vt:lpstr>
      <vt:lpstr>Symbol</vt:lpstr>
      <vt:lpstr>Times</vt:lpstr>
      <vt:lpstr>Wingdings</vt:lpstr>
      <vt:lpstr>Wingdings 2</vt:lpstr>
      <vt:lpstr>Civic</vt:lpstr>
      <vt:lpstr>Basic Text Processing: Regular Expressions and Text Normalization</vt:lpstr>
      <vt:lpstr>Regular expressions</vt:lpstr>
      <vt:lpstr>Regular Expressions: Disjunctions</vt:lpstr>
      <vt:lpstr>Regular Expressions: Negation in Disjunction</vt:lpstr>
      <vt:lpstr>Regular Expressions: ?    *  +  .</vt:lpstr>
      <vt:lpstr>Regular Expressions: Anchors  ^   $</vt:lpstr>
      <vt:lpstr>Disjunction, Grouping, and Precedence</vt:lpstr>
      <vt:lpstr>operator precedence hierarchy</vt:lpstr>
      <vt:lpstr>Greedy pattern</vt:lpstr>
      <vt:lpstr>Example 1</vt:lpstr>
      <vt:lpstr>Text Normalization </vt:lpstr>
      <vt:lpstr>Text Normalization</vt:lpstr>
      <vt:lpstr>Lemmatization</vt:lpstr>
      <vt:lpstr>Stemming and Segmentation</vt:lpstr>
      <vt:lpstr>Text Normalization</vt:lpstr>
      <vt:lpstr>Words</vt:lpstr>
      <vt:lpstr>How many words?</vt:lpstr>
      <vt:lpstr>Herdan’s Law/ Heaps’ Law</vt:lpstr>
      <vt:lpstr>How many words?</vt:lpstr>
      <vt:lpstr>Lemma</vt:lpstr>
      <vt:lpstr>Lemmatization and Stemming</vt:lpstr>
      <vt:lpstr>How is lemmatization done?</vt:lpstr>
      <vt:lpstr>Lemmatization</vt:lpstr>
      <vt:lpstr>The Porter Stemmer</vt:lpstr>
      <vt:lpstr>Porter’s algorithm</vt:lpstr>
      <vt:lpstr>Viewing morphology in a corpus Why only strip –ing if there is a vowel?</vt:lpstr>
      <vt:lpstr>Issues in Tokenization</vt:lpstr>
      <vt:lpstr>Case folding</vt:lpstr>
      <vt:lpstr>Sentence Segmentation</vt:lpstr>
      <vt:lpstr>Determining if a word is end-of-sentence: a Decision Tree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 Detection</dc:title>
  <dc:creator>K.M.Azharul Hasan</dc:creator>
  <cp:lastModifiedBy>Sakhawat Hossain</cp:lastModifiedBy>
  <cp:revision>185</cp:revision>
  <dcterms:created xsi:type="dcterms:W3CDTF">2015-02-12T06:19:28Z</dcterms:created>
  <dcterms:modified xsi:type="dcterms:W3CDTF">2024-12-06T03:51:23Z</dcterms:modified>
</cp:coreProperties>
</file>