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279" r:id="rId3"/>
    <p:sldId id="278" r:id="rId4"/>
    <p:sldId id="261" r:id="rId5"/>
    <p:sldId id="262" r:id="rId6"/>
    <p:sldId id="259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315" r:id="rId17"/>
    <p:sldId id="275" r:id="rId18"/>
    <p:sldId id="257" r:id="rId19"/>
    <p:sldId id="258" r:id="rId20"/>
    <p:sldId id="316" r:id="rId21"/>
    <p:sldId id="260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274" r:id="rId35"/>
    <p:sldId id="276" r:id="rId36"/>
    <p:sldId id="277" r:id="rId37"/>
    <p:sldId id="330" r:id="rId38"/>
    <p:sldId id="280" r:id="rId39"/>
    <p:sldId id="282" r:id="rId40"/>
    <p:sldId id="289" r:id="rId41"/>
    <p:sldId id="291" r:id="rId42"/>
    <p:sldId id="293" r:id="rId43"/>
    <p:sldId id="336" r:id="rId44"/>
    <p:sldId id="332" r:id="rId45"/>
    <p:sldId id="333" r:id="rId46"/>
    <p:sldId id="308" r:id="rId47"/>
    <p:sldId id="334" r:id="rId48"/>
    <p:sldId id="311" r:id="rId49"/>
    <p:sldId id="312" r:id="rId50"/>
    <p:sldId id="313" r:id="rId51"/>
    <p:sldId id="314" r:id="rId52"/>
    <p:sldId id="335" r:id="rId53"/>
    <p:sldId id="393" r:id="rId54"/>
    <p:sldId id="337" r:id="rId55"/>
    <p:sldId id="301" r:id="rId56"/>
    <p:sldId id="338" r:id="rId57"/>
    <p:sldId id="339" r:id="rId58"/>
    <p:sldId id="340" r:id="rId59"/>
    <p:sldId id="341" r:id="rId60"/>
    <p:sldId id="342" r:id="rId61"/>
    <p:sldId id="343" r:id="rId62"/>
    <p:sldId id="345" r:id="rId63"/>
    <p:sldId id="346" r:id="rId64"/>
    <p:sldId id="347" r:id="rId65"/>
    <p:sldId id="348" r:id="rId66"/>
    <p:sldId id="349" r:id="rId67"/>
    <p:sldId id="352" r:id="rId68"/>
    <p:sldId id="353" r:id="rId69"/>
    <p:sldId id="354" r:id="rId70"/>
    <p:sldId id="355" r:id="rId71"/>
    <p:sldId id="356" r:id="rId72"/>
    <p:sldId id="357" r:id="rId73"/>
    <p:sldId id="363" r:id="rId74"/>
    <p:sldId id="364" r:id="rId75"/>
    <p:sldId id="365" r:id="rId76"/>
    <p:sldId id="366" r:id="rId77"/>
    <p:sldId id="367" r:id="rId78"/>
    <p:sldId id="368" r:id="rId79"/>
    <p:sldId id="369" r:id="rId80"/>
    <p:sldId id="370" r:id="rId81"/>
    <p:sldId id="371" r:id="rId82"/>
    <p:sldId id="372" r:id="rId83"/>
    <p:sldId id="373" r:id="rId84"/>
    <p:sldId id="374" r:id="rId85"/>
    <p:sldId id="375" r:id="rId86"/>
    <p:sldId id="376" r:id="rId87"/>
    <p:sldId id="377" r:id="rId88"/>
    <p:sldId id="378" r:id="rId89"/>
    <p:sldId id="379" r:id="rId90"/>
    <p:sldId id="380" r:id="rId91"/>
    <p:sldId id="381" r:id="rId92"/>
    <p:sldId id="382" r:id="rId93"/>
    <p:sldId id="383" r:id="rId94"/>
    <p:sldId id="384" r:id="rId95"/>
    <p:sldId id="385" r:id="rId96"/>
    <p:sldId id="386" r:id="rId97"/>
    <p:sldId id="387" r:id="rId98"/>
    <p:sldId id="388" r:id="rId99"/>
    <p:sldId id="389" r:id="rId100"/>
    <p:sldId id="390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1F38C-7DB3-4A64-8774-C3D736842EA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67F1D-8D09-49EB-9901-E634D024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31B0054E-7562-1A65-09E4-D6789CC56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31290208-B363-CD22-B084-FDC9307E4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988BA4-C332-556F-1A2C-33BF2EA7C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D78B5-D1F0-4FF2-A4DF-E4C7856862CD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5A4AE31C-B7B8-D060-6413-EE83EDF56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10AC712B-8D25-BB1B-FD07-519A43616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5234C42-9648-28EB-BF58-42873E70E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46108-D778-462A-9028-7ACC9DA81757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0FE5ED04-4240-0584-D27B-44098CFB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6D5C3827-856E-0E79-5E20-6943B4688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DD3BC20-89FF-5F1D-C695-00E02CF2B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A024A-9F28-4341-9911-47CB76BF0CB5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BC342453-8AC9-3608-6BB1-DACDDE484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45C88D6A-3955-FCDB-B82D-11BFC85E3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C4975D1-3AC4-ADC1-4296-BC5E485E9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A2F53-9209-4FD2-B21A-BF9AD45933B0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8A4001E2-5FE3-F178-D1D1-4A58A7721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2779D865-25F3-2D18-AECA-CE56A816B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661B004-10C4-84E6-80B9-9DFB6D3F6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C2E6B-6BD6-4EA5-8F92-C2396169D610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61014423-4DA6-EEE9-3E8C-F0B7DDB9A4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1700B6C1-205E-5A5E-6A97-71D559E31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D84F33B-F8D0-E5AA-1274-8F4889676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22D46-36D8-4147-B9FF-2E7EC501ABE0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5A23B325-7EBE-C11A-B9B3-C17E23660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F0127AC9-BBF1-72B2-F419-CA6BFB05A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DE64D24-33C0-2E0F-79D9-5670A7BD63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CC550-0ACF-48F5-8E93-326038A8412F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692C3F1E-D4D0-79A0-ABD2-1EB5EB5285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8D704A37-419E-5F8F-5334-89F5A62F3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35511FB-6D7F-1D75-B21A-7080DF17F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0E9B4-E35B-4569-92B0-D2CC8FAFBEB2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15867BC3-23AF-9C69-5BF3-F4F1DF9F22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F1CEE689-625E-35C0-6581-B607114F2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62A2D94-D4DC-A055-CD08-6D1CFE6102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A71DD-F419-4A5A-8063-112FD0A2705C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8C4C3935-66D0-C2C8-3A2C-DA5321579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73E94A1A-E76D-7E52-BA21-0AEF6033E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464983-295B-92AB-900D-E5D8C8C5C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057E0-1FE2-4F36-9DE3-EAC591EB045B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C90D0A37-A0DF-E4FC-DF4C-01745E1519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6C772FE8-CE04-1E23-8EEE-F41E23893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3339181-6870-CDAE-4744-96D0245EF1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C6924-4E26-4B1D-9A43-21BE8388DB74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EB57CED-0660-B4DB-46E3-CA141DC922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7378726-FD0D-09AA-A7B6-619674C36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748E40-9CD1-3C1C-AB5E-741830F7D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81B4D-D441-4948-9949-55EBD5A02B69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4E1CDE44-F95D-A19E-C814-D43ABE70F7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BEC87993-3CF8-B8C1-81D0-366B5C22B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6887150-9523-4CAE-FB0A-24A0B107A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166A7-FA6B-4B1E-9C89-F955FC3B1244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12DD9BEB-32B2-C21E-D1A8-E392DE590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3D558780-6525-541E-A003-781240B0D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5CA1B9-91AA-E853-31F2-8F2D64B117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E0CB3-E5F1-469A-BA16-3567A9A51F02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D7CDD551-E6B1-22B6-CA40-435D197104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D83C0B8A-1647-CE3A-861A-A1E7FAFDE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D366DD-4CD4-371A-A0E0-1931BF58E9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1EF1B-DF90-4498-9F2B-CA8D0D07C638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4D2ED434-CB21-1758-C268-C8E47D5456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85C8B7EF-B46D-3322-4311-7F43D55DE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FF97CDA-BEB6-8F33-E1DD-565D6D344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F8FA5-18A0-47EB-BCFC-11D266C7FC8E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6AE0E7E7-2AD8-2DBB-5A87-7D3ACFF1F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988D4D31-82F4-344D-FA25-9E75B8896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998A348-75C6-72A2-AAAA-074EC04DCA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8A1E1-60DB-4802-BC8F-BC8E0799F804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CC0780C5-0BA8-DB3A-71B8-BE510C848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DBCF82D9-60D0-F7E8-A4C4-C59B199DE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615D959-0B27-730F-926A-58D21D29D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D5935E-97A6-49C5-9477-0892988332B7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0E89D352-4A10-12B3-DE8B-B147CFB855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66A53828-8999-E980-2736-9B76F32F4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A243D9-1F70-082E-088C-2B65A506C4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6FE85-5A6D-413B-8380-7DBAA673B9B5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B9F024DC-202F-C81E-C11F-17575D867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17112139-C084-99A8-66E9-11A75E502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C4BE8EC-A55F-4A3D-44EB-D61776527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08227-CC38-4091-8006-C385B4E62911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7360B494-7360-A579-2B9D-E61463956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C3A9D9E0-0C5B-E303-082D-D25FD0BDC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416F732-57BC-4112-BD02-A0A17D6CD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5EAEE-9FF6-49BA-9C68-A02628E0E0B2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B16AAF54-787D-0C4A-5B26-2B2CE2D50C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5BFFE0B6-EBD2-AAD7-A40F-AD5447F2F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142FFA-1AF4-98DF-C170-F2B21A9954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52734-CD65-47D1-9126-1E8CB07AE799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EA8D56FC-380B-1322-AFB4-705CC226F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22398C7F-701A-C541-825E-AAD8C2B3E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F58FBFB-FBAA-B3EB-2A37-226E60E16B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4B2B8-9D46-4C88-85DA-C08F29AA5DDD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19E5EF8F-7C1A-5F5D-08EE-A0DD3ADBBF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00CB2D61-B834-0ABA-624B-7419C1DFF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2369CF-24AF-E25D-B155-7B85477065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77F0D-12C1-4E62-94D2-5692B18648FB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4779F00D-B133-9730-CE6E-E21EC4788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0DAD7C26-F69B-383C-4ED6-C05F10C07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D07555F-5F20-8ECB-1DA5-7EB596C32E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8A275-55B4-4B35-B9A2-669C3A18B7F6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CE9C3011-BC8E-BEE2-4065-00D4A7F727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578A84DE-94F0-2FAF-2347-B473E911D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C1C7A6-1780-1DFB-A547-340118660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69892-43C8-4547-BCBB-DA6E76D496D0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4C669636-CDE6-3068-EC52-2EE54CA37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0752810D-C5C5-9422-D2BA-67A0BF8EC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6EA48A-3ABF-C912-C89C-E4BE15219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36E25-6356-4DB0-BD88-2F62B25C94F3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37955CF9-AB2E-04C4-9D44-5FCDC8AE8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1157853E-04DD-6736-5BE9-F8CB771F6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98C2FA-DF10-F1B2-3BEC-149F311451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01812-EBE8-4E15-9DBB-08791D42EA8A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88DE5CDB-F85F-9CA8-3641-D1EE1DCFF7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A116C2C7-B194-1509-6423-71B1CFC43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5532-F5CE-093B-F283-CA6862C21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2277A-FE87-7C4A-CA02-1D69F755C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51D1-68FA-5B0A-5247-D9E24C8C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F1-3BBE-4EAF-B39D-818664C57C9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31E7-65CD-02D0-99F8-6BC22BC7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037A7-F0AB-0AFC-DC0E-014663A9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3FCB-2DFF-4C4D-923F-09DC5ACA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6045-41CB-E3C5-A621-3856F7A4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C1968-642B-9BC8-7847-3898722DD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0484-60C1-A1A5-8344-18C4C29B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F1-3BBE-4EAF-B39D-818664C57C9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FA322-9790-672F-F0B3-9F234C73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9B57-B0BE-081A-CCC1-7FA2D1C9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3FCB-2DFF-4C4D-923F-09DC5ACA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4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93077-FE04-0C8A-1575-03A1C8497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6CA8A-BB5C-25BD-AE32-217D0FF60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19CC-AC08-A9B0-7A13-C7746553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F1-3BBE-4EAF-B39D-818664C57C9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D9117-BF77-D907-83C4-936A5751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6F69-235D-83DB-F401-D210FE35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3FCB-2DFF-4C4D-923F-09DC5ACA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6612-63F0-23FD-55B2-AB5D7E0F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13E5-DC0B-AE4F-D7F1-5382BC5B8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6F77A-1472-EF70-D842-1A89D5A4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F1-3BBE-4EAF-B39D-818664C57C9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0AE1-9E33-3E3E-8A63-5A7DD28C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DCA5-C25F-7276-AB8E-306F1ABD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3FCB-2DFF-4C4D-923F-09DC5ACA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9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B46B-AEF9-5FAC-7A8C-01852D75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29B12-84A2-4CAD-B73A-66C55549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694B-7855-7F60-55AF-668C1B5F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F1-3BBE-4EAF-B39D-818664C57C9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1EFD8-CAC5-06A4-ACA3-9A5AD1E2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192F-7C3B-4C9B-ADAC-FC1DCB58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3FCB-2DFF-4C4D-923F-09DC5ACA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5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7036-B39E-4C51-0466-950C8C34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2E2F-E905-DF02-5434-059735A59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2D595-14DE-2E6E-0BEE-AFDE4924B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01792-357E-93E1-8C40-72E272AE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F1-3BBE-4EAF-B39D-818664C57C9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85092-DE1B-1E6D-71D9-6D8FEBBD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5337F-A572-3678-F6F0-14D13766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3FCB-2DFF-4C4D-923F-09DC5ACA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254A-6225-F3CB-B3DC-530CA68F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D794-3478-C07B-B061-CE700C749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8064F-B969-6FAF-1636-98E06E58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D1AB5-09E7-FB36-97AE-27CF742D2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2E0EC-DB1C-71A3-C784-C6C34E617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242FE-04C5-B7B5-6E0E-4C52B9EE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F1-3BBE-4EAF-B39D-818664C57C9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67B7D-0BB7-05A5-9247-3AE193C4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74EF8-E7F5-271C-CA2A-9286D3C9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3FCB-2DFF-4C4D-923F-09DC5ACA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9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D8D7-F95D-C744-4A5F-1616D3DD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F90F6-8A19-98C7-F110-8A80EC4F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F1-3BBE-4EAF-B39D-818664C57C9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BDA2D-21E0-F5F6-7946-1C6196BF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2C3F1-34F2-DA5D-9978-90A32FB1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3FCB-2DFF-4C4D-923F-09DC5ACA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3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779D4-AD70-BD70-A255-E804848E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F1-3BBE-4EAF-B39D-818664C57C9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A8206-D4DE-D017-461D-4F8F32E2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63900-2CFC-6F6B-BD63-C51E4A96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3FCB-2DFF-4C4D-923F-09DC5ACA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3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1FD2-6F3C-0E3F-542C-6360DFC7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5FC4-4E3C-3494-DD17-DEE54049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B85C0-AE24-FED5-F25F-659E55A0F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BBB2E-CD3D-3EA3-1B8F-C5D1E4C3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F1-3BBE-4EAF-B39D-818664C57C9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59998-BD94-E332-79A0-6B639DA4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68A73-B187-3F46-6F83-E518F780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3FCB-2DFF-4C4D-923F-09DC5ACA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8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2573-01A9-FCB7-A268-D7326819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3C2DC-A274-067B-BAD5-504CEDA4D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B6EF-A5E4-7BC4-779F-C117B1E10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2911B-1ED1-FF5C-C834-54ECF5C8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F1-3BBE-4EAF-B39D-818664C57C9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F23FE-5090-478F-33A3-28865712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BBDAC-E135-F954-9532-6638F3F9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3FCB-2DFF-4C4D-923F-09DC5ACA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0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CF889-4B54-50D0-658A-C8BCF581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52FB3-7923-7246-3019-7C4E2F4A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1B5C-8836-98E7-B64C-40E9C356F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D0F1-3BBE-4EAF-B39D-818664C57C9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3AAB-9D2F-8DD4-F62D-9CF9EF49C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5132-66A5-F1F3-61B0-CF8C7CD8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13FCB-2DFF-4C4D-923F-09DC5ACA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8.wmf"/><Relationship Id="rId7" Type="http://schemas.openxmlformats.org/officeDocument/2006/relationships/oleObject" Target="../embeddings/oleObject20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40.bin"/><Relationship Id="rId3" Type="http://schemas.openxmlformats.org/officeDocument/2006/relationships/image" Target="../media/image31.emf"/><Relationship Id="rId21" Type="http://schemas.openxmlformats.org/officeDocument/2006/relationships/image" Target="../media/image40.emf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8.e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39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8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5" Type="http://schemas.openxmlformats.org/officeDocument/2006/relationships/image" Target="../media/image42.e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9.e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53.wmf"/><Relationship Id="rId7" Type="http://schemas.openxmlformats.org/officeDocument/2006/relationships/image" Target="../media/image55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57.e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1.wmf"/><Relationship Id="rId5" Type="http://schemas.openxmlformats.org/officeDocument/2006/relationships/image" Target="../media/image58.e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7" Type="http://schemas.openxmlformats.org/officeDocument/2006/relationships/image" Target="../media/image64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6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66.emf"/><Relationship Id="rId7" Type="http://schemas.openxmlformats.org/officeDocument/2006/relationships/image" Target="../media/image68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8.emf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0.wmf"/><Relationship Id="rId2" Type="http://schemas.openxmlformats.org/officeDocument/2006/relationships/oleObject" Target="../embeddings/oleObject74.bin"/><Relationship Id="rId16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5" Type="http://schemas.openxmlformats.org/officeDocument/2006/relationships/image" Target="../media/image79.e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6.emf"/><Relationship Id="rId14" Type="http://schemas.openxmlformats.org/officeDocument/2006/relationships/oleObject" Target="../embeddings/oleObject8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6.emf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12" Type="http://schemas.openxmlformats.org/officeDocument/2006/relationships/oleObject" Target="../embeddings/oleObject87.bin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5.wmf"/><Relationship Id="rId5" Type="http://schemas.openxmlformats.org/officeDocument/2006/relationships/image" Target="../media/image82.e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emf"/><Relationship Id="rId4" Type="http://schemas.openxmlformats.org/officeDocument/2006/relationships/oleObject" Target="../embeddings/oleObject8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89.emf"/><Relationship Id="rId7" Type="http://schemas.openxmlformats.org/officeDocument/2006/relationships/image" Target="../media/image91.e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90.e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8.wmf"/><Relationship Id="rId3" Type="http://schemas.openxmlformats.org/officeDocument/2006/relationships/image" Target="../media/image93.e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9.bin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7.emf"/><Relationship Id="rId5" Type="http://schemas.openxmlformats.org/officeDocument/2006/relationships/image" Target="../media/image94.e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10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5.emf"/><Relationship Id="rId3" Type="http://schemas.openxmlformats.org/officeDocument/2006/relationships/image" Target="../media/image100.emf"/><Relationship Id="rId7" Type="http://schemas.openxmlformats.org/officeDocument/2006/relationships/image" Target="../media/image102.emf"/><Relationship Id="rId12" Type="http://schemas.openxmlformats.org/officeDocument/2006/relationships/oleObject" Target="../embeddings/oleObject106.bin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4.emf"/><Relationship Id="rId5" Type="http://schemas.openxmlformats.org/officeDocument/2006/relationships/image" Target="../media/image101.emf"/><Relationship Id="rId15" Type="http://schemas.openxmlformats.org/officeDocument/2006/relationships/image" Target="../media/image106.e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3.emf"/><Relationship Id="rId14" Type="http://schemas.openxmlformats.org/officeDocument/2006/relationships/oleObject" Target="../embeddings/oleObject10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image" Target="../media/image107.emf"/><Relationship Id="rId7" Type="http://schemas.openxmlformats.org/officeDocument/2006/relationships/image" Target="../media/image109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11.wmf"/><Relationship Id="rId5" Type="http://schemas.openxmlformats.org/officeDocument/2006/relationships/image" Target="../media/image108.e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0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113.emf"/><Relationship Id="rId7" Type="http://schemas.openxmlformats.org/officeDocument/2006/relationships/image" Target="../media/image115.e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image" Target="../media/image117.wmf"/><Relationship Id="rId7" Type="http://schemas.openxmlformats.org/officeDocument/2006/relationships/image" Target="../media/image119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image" Target="../media/image121.wmf"/><Relationship Id="rId7" Type="http://schemas.openxmlformats.org/officeDocument/2006/relationships/image" Target="../media/image123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2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8F86D9-5DE4-1EF8-0C85-FCF1AF916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43853"/>
          </a:xfrm>
        </p:spPr>
        <p:txBody>
          <a:bodyPr/>
          <a:lstStyle/>
          <a:p>
            <a:r>
              <a:rPr lang="en-US" dirty="0"/>
              <a:t> Abdul Aziz</a:t>
            </a:r>
          </a:p>
          <a:p>
            <a:r>
              <a:rPr lang="en-US" dirty="0"/>
              <a:t>Assistant Professor, Department of CSE, KUET.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FCCDF92-6E3C-693B-19FC-960E018F90A9}"/>
              </a:ext>
            </a:extLst>
          </p:cNvPr>
          <p:cNvSpPr txBox="1">
            <a:spLocks/>
          </p:cNvSpPr>
          <p:nvPr/>
        </p:nvSpPr>
        <p:spPr>
          <a:xfrm>
            <a:off x="2404175" y="2713506"/>
            <a:ext cx="7654224" cy="542456"/>
          </a:xfrm>
          <a:prstGeom prst="rect">
            <a:avLst/>
          </a:prstGeom>
        </p:spPr>
        <p:txBody>
          <a:bodyPr vert="horz" wrap="square" lIns="0" tIns="4953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8640" marR="5080" indent="-640080">
              <a:lnSpc>
                <a:spcPct val="100000"/>
              </a:lnSpc>
            </a:pPr>
            <a:r>
              <a:rPr lang="en-US" sz="3200" dirty="0">
                <a:solidFill>
                  <a:srgbClr val="38512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Linear Algebra, Statistics, and Probability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9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lide Number Placeholder 4">
            <a:extLst>
              <a:ext uri="{FF2B5EF4-FFF2-40B4-BE49-F238E27FC236}">
                <a16:creationId xmlns:a16="http://schemas.microsoft.com/office/drawing/2014/main" id="{5767B87B-A003-1042-BB24-D95482995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D108428E-0E81-4CA5-949E-BB1223D8E8AD}" type="slidenum">
              <a:rPr kumimoji="0" lang="ar-SA" altLang="zh-TW" sz="1400">
                <a:solidFill>
                  <a:srgbClr val="800000"/>
                </a:solidFill>
                <a:cs typeface="Times New Roman" panose="02020603050405020304" pitchFamily="18" charset="0"/>
              </a:rPr>
              <a:pPr eaLnBrk="1" hangingPunct="1"/>
              <a:t>10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76683C04-0E4A-89A6-6EE8-1E096B00E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1"/>
            <a:ext cx="7772400" cy="752475"/>
          </a:xfrm>
        </p:spPr>
        <p:txBody>
          <a:bodyPr/>
          <a:lstStyle/>
          <a:p>
            <a:pPr eaLnBrk="1" hangingPunct="1"/>
            <a:r>
              <a:rPr lang="en-US" altLang="zh-TW"/>
              <a:t>Column Vectors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FBA7C63D-FC36-1F22-C9AD-597280DA808A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3284539"/>
            <a:ext cx="8093075" cy="3049587"/>
            <a:chOff x="431" y="2069"/>
            <a:chExt cx="5098" cy="1921"/>
          </a:xfrm>
        </p:grpSpPr>
        <p:graphicFrame>
          <p:nvGraphicFramePr>
            <p:cNvPr id="4100" name="Object 4">
              <a:extLst>
                <a:ext uri="{FF2B5EF4-FFF2-40B4-BE49-F238E27FC236}">
                  <a16:creationId xmlns:a16="http://schemas.microsoft.com/office/drawing/2014/main" id="{A7C1B544-C1FE-39C0-B2C5-B884996BD8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4" y="2693"/>
            <a:ext cx="172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43200" imgH="1117440" progId="Equation.3">
                    <p:embed/>
                  </p:oleObj>
                </mc:Choice>
                <mc:Fallback>
                  <p:oleObj name="Equation" r:id="rId2" imgW="2743200" imgH="1117440" progId="Equation.3">
                    <p:embed/>
                    <p:pic>
                      <p:nvPicPr>
                        <p:cNvPr id="4100" name="Object 4">
                          <a:extLst>
                            <a:ext uri="{FF2B5EF4-FFF2-40B4-BE49-F238E27FC236}">
                              <a16:creationId xmlns:a16="http://schemas.microsoft.com/office/drawing/2014/main" id="{A7C1B544-C1FE-39C0-B2C5-B884996BD8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" y="2693"/>
                          <a:ext cx="172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17" name="Text Box 5">
              <a:extLst>
                <a:ext uri="{FF2B5EF4-FFF2-40B4-BE49-F238E27FC236}">
                  <a16:creationId xmlns:a16="http://schemas.microsoft.com/office/drawing/2014/main" id="{1FF6EB3A-B132-146B-4BA5-2548CA386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069"/>
              <a:ext cx="509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>
                  <a:cs typeface="Arial" charset="0"/>
                </a:rPr>
                <a:t>We defined </a:t>
              </a:r>
              <a:r>
                <a:rPr lang="en-US" altLang="zh-TW" sz="2400" u="sng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addition</a:t>
              </a:r>
              <a:r>
                <a:rPr lang="en-US" altLang="zh-TW" sz="2400">
                  <a:cs typeface="Arial" charset="0"/>
                </a:rPr>
                <a:t> and </a:t>
              </a:r>
              <a:r>
                <a:rPr lang="en-US" altLang="zh-TW" sz="2400" u="sng"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scalar multiplication</a:t>
              </a:r>
              <a:r>
                <a:rPr lang="en-US" altLang="zh-TW" sz="2400">
                  <a:cs typeface="Arial" charset="0"/>
                </a:rPr>
                <a:t> of column vectors in </a:t>
              </a:r>
              <a:r>
                <a:rPr lang="en-US" altLang="zh-TW" sz="2400" b="1">
                  <a:cs typeface="Arial" charset="0"/>
                </a:rPr>
                <a:t>R</a:t>
              </a:r>
              <a:r>
                <a:rPr lang="en-US" altLang="zh-TW" sz="2400" i="1" baseline="30000">
                  <a:cs typeface="Arial" charset="0"/>
                </a:rPr>
                <a:t>n</a:t>
              </a:r>
              <a:r>
                <a:rPr lang="en-US" altLang="zh-TW" sz="2400">
                  <a:cs typeface="Arial" charset="0"/>
                </a:rPr>
                <a:t> in a componentwise manner:</a:t>
              </a:r>
            </a:p>
          </p:txBody>
        </p:sp>
        <p:sp>
          <p:nvSpPr>
            <p:cNvPr id="4109" name="Text Box 6">
              <a:extLst>
                <a:ext uri="{FF2B5EF4-FFF2-40B4-BE49-F238E27FC236}">
                  <a16:creationId xmlns:a16="http://schemas.microsoft.com/office/drawing/2014/main" id="{629EDD11-564D-932F-9D8C-42EAE8CAD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11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/>
                <a:t>and</a:t>
              </a:r>
            </a:p>
          </p:txBody>
        </p:sp>
        <p:graphicFrame>
          <p:nvGraphicFramePr>
            <p:cNvPr id="4101" name="Object 7">
              <a:extLst>
                <a:ext uri="{FF2B5EF4-FFF2-40B4-BE49-F238E27FC236}">
                  <a16:creationId xmlns:a16="http://schemas.microsoft.com/office/drawing/2014/main" id="{DFAE3C3F-F307-2BC8-C8EE-F732143084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9" y="2693"/>
            <a:ext cx="1072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01720" imgH="1117440" progId="Equation.3">
                    <p:embed/>
                  </p:oleObj>
                </mc:Choice>
                <mc:Fallback>
                  <p:oleObj name="Equation" r:id="rId4" imgW="1701720" imgH="1117440" progId="Equation.3">
                    <p:embed/>
                    <p:pic>
                      <p:nvPicPr>
                        <p:cNvPr id="4101" name="Object 7">
                          <a:extLst>
                            <a:ext uri="{FF2B5EF4-FFF2-40B4-BE49-F238E27FC236}">
                              <a16:creationId xmlns:a16="http://schemas.microsoft.com/office/drawing/2014/main" id="{DFAE3C3F-F307-2BC8-C8EE-F732143084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" y="2693"/>
                          <a:ext cx="1072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0" name="Text Box 8">
              <a:extLst>
                <a:ext uri="{FF2B5EF4-FFF2-40B4-BE49-F238E27FC236}">
                  <a16:creationId xmlns:a16="http://schemas.microsoft.com/office/drawing/2014/main" id="{2A1A743C-92C9-2BD2-A664-145A1BD42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702"/>
              <a:ext cx="11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</p:grpSp>
      <p:grpSp>
        <p:nvGrpSpPr>
          <p:cNvPr id="4105" name="Group 15">
            <a:extLst>
              <a:ext uri="{FF2B5EF4-FFF2-40B4-BE49-F238E27FC236}">
                <a16:creationId xmlns:a16="http://schemas.microsoft.com/office/drawing/2014/main" id="{A01BD881-BB1B-6FAE-11EC-E6AAA0C02E4F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1052514"/>
            <a:ext cx="3600450" cy="1595437"/>
            <a:chOff x="476" y="663"/>
            <a:chExt cx="2268" cy="1005"/>
          </a:xfrm>
        </p:grpSpPr>
        <p:sp>
          <p:nvSpPr>
            <p:cNvPr id="4106" name="Text Box 9">
              <a:extLst>
                <a:ext uri="{FF2B5EF4-FFF2-40B4-BE49-F238E27FC236}">
                  <a16:creationId xmlns:a16="http://schemas.microsoft.com/office/drawing/2014/main" id="{DA3710C1-1084-B0AA-AABB-3EA535B45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663"/>
              <a:ext cx="1326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/>
                <a:t>Row vector:</a:t>
              </a:r>
            </a:p>
            <a:p>
              <a:pPr eaLnBrk="1" hangingPunct="1"/>
              <a:endParaRPr lang="en-US" altLang="zh-TW" sz="2400"/>
            </a:p>
            <a:p>
              <a:pPr eaLnBrk="1" hangingPunct="1"/>
              <a:r>
                <a:rPr lang="en-US" altLang="zh-TW" sz="2400"/>
                <a:t>Column vector:</a:t>
              </a:r>
            </a:p>
            <a:p>
              <a:pPr eaLnBrk="1" hangingPunct="1"/>
              <a:r>
                <a:rPr lang="en-US" altLang="zh-TW" sz="2400"/>
                <a:t> </a:t>
              </a:r>
            </a:p>
          </p:txBody>
        </p:sp>
        <p:graphicFrame>
          <p:nvGraphicFramePr>
            <p:cNvPr id="4098" name="Object 10">
              <a:extLst>
                <a:ext uri="{FF2B5EF4-FFF2-40B4-BE49-F238E27FC236}">
                  <a16:creationId xmlns:a16="http://schemas.microsoft.com/office/drawing/2014/main" id="{A093C8C3-7571-0C48-7B3D-A071F76ED6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663"/>
            <a:ext cx="122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6" imgW="1079280" imgH="228600" progId="Equation.3">
                    <p:embed/>
                  </p:oleObj>
                </mc:Choice>
                <mc:Fallback>
                  <p:oleObj name="方程式" r:id="rId6" imgW="1079280" imgH="228600" progId="Equation.3">
                    <p:embed/>
                    <p:pic>
                      <p:nvPicPr>
                        <p:cNvPr id="4098" name="Object 10">
                          <a:extLst>
                            <a:ext uri="{FF2B5EF4-FFF2-40B4-BE49-F238E27FC236}">
                              <a16:creationId xmlns:a16="http://schemas.microsoft.com/office/drawing/2014/main" id="{A093C8C3-7571-0C48-7B3D-A071F76ED6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663"/>
                          <a:ext cx="122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12">
              <a:extLst>
                <a:ext uri="{FF2B5EF4-FFF2-40B4-BE49-F238E27FC236}">
                  <a16:creationId xmlns:a16="http://schemas.microsoft.com/office/drawing/2014/main" id="{1ECA5010-71C6-D2C7-53C7-97974D7150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7" y="935"/>
            <a:ext cx="327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8" imgW="317160" imgH="711000" progId="Equation.3">
                    <p:embed/>
                  </p:oleObj>
                </mc:Choice>
                <mc:Fallback>
                  <p:oleObj name="方程式" r:id="rId8" imgW="317160" imgH="711000" progId="Equation.3">
                    <p:embed/>
                    <p:pic>
                      <p:nvPicPr>
                        <p:cNvPr id="4099" name="Object 12">
                          <a:extLst>
                            <a:ext uri="{FF2B5EF4-FFF2-40B4-BE49-F238E27FC236}">
                              <a16:creationId xmlns:a16="http://schemas.microsoft.com/office/drawing/2014/main" id="{1ECA5010-71C6-D2C7-53C7-97974D7150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935"/>
                          <a:ext cx="327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7" name="Text Box 14">
              <a:extLst>
                <a:ext uri="{FF2B5EF4-FFF2-40B4-BE49-F238E27FC236}">
                  <a16:creationId xmlns:a16="http://schemas.microsoft.com/office/drawing/2014/main" id="{458BEB96-ED0A-FA43-EB99-C73C67AA4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" y="113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9DA473F0-D88F-3A9F-D246-669F8F011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Regression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6F3F775C-8F30-2A7A-A2A0-A6DB22122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828800"/>
            <a:ext cx="7391400" cy="1066800"/>
          </a:xfrm>
        </p:spPr>
        <p:txBody>
          <a:bodyPr/>
          <a:lstStyle/>
          <a:p>
            <a:r>
              <a:rPr lang="en-US" altLang="en-US"/>
              <a:t>Can make specific predictions about Y based on X</a:t>
            </a:r>
          </a:p>
        </p:txBody>
      </p:sp>
      <p:sp>
        <p:nvSpPr>
          <p:cNvPr id="209924" name="Text Box 4">
            <a:extLst>
              <a:ext uri="{FF2B5EF4-FFF2-40B4-BE49-F238E27FC236}">
                <a16:creationId xmlns:a16="http://schemas.microsoft.com/office/drawing/2014/main" id="{401AC33F-049B-6C0A-CFEC-5B833C2A7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6670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Y = (X)(.5) + (2.0)</a:t>
            </a:r>
          </a:p>
        </p:txBody>
      </p:sp>
      <p:sp>
        <p:nvSpPr>
          <p:cNvPr id="209925" name="Text Box 5">
            <a:extLst>
              <a:ext uri="{FF2B5EF4-FFF2-40B4-BE49-F238E27FC236}">
                <a16:creationId xmlns:a16="http://schemas.microsoft.com/office/drawing/2014/main" id="{68418FD4-E7F4-4D5A-2EB2-F596D4F77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76513"/>
            <a:ext cx="990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X = 5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Y = ?</a:t>
            </a:r>
          </a:p>
        </p:txBody>
      </p:sp>
      <p:sp>
        <p:nvSpPr>
          <p:cNvPr id="209926" name="Text Box 6">
            <a:extLst>
              <a:ext uri="{FF2B5EF4-FFF2-40B4-BE49-F238E27FC236}">
                <a16:creationId xmlns:a16="http://schemas.microsoft.com/office/drawing/2014/main" id="{7508C426-7104-0529-F1B2-75F2508FA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00400"/>
            <a:ext cx="2667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Y = (</a:t>
            </a:r>
            <a:r>
              <a:rPr lang="en-US" altLang="en-US">
                <a:solidFill>
                  <a:schemeClr val="hlink"/>
                </a:solidFill>
              </a:rPr>
              <a:t>5</a:t>
            </a:r>
            <a:r>
              <a:rPr lang="en-US" altLang="en-US"/>
              <a:t>)(.5) + (2.0)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Y = 2.5 + 2 = </a:t>
            </a:r>
            <a:r>
              <a:rPr lang="en-US" altLang="en-US">
                <a:solidFill>
                  <a:schemeClr val="hlink"/>
                </a:solidFill>
              </a:rPr>
              <a:t>4.5</a:t>
            </a:r>
          </a:p>
        </p:txBody>
      </p:sp>
      <p:grpSp>
        <p:nvGrpSpPr>
          <p:cNvPr id="209927" name="Group 7">
            <a:extLst>
              <a:ext uri="{FF2B5EF4-FFF2-40B4-BE49-F238E27FC236}">
                <a16:creationId xmlns:a16="http://schemas.microsoft.com/office/drawing/2014/main" id="{24FE5A06-D610-96D7-5331-8AF2CAFD12D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86200"/>
            <a:ext cx="3048000" cy="1524000"/>
            <a:chOff x="528" y="2448"/>
            <a:chExt cx="1920" cy="960"/>
          </a:xfrm>
        </p:grpSpPr>
        <p:grpSp>
          <p:nvGrpSpPr>
            <p:cNvPr id="209928" name="Group 8">
              <a:extLst>
                <a:ext uri="{FF2B5EF4-FFF2-40B4-BE49-F238E27FC236}">
                  <a16:creationId xmlns:a16="http://schemas.microsoft.com/office/drawing/2014/main" id="{A05D0CD5-D30F-4088-5AF6-FC89DF191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592"/>
              <a:ext cx="1344" cy="816"/>
              <a:chOff x="1104" y="2592"/>
              <a:chExt cx="1344" cy="816"/>
            </a:xfrm>
          </p:grpSpPr>
          <p:sp>
            <p:nvSpPr>
              <p:cNvPr id="209929" name="Line 9">
                <a:extLst>
                  <a:ext uri="{FF2B5EF4-FFF2-40B4-BE49-F238E27FC236}">
                    <a16:creationId xmlns:a16="http://schemas.microsoft.com/office/drawing/2014/main" id="{92E3023C-935E-97C8-A2CC-E288F2FF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2592"/>
                <a:ext cx="0" cy="816"/>
              </a:xfrm>
              <a:prstGeom prst="line">
                <a:avLst/>
              </a:prstGeom>
              <a:noFill/>
              <a:ln w="15875">
                <a:solidFill>
                  <a:srgbClr val="21ED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30" name="Line 10">
                <a:extLst>
                  <a:ext uri="{FF2B5EF4-FFF2-40B4-BE49-F238E27FC236}">
                    <a16:creationId xmlns:a16="http://schemas.microsoft.com/office/drawing/2014/main" id="{F49071C9-556C-331F-77CF-D94AB18E2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592"/>
                <a:ext cx="1344" cy="0"/>
              </a:xfrm>
              <a:prstGeom prst="line">
                <a:avLst/>
              </a:prstGeom>
              <a:noFill/>
              <a:ln w="15875">
                <a:solidFill>
                  <a:srgbClr val="21ED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9931" name="Group 11">
              <a:extLst>
                <a:ext uri="{FF2B5EF4-FFF2-40B4-BE49-F238E27FC236}">
                  <a16:creationId xmlns:a16="http://schemas.microsoft.com/office/drawing/2014/main" id="{257AA970-E0FF-C54F-0F29-9E4933561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448"/>
              <a:ext cx="576" cy="233"/>
              <a:chOff x="3552" y="3024"/>
              <a:chExt cx="576" cy="233"/>
            </a:xfrm>
          </p:grpSpPr>
          <p:sp>
            <p:nvSpPr>
              <p:cNvPr id="209932" name="Text Box 12">
                <a:extLst>
                  <a:ext uri="{FF2B5EF4-FFF2-40B4-BE49-F238E27FC236}">
                    <a16:creationId xmlns:a16="http://schemas.microsoft.com/office/drawing/2014/main" id="{F0AC08AC-9548-85C9-A323-0DCF8C01BD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024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4.5</a:t>
                </a:r>
              </a:p>
            </p:txBody>
          </p:sp>
          <p:sp>
            <p:nvSpPr>
              <p:cNvPr id="209933" name="Line 13">
                <a:extLst>
                  <a:ext uri="{FF2B5EF4-FFF2-40B4-BE49-F238E27FC236}">
                    <a16:creationId xmlns:a16="http://schemas.microsoft.com/office/drawing/2014/main" id="{C53864A5-270F-C5B0-04D6-DBDEBDD3B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1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9934" name="Group 14">
            <a:extLst>
              <a:ext uri="{FF2B5EF4-FFF2-40B4-BE49-F238E27FC236}">
                <a16:creationId xmlns:a16="http://schemas.microsoft.com/office/drawing/2014/main" id="{40225F9C-1BDF-8DEC-260C-447E63AC908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175000"/>
            <a:ext cx="3276600" cy="2605088"/>
            <a:chOff x="912" y="2000"/>
            <a:chExt cx="2064" cy="1641"/>
          </a:xfrm>
        </p:grpSpPr>
        <p:grpSp>
          <p:nvGrpSpPr>
            <p:cNvPr id="209935" name="Group 15">
              <a:extLst>
                <a:ext uri="{FF2B5EF4-FFF2-40B4-BE49-F238E27FC236}">
                  <a16:creationId xmlns:a16="http://schemas.microsoft.com/office/drawing/2014/main" id="{0DECD509-31B9-D295-3A70-0CBFFE6281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000"/>
              <a:ext cx="2064" cy="1641"/>
              <a:chOff x="912" y="2000"/>
              <a:chExt cx="2064" cy="1641"/>
            </a:xfrm>
          </p:grpSpPr>
          <p:sp>
            <p:nvSpPr>
              <p:cNvPr id="209936" name="Line 16">
                <a:extLst>
                  <a:ext uri="{FF2B5EF4-FFF2-40B4-BE49-F238E27FC236}">
                    <a16:creationId xmlns:a16="http://schemas.microsoft.com/office/drawing/2014/main" id="{CC61E263-7802-6E56-7897-084C82ADF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9" y="2059"/>
                <a:ext cx="0" cy="1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37" name="Line 17">
                <a:extLst>
                  <a:ext uri="{FF2B5EF4-FFF2-40B4-BE49-F238E27FC236}">
                    <a16:creationId xmlns:a16="http://schemas.microsoft.com/office/drawing/2014/main" id="{AD47E0E1-6DD0-2F7A-3B21-C2CA1DB9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9" y="3408"/>
                <a:ext cx="17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38" name="Text Box 18">
                <a:extLst>
                  <a:ext uri="{FF2B5EF4-FFF2-40B4-BE49-F238E27FC236}">
                    <a16:creationId xmlns:a16="http://schemas.microsoft.com/office/drawing/2014/main" id="{6A6E9375-7ABE-698E-A5F6-441AEE6E6E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000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Y</a:t>
                </a:r>
              </a:p>
            </p:txBody>
          </p:sp>
          <p:sp>
            <p:nvSpPr>
              <p:cNvPr id="209939" name="Text Box 19">
                <a:extLst>
                  <a:ext uri="{FF2B5EF4-FFF2-40B4-BE49-F238E27FC236}">
                    <a16:creationId xmlns:a16="http://schemas.microsoft.com/office/drawing/2014/main" id="{6BD12A45-9245-212D-4DBF-00458615C7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2" y="3408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X</a:t>
                </a:r>
              </a:p>
            </p:txBody>
          </p:sp>
          <p:sp>
            <p:nvSpPr>
              <p:cNvPr id="209940" name="Text Box 20">
                <a:extLst>
                  <a:ext uri="{FF2B5EF4-FFF2-40B4-BE49-F238E27FC236}">
                    <a16:creationId xmlns:a16="http://schemas.microsoft.com/office/drawing/2014/main" id="{2E7404E7-CDC7-C01E-34AC-9DC9AE061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8" y="3203"/>
                <a:ext cx="1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09941" name="Text Box 21">
                <a:extLst>
                  <a:ext uri="{FF2B5EF4-FFF2-40B4-BE49-F238E27FC236}">
                    <a16:creationId xmlns:a16="http://schemas.microsoft.com/office/drawing/2014/main" id="{40C4FCBB-CDCA-2AC4-C030-28AE194A8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" y="29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209942" name="Text Box 22">
                <a:extLst>
                  <a:ext uri="{FF2B5EF4-FFF2-40B4-BE49-F238E27FC236}">
                    <a16:creationId xmlns:a16="http://schemas.microsoft.com/office/drawing/2014/main" id="{6D094277-CF55-1C0C-52E1-88C84D889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" y="2793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209943" name="Text Box 23">
                <a:extLst>
                  <a:ext uri="{FF2B5EF4-FFF2-40B4-BE49-F238E27FC236}">
                    <a16:creationId xmlns:a16="http://schemas.microsoft.com/office/drawing/2014/main" id="{251CB28D-DB67-017A-AB7C-075D300DD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592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209944" name="Text Box 24">
                <a:extLst>
                  <a:ext uri="{FF2B5EF4-FFF2-40B4-BE49-F238E27FC236}">
                    <a16:creationId xmlns:a16="http://schemas.microsoft.com/office/drawing/2014/main" id="{4588154D-AC68-F3BD-1258-59070FA52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366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5</a:t>
                </a:r>
              </a:p>
            </p:txBody>
          </p:sp>
          <p:sp>
            <p:nvSpPr>
              <p:cNvPr id="209945" name="Text Box 25">
                <a:extLst>
                  <a:ext uri="{FF2B5EF4-FFF2-40B4-BE49-F238E27FC236}">
                    <a16:creationId xmlns:a16="http://schemas.microsoft.com/office/drawing/2014/main" id="{82A0A10E-9E1F-6E80-85F1-DD1465B197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160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6</a:t>
                </a:r>
              </a:p>
            </p:txBody>
          </p:sp>
          <p:sp>
            <p:nvSpPr>
              <p:cNvPr id="209946" name="Text Box 26">
                <a:extLst>
                  <a:ext uri="{FF2B5EF4-FFF2-40B4-BE49-F238E27FC236}">
                    <a16:creationId xmlns:a16="http://schemas.microsoft.com/office/drawing/2014/main" id="{5270EC6A-3283-D5E4-EC93-DFEB35AAC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0" y="3408"/>
                <a:ext cx="1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09947" name="Text Box 27">
                <a:extLst>
                  <a:ext uri="{FF2B5EF4-FFF2-40B4-BE49-F238E27FC236}">
                    <a16:creationId xmlns:a16="http://schemas.microsoft.com/office/drawing/2014/main" id="{D1D94B7E-0626-6637-5379-255F05923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3" y="340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209948" name="Text Box 28">
                <a:extLst>
                  <a:ext uri="{FF2B5EF4-FFF2-40B4-BE49-F238E27FC236}">
                    <a16:creationId xmlns:a16="http://schemas.microsoft.com/office/drawing/2014/main" id="{97612B01-16D6-47E3-FB1E-F6F4789C4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8" y="340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209949" name="Text Box 29">
                <a:extLst>
                  <a:ext uri="{FF2B5EF4-FFF2-40B4-BE49-F238E27FC236}">
                    <a16:creationId xmlns:a16="http://schemas.microsoft.com/office/drawing/2014/main" id="{62DAA599-A276-F21B-58AA-58D91A741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8" y="3408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209950" name="Text Box 30">
                <a:extLst>
                  <a:ext uri="{FF2B5EF4-FFF2-40B4-BE49-F238E27FC236}">
                    <a16:creationId xmlns:a16="http://schemas.microsoft.com/office/drawing/2014/main" id="{0473EBA8-6A30-F098-CD61-1A412110D3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" y="3408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5</a:t>
                </a:r>
              </a:p>
            </p:txBody>
          </p:sp>
          <p:sp>
            <p:nvSpPr>
              <p:cNvPr id="209951" name="Text Box 31">
                <a:extLst>
                  <a:ext uri="{FF2B5EF4-FFF2-40B4-BE49-F238E27FC236}">
                    <a16:creationId xmlns:a16="http://schemas.microsoft.com/office/drawing/2014/main" id="{99F04DF5-0AB9-0A43-7988-3DE0D6A36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5" y="3408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6</a:t>
                </a:r>
              </a:p>
            </p:txBody>
          </p:sp>
          <p:sp>
            <p:nvSpPr>
              <p:cNvPr id="209952" name="Line 32">
                <a:extLst>
                  <a:ext uri="{FF2B5EF4-FFF2-40B4-BE49-F238E27FC236}">
                    <a16:creationId xmlns:a16="http://schemas.microsoft.com/office/drawing/2014/main" id="{B84EE1F5-D9D1-262D-601E-71B889025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2496"/>
                <a:ext cx="1584" cy="624"/>
              </a:xfrm>
              <a:prstGeom prst="line">
                <a:avLst/>
              </a:prstGeom>
              <a:noFill/>
              <a:ln w="22225">
                <a:solidFill>
                  <a:srgbClr val="FF232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953" name="Oval 33">
              <a:extLst>
                <a:ext uri="{FF2B5EF4-FFF2-40B4-BE49-F238E27FC236}">
                  <a16:creationId xmlns:a16="http://schemas.microsoft.com/office/drawing/2014/main" id="{0C2D87FD-FED2-456B-0596-BDC5BE4CE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54" name="Oval 34">
              <a:extLst>
                <a:ext uri="{FF2B5EF4-FFF2-40B4-BE49-F238E27FC236}">
                  <a16:creationId xmlns:a16="http://schemas.microsoft.com/office/drawing/2014/main" id="{58B7D205-80E3-A241-0B4D-D6118564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55" name="Oval 35">
              <a:extLst>
                <a:ext uri="{FF2B5EF4-FFF2-40B4-BE49-F238E27FC236}">
                  <a16:creationId xmlns:a16="http://schemas.microsoft.com/office/drawing/2014/main" id="{32209C88-9625-48ED-7DDE-A09B6A7AE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6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56" name="Oval 36">
              <a:extLst>
                <a:ext uri="{FF2B5EF4-FFF2-40B4-BE49-F238E27FC236}">
                  <a16:creationId xmlns:a16="http://schemas.microsoft.com/office/drawing/2014/main" id="{D7FB5205-D204-A04B-F780-AD3235EC8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1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57" name="Oval 37">
              <a:extLst>
                <a:ext uri="{FF2B5EF4-FFF2-40B4-BE49-F238E27FC236}">
                  <a16:creationId xmlns:a16="http://schemas.microsoft.com/office/drawing/2014/main" id="{22B7D546-534C-CF25-684E-CD1FE580C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267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58" name="Oval 38">
              <a:extLst>
                <a:ext uri="{FF2B5EF4-FFF2-40B4-BE49-F238E27FC236}">
                  <a16:creationId xmlns:a16="http://schemas.microsoft.com/office/drawing/2014/main" id="{7C23E00F-158B-F40A-113B-290323E39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2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/>
      <p:bldP spid="209924" grpId="0" autoUpdateAnimBg="0"/>
      <p:bldP spid="209925" grpId="0" autoUpdateAnimBg="0"/>
      <p:bldP spid="20992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>
            <a:extLst>
              <a:ext uri="{FF2B5EF4-FFF2-40B4-BE49-F238E27FC236}">
                <a16:creationId xmlns:a16="http://schemas.microsoft.com/office/drawing/2014/main" id="{E1471355-649B-A0FE-27A1-0036A8C97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3A94D745-55F7-4FA5-843D-45156763F8FB}" type="slidenum">
              <a:rPr kumimoji="0" lang="ar-SA" altLang="zh-TW" sz="1400">
                <a:solidFill>
                  <a:srgbClr val="800000"/>
                </a:solidFill>
                <a:cs typeface="Times New Roman" panose="02020603050405020304" pitchFamily="18" charset="0"/>
              </a:rPr>
              <a:pPr eaLnBrk="1" hangingPunct="1"/>
              <a:t>11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CB628A63-063F-2FB1-7A47-A2CF564B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1"/>
            <a:ext cx="7772400" cy="823913"/>
          </a:xfrm>
        </p:spPr>
        <p:txBody>
          <a:bodyPr/>
          <a:lstStyle/>
          <a:p>
            <a:pPr marL="762000" indent="-762000"/>
            <a:r>
              <a:rPr lang="en-US" altLang="zh-TW" sz="2800" b="1" dirty="0"/>
              <a:t>Dot Product, Norm, Angle, and Distance</a:t>
            </a:r>
          </a:p>
        </p:txBody>
      </p:sp>
      <p:sp>
        <p:nvSpPr>
          <p:cNvPr id="5127" name="Text Box 3">
            <a:extLst>
              <a:ext uri="{FF2B5EF4-FFF2-40B4-BE49-F238E27FC236}">
                <a16:creationId xmlns:a16="http://schemas.microsoft.com/office/drawing/2014/main" id="{A71F4808-83E5-8BCA-279E-EA4FC3398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62075"/>
            <a:ext cx="8229600" cy="2135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800" b="1">
                <a:latin typeface="Arial" panose="020B0604020202020204" pitchFamily="34" charset="0"/>
              </a:rPr>
              <a:t>Definition </a:t>
            </a:r>
            <a:endParaRPr lang="en-US" altLang="zh-TW" sz="2400"/>
          </a:p>
          <a:p>
            <a:pPr eaLnBrk="1" hangingPunct="1">
              <a:spcBef>
                <a:spcPct val="20000"/>
              </a:spcBef>
            </a:pPr>
            <a:r>
              <a:rPr lang="en-US" altLang="zh-TW" sz="2400"/>
              <a:t>Let					        be two vectors in </a:t>
            </a:r>
            <a:r>
              <a:rPr lang="en-US" altLang="zh-TW" sz="2400" b="1"/>
              <a:t>R</a:t>
            </a:r>
            <a:r>
              <a:rPr lang="en-US" altLang="zh-TW" sz="2400" i="1" baseline="30000"/>
              <a:t>n</a:t>
            </a:r>
            <a:r>
              <a:rPr lang="en-US" altLang="zh-TW" sz="2400"/>
              <a:t>. The </a:t>
            </a:r>
            <a:r>
              <a:rPr lang="en-US" altLang="zh-TW" sz="2400" b="1" u="sng">
                <a:solidFill>
                  <a:srgbClr val="0033CC"/>
                </a:solidFill>
              </a:rPr>
              <a:t>dot product</a:t>
            </a:r>
            <a:r>
              <a:rPr lang="en-US" altLang="zh-TW" sz="2400"/>
              <a:t>   of </a:t>
            </a:r>
            <a:r>
              <a:rPr lang="en-US" altLang="zh-TW" sz="2400" b="1"/>
              <a:t>u</a:t>
            </a:r>
            <a:r>
              <a:rPr lang="en-US" altLang="zh-TW" sz="2400"/>
              <a:t> and </a:t>
            </a:r>
            <a:r>
              <a:rPr lang="en-US" altLang="zh-TW" sz="2400" b="1"/>
              <a:t>v</a:t>
            </a:r>
            <a:r>
              <a:rPr lang="en-US" altLang="zh-TW" sz="2400"/>
              <a:t> is denoted </a:t>
            </a:r>
            <a:r>
              <a:rPr lang="en-US" altLang="zh-TW" sz="2400" b="1">
                <a:solidFill>
                  <a:srgbClr val="0033CC"/>
                </a:solidFill>
              </a:rPr>
              <a:t>u</a:t>
            </a:r>
            <a:r>
              <a:rPr lang="en-US" altLang="zh-TW" sz="2400">
                <a:solidFill>
                  <a:srgbClr val="0033CC"/>
                </a:solidFill>
              </a:rPr>
              <a:t>.</a:t>
            </a:r>
            <a:r>
              <a:rPr lang="en-US" altLang="zh-TW" sz="2400" b="1">
                <a:solidFill>
                  <a:srgbClr val="0033CC"/>
                </a:solidFill>
              </a:rPr>
              <a:t>v</a:t>
            </a:r>
            <a:r>
              <a:rPr lang="en-US" altLang="zh-TW" sz="2400">
                <a:solidFill>
                  <a:srgbClr val="0033CC"/>
                </a:solidFill>
              </a:rPr>
              <a:t> </a:t>
            </a:r>
            <a:r>
              <a:rPr lang="en-US" altLang="zh-TW" sz="2400"/>
              <a:t>and is defined by                                    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400"/>
              <a:t>The dot product assigns a real number to each pair of vectors.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7D98F362-A4D3-1093-EA52-B24F95191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905000"/>
          <a:ext cx="4699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720" imgH="380880" progId="Equation.3">
                  <p:embed/>
                </p:oleObj>
              </mc:Choice>
              <mc:Fallback>
                <p:oleObj name="Equation" r:id="rId2" imgW="4698720" imgH="380880" progId="Equation.3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7D98F362-A4D3-1093-EA52-B24F95191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0"/>
                        <a:ext cx="4699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>
            <a:extLst>
              <a:ext uri="{FF2B5EF4-FFF2-40B4-BE49-F238E27FC236}">
                <a16:creationId xmlns:a16="http://schemas.microsoft.com/office/drawing/2014/main" id="{2E1CAD10-4997-843F-8A10-75452F86D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4913" y="2636839"/>
          <a:ext cx="27225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320480" imgH="228600" progId="Equation.3">
                  <p:embed/>
                </p:oleObj>
              </mc:Choice>
              <mc:Fallback>
                <p:oleObj name="方程式" r:id="rId4" imgW="1320480" imgH="228600" progId="Equation.3">
                  <p:embed/>
                  <p:pic>
                    <p:nvPicPr>
                      <p:cNvPr id="5123" name="Object 5">
                        <a:extLst>
                          <a:ext uri="{FF2B5EF4-FFF2-40B4-BE49-F238E27FC236}">
                            <a16:creationId xmlns:a16="http://schemas.microsoft.com/office/drawing/2014/main" id="{2E1CAD10-4997-843F-8A10-75452F86D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2636839"/>
                        <a:ext cx="27225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id="{FCC67211-3A56-2172-C471-7B3D4915151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657601"/>
            <a:ext cx="8382000" cy="1328738"/>
            <a:chOff x="240" y="2304"/>
            <a:chExt cx="5280" cy="837"/>
          </a:xfrm>
        </p:grpSpPr>
        <p:sp>
          <p:nvSpPr>
            <p:cNvPr id="5131" name="Text Box 6">
              <a:extLst>
                <a:ext uri="{FF2B5EF4-FFF2-40B4-BE49-F238E27FC236}">
                  <a16:creationId xmlns:a16="http://schemas.microsoft.com/office/drawing/2014/main" id="{48254B7D-695F-52A0-2C5D-1B7EA75C0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304"/>
              <a:ext cx="1066" cy="288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i="1">
                  <a:solidFill>
                    <a:schemeClr val="tx2"/>
                  </a:solidFill>
                  <a:latin typeface="Arial" panose="020B0604020202020204" pitchFamily="34" charset="0"/>
                </a:rPr>
                <a:t>Example 1</a:t>
              </a:r>
            </a:p>
          </p:txBody>
        </p:sp>
        <p:sp>
          <p:nvSpPr>
            <p:cNvPr id="5132" name="Text Box 7">
              <a:extLst>
                <a:ext uri="{FF2B5EF4-FFF2-40B4-BE49-F238E27FC236}">
                  <a16:creationId xmlns:a16="http://schemas.microsoft.com/office/drawing/2014/main" id="{9D42C3A1-1418-7EBB-CD37-C24D825E5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2618"/>
              <a:ext cx="51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/>
                <a:t>Find the dot product of</a:t>
              </a:r>
            </a:p>
            <a:p>
              <a:pPr algn="ctr" eaLnBrk="1" hangingPunct="1"/>
              <a:r>
                <a:rPr lang="en-US" altLang="zh-TW" sz="2400" b="1"/>
                <a:t>u </a:t>
              </a:r>
              <a:r>
                <a:rPr lang="en-US" altLang="zh-TW" sz="2400"/>
                <a:t>= (1, –2, 4) and </a:t>
              </a:r>
              <a:r>
                <a:rPr lang="en-US" altLang="zh-TW" sz="2400" b="1"/>
                <a:t>v</a:t>
              </a:r>
              <a:r>
                <a:rPr lang="en-US" altLang="zh-TW" sz="2400"/>
                <a:t> = (3, 0, 2) 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7B8746AF-AF05-EBAE-8C34-589BB981FA2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953000"/>
            <a:ext cx="4292600" cy="1174750"/>
            <a:chOff x="240" y="3120"/>
            <a:chExt cx="2704" cy="740"/>
          </a:xfrm>
        </p:grpSpPr>
        <p:sp>
          <p:nvSpPr>
            <p:cNvPr id="5130" name="Text Box 8">
              <a:extLst>
                <a:ext uri="{FF2B5EF4-FFF2-40B4-BE49-F238E27FC236}">
                  <a16:creationId xmlns:a16="http://schemas.microsoft.com/office/drawing/2014/main" id="{60421CAB-3517-D1E1-6247-10078968A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20"/>
              <a:ext cx="882" cy="288"/>
            </a:xfrm>
            <a:prstGeom prst="rect">
              <a:avLst/>
            </a:prstGeom>
            <a:gradFill rotWithShape="0">
              <a:gsLst>
                <a:gs pos="0">
                  <a:srgbClr val="96969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solidFill>
                    <a:schemeClr val="tx2"/>
                  </a:solidFill>
                  <a:latin typeface="Arial" panose="020B0604020202020204" pitchFamily="34" charset="0"/>
                </a:rPr>
                <a:t>Solution</a:t>
              </a:r>
            </a:p>
          </p:txBody>
        </p:sp>
        <p:graphicFrame>
          <p:nvGraphicFramePr>
            <p:cNvPr id="5124" name="Object 9">
              <a:extLst>
                <a:ext uri="{FF2B5EF4-FFF2-40B4-BE49-F238E27FC236}">
                  <a16:creationId xmlns:a16="http://schemas.microsoft.com/office/drawing/2014/main" id="{86729A9E-F5EF-1669-34D1-63A7883E21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2" y="3748"/>
            <a:ext cx="7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77480" progId="Equation.DSMT4">
                    <p:embed/>
                  </p:oleObj>
                </mc:Choice>
                <mc:Fallback>
                  <p:oleObj name="Equation" r:id="rId6" imgW="114120" imgH="177480" progId="Equation.DSMT4">
                    <p:embed/>
                    <p:pic>
                      <p:nvPicPr>
                        <p:cNvPr id="5124" name="Object 9">
                          <a:extLst>
                            <a:ext uri="{FF2B5EF4-FFF2-40B4-BE49-F238E27FC236}">
                              <a16:creationId xmlns:a16="http://schemas.microsoft.com/office/drawing/2014/main" id="{86729A9E-F5EF-1669-34D1-63A7883E21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3748"/>
                          <a:ext cx="72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7ACCDAC-2D23-9D5C-FE03-1D8C29E09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2B93F9D1-C237-4638-BA62-60D530450187}" type="slidenum">
              <a:rPr kumimoji="0" lang="ar-SA" altLang="zh-TW" sz="1400">
                <a:solidFill>
                  <a:srgbClr val="800000"/>
                </a:solidFill>
                <a:cs typeface="Times New Roman" panose="02020603050405020304" pitchFamily="18" charset="0"/>
              </a:rPr>
              <a:pPr eaLnBrk="1" hangingPunct="1"/>
              <a:t>12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E5835516-66A5-E216-052F-417CB10C0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z="3200"/>
              <a:t>Properties of the Dot Product</a:t>
            </a:r>
          </a:p>
        </p:txBody>
      </p:sp>
      <p:sp>
        <p:nvSpPr>
          <p:cNvPr id="6150" name="Text Box 3">
            <a:extLst>
              <a:ext uri="{FF2B5EF4-FFF2-40B4-BE49-F238E27FC236}">
                <a16:creationId xmlns:a16="http://schemas.microsoft.com/office/drawing/2014/main" id="{6D71DD33-B11F-8BE8-ECF4-92CE9E417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90601"/>
            <a:ext cx="8229600" cy="2219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400" dirty="0"/>
              <a:t>Let </a:t>
            </a:r>
            <a:r>
              <a:rPr lang="en-US" altLang="zh-TW" sz="2400" b="1" dirty="0"/>
              <a:t>u</a:t>
            </a:r>
            <a:r>
              <a:rPr lang="en-US" altLang="zh-TW" sz="2400" dirty="0"/>
              <a:t>, </a:t>
            </a:r>
            <a:r>
              <a:rPr lang="en-US" altLang="zh-TW" sz="2400" b="1" dirty="0"/>
              <a:t>v</a:t>
            </a:r>
            <a:r>
              <a:rPr lang="en-US" altLang="zh-TW" sz="2400" dirty="0"/>
              <a:t>, and </a:t>
            </a:r>
            <a:r>
              <a:rPr lang="en-US" altLang="zh-TW" sz="2400" b="1" dirty="0"/>
              <a:t>w</a:t>
            </a:r>
            <a:r>
              <a:rPr lang="en-US" altLang="zh-TW" sz="2400" dirty="0"/>
              <a:t> be vectors in </a:t>
            </a:r>
            <a:r>
              <a:rPr lang="en-US" altLang="zh-TW" sz="2400" b="1" dirty="0"/>
              <a:t>R</a:t>
            </a:r>
            <a:r>
              <a:rPr lang="en-US" altLang="zh-TW" sz="2400" i="1" baseline="30000" dirty="0"/>
              <a:t>n</a:t>
            </a:r>
            <a:r>
              <a:rPr lang="en-US" altLang="zh-TW" sz="2400" dirty="0"/>
              <a:t> and let </a:t>
            </a:r>
            <a:r>
              <a:rPr lang="en-US" altLang="zh-TW" sz="2400" i="1" dirty="0"/>
              <a:t>c</a:t>
            </a:r>
            <a:r>
              <a:rPr lang="en-US" altLang="zh-TW" sz="2400" dirty="0"/>
              <a:t> be a scalar. Then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zh-TW" sz="2400" b="1" dirty="0" err="1"/>
              <a:t>u.v</a:t>
            </a:r>
            <a:r>
              <a:rPr lang="en-US" altLang="zh-TW" sz="2400" b="1" dirty="0"/>
              <a:t> = </a:t>
            </a:r>
            <a:r>
              <a:rPr lang="en-US" altLang="zh-TW" sz="2400" b="1" dirty="0" err="1"/>
              <a:t>v.u</a:t>
            </a:r>
            <a:endParaRPr lang="en-US" altLang="zh-TW" sz="2400" b="1" dirty="0"/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zh-TW" sz="2400" b="1" dirty="0"/>
              <a:t>(u + v).w = </a:t>
            </a:r>
            <a:r>
              <a:rPr lang="en-US" altLang="zh-TW" sz="2400" b="1" dirty="0" err="1"/>
              <a:t>u.w</a:t>
            </a:r>
            <a:r>
              <a:rPr lang="en-US" altLang="zh-TW" sz="2400" b="1" dirty="0"/>
              <a:t>  +  </a:t>
            </a:r>
            <a:r>
              <a:rPr lang="en-US" altLang="zh-TW" sz="2400" b="1" dirty="0" err="1"/>
              <a:t>v.w</a:t>
            </a:r>
            <a:r>
              <a:rPr lang="en-US" altLang="zh-TW" sz="2400" b="1" dirty="0"/>
              <a:t> 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zh-TW" sz="2400" b="1" dirty="0"/>
              <a:t> </a:t>
            </a:r>
            <a:r>
              <a:rPr lang="en-US" altLang="zh-TW" sz="2400" i="1" dirty="0" err="1"/>
              <a:t>c</a:t>
            </a:r>
            <a:r>
              <a:rPr lang="en-US" altLang="zh-TW" sz="2400" b="1" dirty="0" err="1"/>
              <a:t>u.v</a:t>
            </a:r>
            <a:r>
              <a:rPr lang="en-US" altLang="zh-TW" sz="2400" b="1" dirty="0"/>
              <a:t> = </a:t>
            </a:r>
            <a:r>
              <a:rPr lang="en-US" altLang="zh-TW" sz="2400" i="1" dirty="0"/>
              <a:t>c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u.v</a:t>
            </a:r>
            <a:r>
              <a:rPr lang="en-US" altLang="zh-TW" sz="2400" b="1" dirty="0"/>
              <a:t>) = u.</a:t>
            </a:r>
            <a:r>
              <a:rPr lang="en-US" altLang="zh-TW" sz="2400" i="1" dirty="0"/>
              <a:t>c</a:t>
            </a:r>
            <a:r>
              <a:rPr lang="en-US" altLang="zh-TW" sz="2400" b="1" dirty="0"/>
              <a:t>v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zh-TW" sz="2400" b="1" dirty="0" err="1"/>
              <a:t>u.u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anose="05050102010706020507" pitchFamily="18" charset="2"/>
              </a:rPr>
              <a:t> 0, and </a:t>
            </a:r>
            <a:r>
              <a:rPr lang="en-US" altLang="zh-TW" sz="2400" b="1" dirty="0" err="1">
                <a:sym typeface="Symbol" panose="05050102010706020507" pitchFamily="18" charset="2"/>
              </a:rPr>
              <a:t>u.u</a:t>
            </a:r>
            <a:r>
              <a:rPr lang="en-US" altLang="zh-TW" sz="2400" dirty="0">
                <a:sym typeface="Symbol" panose="05050102010706020507" pitchFamily="18" charset="2"/>
              </a:rPr>
              <a:t> = 0 if and only if </a:t>
            </a:r>
            <a:r>
              <a:rPr lang="en-US" altLang="zh-TW" sz="2400" b="1" dirty="0">
                <a:sym typeface="Symbol" panose="05050102010706020507" pitchFamily="18" charset="2"/>
              </a:rPr>
              <a:t>u = 0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7E386700-D3D2-BB11-0C7C-D3AC4E90F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 dirty="0">
                <a:solidFill>
                  <a:srgbClr val="800000"/>
                </a:solidFill>
              </a:rPr>
              <a:t>Ch04_</a:t>
            </a:r>
            <a:fld id="{1009F0BC-CB0D-45C8-9A1C-A832195207DB}" type="slidenum">
              <a:rPr kumimoji="0" lang="ar-SA" altLang="zh-TW" sz="1400">
                <a:solidFill>
                  <a:srgbClr val="800000"/>
                </a:solidFill>
                <a:cs typeface="Times New Roman" panose="02020603050405020304" pitchFamily="18" charset="0"/>
              </a:rPr>
              <a:pPr eaLnBrk="1" hangingPunct="1"/>
              <a:t>13</a:t>
            </a:fld>
            <a:endParaRPr kumimoji="0" lang="en-US" altLang="zh-TW" sz="1400" dirty="0">
              <a:solidFill>
                <a:srgbClr val="800000"/>
              </a:solidFill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CA174CBE-8B1B-CB01-5602-1DFE11C4D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/>
              <a:t>Norm of a Vector in </a:t>
            </a:r>
            <a:r>
              <a:rPr lang="en-US" altLang="zh-TW" b="1"/>
              <a:t>R</a:t>
            </a:r>
            <a:r>
              <a:rPr lang="en-US" altLang="zh-TW" baseline="30000"/>
              <a:t>n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7CAB19BD-5A9C-A2BA-82C9-A9F0950EDB0D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1268414"/>
            <a:ext cx="4470400" cy="4619625"/>
            <a:chOff x="336" y="624"/>
            <a:chExt cx="2816" cy="2910"/>
          </a:xfrm>
        </p:grpSpPr>
        <p:sp>
          <p:nvSpPr>
            <p:cNvPr id="7178" name="Text Box 3">
              <a:extLst>
                <a:ext uri="{FF2B5EF4-FFF2-40B4-BE49-F238E27FC236}">
                  <a16:creationId xmlns:a16="http://schemas.microsoft.com/office/drawing/2014/main" id="{39E87663-4999-3ECE-E745-0AD0F98C5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24"/>
              <a:ext cx="2816" cy="291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2800" b="1">
                  <a:latin typeface="Arial" panose="020B0604020202020204" pitchFamily="34" charset="0"/>
                </a:rPr>
                <a:t>Definition </a:t>
              </a:r>
              <a:endParaRPr lang="en-US" altLang="zh-TW" sz="2400"/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2400"/>
                <a:t>The </a:t>
              </a:r>
              <a:r>
                <a:rPr lang="en-US" altLang="zh-TW" sz="2400" b="1">
                  <a:solidFill>
                    <a:srgbClr val="0033CC"/>
                  </a:solidFill>
                </a:rPr>
                <a:t>norm</a:t>
              </a:r>
              <a:r>
                <a:rPr lang="en-US" altLang="zh-TW" sz="2400"/>
                <a:t> (</a:t>
              </a:r>
              <a:r>
                <a:rPr lang="en-US" altLang="zh-TW" sz="2400" b="1">
                  <a:solidFill>
                    <a:srgbClr val="0033CC"/>
                  </a:solidFill>
                </a:rPr>
                <a:t>length</a:t>
              </a:r>
              <a:r>
                <a:rPr lang="en-US" altLang="zh-TW" sz="2400"/>
                <a:t> or </a:t>
              </a:r>
              <a:r>
                <a:rPr lang="en-US" altLang="zh-TW" sz="2400" b="1">
                  <a:solidFill>
                    <a:srgbClr val="0033CC"/>
                  </a:solidFill>
                </a:rPr>
                <a:t>magnitude</a:t>
              </a:r>
              <a:r>
                <a:rPr lang="en-US" altLang="zh-TW" sz="2400"/>
                <a:t>) </a:t>
              </a:r>
              <a:br>
                <a:rPr lang="en-US" altLang="zh-TW" sz="2400"/>
              </a:br>
              <a:r>
                <a:rPr lang="en-US" altLang="zh-TW" sz="2400"/>
                <a:t>of a vector </a:t>
              </a:r>
              <a:r>
                <a:rPr lang="en-US" altLang="zh-TW" sz="2400" b="1"/>
                <a:t>u</a:t>
              </a:r>
              <a:r>
                <a:rPr lang="en-US" altLang="zh-TW" sz="2400"/>
                <a:t> = (</a:t>
              </a:r>
              <a:r>
                <a:rPr lang="en-US" altLang="zh-TW" sz="2400" i="1"/>
                <a:t>u</a:t>
              </a:r>
              <a:r>
                <a:rPr lang="en-US" altLang="zh-TW" sz="2400" baseline="-25000"/>
                <a:t>1</a:t>
              </a:r>
              <a:r>
                <a:rPr lang="en-US" altLang="zh-TW" sz="2400"/>
                <a:t>, …, </a:t>
              </a:r>
              <a:r>
                <a:rPr lang="en-US" altLang="zh-TW" sz="2400" i="1"/>
                <a:t>u</a:t>
              </a:r>
              <a:r>
                <a:rPr lang="en-US" altLang="zh-TW" sz="2400" i="1" baseline="-25000"/>
                <a:t>n</a:t>
              </a:r>
              <a:r>
                <a:rPr lang="en-US" altLang="zh-TW" sz="2400"/>
                <a:t>) in </a:t>
              </a:r>
              <a:r>
                <a:rPr lang="en-US" altLang="zh-TW" sz="2400" b="1"/>
                <a:t>R</a:t>
              </a:r>
              <a:r>
                <a:rPr lang="en-US" altLang="zh-TW" sz="2400" i="1" baseline="30000"/>
                <a:t>n</a:t>
              </a:r>
              <a:br>
                <a:rPr lang="en-US" altLang="zh-TW" sz="2400" i="1" baseline="30000"/>
              </a:br>
              <a:r>
                <a:rPr lang="en-US" altLang="zh-TW" sz="2400"/>
                <a:t> is denoted </a:t>
              </a:r>
              <a:r>
                <a:rPr lang="en-US" altLang="zh-TW" sz="2400">
                  <a:solidFill>
                    <a:srgbClr val="0033CC"/>
                  </a:solidFill>
                </a:rPr>
                <a:t>||</a:t>
              </a:r>
              <a:r>
                <a:rPr lang="en-US" altLang="zh-TW" sz="2400" b="1">
                  <a:solidFill>
                    <a:srgbClr val="0033CC"/>
                  </a:solidFill>
                </a:rPr>
                <a:t>u</a:t>
              </a:r>
              <a:r>
                <a:rPr lang="en-US" altLang="zh-TW" sz="2400">
                  <a:solidFill>
                    <a:srgbClr val="0033CC"/>
                  </a:solidFill>
                </a:rPr>
                <a:t>||</a:t>
              </a:r>
              <a:r>
                <a:rPr lang="en-US" altLang="zh-TW" sz="2400"/>
                <a:t> and defined by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zh-TW" sz="2800" i="1"/>
            </a:p>
            <a:p>
              <a:pPr eaLnBrk="1" hangingPunct="1">
                <a:spcBef>
                  <a:spcPct val="20000"/>
                </a:spcBef>
              </a:pPr>
              <a:endParaRPr lang="en-US" altLang="zh-TW" sz="2400" i="1"/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2400" i="1"/>
                <a:t>Note:</a:t>
              </a:r>
              <a:r>
                <a:rPr lang="en-US" altLang="zh-TW" sz="2400"/>
                <a:t> </a:t>
              </a:r>
              <a:br>
                <a:rPr lang="en-US" altLang="zh-TW" sz="2400"/>
              </a:br>
              <a:r>
                <a:rPr lang="en-US" altLang="zh-TW" sz="2400"/>
                <a:t>The norm of a vector can also </a:t>
              </a:r>
              <a:br>
                <a:rPr lang="en-US" altLang="zh-TW" sz="2400"/>
              </a:br>
              <a:r>
                <a:rPr lang="en-US" altLang="zh-TW" sz="2400"/>
                <a:t>be written in terms of </a:t>
              </a:r>
              <a:br>
                <a:rPr lang="en-US" altLang="zh-TW" sz="2400"/>
              </a:br>
              <a:r>
                <a:rPr lang="en-US" altLang="zh-TW" sz="2400"/>
                <a:t>the dot product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zh-TW" sz="2400" b="1">
                <a:sym typeface="Symbol" panose="05050102010706020507" pitchFamily="18" charset="2"/>
              </a:endParaRPr>
            </a:p>
          </p:txBody>
        </p:sp>
        <p:graphicFrame>
          <p:nvGraphicFramePr>
            <p:cNvPr id="7170" name="Object 4">
              <a:extLst>
                <a:ext uri="{FF2B5EF4-FFF2-40B4-BE49-F238E27FC236}">
                  <a16:creationId xmlns:a16="http://schemas.microsoft.com/office/drawing/2014/main" id="{4219BA75-2772-BA4E-67BC-FB39564040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1752"/>
            <a:ext cx="178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31760" imgH="482400" progId="Equation.3">
                    <p:embed/>
                  </p:oleObj>
                </mc:Choice>
                <mc:Fallback>
                  <p:oleObj name="Equation" r:id="rId2" imgW="2831760" imgH="482400" progId="Equation.3">
                    <p:embed/>
                    <p:pic>
                      <p:nvPicPr>
                        <p:cNvPr id="7170" name="Object 4">
                          <a:extLst>
                            <a:ext uri="{FF2B5EF4-FFF2-40B4-BE49-F238E27FC236}">
                              <a16:creationId xmlns:a16="http://schemas.microsoft.com/office/drawing/2014/main" id="{4219BA75-2772-BA4E-67BC-FB39564040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752"/>
                          <a:ext cx="178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Object 5">
              <a:extLst>
                <a:ext uri="{FF2B5EF4-FFF2-40B4-BE49-F238E27FC236}">
                  <a16:creationId xmlns:a16="http://schemas.microsoft.com/office/drawing/2014/main" id="{BEAE8494-6D7D-9F6A-5C9E-D41E2B2C8D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3067"/>
            <a:ext cx="8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46040" imgH="419040" progId="Equation.3">
                    <p:embed/>
                  </p:oleObj>
                </mc:Choice>
                <mc:Fallback>
                  <p:oleObj name="Equation" r:id="rId4" imgW="1346040" imgH="419040" progId="Equation.3">
                    <p:embed/>
                    <p:pic>
                      <p:nvPicPr>
                        <p:cNvPr id="7171" name="Object 5">
                          <a:extLst>
                            <a:ext uri="{FF2B5EF4-FFF2-40B4-BE49-F238E27FC236}">
                              <a16:creationId xmlns:a16="http://schemas.microsoft.com/office/drawing/2014/main" id="{BEAE8494-6D7D-9F6A-5C9E-D41E2B2C8D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067"/>
                          <a:ext cx="84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E9EC8C40-D08F-3DE4-B19E-29D530127881}"/>
              </a:ext>
            </a:extLst>
          </p:cNvPr>
          <p:cNvGrpSpPr>
            <a:grpSpLocks/>
          </p:cNvGrpSpPr>
          <p:nvPr/>
        </p:nvGrpSpPr>
        <p:grpSpPr bwMode="auto">
          <a:xfrm>
            <a:off x="1703389" y="1773238"/>
            <a:ext cx="3908425" cy="4252912"/>
            <a:chOff x="3198" y="935"/>
            <a:chExt cx="2462" cy="3001"/>
          </a:xfrm>
        </p:grpSpPr>
        <p:sp>
          <p:nvSpPr>
            <p:cNvPr id="7176" name="Text Box 11">
              <a:extLst>
                <a:ext uri="{FF2B5EF4-FFF2-40B4-BE49-F238E27FC236}">
                  <a16:creationId xmlns:a16="http://schemas.microsoft.com/office/drawing/2014/main" id="{CC020CAD-2ABD-C60F-7F51-7974D9DD2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3613"/>
              <a:ext cx="1975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solidFill>
                    <a:srgbClr val="0033CC"/>
                  </a:solidFill>
                  <a:latin typeface="Arial" panose="020B0604020202020204" pitchFamily="34" charset="0"/>
                </a:rPr>
                <a:t>Figure 4.5  </a:t>
              </a:r>
              <a:r>
                <a:rPr lang="en-US" altLang="zh-TW" sz="2400" u="sng"/>
                <a:t>length of</a:t>
              </a:r>
              <a:r>
                <a:rPr lang="en-US" altLang="zh-TW" sz="2400" b="1" u="sng">
                  <a:latin typeface="Arial" panose="020B0604020202020204" pitchFamily="34" charset="0"/>
                </a:rPr>
                <a:t> </a:t>
              </a:r>
              <a:r>
                <a:rPr lang="en-US" altLang="zh-TW" sz="2400" b="1" u="sng"/>
                <a:t>u</a:t>
              </a:r>
            </a:p>
          </p:txBody>
        </p:sp>
        <p:pic>
          <p:nvPicPr>
            <p:cNvPr id="7177" name="Picture 12" descr="4-11">
              <a:extLst>
                <a:ext uri="{FF2B5EF4-FFF2-40B4-BE49-F238E27FC236}">
                  <a16:creationId xmlns:a16="http://schemas.microsoft.com/office/drawing/2014/main" id="{ECF41106-F572-4627-66B9-14BA7EC1E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4000" contras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935"/>
              <a:ext cx="2462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lide Number Placeholder 4">
            <a:extLst>
              <a:ext uri="{FF2B5EF4-FFF2-40B4-BE49-F238E27FC236}">
                <a16:creationId xmlns:a16="http://schemas.microsoft.com/office/drawing/2014/main" id="{8C429086-209C-B021-6769-F97E48D80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2FE72942-EF77-45A3-BE0B-D7AA819BEA78}" type="slidenum">
              <a:rPr kumimoji="0" lang="ar-SA" altLang="zh-TW" sz="1400">
                <a:solidFill>
                  <a:srgbClr val="800000"/>
                </a:solidFill>
                <a:cs typeface="Times New Roman" panose="02020603050405020304" pitchFamily="18" charset="0"/>
              </a:rPr>
              <a:pPr eaLnBrk="1" hangingPunct="1"/>
              <a:t>14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117D1709-829B-0322-FFBA-86C668141189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3284538"/>
            <a:ext cx="8229600" cy="2646362"/>
            <a:chOff x="288" y="2208"/>
            <a:chExt cx="5184" cy="1439"/>
          </a:xfrm>
        </p:grpSpPr>
        <p:sp>
          <p:nvSpPr>
            <p:cNvPr id="8203" name="Text Box 3">
              <a:extLst>
                <a:ext uri="{FF2B5EF4-FFF2-40B4-BE49-F238E27FC236}">
                  <a16:creationId xmlns:a16="http://schemas.microsoft.com/office/drawing/2014/main" id="{DFC035E0-1251-9E17-3894-9290AB783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08"/>
              <a:ext cx="5184" cy="143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2800" b="1">
                  <a:latin typeface="Arial" panose="020B0604020202020204" pitchFamily="34" charset="0"/>
                </a:rPr>
                <a:t>Definition </a:t>
              </a:r>
              <a:endParaRPr lang="en-US" altLang="zh-TW" sz="2400"/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2400"/>
                <a:t>A </a:t>
              </a:r>
              <a:r>
                <a:rPr lang="en-US" altLang="zh-TW" sz="2400" b="1">
                  <a:solidFill>
                    <a:srgbClr val="0033CC"/>
                  </a:solidFill>
                </a:rPr>
                <a:t>unit vector</a:t>
              </a:r>
              <a:r>
                <a:rPr lang="en-US" altLang="zh-TW" sz="2400"/>
                <a:t> is a vector whose norm is 1.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2400"/>
                <a:t>If </a:t>
              </a:r>
              <a:r>
                <a:rPr lang="en-US" altLang="zh-TW" sz="2400" b="1"/>
                <a:t>v</a:t>
              </a:r>
              <a:r>
                <a:rPr lang="en-US" altLang="zh-TW" sz="2400"/>
                <a:t> is a nonzero vector, then the vector                                 </a:t>
              </a:r>
              <a:endParaRPr lang="en-US" altLang="zh-TW" sz="2400" b="1"/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2400">
                  <a:sym typeface="Symbol" panose="05050102010706020507" pitchFamily="18" charset="2"/>
                </a:rPr>
                <a:t>is a unit vector in the direction of  </a:t>
              </a:r>
              <a:r>
                <a:rPr lang="en-US" altLang="zh-TW" sz="2400" b="1">
                  <a:sym typeface="Symbol" panose="05050102010706020507" pitchFamily="18" charset="2"/>
                </a:rPr>
                <a:t>v</a:t>
              </a:r>
              <a:r>
                <a:rPr lang="en-US" altLang="zh-TW" sz="2400">
                  <a:sym typeface="Symbol" panose="05050102010706020507" pitchFamily="18" charset="2"/>
                </a:rPr>
                <a:t>.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2400">
                  <a:sym typeface="Symbol" panose="05050102010706020507" pitchFamily="18" charset="2"/>
                </a:rPr>
                <a:t>This procedure of constructing a unit vector in the same direction as a given vector is called </a:t>
              </a:r>
              <a:r>
                <a:rPr lang="en-US" altLang="zh-TW" sz="2400" b="1">
                  <a:solidFill>
                    <a:srgbClr val="0033CC"/>
                  </a:solidFill>
                  <a:sym typeface="Symbol" panose="05050102010706020507" pitchFamily="18" charset="2"/>
                </a:rPr>
                <a:t>normalizing</a:t>
              </a:r>
              <a:r>
                <a:rPr lang="en-US" altLang="zh-TW" sz="2400">
                  <a:sym typeface="Symbol" panose="05050102010706020507" pitchFamily="18" charset="2"/>
                </a:rPr>
                <a:t> the vector.</a:t>
              </a:r>
            </a:p>
          </p:txBody>
        </p:sp>
        <p:graphicFrame>
          <p:nvGraphicFramePr>
            <p:cNvPr id="8197" name="Object 4">
              <a:extLst>
                <a:ext uri="{FF2B5EF4-FFF2-40B4-BE49-F238E27FC236}">
                  <a16:creationId xmlns:a16="http://schemas.microsoft.com/office/drawing/2014/main" id="{4359685B-48D9-1619-F3D8-5011A6306F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2" y="2988"/>
            <a:ext cx="72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41120" imgH="812520" progId="Equation.DSMT4">
                    <p:embed/>
                  </p:oleObj>
                </mc:Choice>
                <mc:Fallback>
                  <p:oleObj name="Equation" r:id="rId2" imgW="1041120" imgH="812520" progId="Equation.DSMT4">
                    <p:embed/>
                    <p:pic>
                      <p:nvPicPr>
                        <p:cNvPr id="8197" name="Object 4">
                          <a:extLst>
                            <a:ext uri="{FF2B5EF4-FFF2-40B4-BE49-F238E27FC236}">
                              <a16:creationId xmlns:a16="http://schemas.microsoft.com/office/drawing/2014/main" id="{4359685B-48D9-1619-F3D8-5011A6306F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2988"/>
                          <a:ext cx="72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0" name="Text Box 8">
            <a:extLst>
              <a:ext uri="{FF2B5EF4-FFF2-40B4-BE49-F238E27FC236}">
                <a16:creationId xmlns:a16="http://schemas.microsoft.com/office/drawing/2014/main" id="{D55CCF91-9298-00C4-6D10-AFF9D9854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1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tx2"/>
                </a:solidFill>
              </a:rPr>
              <a:t>Find the norm of each of  the vectors </a:t>
            </a:r>
            <a:r>
              <a:rPr lang="en-US" altLang="zh-TW" sz="2400" b="1">
                <a:solidFill>
                  <a:schemeClr val="tx2"/>
                </a:solidFill>
              </a:rPr>
              <a:t>u</a:t>
            </a:r>
            <a:r>
              <a:rPr lang="en-US" altLang="zh-TW" sz="2400">
                <a:solidFill>
                  <a:schemeClr val="tx2"/>
                </a:solidFill>
              </a:rPr>
              <a:t> = (1, 3, 5) of  </a:t>
            </a:r>
            <a:r>
              <a:rPr lang="en-US" altLang="zh-TW" sz="2400" b="1">
                <a:solidFill>
                  <a:schemeClr val="tx2"/>
                </a:solidFill>
              </a:rPr>
              <a:t>R</a:t>
            </a:r>
            <a:r>
              <a:rPr lang="en-US" altLang="zh-TW" sz="2400" baseline="30000">
                <a:solidFill>
                  <a:schemeClr val="tx2"/>
                </a:solidFill>
              </a:rPr>
              <a:t>3</a:t>
            </a:r>
            <a:r>
              <a:rPr lang="en-US" altLang="zh-TW" sz="2400">
                <a:solidFill>
                  <a:schemeClr val="tx2"/>
                </a:solidFill>
              </a:rPr>
              <a:t> </a:t>
            </a:r>
          </a:p>
          <a:p>
            <a:pPr eaLnBrk="1" hangingPunct="1"/>
            <a:r>
              <a:rPr lang="en-US" altLang="zh-TW" sz="2400">
                <a:solidFill>
                  <a:schemeClr val="tx2"/>
                </a:solidFill>
              </a:rPr>
              <a:t>and </a:t>
            </a:r>
            <a:r>
              <a:rPr lang="en-US" altLang="zh-TW" sz="2400" b="1">
                <a:solidFill>
                  <a:schemeClr val="tx2"/>
                </a:solidFill>
              </a:rPr>
              <a:t>v</a:t>
            </a:r>
            <a:r>
              <a:rPr lang="en-US" altLang="zh-TW" sz="2400">
                <a:solidFill>
                  <a:schemeClr val="tx2"/>
                </a:solidFill>
              </a:rPr>
              <a:t> = (3, 0, 1, 4) of  </a:t>
            </a:r>
            <a:r>
              <a:rPr lang="en-US" altLang="zh-TW" sz="2400" b="1">
                <a:solidFill>
                  <a:schemeClr val="tx2"/>
                </a:solidFill>
              </a:rPr>
              <a:t>R</a:t>
            </a:r>
            <a:r>
              <a:rPr lang="en-US" altLang="zh-TW" sz="2400" baseline="30000">
                <a:solidFill>
                  <a:schemeClr val="tx2"/>
                </a:solidFill>
              </a:rPr>
              <a:t>4</a:t>
            </a:r>
            <a:r>
              <a:rPr lang="en-US" altLang="zh-TW" sz="240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FB344778-8011-9158-07E1-410D2D73E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752600"/>
            <a:ext cx="1400175" cy="457200"/>
          </a:xfrm>
          <a:prstGeom prst="rect">
            <a:avLst/>
          </a:prstGeom>
          <a:gradFill rotWithShape="0">
            <a:gsLst>
              <a:gs pos="0">
                <a:srgbClr val="96969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chemeClr val="tx2"/>
                </a:solidFill>
                <a:latin typeface="Arial" panose="020B0604020202020204" pitchFamily="34" charset="0"/>
              </a:rPr>
              <a:t>Solution</a:t>
            </a:r>
          </a:p>
        </p:txBody>
      </p:sp>
      <p:graphicFrame>
        <p:nvGraphicFramePr>
          <p:cNvPr id="145418" name="Object 10">
            <a:extLst>
              <a:ext uri="{FF2B5EF4-FFF2-40B4-BE49-F238E27FC236}">
                <a16:creationId xmlns:a16="http://schemas.microsoft.com/office/drawing/2014/main" id="{EF42C72A-0453-AA49-F154-1DD50C854E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2663" y="20558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145418" name="Object 10">
                        <a:extLst>
                          <a:ext uri="{FF2B5EF4-FFF2-40B4-BE49-F238E27FC236}">
                            <a16:creationId xmlns:a16="http://schemas.microsoft.com/office/drawing/2014/main" id="{EF42C72A-0453-AA49-F154-1DD50C854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3" y="20558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9" name="Object 11">
            <a:extLst>
              <a:ext uri="{FF2B5EF4-FFF2-40B4-BE49-F238E27FC236}">
                <a16:creationId xmlns:a16="http://schemas.microsoft.com/office/drawing/2014/main" id="{7D9B794C-7EAC-37DE-1509-712DE993D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3213" y="26320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45419" name="Object 11">
                        <a:extLst>
                          <a:ext uri="{FF2B5EF4-FFF2-40B4-BE49-F238E27FC236}">
                            <a16:creationId xmlns:a16="http://schemas.microsoft.com/office/drawing/2014/main" id="{7D9B794C-7EAC-37DE-1509-712DE993D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13" y="26320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2">
            <a:extLst>
              <a:ext uri="{FF2B5EF4-FFF2-40B4-BE49-F238E27FC236}">
                <a16:creationId xmlns:a16="http://schemas.microsoft.com/office/drawing/2014/main" id="{A44D63DD-9719-BF19-951A-42ADE00FB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1"/>
            <a:ext cx="7772400" cy="823913"/>
          </a:xfrm>
        </p:spPr>
        <p:txBody>
          <a:bodyPr/>
          <a:lstStyle/>
          <a:p>
            <a:pPr eaLnBrk="1" hangingPunct="1"/>
            <a:r>
              <a:rPr lang="en-US" altLang="zh-TW"/>
              <a:t>Example 2</a:t>
            </a:r>
          </a:p>
        </p:txBody>
      </p:sp>
      <p:graphicFrame>
        <p:nvGraphicFramePr>
          <p:cNvPr id="145431" name="Object 23">
            <a:extLst>
              <a:ext uri="{FF2B5EF4-FFF2-40B4-BE49-F238E27FC236}">
                <a16:creationId xmlns:a16="http://schemas.microsoft.com/office/drawing/2014/main" id="{77EB004F-FB00-96FF-6D79-55733295CA1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175500" y="4149726"/>
          <a:ext cx="10874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760" imgH="419040" progId="Equation.DSMT4">
                  <p:embed/>
                </p:oleObj>
              </mc:Choice>
              <mc:Fallback>
                <p:oleObj name="Equation" r:id="rId7" imgW="545760" imgH="419040" progId="Equation.DSMT4">
                  <p:embed/>
                  <p:pic>
                    <p:nvPicPr>
                      <p:cNvPr id="145431" name="Object 23">
                        <a:extLst>
                          <a:ext uri="{FF2B5EF4-FFF2-40B4-BE49-F238E27FC236}">
                            <a16:creationId xmlns:a16="http://schemas.microsoft.com/office/drawing/2014/main" id="{77EB004F-FB00-96FF-6D79-55733295CA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1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4149726"/>
                        <a:ext cx="1087438" cy="8350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Slide Number Placeholder 3">
            <a:extLst>
              <a:ext uri="{FF2B5EF4-FFF2-40B4-BE49-F238E27FC236}">
                <a16:creationId xmlns:a16="http://schemas.microsoft.com/office/drawing/2014/main" id="{6FB4B8F1-66EB-9F4C-3C6A-8BD13063A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AFF998FD-05C1-4430-81BF-853BEFA378E1}" type="slidenum">
              <a:rPr kumimoji="0" lang="ar-SA" altLang="zh-TW" sz="1400">
                <a:solidFill>
                  <a:srgbClr val="800000"/>
                </a:solidFill>
                <a:cs typeface="Times New Roman" panose="02020603050405020304" pitchFamily="18" charset="0"/>
              </a:rPr>
              <a:pPr eaLnBrk="1" hangingPunct="1"/>
              <a:t>15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sp>
        <p:nvSpPr>
          <p:cNvPr id="9224" name="Rectangle 2">
            <a:extLst>
              <a:ext uri="{FF2B5EF4-FFF2-40B4-BE49-F238E27FC236}">
                <a16:creationId xmlns:a16="http://schemas.microsoft.com/office/drawing/2014/main" id="{B3DA8BA2-5CC6-8232-6E06-3DDF4FC61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/>
              <a:t>Example 3</a:t>
            </a:r>
          </a:p>
        </p:txBody>
      </p:sp>
      <p:sp>
        <p:nvSpPr>
          <p:cNvPr id="9225" name="Text Box 3">
            <a:extLst>
              <a:ext uri="{FF2B5EF4-FFF2-40B4-BE49-F238E27FC236}">
                <a16:creationId xmlns:a16="http://schemas.microsoft.com/office/drawing/2014/main" id="{98156172-1AA8-113A-7938-43EAE5A6E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828800"/>
            <a:ext cx="1400175" cy="457200"/>
          </a:xfrm>
          <a:prstGeom prst="rect">
            <a:avLst/>
          </a:prstGeom>
          <a:gradFill rotWithShape="0">
            <a:gsLst>
              <a:gs pos="0">
                <a:srgbClr val="96969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chemeClr val="tx2"/>
                </a:solidFill>
                <a:latin typeface="Arial" panose="020B0604020202020204" pitchFamily="34" charset="0"/>
              </a:rPr>
              <a:t>Solution</a:t>
            </a:r>
          </a:p>
        </p:txBody>
      </p:sp>
      <p:sp>
        <p:nvSpPr>
          <p:cNvPr id="9226" name="Text Box 4">
            <a:extLst>
              <a:ext uri="{FF2B5EF4-FFF2-40B4-BE49-F238E27FC236}">
                <a16:creationId xmlns:a16="http://schemas.microsoft.com/office/drawing/2014/main" id="{3417E1DA-0574-BA1F-6E70-A6F3B7A36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914401"/>
            <a:ext cx="83216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lphaLcParenBoth"/>
            </a:pPr>
            <a:r>
              <a:rPr lang="en-US" altLang="zh-TW" sz="2400">
                <a:solidFill>
                  <a:schemeClr val="tx2"/>
                </a:solidFill>
              </a:rPr>
              <a:t>Show that the vector (1, 0) is a unit vector.</a:t>
            </a:r>
          </a:p>
          <a:p>
            <a:pPr eaLnBrk="1" hangingPunct="1">
              <a:spcBef>
                <a:spcPct val="20000"/>
              </a:spcBef>
              <a:buFontTx/>
              <a:buAutoNum type="alphaLcParenBoth"/>
            </a:pPr>
            <a:r>
              <a:rPr lang="en-US" altLang="zh-TW" sz="2400">
                <a:solidFill>
                  <a:schemeClr val="tx2"/>
                </a:solidFill>
              </a:rPr>
              <a:t>Find the norm of the vector (2, –1, 3). Normalize this vector.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9C56EC99-64A4-AC65-1266-7BDB733D5F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E8EA0BF6-0E51-46A6-8F8C-2AC96AEAF24C}" type="slidenum">
              <a:rPr kumimoji="0" lang="ar-SA" altLang="zh-TW" sz="1400">
                <a:solidFill>
                  <a:srgbClr val="800000"/>
                </a:solidFill>
                <a:cs typeface="Times New Roman" panose="02020603050405020304" pitchFamily="18" charset="0"/>
              </a:rPr>
              <a:pPr eaLnBrk="1" hangingPunct="1"/>
              <a:t>16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DB6B03C-D8FA-BF8C-709F-FB7594577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z="2800" b="1"/>
              <a:t>Angle between Vectors ( in R</a:t>
            </a:r>
            <a:r>
              <a:rPr lang="en-US" altLang="zh-TW" sz="2800" b="1" baseline="30000"/>
              <a:t>2</a:t>
            </a:r>
            <a:r>
              <a:rPr lang="en-US" altLang="zh-TW" sz="2800" b="1"/>
              <a:t>)</a:t>
            </a:r>
          </a:p>
        </p:txBody>
      </p:sp>
      <p:graphicFrame>
        <p:nvGraphicFramePr>
          <p:cNvPr id="193544" name="Object 8">
            <a:extLst>
              <a:ext uri="{FF2B5EF4-FFF2-40B4-BE49-F238E27FC236}">
                <a16:creationId xmlns:a16="http://schemas.microsoft.com/office/drawing/2014/main" id="{1231CD5D-1FEF-21A1-7446-B265DAF37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4113" y="1866900"/>
          <a:ext cx="1498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419040" progId="Equation.DSMT4">
                  <p:embed/>
                </p:oleObj>
              </mc:Choice>
              <mc:Fallback>
                <p:oleObj name="Equation" r:id="rId2" imgW="825480" imgH="419040" progId="Equation.DSMT4">
                  <p:embed/>
                  <p:pic>
                    <p:nvPicPr>
                      <p:cNvPr id="193544" name="Object 8">
                        <a:extLst>
                          <a:ext uri="{FF2B5EF4-FFF2-40B4-BE49-F238E27FC236}">
                            <a16:creationId xmlns:a16="http://schemas.microsoft.com/office/drawing/2014/main" id="{1231CD5D-1FEF-21A1-7446-B265DAF37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4000" contrast="1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1866900"/>
                        <a:ext cx="1498600" cy="762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9" descr="4-12">
            <a:extLst>
              <a:ext uri="{FF2B5EF4-FFF2-40B4-BE49-F238E27FC236}">
                <a16:creationId xmlns:a16="http://schemas.microsoft.com/office/drawing/2014/main" id="{739CAD87-D15E-A14B-4AED-54A3B6A90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1268413"/>
            <a:ext cx="27336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10">
            <a:extLst>
              <a:ext uri="{FF2B5EF4-FFF2-40B4-BE49-F238E27FC236}">
                <a16:creationId xmlns:a16="http://schemas.microsoft.com/office/drawing/2014/main" id="{B1B16FE1-4D19-7CB5-90EC-5C5DC9A39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997201"/>
            <a:ext cx="230346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0033CC"/>
                </a:solidFill>
                <a:latin typeface="Arial" panose="020B0604020202020204" pitchFamily="34" charset="0"/>
              </a:rPr>
              <a:t>←  Figure</a:t>
            </a:r>
          </a:p>
          <a:p>
            <a:pPr eaLnBrk="1" hangingPunct="1"/>
            <a:endParaRPr lang="en-US" altLang="zh-TW" sz="2000" b="1" dirty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TW" sz="2000" b="1" dirty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TW" sz="2000" b="1" dirty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TW" sz="2000" b="1" dirty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TW" sz="2000" b="1" dirty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TW" sz="2000" b="1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93548" name="Text Box 12">
            <a:extLst>
              <a:ext uri="{FF2B5EF4-FFF2-40B4-BE49-F238E27FC236}">
                <a16:creationId xmlns:a16="http://schemas.microsoft.com/office/drawing/2014/main" id="{55893A6E-DDF7-7EF4-25DC-B6A597BDA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1052513"/>
            <a:ext cx="3279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The law of cosines gives:</a:t>
            </a:r>
          </a:p>
        </p:txBody>
      </p:sp>
      <p:sp>
        <p:nvSpPr>
          <p:cNvPr id="193550" name="Text Box 14">
            <a:extLst>
              <a:ext uri="{FF2B5EF4-FFF2-40B4-BE49-F238E27FC236}">
                <a16:creationId xmlns:a16="http://schemas.microsoft.com/office/drawing/2014/main" id="{2B5C6F90-11EF-4558-0A66-B334A047D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1416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 sz="2400"/>
          </a:p>
        </p:txBody>
      </p:sp>
      <p:pic>
        <p:nvPicPr>
          <p:cNvPr id="10249" name="Picture 17" descr="4-12">
            <a:extLst>
              <a:ext uri="{FF2B5EF4-FFF2-40B4-BE49-F238E27FC236}">
                <a16:creationId xmlns:a16="http://schemas.microsoft.com/office/drawing/2014/main" id="{9B0A00D4-3513-9A77-53A0-32B3EDD42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196975"/>
            <a:ext cx="2824162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8" grpId="0"/>
      <p:bldP spid="1935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>
            <a:extLst>
              <a:ext uri="{FF2B5EF4-FFF2-40B4-BE49-F238E27FC236}">
                <a16:creationId xmlns:a16="http://schemas.microsoft.com/office/drawing/2014/main" id="{1FDD1E3A-B514-1112-1B91-7799E5FAC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90600"/>
            <a:ext cx="8229600" cy="2281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800" b="1">
                <a:latin typeface="Arial" panose="020B0604020202020204" pitchFamily="34" charset="0"/>
              </a:rPr>
              <a:t>Definition </a:t>
            </a:r>
            <a:endParaRPr lang="en-US" altLang="zh-TW" sz="2400"/>
          </a:p>
          <a:p>
            <a:pPr eaLnBrk="1" hangingPunct="1">
              <a:spcBef>
                <a:spcPct val="20000"/>
              </a:spcBef>
            </a:pPr>
            <a:r>
              <a:rPr lang="en-US" altLang="zh-TW" sz="2400"/>
              <a:t>Let </a:t>
            </a:r>
            <a:r>
              <a:rPr lang="en-US" altLang="zh-TW" sz="2400" b="1"/>
              <a:t>u</a:t>
            </a:r>
            <a:r>
              <a:rPr lang="en-US" altLang="zh-TW" sz="2400"/>
              <a:t> and </a:t>
            </a:r>
            <a:r>
              <a:rPr lang="en-US" altLang="zh-TW" sz="2400" b="1"/>
              <a:t>v</a:t>
            </a:r>
            <a:r>
              <a:rPr lang="en-US" altLang="zh-TW" sz="2400"/>
              <a:t> be two </a:t>
            </a:r>
            <a:r>
              <a:rPr lang="en-US" altLang="zh-TW" sz="2400" u="sng">
                <a:solidFill>
                  <a:srgbClr val="FF0000"/>
                </a:solidFill>
              </a:rPr>
              <a:t>nonzero</a:t>
            </a:r>
            <a:r>
              <a:rPr lang="en-US" altLang="zh-TW" sz="2400"/>
              <a:t> vectors in </a:t>
            </a:r>
            <a:r>
              <a:rPr lang="en-US" altLang="zh-TW" sz="2400" b="1"/>
              <a:t>R</a:t>
            </a:r>
            <a:r>
              <a:rPr lang="en-US" altLang="zh-TW" sz="2400" i="1" baseline="30000"/>
              <a:t>n</a:t>
            </a:r>
            <a:r>
              <a:rPr lang="en-US" altLang="zh-TW" sz="2400"/>
              <a:t>.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400"/>
              <a:t>The </a:t>
            </a:r>
            <a:r>
              <a:rPr lang="en-US" altLang="zh-TW" sz="2400" b="1">
                <a:solidFill>
                  <a:srgbClr val="0033CC"/>
                </a:solidFill>
              </a:rPr>
              <a:t>cosine of the angle</a:t>
            </a:r>
            <a:r>
              <a:rPr lang="en-US" altLang="zh-TW" sz="2400"/>
              <a:t> </a:t>
            </a:r>
            <a:r>
              <a:rPr lang="en-US" altLang="zh-TW" sz="2400" b="1" i="1">
                <a:solidFill>
                  <a:srgbClr val="0033CC"/>
                </a:solidFill>
                <a:sym typeface="Symbol" panose="05050102010706020507" pitchFamily="18" charset="2"/>
              </a:rPr>
              <a:t></a:t>
            </a:r>
            <a:r>
              <a:rPr lang="en-US" altLang="zh-TW" sz="2400" i="1">
                <a:sym typeface="Symbol" panose="05050102010706020507" pitchFamily="18" charset="2"/>
              </a:rPr>
              <a:t> </a:t>
            </a:r>
            <a:r>
              <a:rPr lang="en-US" altLang="zh-TW" sz="2400">
                <a:sym typeface="Symbol" panose="05050102010706020507" pitchFamily="18" charset="2"/>
              </a:rPr>
              <a:t> between these vectors is</a:t>
            </a:r>
          </a:p>
          <a:p>
            <a:pPr eaLnBrk="1" hangingPunct="1">
              <a:spcBef>
                <a:spcPct val="20000"/>
              </a:spcBef>
            </a:pPr>
            <a:endParaRPr lang="en-US" altLang="zh-TW" sz="2400" b="1"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lang="en-US" altLang="zh-TW" sz="2400" b="1">
              <a:sym typeface="Symbol" panose="05050102010706020507" pitchFamily="18" charset="2"/>
            </a:endParaRPr>
          </a:p>
        </p:txBody>
      </p:sp>
      <p:graphicFrame>
        <p:nvGraphicFramePr>
          <p:cNvPr id="11266" name="Object 0">
            <a:extLst>
              <a:ext uri="{FF2B5EF4-FFF2-40B4-BE49-F238E27FC236}">
                <a16:creationId xmlns:a16="http://schemas.microsoft.com/office/drawing/2014/main" id="{DF8180E3-60D4-13A7-9F18-A9413666C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286000"/>
          <a:ext cx="3289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88960" imgH="812520" progId="Equation.3">
                  <p:embed/>
                </p:oleObj>
              </mc:Choice>
              <mc:Fallback>
                <p:oleObj name="Equation" r:id="rId2" imgW="3288960" imgH="812520" progId="Equation.3">
                  <p:embed/>
                  <p:pic>
                    <p:nvPicPr>
                      <p:cNvPr id="11266" name="Object 0">
                        <a:extLst>
                          <a:ext uri="{FF2B5EF4-FFF2-40B4-BE49-F238E27FC236}">
                            <a16:creationId xmlns:a16="http://schemas.microsoft.com/office/drawing/2014/main" id="{DF8180E3-60D4-13A7-9F18-A9413666C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86000"/>
                        <a:ext cx="3289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>
            <a:extLst>
              <a:ext uri="{FF2B5EF4-FFF2-40B4-BE49-F238E27FC236}">
                <a16:creationId xmlns:a16="http://schemas.microsoft.com/office/drawing/2014/main" id="{9259D724-DE54-D131-0A35-DE933CB3CA8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352802"/>
            <a:ext cx="8458200" cy="1211263"/>
            <a:chOff x="240" y="2112"/>
            <a:chExt cx="5328" cy="763"/>
          </a:xfrm>
        </p:grpSpPr>
        <p:sp>
          <p:nvSpPr>
            <p:cNvPr id="11278" name="Text Box 7">
              <a:extLst>
                <a:ext uri="{FF2B5EF4-FFF2-40B4-BE49-F238E27FC236}">
                  <a16:creationId xmlns:a16="http://schemas.microsoft.com/office/drawing/2014/main" id="{FC475F32-CEE9-C392-19B8-2B43D3551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112"/>
              <a:ext cx="1066" cy="288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i="1">
                  <a:solidFill>
                    <a:schemeClr val="tx2"/>
                  </a:solidFill>
                  <a:latin typeface="Arial" panose="020B0604020202020204" pitchFamily="34" charset="0"/>
                </a:rPr>
                <a:t>Example 4</a:t>
              </a:r>
            </a:p>
          </p:txBody>
        </p:sp>
        <p:sp>
          <p:nvSpPr>
            <p:cNvPr id="11279" name="Text Box 8">
              <a:extLst>
                <a:ext uri="{FF2B5EF4-FFF2-40B4-BE49-F238E27FC236}">
                  <a16:creationId xmlns:a16="http://schemas.microsoft.com/office/drawing/2014/main" id="{2AA78361-9E05-4729-0CD9-4FD5204E1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352"/>
              <a:ext cx="532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chemeClr val="tx2"/>
                  </a:solidFill>
                </a:rPr>
                <a:t>Determine the angle between the vectors </a:t>
              </a:r>
              <a:r>
                <a:rPr lang="en-US" altLang="zh-TW" sz="2400" b="1">
                  <a:solidFill>
                    <a:schemeClr val="tx2"/>
                  </a:solidFill>
                </a:rPr>
                <a:t>u </a:t>
              </a:r>
              <a:r>
                <a:rPr lang="en-US" altLang="zh-TW" sz="2400">
                  <a:solidFill>
                    <a:schemeClr val="tx2"/>
                  </a:solidFill>
                </a:rPr>
                <a:t>= (1, 0, 0) and </a:t>
              </a:r>
              <a:br>
                <a:rPr lang="en-US" altLang="zh-TW" sz="2400">
                  <a:solidFill>
                    <a:schemeClr val="tx2"/>
                  </a:solidFill>
                </a:rPr>
              </a:br>
              <a:r>
                <a:rPr lang="en-US" altLang="zh-TW" sz="2400" b="1">
                  <a:solidFill>
                    <a:schemeClr val="tx2"/>
                  </a:solidFill>
                </a:rPr>
                <a:t>v</a:t>
              </a:r>
              <a:r>
                <a:rPr lang="en-US" altLang="zh-TW" sz="2400">
                  <a:solidFill>
                    <a:schemeClr val="tx2"/>
                  </a:solidFill>
                </a:rPr>
                <a:t> = (1, 0, 1) in </a:t>
              </a:r>
              <a:r>
                <a:rPr lang="en-US" altLang="zh-TW" sz="2400" b="1">
                  <a:solidFill>
                    <a:schemeClr val="tx2"/>
                  </a:solidFill>
                </a:rPr>
                <a:t>R</a:t>
              </a:r>
              <a:r>
                <a:rPr lang="en-US" altLang="zh-TW" sz="2400" baseline="30000">
                  <a:solidFill>
                    <a:schemeClr val="tx2"/>
                  </a:solidFill>
                </a:rPr>
                <a:t>3</a:t>
              </a:r>
              <a:r>
                <a:rPr lang="en-US" altLang="zh-TW" sz="2400">
                  <a:solidFill>
                    <a:schemeClr val="tx2"/>
                  </a:solidFill>
                </a:rPr>
                <a:t>.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C4A245CB-4EB2-E75B-E4B4-9D5E0082382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572000"/>
            <a:ext cx="4318000" cy="850900"/>
            <a:chOff x="240" y="2880"/>
            <a:chExt cx="2720" cy="536"/>
          </a:xfrm>
        </p:grpSpPr>
        <p:sp>
          <p:nvSpPr>
            <p:cNvPr id="11277" name="Text Box 9">
              <a:extLst>
                <a:ext uri="{FF2B5EF4-FFF2-40B4-BE49-F238E27FC236}">
                  <a16:creationId xmlns:a16="http://schemas.microsoft.com/office/drawing/2014/main" id="{BD3567FB-EB3B-903B-87C9-FAE2DBA9A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0"/>
              <a:ext cx="882" cy="288"/>
            </a:xfrm>
            <a:prstGeom prst="rect">
              <a:avLst/>
            </a:prstGeom>
            <a:gradFill rotWithShape="0">
              <a:gsLst>
                <a:gs pos="0">
                  <a:srgbClr val="96969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solidFill>
                    <a:schemeClr val="tx2"/>
                  </a:solidFill>
                  <a:latin typeface="Arial" panose="020B0604020202020204" pitchFamily="34" charset="0"/>
                </a:rPr>
                <a:t>Solution</a:t>
              </a:r>
            </a:p>
          </p:txBody>
        </p:sp>
        <p:graphicFrame>
          <p:nvGraphicFramePr>
            <p:cNvPr id="11268" name="Object 2">
              <a:extLst>
                <a:ext uri="{FF2B5EF4-FFF2-40B4-BE49-F238E27FC236}">
                  <a16:creationId xmlns:a16="http://schemas.microsoft.com/office/drawing/2014/main" id="{E0D6B2B2-49DE-F66F-E06F-081522D642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6" y="2980"/>
            <a:ext cx="7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120" imgH="177480" progId="Equation.DSMT4">
                    <p:embed/>
                  </p:oleObj>
                </mc:Choice>
                <mc:Fallback>
                  <p:oleObj name="Equation" r:id="rId4" imgW="114120" imgH="177480" progId="Equation.DSMT4">
                    <p:embed/>
                    <p:pic>
                      <p:nvPicPr>
                        <p:cNvPr id="11268" name="Object 2">
                          <a:extLst>
                            <a:ext uri="{FF2B5EF4-FFF2-40B4-BE49-F238E27FC236}">
                              <a16:creationId xmlns:a16="http://schemas.microsoft.com/office/drawing/2014/main" id="{E0D6B2B2-49DE-F66F-E06F-081522D642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6" y="2980"/>
                          <a:ext cx="72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3">
              <a:extLst>
                <a:ext uri="{FF2B5EF4-FFF2-40B4-BE49-F238E27FC236}">
                  <a16:creationId xmlns:a16="http://schemas.microsoft.com/office/drawing/2014/main" id="{4FE815C9-ABA2-B0AC-1B03-19C6591425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8" y="3304"/>
            <a:ext cx="7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77480" progId="Equation.DSMT4">
                    <p:embed/>
                  </p:oleObj>
                </mc:Choice>
                <mc:Fallback>
                  <p:oleObj name="Equation" r:id="rId6" imgW="114120" imgH="177480" progId="Equation.DSMT4">
                    <p:embed/>
                    <p:pic>
                      <p:nvPicPr>
                        <p:cNvPr id="11269" name="Object 3">
                          <a:extLst>
                            <a:ext uri="{FF2B5EF4-FFF2-40B4-BE49-F238E27FC236}">
                              <a16:creationId xmlns:a16="http://schemas.microsoft.com/office/drawing/2014/main" id="{4FE815C9-ABA2-B0AC-1B03-19C6591425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" y="3304"/>
                          <a:ext cx="72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5" name="Rectangle 18">
            <a:extLst>
              <a:ext uri="{FF2B5EF4-FFF2-40B4-BE49-F238E27FC236}">
                <a16:creationId xmlns:a16="http://schemas.microsoft.com/office/drawing/2014/main" id="{73AB7057-F386-1798-3B97-2A54CA328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zh-TW" sz="2800" b="1"/>
              <a:t>Angle between Vectors (in R</a:t>
            </a:r>
            <a:r>
              <a:rPr lang="en-US" altLang="zh-TW" sz="2800" b="1" baseline="30000"/>
              <a:t> </a:t>
            </a:r>
            <a:r>
              <a:rPr lang="en-US" altLang="zh-TW" sz="28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sz="28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>
            <a:extLst>
              <a:ext uri="{FF2B5EF4-FFF2-40B4-BE49-F238E27FC236}">
                <a16:creationId xmlns:a16="http://schemas.microsoft.com/office/drawing/2014/main" id="{104EE59C-A210-0C1C-90C0-A854A88B5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4365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 b="1">
                <a:sym typeface="Symbol" panose="05050102010706020507" pitchFamily="18" charset="2"/>
              </a:rPr>
              <a:t>Matrix representations</a:t>
            </a:r>
            <a:r>
              <a:rPr lang="en-US" altLang="zh-TW" sz="2400"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altLang="zh-TW">
                <a:sym typeface="Symbol" panose="05050102010706020507" pitchFamily="18" charset="2"/>
              </a:rPr>
              <a:t>An </a:t>
            </a: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uppercase case</a:t>
            </a:r>
            <a:r>
              <a:rPr lang="en-US" altLang="zh-TW">
                <a:sym typeface="Symbol" panose="05050102010706020507" pitchFamily="18" charset="2"/>
              </a:rPr>
              <a:t>: </a:t>
            </a:r>
            <a:r>
              <a:rPr lang="en-US" altLang="zh-TW" i="1">
                <a:sym typeface="Symbol" panose="05050102010706020507" pitchFamily="18" charset="2"/>
              </a:rPr>
              <a:t>A</a:t>
            </a:r>
            <a:r>
              <a:rPr lang="en-US" altLang="zh-TW">
                <a:sym typeface="Symbol" panose="05050102010706020507" pitchFamily="18" charset="2"/>
              </a:rPr>
              <a:t>, </a:t>
            </a:r>
            <a:r>
              <a:rPr lang="en-US" altLang="zh-TW" i="1">
                <a:sym typeface="Symbol" panose="05050102010706020507" pitchFamily="18" charset="2"/>
              </a:rPr>
              <a:t>B</a:t>
            </a:r>
            <a:r>
              <a:rPr lang="en-US" altLang="zh-TW">
                <a:sym typeface="Symbol" panose="05050102010706020507" pitchFamily="18" charset="2"/>
              </a:rPr>
              <a:t>, </a:t>
            </a:r>
            <a:r>
              <a:rPr lang="en-US" altLang="zh-TW" i="1">
                <a:sym typeface="Symbol" panose="05050102010706020507" pitchFamily="18" charset="2"/>
              </a:rPr>
              <a:t>C</a:t>
            </a:r>
            <a:r>
              <a:rPr lang="en-US" altLang="zh-TW">
                <a:sym typeface="Symbol" panose="05050102010706020507" pitchFamily="18" charset="2"/>
              </a:rPr>
              <a:t>, …</a:t>
            </a:r>
          </a:p>
          <a:p>
            <a:pPr lvl="1"/>
            <a:r>
              <a:rPr lang="en-US" altLang="zh-TW">
                <a:sym typeface="Symbol" panose="05050102010706020507" pitchFamily="18" charset="2"/>
              </a:rPr>
              <a:t>A </a:t>
            </a: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representative element</a:t>
            </a:r>
            <a:r>
              <a:rPr lang="en-US" altLang="zh-TW">
                <a:sym typeface="Symbol" panose="05050102010706020507" pitchFamily="18" charset="2"/>
              </a:rPr>
              <a:t> enclosed in brackets: [</a:t>
            </a:r>
            <a:r>
              <a:rPr lang="en-US" altLang="zh-TW" i="1">
                <a:sym typeface="Symbol" panose="05050102010706020507" pitchFamily="18" charset="2"/>
              </a:rPr>
              <a:t>a</a:t>
            </a:r>
            <a:r>
              <a:rPr lang="en-US" altLang="zh-TW" i="1" baseline="-25000">
                <a:sym typeface="Symbol" panose="05050102010706020507" pitchFamily="18" charset="2"/>
              </a:rPr>
              <a:t>ij</a:t>
            </a:r>
            <a:r>
              <a:rPr lang="en-US" altLang="zh-TW">
                <a:sym typeface="Symbol" panose="05050102010706020507" pitchFamily="18" charset="2"/>
              </a:rPr>
              <a:t>], [</a:t>
            </a:r>
            <a:r>
              <a:rPr lang="en-US" altLang="zh-TW" i="1">
                <a:sym typeface="Symbol" panose="05050102010706020507" pitchFamily="18" charset="2"/>
              </a:rPr>
              <a:t>b</a:t>
            </a:r>
            <a:r>
              <a:rPr lang="en-US" altLang="zh-TW" i="1" baseline="-25000">
                <a:sym typeface="Symbol" panose="05050102010706020507" pitchFamily="18" charset="2"/>
              </a:rPr>
              <a:t>ij</a:t>
            </a:r>
            <a:r>
              <a:rPr lang="en-US" altLang="zh-TW">
                <a:sym typeface="Symbol" panose="05050102010706020507" pitchFamily="18" charset="2"/>
              </a:rPr>
              <a:t>]</a:t>
            </a:r>
          </a:p>
          <a:p>
            <a:pPr lvl="1"/>
            <a:endParaRPr lang="en-US" altLang="zh-TW" sz="2000">
              <a:sym typeface="Symbol" panose="05050102010706020507" pitchFamily="18" charset="2"/>
            </a:endParaRPr>
          </a:p>
          <a:p>
            <a:pPr lvl="1"/>
            <a:endParaRPr lang="en-US" altLang="zh-TW" sz="2000">
              <a:sym typeface="Symbol" panose="05050102010706020507" pitchFamily="18" charset="2"/>
            </a:endParaRPr>
          </a:p>
          <a:p>
            <a:pPr lvl="1"/>
            <a:r>
              <a:rPr lang="en-US" altLang="zh-TW">
                <a:sym typeface="Symbol" panose="05050102010706020507" pitchFamily="18" charset="2"/>
              </a:rPr>
              <a:t>A </a:t>
            </a: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rectangular array</a:t>
            </a:r>
            <a:r>
              <a:rPr lang="en-US" altLang="zh-TW">
                <a:sym typeface="Symbol" panose="05050102010706020507" pitchFamily="18" charset="2"/>
              </a:rPr>
              <a:t> of numbers:</a:t>
            </a:r>
          </a:p>
          <a:p>
            <a:pPr lvl="1"/>
            <a:endParaRPr lang="en-US" altLang="zh-TW">
              <a:sym typeface="Symbol" panose="05050102010706020507" pitchFamily="18" charset="2"/>
            </a:endParaRPr>
          </a:p>
          <a:p>
            <a:pPr lvl="1"/>
            <a:endParaRPr lang="en-US" altLang="zh-TW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>
                <a:sym typeface="Symbol" panose="05050102010706020507" pitchFamily="18" charset="2"/>
              </a:rPr>
              <a:t>Vector (column/row matrix):</a:t>
            </a:r>
            <a:r>
              <a:rPr lang="en-US" altLang="zh-TW" sz="2400">
                <a:sym typeface="Symbol" panose="05050102010706020507" pitchFamily="18" charset="2"/>
              </a:rPr>
              <a:t> 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boldface lowercase</a:t>
            </a:r>
            <a:br>
              <a:rPr lang="en-US" altLang="zh-TW" sz="2400">
                <a:sym typeface="Symbol" panose="05050102010706020507" pitchFamily="18" charset="2"/>
              </a:rPr>
            </a:br>
            <a:r>
              <a:rPr lang="en-US" altLang="zh-TW" sz="2400" b="1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zh-TW" sz="2400" baseline="-25000">
                <a:solidFill>
                  <a:schemeClr val="hlink"/>
                </a:solidFill>
                <a:sym typeface="Symbol" panose="05050102010706020507" pitchFamily="18" charset="2"/>
              </a:rPr>
              <a:t>1</a:t>
            </a:r>
            <a:r>
              <a:rPr lang="en-US" altLang="zh-TW" sz="2400">
                <a:sym typeface="Symbol" panose="05050102010706020507" pitchFamily="18" charset="2"/>
              </a:rPr>
              <a:t>, </a:t>
            </a:r>
            <a:r>
              <a:rPr lang="en-US" altLang="zh-TW" sz="2400" b="1">
                <a:solidFill>
                  <a:srgbClr val="008000"/>
                </a:solidFill>
                <a:sym typeface="Symbol" panose="05050102010706020507" pitchFamily="18" charset="2"/>
              </a:rPr>
              <a:t>a</a:t>
            </a:r>
            <a:r>
              <a:rPr lang="en-US" altLang="zh-TW" sz="2400" baseline="-25000">
                <a:solidFill>
                  <a:srgbClr val="008000"/>
                </a:solidFill>
                <a:sym typeface="Symbol" panose="05050102010706020507" pitchFamily="18" charset="2"/>
              </a:rPr>
              <a:t>2</a:t>
            </a:r>
            <a:r>
              <a:rPr lang="en-US" altLang="zh-TW" sz="2400">
                <a:sym typeface="Symbol" panose="05050102010706020507" pitchFamily="18" charset="2"/>
              </a:rPr>
              <a:t>, …, </a:t>
            </a:r>
            <a:r>
              <a:rPr lang="en-US" altLang="zh-TW" sz="2400" b="1">
                <a:solidFill>
                  <a:srgbClr val="660066"/>
                </a:solidFill>
                <a:sym typeface="Symbol" panose="05050102010706020507" pitchFamily="18" charset="2"/>
              </a:rPr>
              <a:t>a</a:t>
            </a:r>
            <a:r>
              <a:rPr lang="en-US" altLang="zh-TW" sz="2400" baseline="-25000">
                <a:solidFill>
                  <a:srgbClr val="660066"/>
                </a:solidFill>
                <a:sym typeface="Symbol" panose="05050102010706020507" pitchFamily="18" charset="2"/>
              </a:rPr>
              <a:t>n</a:t>
            </a:r>
            <a:endParaRPr lang="en-US" altLang="zh-TW" sz="2400">
              <a:solidFill>
                <a:srgbClr val="660066"/>
              </a:solidFill>
              <a:sym typeface="Symbol" panose="05050102010706020507" pitchFamily="18" charset="2"/>
            </a:endParaRP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57ED3E02-C8BC-E5DC-D9BE-937945D2C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rgbClr val="FF3300"/>
                </a:solidFill>
              </a:rPr>
              <a:t>Operations with Matrices</a:t>
            </a:r>
          </a:p>
        </p:txBody>
      </p:sp>
      <p:graphicFrame>
        <p:nvGraphicFramePr>
          <p:cNvPr id="149534" name="Object 30">
            <a:extLst>
              <a:ext uri="{FF2B5EF4-FFF2-40B4-BE49-F238E27FC236}">
                <a16:creationId xmlns:a16="http://schemas.microsoft.com/office/drawing/2014/main" id="{EADB6BD8-6668-9E0B-7DA6-D76DB39BC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9350" y="3403600"/>
          <a:ext cx="26924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346040" imgH="939600" progId="Equation.3">
                  <p:embed/>
                </p:oleObj>
              </mc:Choice>
              <mc:Fallback>
                <p:oleObj name="方程式" r:id="rId3" imgW="1346040" imgH="939600" progId="Equation.3">
                  <p:embed/>
                  <p:pic>
                    <p:nvPicPr>
                      <p:cNvPr id="149534" name="Object 30">
                        <a:extLst>
                          <a:ext uri="{FF2B5EF4-FFF2-40B4-BE49-F238E27FC236}">
                            <a16:creationId xmlns:a16="http://schemas.microsoft.com/office/drawing/2014/main" id="{EADB6BD8-6668-9E0B-7DA6-D76DB39BC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350" y="3403600"/>
                        <a:ext cx="26924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5" name="Rectangle 31">
            <a:extLst>
              <a:ext uri="{FF2B5EF4-FFF2-40B4-BE49-F238E27FC236}">
                <a16:creationId xmlns:a16="http://schemas.microsoft.com/office/drawing/2014/main" id="{27AA5F40-C6C7-00B4-CF99-C4ED8C60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3521076"/>
            <a:ext cx="444500" cy="17065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37" name="Rectangle 33">
            <a:extLst>
              <a:ext uri="{FF2B5EF4-FFF2-40B4-BE49-F238E27FC236}">
                <a16:creationId xmlns:a16="http://schemas.microsoft.com/office/drawing/2014/main" id="{0C0C3019-FBB3-8098-AC35-343EBEF23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850" y="3513138"/>
            <a:ext cx="444500" cy="170656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38" name="Rectangle 34">
            <a:extLst>
              <a:ext uri="{FF2B5EF4-FFF2-40B4-BE49-F238E27FC236}">
                <a16:creationId xmlns:a16="http://schemas.microsoft.com/office/drawing/2014/main" id="{99390950-F328-AA39-7AEB-8A45B263C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913" y="3514726"/>
            <a:ext cx="444500" cy="1706563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13130651-AB45-C374-FAB4-A095C19E6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Definitions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32C4F2A1-B2DD-26DE-4451-E4DBB701B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7772400" cy="4311650"/>
          </a:xfrm>
        </p:spPr>
        <p:txBody>
          <a:bodyPr/>
          <a:lstStyle/>
          <a:p>
            <a:r>
              <a:rPr lang="en-US" altLang="zh-TW" sz="2400" b="1" i="1">
                <a:solidFill>
                  <a:schemeClr val="folHlink"/>
                </a:solidFill>
              </a:rPr>
              <a:t>Equality of Matrices</a:t>
            </a:r>
            <a:br>
              <a:rPr lang="en-US" altLang="zh-TW" sz="2400"/>
            </a:br>
            <a:r>
              <a:rPr lang="en-US" altLang="zh-TW" sz="2400"/>
              <a:t>Two matrices </a:t>
            </a:r>
            <a:r>
              <a:rPr lang="en-US" altLang="zh-TW" sz="2400" i="1"/>
              <a:t>A</a:t>
            </a:r>
            <a:r>
              <a:rPr lang="en-US" altLang="zh-TW" sz="2400"/>
              <a:t> = [</a:t>
            </a:r>
            <a:r>
              <a:rPr lang="en-US" altLang="zh-TW" sz="2400" i="1"/>
              <a:t>a</a:t>
            </a:r>
            <a:r>
              <a:rPr lang="en-US" altLang="zh-TW" sz="2400" i="1" baseline="-25000"/>
              <a:t>ij</a:t>
            </a:r>
            <a:r>
              <a:rPr lang="en-US" altLang="zh-TW" sz="2400"/>
              <a:t>] and </a:t>
            </a:r>
            <a:r>
              <a:rPr lang="en-US" altLang="zh-TW" sz="2400" i="1"/>
              <a:t>B</a:t>
            </a:r>
            <a:r>
              <a:rPr lang="en-US" altLang="zh-TW" sz="2400"/>
              <a:t> = [</a:t>
            </a:r>
            <a:r>
              <a:rPr lang="en-US" altLang="zh-TW" sz="2400" i="1"/>
              <a:t>b</a:t>
            </a:r>
            <a:r>
              <a:rPr lang="en-US" altLang="zh-TW" sz="2400" i="1" baseline="-25000"/>
              <a:t>ij</a:t>
            </a:r>
            <a:r>
              <a:rPr lang="en-US" altLang="zh-TW" sz="2400"/>
              <a:t>] are </a:t>
            </a:r>
            <a:r>
              <a:rPr lang="en-US" altLang="zh-TW" sz="2400" b="1"/>
              <a:t>equal</a:t>
            </a:r>
            <a:r>
              <a:rPr lang="en-US" altLang="zh-TW" sz="2400"/>
              <a:t> if they have </a:t>
            </a:r>
            <a:r>
              <a:rPr lang="en-US" altLang="zh-TW" sz="2400">
                <a:solidFill>
                  <a:srgbClr val="008000"/>
                </a:solidFill>
              </a:rPr>
              <a:t>the same size (</a:t>
            </a:r>
            <a:r>
              <a:rPr lang="en-US" altLang="zh-TW" sz="2400" i="1">
                <a:solidFill>
                  <a:srgbClr val="008000"/>
                </a:solidFill>
              </a:rPr>
              <a:t>m</a:t>
            </a:r>
            <a:r>
              <a:rPr lang="en-US" altLang="zh-TW" sz="2400">
                <a:solidFill>
                  <a:srgbClr val="008000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400" i="1">
                <a:solidFill>
                  <a:srgbClr val="008000"/>
                </a:solidFill>
                <a:sym typeface="Symbol" panose="05050102010706020507" pitchFamily="18" charset="2"/>
              </a:rPr>
              <a:t>n</a:t>
            </a:r>
            <a:r>
              <a:rPr lang="en-US" altLang="zh-TW" sz="2400">
                <a:solidFill>
                  <a:srgbClr val="008000"/>
                </a:solidFill>
              </a:rPr>
              <a:t>)</a:t>
            </a:r>
            <a:r>
              <a:rPr lang="en-US" altLang="zh-TW" sz="2400"/>
              <a:t> </a:t>
            </a:r>
            <a:r>
              <a:rPr lang="en-US" altLang="zh-TW" sz="2400" i="1"/>
              <a:t>and</a:t>
            </a:r>
            <a:r>
              <a:rPr lang="en-US" altLang="zh-TW" sz="2400"/>
              <a:t> </a:t>
            </a:r>
            <a:r>
              <a:rPr lang="en-US" altLang="zh-TW" sz="2400" i="1">
                <a:solidFill>
                  <a:srgbClr val="660066"/>
                </a:solidFill>
              </a:rPr>
              <a:t>a</a:t>
            </a:r>
            <a:r>
              <a:rPr lang="en-US" altLang="zh-TW" sz="2400" i="1" baseline="-25000">
                <a:solidFill>
                  <a:srgbClr val="660066"/>
                </a:solidFill>
              </a:rPr>
              <a:t>ij</a:t>
            </a:r>
            <a:r>
              <a:rPr lang="en-US" altLang="zh-TW" sz="2400">
                <a:solidFill>
                  <a:srgbClr val="660066"/>
                </a:solidFill>
              </a:rPr>
              <a:t> = </a:t>
            </a:r>
            <a:r>
              <a:rPr lang="en-US" altLang="zh-TW" sz="2400" i="1">
                <a:solidFill>
                  <a:srgbClr val="660066"/>
                </a:solidFill>
              </a:rPr>
              <a:t>b</a:t>
            </a:r>
            <a:r>
              <a:rPr lang="en-US" altLang="zh-TW" sz="2400" i="1" baseline="-25000">
                <a:solidFill>
                  <a:srgbClr val="660066"/>
                </a:solidFill>
              </a:rPr>
              <a:t>ij</a:t>
            </a:r>
            <a:r>
              <a:rPr lang="en-US" altLang="zh-TW" sz="2400"/>
              <a:t> for 1 </a:t>
            </a:r>
            <a:r>
              <a:rPr lang="en-US" altLang="zh-TW" sz="2400">
                <a:sym typeface="Symbol" panose="05050102010706020507" pitchFamily="18" charset="2"/>
              </a:rPr>
              <a:t> </a:t>
            </a:r>
            <a:r>
              <a:rPr lang="en-US" altLang="zh-TW" sz="2400" i="1">
                <a:sym typeface="Symbol" panose="05050102010706020507" pitchFamily="18" charset="2"/>
              </a:rPr>
              <a:t>i </a:t>
            </a:r>
            <a:r>
              <a:rPr lang="en-US" altLang="zh-TW" sz="2400">
                <a:sym typeface="Symbol" panose="05050102010706020507" pitchFamily="18" charset="2"/>
              </a:rPr>
              <a:t> </a:t>
            </a:r>
            <a:r>
              <a:rPr lang="en-US" altLang="zh-TW" sz="2400" i="1">
                <a:sym typeface="Symbol" panose="05050102010706020507" pitchFamily="18" charset="2"/>
              </a:rPr>
              <a:t>m</a:t>
            </a:r>
            <a:r>
              <a:rPr lang="en-US" altLang="zh-TW" sz="2400">
                <a:sym typeface="Symbol" panose="05050102010706020507" pitchFamily="18" charset="2"/>
              </a:rPr>
              <a:t> and 1  </a:t>
            </a:r>
            <a:r>
              <a:rPr lang="en-US" altLang="zh-TW" sz="2400" i="1">
                <a:sym typeface="Symbol" panose="05050102010706020507" pitchFamily="18" charset="2"/>
              </a:rPr>
              <a:t>j </a:t>
            </a:r>
            <a:r>
              <a:rPr lang="en-US" altLang="zh-TW" sz="2400">
                <a:sym typeface="Symbol" panose="05050102010706020507" pitchFamily="18" charset="2"/>
              </a:rPr>
              <a:t> </a:t>
            </a:r>
            <a:r>
              <a:rPr lang="en-US" altLang="zh-TW" sz="2400" i="1">
                <a:sym typeface="Symbol" panose="05050102010706020507" pitchFamily="18" charset="2"/>
              </a:rPr>
              <a:t>n</a:t>
            </a:r>
            <a:r>
              <a:rPr lang="en-US" altLang="zh-TW" sz="2400">
                <a:sym typeface="Symbol" panose="05050102010706020507" pitchFamily="18" charset="2"/>
              </a:rPr>
              <a:t>.</a:t>
            </a:r>
          </a:p>
          <a:p>
            <a:r>
              <a:rPr lang="en-US" altLang="zh-TW" sz="2400" b="1" i="1">
                <a:solidFill>
                  <a:schemeClr val="folHlink"/>
                </a:solidFill>
                <a:sym typeface="Symbol" panose="05050102010706020507" pitchFamily="18" charset="2"/>
              </a:rPr>
              <a:t>Matrix Addition</a:t>
            </a:r>
            <a:br>
              <a:rPr lang="en-US" altLang="zh-TW" sz="2400">
                <a:sym typeface="Symbol" panose="05050102010706020507" pitchFamily="18" charset="2"/>
              </a:rPr>
            </a:br>
            <a:r>
              <a:rPr lang="en-US" altLang="zh-TW" sz="2400">
                <a:sym typeface="Symbol" panose="05050102010706020507" pitchFamily="18" charset="2"/>
              </a:rPr>
              <a:t>If </a:t>
            </a:r>
            <a:r>
              <a:rPr lang="en-US" altLang="zh-TW" sz="2400" i="1"/>
              <a:t>A</a:t>
            </a:r>
            <a:r>
              <a:rPr lang="en-US" altLang="zh-TW" sz="2400"/>
              <a:t> = [</a:t>
            </a:r>
            <a:r>
              <a:rPr lang="en-US" altLang="zh-TW" sz="2400" i="1"/>
              <a:t>a</a:t>
            </a:r>
            <a:r>
              <a:rPr lang="en-US" altLang="zh-TW" sz="2400" i="1" baseline="-25000"/>
              <a:t>ij</a:t>
            </a:r>
            <a:r>
              <a:rPr lang="en-US" altLang="zh-TW" sz="2400"/>
              <a:t>] and </a:t>
            </a:r>
            <a:r>
              <a:rPr lang="en-US" altLang="zh-TW" sz="2400" i="1"/>
              <a:t>B</a:t>
            </a:r>
            <a:r>
              <a:rPr lang="en-US" altLang="zh-TW" sz="2400"/>
              <a:t> = [</a:t>
            </a:r>
            <a:r>
              <a:rPr lang="en-US" altLang="zh-TW" sz="2400" i="1"/>
              <a:t>b</a:t>
            </a:r>
            <a:r>
              <a:rPr lang="en-US" altLang="zh-TW" sz="2400" i="1" baseline="-25000"/>
              <a:t>ij</a:t>
            </a:r>
            <a:r>
              <a:rPr lang="en-US" altLang="zh-TW" sz="2400"/>
              <a:t>] are matrices of </a:t>
            </a:r>
            <a:r>
              <a:rPr lang="en-US" altLang="zh-TW" sz="2400" u="sng"/>
              <a:t>size </a:t>
            </a:r>
            <a:r>
              <a:rPr lang="en-US" altLang="zh-TW" sz="2400" i="1" u="sng"/>
              <a:t>m</a:t>
            </a:r>
            <a:r>
              <a:rPr lang="en-US" altLang="zh-TW" sz="2400" u="sng">
                <a:sym typeface="Symbol" panose="05050102010706020507" pitchFamily="18" charset="2"/>
              </a:rPr>
              <a:t></a:t>
            </a:r>
            <a:r>
              <a:rPr lang="en-US" altLang="zh-TW" sz="2400" i="1" u="sng">
                <a:sym typeface="Symbol" panose="05050102010706020507" pitchFamily="18" charset="2"/>
              </a:rPr>
              <a:t>n</a:t>
            </a:r>
            <a:r>
              <a:rPr lang="en-US" altLang="zh-TW" sz="2400"/>
              <a:t>, then their </a:t>
            </a:r>
            <a:r>
              <a:rPr lang="en-US" altLang="zh-TW" sz="2400" b="1"/>
              <a:t>sum</a:t>
            </a:r>
            <a:r>
              <a:rPr lang="en-US" altLang="zh-TW" sz="2400"/>
              <a:t> is the </a:t>
            </a:r>
            <a:r>
              <a:rPr lang="en-US" altLang="zh-TW" sz="2400" i="1">
                <a:solidFill>
                  <a:srgbClr val="008000"/>
                </a:solidFill>
              </a:rPr>
              <a:t>m</a:t>
            </a:r>
            <a:r>
              <a:rPr lang="en-US" altLang="zh-TW" sz="2400">
                <a:solidFill>
                  <a:srgbClr val="008000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400" i="1">
                <a:solidFill>
                  <a:srgbClr val="008000"/>
                </a:solidFill>
                <a:sym typeface="Symbol" panose="05050102010706020507" pitchFamily="18" charset="2"/>
              </a:rPr>
              <a:t>n</a:t>
            </a:r>
            <a:r>
              <a:rPr lang="en-US" altLang="zh-TW" sz="2400">
                <a:solidFill>
                  <a:srgbClr val="008000"/>
                </a:solidFill>
              </a:rPr>
              <a:t> matrix</a:t>
            </a:r>
            <a:r>
              <a:rPr lang="en-US" altLang="zh-TW" sz="2400"/>
              <a:t> given by </a:t>
            </a:r>
            <a:r>
              <a:rPr lang="en-US" altLang="zh-TW" sz="2400" i="1">
                <a:solidFill>
                  <a:srgbClr val="660066"/>
                </a:solidFill>
              </a:rPr>
              <a:t>A</a:t>
            </a:r>
            <a:r>
              <a:rPr lang="en-US" altLang="zh-TW" sz="2400">
                <a:solidFill>
                  <a:srgbClr val="660066"/>
                </a:solidFill>
              </a:rPr>
              <a:t>+</a:t>
            </a:r>
            <a:r>
              <a:rPr lang="en-US" altLang="zh-TW" sz="2400" i="1">
                <a:solidFill>
                  <a:srgbClr val="660066"/>
                </a:solidFill>
              </a:rPr>
              <a:t>B</a:t>
            </a:r>
            <a:r>
              <a:rPr lang="en-US" altLang="zh-TW" sz="2400">
                <a:solidFill>
                  <a:srgbClr val="660066"/>
                </a:solidFill>
              </a:rPr>
              <a:t> = [</a:t>
            </a:r>
            <a:r>
              <a:rPr lang="en-US" altLang="zh-TW" sz="2400" i="1">
                <a:solidFill>
                  <a:srgbClr val="660066"/>
                </a:solidFill>
              </a:rPr>
              <a:t>a</a:t>
            </a:r>
            <a:r>
              <a:rPr lang="en-US" altLang="zh-TW" sz="2400" i="1" baseline="-25000">
                <a:solidFill>
                  <a:srgbClr val="660066"/>
                </a:solidFill>
              </a:rPr>
              <a:t>ij</a:t>
            </a:r>
            <a:r>
              <a:rPr lang="en-US" altLang="zh-TW" sz="2400">
                <a:solidFill>
                  <a:srgbClr val="660066"/>
                </a:solidFill>
              </a:rPr>
              <a:t> + </a:t>
            </a:r>
            <a:r>
              <a:rPr lang="en-US" altLang="zh-TW" sz="2400" i="1">
                <a:solidFill>
                  <a:srgbClr val="660066"/>
                </a:solidFill>
              </a:rPr>
              <a:t>b</a:t>
            </a:r>
            <a:r>
              <a:rPr lang="en-US" altLang="zh-TW" sz="2400" i="1" baseline="-25000">
                <a:solidFill>
                  <a:srgbClr val="660066"/>
                </a:solidFill>
              </a:rPr>
              <a:t>ij</a:t>
            </a:r>
            <a:r>
              <a:rPr lang="en-US" altLang="zh-TW" sz="2400">
                <a:solidFill>
                  <a:srgbClr val="660066"/>
                </a:solidFill>
              </a:rPr>
              <a:t>]</a:t>
            </a:r>
            <a:r>
              <a:rPr lang="en-US" altLang="zh-TW" sz="2400"/>
              <a:t>.</a:t>
            </a:r>
            <a:br>
              <a:rPr lang="en-US" altLang="zh-TW" sz="2400"/>
            </a:br>
            <a:r>
              <a:rPr lang="en-US" altLang="zh-TW" sz="2400">
                <a:solidFill>
                  <a:schemeClr val="hlink"/>
                </a:solidFill>
              </a:rPr>
              <a:t>The sum of two matrices of different sizes is undefined.</a:t>
            </a:r>
          </a:p>
          <a:p>
            <a:r>
              <a:rPr lang="en-US" altLang="zh-TW" sz="2400" b="1" i="1">
                <a:solidFill>
                  <a:schemeClr val="folHlink"/>
                </a:solidFill>
              </a:rPr>
              <a:t>Scalar Multiplication</a:t>
            </a:r>
            <a:br>
              <a:rPr lang="en-US" altLang="zh-TW" sz="2400"/>
            </a:b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If </a:t>
            </a:r>
            <a:r>
              <a:rPr lang="en-US" altLang="zh-TW" sz="2400" i="1"/>
              <a:t>A</a:t>
            </a:r>
            <a:r>
              <a:rPr lang="en-US" altLang="zh-TW" sz="2400"/>
              <a:t> = [</a:t>
            </a:r>
            <a:r>
              <a:rPr lang="en-US" altLang="zh-TW" sz="2400" i="1"/>
              <a:t>a</a:t>
            </a:r>
            <a:r>
              <a:rPr lang="en-US" altLang="zh-TW" sz="2400" i="1" baseline="-25000"/>
              <a:t>ij</a:t>
            </a:r>
            <a:r>
              <a:rPr lang="en-US" altLang="zh-TW" sz="2400"/>
              <a:t>] is an </a:t>
            </a:r>
            <a:r>
              <a:rPr lang="en-US" altLang="zh-TW" sz="2400" i="1" u="sng"/>
              <a:t>m</a:t>
            </a:r>
            <a:r>
              <a:rPr lang="en-US" altLang="zh-TW" sz="2400" u="sng">
                <a:sym typeface="Symbol" panose="05050102010706020507" pitchFamily="18" charset="2"/>
              </a:rPr>
              <a:t></a:t>
            </a:r>
            <a:r>
              <a:rPr lang="en-US" altLang="zh-TW" sz="2400" i="1" u="sng">
                <a:sym typeface="Symbol" panose="05050102010706020507" pitchFamily="18" charset="2"/>
              </a:rPr>
              <a:t>n</a:t>
            </a:r>
            <a:r>
              <a:rPr lang="en-US" altLang="zh-TW" sz="2400" u="sng"/>
              <a:t> matrix</a:t>
            </a:r>
            <a:r>
              <a:rPr lang="en-US" altLang="zh-TW" sz="2400"/>
              <a:t> and </a:t>
            </a:r>
            <a:r>
              <a:rPr lang="en-US" altLang="zh-TW" sz="2400" i="1"/>
              <a:t>c</a:t>
            </a:r>
            <a:r>
              <a:rPr lang="en-US" altLang="zh-TW" sz="2400"/>
              <a:t> is a scalar, then the </a:t>
            </a:r>
            <a:r>
              <a:rPr lang="en-US" altLang="zh-TW" sz="2400" b="1"/>
              <a:t>scalar multiplication</a:t>
            </a:r>
            <a:r>
              <a:rPr lang="en-US" altLang="zh-TW" sz="2400"/>
              <a:t> of </a:t>
            </a:r>
            <a:r>
              <a:rPr lang="en-US" altLang="zh-TW" sz="2400" i="1"/>
              <a:t>A</a:t>
            </a:r>
            <a:r>
              <a:rPr lang="en-US" altLang="zh-TW" sz="2400"/>
              <a:t> by </a:t>
            </a:r>
            <a:r>
              <a:rPr lang="en-US" altLang="zh-TW" sz="2400" i="1"/>
              <a:t>c</a:t>
            </a:r>
            <a:r>
              <a:rPr lang="en-US" altLang="zh-TW" sz="2400"/>
              <a:t> is the </a:t>
            </a:r>
            <a:r>
              <a:rPr lang="en-US" altLang="zh-TW" sz="2400" i="1">
                <a:solidFill>
                  <a:srgbClr val="008000"/>
                </a:solidFill>
              </a:rPr>
              <a:t>m</a:t>
            </a:r>
            <a:r>
              <a:rPr lang="en-US" altLang="zh-TW" sz="2400">
                <a:solidFill>
                  <a:srgbClr val="008000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400" i="1">
                <a:solidFill>
                  <a:srgbClr val="008000"/>
                </a:solidFill>
                <a:sym typeface="Symbol" panose="05050102010706020507" pitchFamily="18" charset="2"/>
              </a:rPr>
              <a:t>n</a:t>
            </a:r>
            <a:r>
              <a:rPr lang="en-US" altLang="zh-TW" sz="2400">
                <a:solidFill>
                  <a:srgbClr val="008000"/>
                </a:solidFill>
              </a:rPr>
              <a:t> matrix</a:t>
            </a:r>
            <a:r>
              <a:rPr lang="en-US" altLang="zh-TW" sz="2400"/>
              <a:t> given by </a:t>
            </a:r>
            <a:r>
              <a:rPr lang="en-US" altLang="zh-TW" sz="2400" i="1">
                <a:solidFill>
                  <a:srgbClr val="660066"/>
                </a:solidFill>
              </a:rPr>
              <a:t>cA</a:t>
            </a:r>
            <a:r>
              <a:rPr lang="en-US" altLang="zh-TW" sz="2400">
                <a:solidFill>
                  <a:srgbClr val="660066"/>
                </a:solidFill>
              </a:rPr>
              <a:t> = [</a:t>
            </a:r>
            <a:r>
              <a:rPr lang="en-US" altLang="zh-TW" sz="2400" i="1">
                <a:solidFill>
                  <a:srgbClr val="660066"/>
                </a:solidFill>
              </a:rPr>
              <a:t>ca</a:t>
            </a:r>
            <a:r>
              <a:rPr lang="en-US" altLang="zh-TW" sz="2400" i="1" baseline="-25000">
                <a:solidFill>
                  <a:srgbClr val="660066"/>
                </a:solidFill>
              </a:rPr>
              <a:t>ij</a:t>
            </a:r>
            <a:r>
              <a:rPr lang="en-US" altLang="zh-TW" sz="2400">
                <a:solidFill>
                  <a:srgbClr val="660066"/>
                </a:solidFill>
              </a:rPr>
              <a:t>]</a:t>
            </a:r>
            <a:r>
              <a:rPr lang="en-US" altLang="zh-TW" sz="24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687376" y="3735439"/>
            <a:ext cx="3493267" cy="3114428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6" name="object 6"/>
          <p:cNvSpPr/>
          <p:nvPr/>
        </p:nvSpPr>
        <p:spPr>
          <a:xfrm>
            <a:off x="3288" y="365022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/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5D10CF63-DFE5-4AB5-B79F-55ADA68D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525" y="1850"/>
            <a:ext cx="4569534" cy="6854301"/>
          </a:xfrm>
          <a:prstGeom prst="rect">
            <a:avLst/>
          </a:prstGeom>
        </p:spPr>
      </p:pic>
      <p:sp>
        <p:nvSpPr>
          <p:cNvPr id="9" name="Text 2">
            <a:extLst>
              <a:ext uri="{FF2B5EF4-FFF2-40B4-BE49-F238E27FC236}">
                <a16:creationId xmlns:a16="http://schemas.microsoft.com/office/drawing/2014/main" id="{A6D7BBD2-AFC7-4947-9A8F-0354ECAE260C}"/>
              </a:ext>
            </a:extLst>
          </p:cNvPr>
          <p:cNvSpPr/>
          <p:nvPr/>
        </p:nvSpPr>
        <p:spPr>
          <a:xfrm>
            <a:off x="697247" y="1105460"/>
            <a:ext cx="6227972" cy="30047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914"/>
              </a:lnSpc>
            </a:pPr>
            <a:r>
              <a:rPr lang="en-US" sz="4731" dirty="0">
                <a:solidFill>
                  <a:srgbClr val="38512F"/>
                </a:solidFill>
                <a:latin typeface="Verdana" panose="020B0604030504040204" pitchFamily="34" charset="0"/>
                <a:ea typeface="Verdana" panose="020B0604030504040204" pitchFamily="34" charset="0"/>
                <a:cs typeface="Lora" pitchFamily="34" charset="-120"/>
              </a:rPr>
              <a:t>Introduction to Linear Algebra, Statistics, and Probability Theory</a:t>
            </a:r>
            <a:endParaRPr lang="en-US" sz="473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38C6CE3B-51E5-4917-909B-CAC440163342}"/>
              </a:ext>
            </a:extLst>
          </p:cNvPr>
          <p:cNvSpPr/>
          <p:nvPr/>
        </p:nvSpPr>
        <p:spPr>
          <a:xfrm>
            <a:off x="667103" y="4387729"/>
            <a:ext cx="6312025" cy="8326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85"/>
              </a:lnSpc>
            </a:pPr>
            <a:r>
              <a:rPr lang="en-US" sz="1457" dirty="0">
                <a:solidFill>
                  <a:srgbClr val="3A3630"/>
                </a:solidFill>
                <a:latin typeface="Verdana" panose="020B0604030504040204" pitchFamily="34" charset="0"/>
                <a:ea typeface="Verdana" panose="020B0604030504040204" pitchFamily="34" charset="0"/>
                <a:cs typeface="Source Sans Pro" pitchFamily="34" charset="-120"/>
              </a:rPr>
              <a:t>Explore the fundamental mathematical disciplines that underpin modern data analysis and scientific discovery. From the principles of vector spaces to the laws of probability, gain a solid foundation in these essential quantitative fields.</a:t>
            </a:r>
            <a:endParaRPr lang="en-US" sz="145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Shape 4">
            <a:extLst>
              <a:ext uri="{FF2B5EF4-FFF2-40B4-BE49-F238E27FC236}">
                <a16:creationId xmlns:a16="http://schemas.microsoft.com/office/drawing/2014/main" id="{A0A396E7-36B7-4B9E-AFCB-E2049B2DE7C1}"/>
              </a:ext>
            </a:extLst>
          </p:cNvPr>
          <p:cNvSpPr/>
          <p:nvPr/>
        </p:nvSpPr>
        <p:spPr>
          <a:xfrm>
            <a:off x="697247" y="5442451"/>
            <a:ext cx="296009" cy="296009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8244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729415A9-8E51-491C-D969-9A15C564A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1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DC772664-F790-17DA-BC9B-EA0D0CB49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3333FF"/>
                </a:solidFill>
              </a:rPr>
              <a:t>Consider the four matrices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400" dirty="0"/>
              <a:t>Matrices </a:t>
            </a:r>
            <a:r>
              <a:rPr lang="en-US" altLang="zh-TW" sz="2400" i="1" dirty="0"/>
              <a:t>A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B</a:t>
            </a:r>
            <a:r>
              <a:rPr lang="en-US" altLang="zh-TW" sz="2400" dirty="0"/>
              <a:t> are </a:t>
            </a:r>
            <a:r>
              <a:rPr lang="en-US" altLang="zh-TW" sz="2400" b="1" dirty="0"/>
              <a:t>not</a:t>
            </a:r>
            <a:r>
              <a:rPr lang="en-US" altLang="zh-TW" sz="2400" dirty="0"/>
              <a:t> equal because they are of different sizes.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Similarly, </a:t>
            </a:r>
            <a:r>
              <a:rPr lang="en-US" altLang="zh-TW" sz="2400" i="1" dirty="0"/>
              <a:t>B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C</a:t>
            </a:r>
            <a:r>
              <a:rPr lang="en-US" altLang="zh-TW" sz="2400" dirty="0"/>
              <a:t> are </a:t>
            </a:r>
            <a:r>
              <a:rPr lang="en-US" altLang="zh-TW" sz="2400" b="1" dirty="0"/>
              <a:t>not </a:t>
            </a:r>
            <a:r>
              <a:rPr lang="en-US" altLang="zh-TW" sz="2400" dirty="0"/>
              <a:t>equal.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Matrices </a:t>
            </a:r>
            <a:r>
              <a:rPr lang="en-US" altLang="zh-TW" sz="2400" i="1" dirty="0"/>
              <a:t>A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D</a:t>
            </a:r>
            <a:r>
              <a:rPr lang="en-US" altLang="zh-TW" sz="2400" dirty="0"/>
              <a:t> are </a:t>
            </a:r>
            <a:r>
              <a:rPr lang="en-US" altLang="zh-TW" sz="2400" b="1" dirty="0"/>
              <a:t>equal</a:t>
            </a:r>
            <a:r>
              <a:rPr lang="en-US" altLang="zh-TW" sz="2400" dirty="0"/>
              <a:t> </a:t>
            </a:r>
            <a:r>
              <a:rPr lang="en-US" altLang="zh-TW" sz="2400" i="1" dirty="0"/>
              <a:t>if and only if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iff</a:t>
            </a:r>
            <a:r>
              <a:rPr lang="en-US" altLang="zh-TW" sz="2400" dirty="0"/>
              <a:t>) </a:t>
            </a:r>
            <a:r>
              <a:rPr lang="en-US" altLang="zh-TW" sz="2400" i="1" dirty="0"/>
              <a:t>x</a:t>
            </a:r>
            <a:r>
              <a:rPr lang="en-US" altLang="zh-TW" sz="2400" dirty="0"/>
              <a:t> = 3</a:t>
            </a:r>
          </a:p>
        </p:txBody>
      </p:sp>
      <p:graphicFrame>
        <p:nvGraphicFramePr>
          <p:cNvPr id="246788" name="Object 4">
            <a:extLst>
              <a:ext uri="{FF2B5EF4-FFF2-40B4-BE49-F238E27FC236}">
                <a16:creationId xmlns:a16="http://schemas.microsoft.com/office/drawing/2014/main" id="{31ADEEAC-1F4F-CB5F-435F-15C26BE73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0988" y="2492375"/>
          <a:ext cx="533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666880" imgH="457200" progId="Equation.3">
                  <p:embed/>
                </p:oleObj>
              </mc:Choice>
              <mc:Fallback>
                <p:oleObj name="方程式" r:id="rId2" imgW="2666880" imgH="457200" progId="Equation.3">
                  <p:embed/>
                  <p:pic>
                    <p:nvPicPr>
                      <p:cNvPr id="246788" name="Object 4">
                        <a:extLst>
                          <a:ext uri="{FF2B5EF4-FFF2-40B4-BE49-F238E27FC236}">
                            <a16:creationId xmlns:a16="http://schemas.microsoft.com/office/drawing/2014/main" id="{31ADEEAC-1F4F-CB5F-435F-15C26BE73F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2492375"/>
                        <a:ext cx="5334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06897-A1F1-26CA-D808-7519ABB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2</a:t>
            </a:r>
          </a:p>
        </p:txBody>
      </p:sp>
      <p:sp>
        <p:nvSpPr>
          <p:cNvPr id="247810" name="Rectangle 2">
            <a:extLst>
              <a:ext uri="{FF2B5EF4-FFF2-40B4-BE49-F238E27FC236}">
                <a16:creationId xmlns:a16="http://schemas.microsoft.com/office/drawing/2014/main" id="{D0D3A3E4-506A-41E0-6B13-334CED8AD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Subtraction of Matrices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81CF6CA9-F453-8DA5-670A-B6AB173EB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/>
              <a:t>If </a:t>
            </a:r>
            <a:r>
              <a:rPr lang="en-US" altLang="zh-TW" sz="2400" i="1"/>
              <a:t>A</a:t>
            </a:r>
            <a:r>
              <a:rPr lang="en-US" altLang="zh-TW" sz="2400"/>
              <a:t> and </a:t>
            </a:r>
            <a:r>
              <a:rPr lang="en-US" altLang="zh-TW" sz="2400" i="1"/>
              <a:t>B</a:t>
            </a:r>
            <a:r>
              <a:rPr lang="en-US" altLang="zh-TW" sz="2400"/>
              <a:t> are of </a:t>
            </a:r>
            <a:r>
              <a:rPr lang="en-US" altLang="zh-TW" sz="2400" i="1">
                <a:solidFill>
                  <a:schemeClr val="hlink"/>
                </a:solidFill>
              </a:rPr>
              <a:t>the same size</a:t>
            </a:r>
            <a:r>
              <a:rPr lang="en-US" altLang="zh-TW" sz="2400"/>
              <a:t>, </a:t>
            </a:r>
            <a:r>
              <a:rPr lang="en-US" altLang="zh-TW" sz="2400" i="1"/>
              <a:t>A</a:t>
            </a:r>
            <a:r>
              <a:rPr lang="en-US" altLang="zh-TW" sz="2400">
                <a:sym typeface="Symbol" panose="05050102010706020507" pitchFamily="18" charset="2"/>
              </a:rPr>
              <a:t></a:t>
            </a:r>
            <a:r>
              <a:rPr lang="en-US" altLang="zh-TW" sz="2400" i="1">
                <a:sym typeface="Symbol" panose="05050102010706020507" pitchFamily="18" charset="2"/>
              </a:rPr>
              <a:t>B</a:t>
            </a:r>
            <a:r>
              <a:rPr lang="en-US" altLang="zh-TW" sz="2400">
                <a:sym typeface="Symbol" panose="05050102010706020507" pitchFamily="18" charset="2"/>
              </a:rPr>
              <a:t> represents the sum of </a:t>
            </a:r>
            <a:r>
              <a:rPr lang="en-US" altLang="zh-TW" sz="2400" i="1">
                <a:sym typeface="Symbol" panose="05050102010706020507" pitchFamily="18" charset="2"/>
              </a:rPr>
              <a:t>A</a:t>
            </a:r>
            <a:r>
              <a:rPr lang="en-US" altLang="zh-TW" sz="2400">
                <a:sym typeface="Symbol" panose="05050102010706020507" pitchFamily="18" charset="2"/>
              </a:rPr>
              <a:t> and (</a:t>
            </a:r>
            <a:r>
              <a:rPr lang="en-US" altLang="zh-TW" sz="2400" i="1">
                <a:sym typeface="Symbol" panose="05050102010706020507" pitchFamily="18" charset="2"/>
              </a:rPr>
              <a:t>B</a:t>
            </a:r>
            <a:r>
              <a:rPr lang="en-US" altLang="zh-TW" sz="2400">
                <a:sym typeface="Symbol" panose="05050102010706020507" pitchFamily="18" charset="2"/>
              </a:rPr>
              <a:t>). That is, </a:t>
            </a:r>
            <a:r>
              <a:rPr lang="en-US" altLang="zh-TW" sz="2400" i="1">
                <a:solidFill>
                  <a:srgbClr val="660066"/>
                </a:solidFill>
              </a:rPr>
              <a:t>A</a:t>
            </a:r>
            <a:r>
              <a:rPr lang="en-US" altLang="zh-TW" sz="2400">
                <a:solidFill>
                  <a:srgbClr val="660066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2400" i="1">
                <a:solidFill>
                  <a:srgbClr val="660066"/>
                </a:solidFill>
                <a:sym typeface="Symbol" panose="05050102010706020507" pitchFamily="18" charset="2"/>
              </a:rPr>
              <a:t>B</a:t>
            </a:r>
            <a:r>
              <a:rPr lang="en-US" altLang="zh-TW" sz="2400">
                <a:solidFill>
                  <a:srgbClr val="660066"/>
                </a:solidFill>
                <a:sym typeface="Symbol" panose="05050102010706020507" pitchFamily="18" charset="2"/>
              </a:rPr>
              <a:t> = </a:t>
            </a:r>
            <a:r>
              <a:rPr lang="en-US" altLang="zh-TW" sz="2400" i="1">
                <a:solidFill>
                  <a:srgbClr val="660066"/>
                </a:solidFill>
                <a:sym typeface="Symbol" panose="05050102010706020507" pitchFamily="18" charset="2"/>
              </a:rPr>
              <a:t>A</a:t>
            </a:r>
            <a:r>
              <a:rPr lang="en-US" altLang="zh-TW" sz="2400">
                <a:solidFill>
                  <a:srgbClr val="660066"/>
                </a:solidFill>
                <a:sym typeface="Symbol" panose="05050102010706020507" pitchFamily="18" charset="2"/>
              </a:rPr>
              <a:t>+(1)</a:t>
            </a:r>
            <a:r>
              <a:rPr lang="en-US" altLang="zh-TW" sz="2400" i="1">
                <a:solidFill>
                  <a:srgbClr val="660066"/>
                </a:solidFill>
                <a:sym typeface="Symbol" panose="05050102010706020507" pitchFamily="18" charset="2"/>
              </a:rPr>
              <a:t>B </a:t>
            </a:r>
            <a:r>
              <a:rPr lang="en-US" altLang="zh-TW" sz="2400">
                <a:solidFill>
                  <a:srgbClr val="660066"/>
                </a:solidFill>
              </a:rPr>
              <a:t>= [</a:t>
            </a:r>
            <a:r>
              <a:rPr lang="en-US" altLang="zh-TW" sz="2400" i="1">
                <a:solidFill>
                  <a:srgbClr val="660066"/>
                </a:solidFill>
              </a:rPr>
              <a:t>a</a:t>
            </a:r>
            <a:r>
              <a:rPr lang="en-US" altLang="zh-TW" sz="2400" i="1" baseline="-25000">
                <a:solidFill>
                  <a:srgbClr val="660066"/>
                </a:solidFill>
              </a:rPr>
              <a:t>ij</a:t>
            </a:r>
            <a:r>
              <a:rPr lang="en-US" altLang="zh-TW" sz="2400">
                <a:solidFill>
                  <a:srgbClr val="660066"/>
                </a:solidFill>
              </a:rPr>
              <a:t> </a:t>
            </a:r>
            <a:r>
              <a:rPr lang="en-US" altLang="zh-TW" sz="2400">
                <a:solidFill>
                  <a:srgbClr val="660066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2400">
                <a:solidFill>
                  <a:srgbClr val="660066"/>
                </a:solidFill>
              </a:rPr>
              <a:t> </a:t>
            </a:r>
            <a:r>
              <a:rPr lang="en-US" altLang="zh-TW" sz="2400" i="1">
                <a:solidFill>
                  <a:srgbClr val="660066"/>
                </a:solidFill>
              </a:rPr>
              <a:t>b</a:t>
            </a:r>
            <a:r>
              <a:rPr lang="en-US" altLang="zh-TW" sz="2400" i="1" baseline="-25000">
                <a:solidFill>
                  <a:srgbClr val="660066"/>
                </a:solidFill>
              </a:rPr>
              <a:t>ij</a:t>
            </a:r>
            <a:r>
              <a:rPr lang="en-US" altLang="zh-TW" sz="2400">
                <a:solidFill>
                  <a:srgbClr val="660066"/>
                </a:solidFill>
              </a:rPr>
              <a:t>]</a:t>
            </a:r>
            <a:r>
              <a:rPr lang="en-US" altLang="zh-TW" sz="2400"/>
              <a:t>.</a:t>
            </a:r>
          </a:p>
          <a:p>
            <a:r>
              <a:rPr lang="en-US" altLang="zh-TW" sz="2400" i="1">
                <a:solidFill>
                  <a:srgbClr val="008000"/>
                </a:solidFill>
              </a:rPr>
              <a:t>cA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>
                <a:solidFill>
                  <a:srgbClr val="008000"/>
                </a:solidFill>
                <a:sym typeface="Symbol" panose="05050102010706020507" pitchFamily="18" charset="2"/>
              </a:rPr>
              <a:t> </a:t>
            </a:r>
            <a:r>
              <a:rPr lang="en-US" altLang="zh-TW" sz="2400" i="1">
                <a:solidFill>
                  <a:srgbClr val="008000"/>
                </a:solidFill>
                <a:sym typeface="Symbol" panose="05050102010706020507" pitchFamily="18" charset="2"/>
              </a:rPr>
              <a:t>dB</a:t>
            </a:r>
            <a:r>
              <a:rPr lang="en-US" altLang="zh-TW" sz="2400">
                <a:solidFill>
                  <a:srgbClr val="008000"/>
                </a:solidFill>
                <a:sym typeface="Symbol" panose="05050102010706020507" pitchFamily="18" charset="2"/>
              </a:rPr>
              <a:t> = </a:t>
            </a:r>
            <a:r>
              <a:rPr lang="en-US" altLang="zh-TW" sz="2400">
                <a:solidFill>
                  <a:srgbClr val="008000"/>
                </a:solidFill>
              </a:rPr>
              <a:t>[</a:t>
            </a:r>
            <a:r>
              <a:rPr lang="en-US" altLang="zh-TW" sz="2400" i="1">
                <a:solidFill>
                  <a:srgbClr val="008000"/>
                </a:solidFill>
              </a:rPr>
              <a:t>ca</a:t>
            </a:r>
            <a:r>
              <a:rPr lang="en-US" altLang="zh-TW" sz="2400" i="1" baseline="-25000">
                <a:solidFill>
                  <a:srgbClr val="008000"/>
                </a:solidFill>
              </a:rPr>
              <a:t>ij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>
                <a:solidFill>
                  <a:srgbClr val="008000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2400">
                <a:solidFill>
                  <a:srgbClr val="008000"/>
                </a:solidFill>
              </a:rPr>
              <a:t> </a:t>
            </a:r>
            <a:r>
              <a:rPr lang="en-US" altLang="zh-TW" sz="2400" i="1">
                <a:solidFill>
                  <a:srgbClr val="008000"/>
                </a:solidFill>
              </a:rPr>
              <a:t>db</a:t>
            </a:r>
            <a:r>
              <a:rPr lang="en-US" altLang="zh-TW" sz="2400" i="1" baseline="-25000">
                <a:solidFill>
                  <a:srgbClr val="008000"/>
                </a:solidFill>
              </a:rPr>
              <a:t>ij</a:t>
            </a:r>
            <a:r>
              <a:rPr lang="en-US" altLang="zh-TW" sz="2400">
                <a:solidFill>
                  <a:srgbClr val="008000"/>
                </a:solidFill>
              </a:rPr>
              <a:t>]</a:t>
            </a:r>
            <a:r>
              <a:rPr lang="en-US" altLang="zh-TW" sz="2400"/>
              <a:t>.</a:t>
            </a:r>
          </a:p>
          <a:p>
            <a:endParaRPr lang="en-US" altLang="zh-TW" sz="2000"/>
          </a:p>
          <a:p>
            <a:r>
              <a:rPr lang="en-US" altLang="zh-TW" sz="2400" b="1" i="1">
                <a:solidFill>
                  <a:srgbClr val="3333FF"/>
                </a:solidFill>
              </a:rPr>
              <a:t>Example 3</a:t>
            </a:r>
            <a:r>
              <a:rPr lang="en-US" altLang="zh-TW" sz="2400">
                <a:solidFill>
                  <a:srgbClr val="3333FF"/>
                </a:solidFill>
              </a:rPr>
              <a:t>:</a:t>
            </a:r>
          </a:p>
        </p:txBody>
      </p:sp>
      <p:graphicFrame>
        <p:nvGraphicFramePr>
          <p:cNvPr id="247813" name="Object 5">
            <a:extLst>
              <a:ext uri="{FF2B5EF4-FFF2-40B4-BE49-F238E27FC236}">
                <a16:creationId xmlns:a16="http://schemas.microsoft.com/office/drawing/2014/main" id="{E28EFF0D-C7F8-817C-64E3-88A54E904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575660"/>
              </p:ext>
            </p:extLst>
          </p:nvPr>
        </p:nvGraphicFramePr>
        <p:xfrm>
          <a:off x="2117726" y="4360863"/>
          <a:ext cx="8488363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851360" imgH="1422360" progId="Equation.3">
                  <p:embed/>
                </p:oleObj>
              </mc:Choice>
              <mc:Fallback>
                <p:oleObj name="方程式" r:id="rId2" imgW="4851360" imgH="1422360" progId="Equation.3">
                  <p:embed/>
                  <p:pic>
                    <p:nvPicPr>
                      <p:cNvPr id="247813" name="Object 5">
                        <a:extLst>
                          <a:ext uri="{FF2B5EF4-FFF2-40B4-BE49-F238E27FC236}">
                            <a16:creationId xmlns:a16="http://schemas.microsoft.com/office/drawing/2014/main" id="{E28EFF0D-C7F8-817C-64E3-88A54E904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6" y="4360863"/>
                        <a:ext cx="8488363" cy="2489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2" name="Object 4">
            <a:extLst>
              <a:ext uri="{FF2B5EF4-FFF2-40B4-BE49-F238E27FC236}">
                <a16:creationId xmlns:a16="http://schemas.microsoft.com/office/drawing/2014/main" id="{E69E86DC-9FAC-1E91-AFCA-C84350E84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3276" y="3219450"/>
          <a:ext cx="437991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501640" imgH="711000" progId="Equation.3">
                  <p:embed/>
                </p:oleObj>
              </mc:Choice>
              <mc:Fallback>
                <p:oleObj name="方程式" r:id="rId4" imgW="2501640" imgH="711000" progId="Equation.3">
                  <p:embed/>
                  <p:pic>
                    <p:nvPicPr>
                      <p:cNvPr id="247812" name="Object 4">
                        <a:extLst>
                          <a:ext uri="{FF2B5EF4-FFF2-40B4-BE49-F238E27FC236}">
                            <a16:creationId xmlns:a16="http://schemas.microsoft.com/office/drawing/2014/main" id="{E69E86DC-9FAC-1E91-AFCA-C84350E84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6" y="3219450"/>
                        <a:ext cx="4379913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ECD3A4AD-BC68-76BE-13A8-3E075F890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Matrix Multiplication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8024E4AF-C7E0-7CBE-4CC6-B8A54A168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>
                <a:sym typeface="Symbol" panose="05050102010706020507" pitchFamily="18" charset="2"/>
              </a:rPr>
              <a:t>If </a:t>
            </a:r>
            <a:r>
              <a:rPr lang="en-US" altLang="zh-TW" sz="2400" i="1"/>
              <a:t>A</a:t>
            </a:r>
            <a:r>
              <a:rPr lang="en-US" altLang="zh-TW" sz="2400"/>
              <a:t> = [</a:t>
            </a:r>
            <a:r>
              <a:rPr lang="en-US" altLang="zh-TW" sz="2400" i="1"/>
              <a:t>a</a:t>
            </a:r>
            <a:r>
              <a:rPr lang="en-US" altLang="zh-TW" sz="2400" i="1" baseline="-25000"/>
              <a:t>ij</a:t>
            </a:r>
            <a:r>
              <a:rPr lang="en-US" altLang="zh-TW" sz="2400"/>
              <a:t>] is an </a:t>
            </a:r>
            <a:r>
              <a:rPr lang="en-US" altLang="zh-TW" sz="2400" i="1" u="sng">
                <a:solidFill>
                  <a:srgbClr val="3333FF"/>
                </a:solidFill>
              </a:rPr>
              <a:t>m</a:t>
            </a:r>
            <a:r>
              <a:rPr lang="en-US" altLang="zh-TW" sz="2400" u="sng">
                <a:solidFill>
                  <a:srgbClr val="3333FF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400" i="1" u="sng">
                <a:solidFill>
                  <a:srgbClr val="3333FF"/>
                </a:solidFill>
                <a:sym typeface="Symbol" panose="05050102010706020507" pitchFamily="18" charset="2"/>
              </a:rPr>
              <a:t>n</a:t>
            </a:r>
            <a:r>
              <a:rPr lang="en-US" altLang="zh-TW" sz="2400"/>
              <a:t> matrix and </a:t>
            </a:r>
            <a:r>
              <a:rPr lang="en-US" altLang="zh-TW" sz="2400" i="1"/>
              <a:t>B</a:t>
            </a:r>
            <a:r>
              <a:rPr lang="en-US" altLang="zh-TW" sz="2400"/>
              <a:t> = [</a:t>
            </a:r>
            <a:r>
              <a:rPr lang="en-US" altLang="zh-TW" sz="2400" i="1"/>
              <a:t>b</a:t>
            </a:r>
            <a:r>
              <a:rPr lang="en-US" altLang="zh-TW" sz="2400" i="1" baseline="-25000"/>
              <a:t>ij</a:t>
            </a:r>
            <a:r>
              <a:rPr lang="en-US" altLang="zh-TW" sz="2400"/>
              <a:t>] is an </a:t>
            </a:r>
            <a:r>
              <a:rPr lang="en-US" altLang="zh-TW" sz="2400" i="1" u="sng">
                <a:solidFill>
                  <a:srgbClr val="3333FF"/>
                </a:solidFill>
              </a:rPr>
              <a:t>n</a:t>
            </a:r>
            <a:r>
              <a:rPr lang="en-US" altLang="zh-TW" sz="2400" u="sng">
                <a:solidFill>
                  <a:srgbClr val="3333FF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400" i="1" u="sng">
                <a:solidFill>
                  <a:srgbClr val="3333FF"/>
                </a:solidFill>
                <a:sym typeface="Symbol" panose="05050102010706020507" pitchFamily="18" charset="2"/>
              </a:rPr>
              <a:t>p</a:t>
            </a:r>
            <a:r>
              <a:rPr lang="en-US" altLang="zh-TW" sz="2400"/>
              <a:t> matrix, then the </a:t>
            </a:r>
            <a:r>
              <a:rPr lang="en-US" altLang="zh-TW" sz="2400" b="1"/>
              <a:t>product</a:t>
            </a:r>
            <a:r>
              <a:rPr lang="en-US" altLang="zh-TW" sz="2400"/>
              <a:t> </a:t>
            </a:r>
            <a:r>
              <a:rPr lang="en-US" altLang="zh-TW" sz="2400" i="1"/>
              <a:t>AB</a:t>
            </a:r>
            <a:r>
              <a:rPr lang="en-US" altLang="zh-TW" sz="2400"/>
              <a:t> is an </a:t>
            </a:r>
            <a:r>
              <a:rPr lang="en-US" altLang="zh-TW" sz="2400" i="1" u="sng">
                <a:solidFill>
                  <a:srgbClr val="3333FF"/>
                </a:solidFill>
              </a:rPr>
              <a:t>m</a:t>
            </a:r>
            <a:r>
              <a:rPr lang="en-US" altLang="zh-TW" sz="2400" u="sng">
                <a:solidFill>
                  <a:srgbClr val="3333FF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400" i="1" u="sng">
                <a:solidFill>
                  <a:srgbClr val="3333FF"/>
                </a:solidFill>
                <a:sym typeface="Symbol" panose="05050102010706020507" pitchFamily="18" charset="2"/>
              </a:rPr>
              <a:t>p</a:t>
            </a:r>
            <a:r>
              <a:rPr lang="en-US" altLang="zh-TW" sz="2400"/>
              <a:t> matrix </a:t>
            </a:r>
            <a:r>
              <a:rPr lang="en-US" altLang="zh-TW" sz="2400" i="1"/>
              <a:t>AB</a:t>
            </a:r>
            <a:r>
              <a:rPr lang="en-US" altLang="zh-TW" sz="2400"/>
              <a:t> = [</a:t>
            </a:r>
            <a:r>
              <a:rPr lang="en-US" altLang="zh-TW" sz="2400" i="1"/>
              <a:t>c</a:t>
            </a:r>
            <a:r>
              <a:rPr lang="en-US" altLang="zh-TW" sz="2400" i="1" baseline="-25000"/>
              <a:t>ij</a:t>
            </a:r>
            <a:r>
              <a:rPr lang="en-US" altLang="zh-TW" sz="2400"/>
              <a:t>], where</a:t>
            </a:r>
            <a:endParaRPr lang="zh-TW" altLang="en-US" sz="2400"/>
          </a:p>
        </p:txBody>
      </p:sp>
      <p:graphicFrame>
        <p:nvGraphicFramePr>
          <p:cNvPr id="248836" name="Object 4">
            <a:extLst>
              <a:ext uri="{FF2B5EF4-FFF2-40B4-BE49-F238E27FC236}">
                <a16:creationId xmlns:a16="http://schemas.microsoft.com/office/drawing/2014/main" id="{67E3E69C-5634-D15F-405B-C62CDFABF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2717800"/>
          <a:ext cx="48577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425680" imgH="380880" progId="Equation.3">
                  <p:embed/>
                </p:oleObj>
              </mc:Choice>
              <mc:Fallback>
                <p:oleObj name="方程式" r:id="rId2" imgW="2425680" imgH="380880" progId="Equation.3">
                  <p:embed/>
                  <p:pic>
                    <p:nvPicPr>
                      <p:cNvPr id="248836" name="Object 4">
                        <a:extLst>
                          <a:ext uri="{FF2B5EF4-FFF2-40B4-BE49-F238E27FC236}">
                            <a16:creationId xmlns:a16="http://schemas.microsoft.com/office/drawing/2014/main" id="{67E3E69C-5634-D15F-405B-C62CDFABF2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717800"/>
                        <a:ext cx="48577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7" name="Object 5">
            <a:extLst>
              <a:ext uri="{FF2B5EF4-FFF2-40B4-BE49-F238E27FC236}">
                <a16:creationId xmlns:a16="http://schemas.microsoft.com/office/drawing/2014/main" id="{02D8BC5B-E7FE-3404-CE9F-FC48F29711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565775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498320" imgH="431640" progId="Equation.3">
                  <p:embed/>
                </p:oleObj>
              </mc:Choice>
              <mc:Fallback>
                <p:oleObj name="方程式" r:id="rId4" imgW="1498320" imgH="431640" progId="Equation.3">
                  <p:embed/>
                  <p:pic>
                    <p:nvPicPr>
                      <p:cNvPr id="248837" name="Object 5">
                        <a:extLst>
                          <a:ext uri="{FF2B5EF4-FFF2-40B4-BE49-F238E27FC236}">
                            <a16:creationId xmlns:a16="http://schemas.microsoft.com/office/drawing/2014/main" id="{02D8BC5B-E7FE-3404-CE9F-FC48F29711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565775"/>
                        <a:ext cx="299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8" name="Object 6">
            <a:extLst>
              <a:ext uri="{FF2B5EF4-FFF2-40B4-BE49-F238E27FC236}">
                <a16:creationId xmlns:a16="http://schemas.microsoft.com/office/drawing/2014/main" id="{6C66582F-0C01-0A99-C852-266C39918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5438" y="3419475"/>
          <a:ext cx="9066212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5181480" imgH="1396800" progId="Equation.3">
                  <p:embed/>
                </p:oleObj>
              </mc:Choice>
              <mc:Fallback>
                <p:oleObj name="方程式" r:id="rId6" imgW="5181480" imgH="1396800" progId="Equation.3">
                  <p:embed/>
                  <p:pic>
                    <p:nvPicPr>
                      <p:cNvPr id="248838" name="Object 6">
                        <a:extLst>
                          <a:ext uri="{FF2B5EF4-FFF2-40B4-BE49-F238E27FC236}">
                            <a16:creationId xmlns:a16="http://schemas.microsoft.com/office/drawing/2014/main" id="{6C66582F-0C01-0A99-C852-266C39918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3419475"/>
                        <a:ext cx="9066212" cy="244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8846" name="Group 14">
            <a:extLst>
              <a:ext uri="{FF2B5EF4-FFF2-40B4-BE49-F238E27FC236}">
                <a16:creationId xmlns:a16="http://schemas.microsoft.com/office/drawing/2014/main" id="{A59C8D03-C8C2-AFE4-BB63-F8A556C99BCF}"/>
              </a:ext>
            </a:extLst>
          </p:cNvPr>
          <p:cNvGrpSpPr>
            <a:grpSpLocks/>
          </p:cNvGrpSpPr>
          <p:nvPr/>
        </p:nvGrpSpPr>
        <p:grpSpPr bwMode="auto">
          <a:xfrm>
            <a:off x="1712914" y="3817939"/>
            <a:ext cx="7750175" cy="1639887"/>
            <a:chOff x="119" y="2405"/>
            <a:chExt cx="4882" cy="1033"/>
          </a:xfrm>
        </p:grpSpPr>
        <p:sp>
          <p:nvSpPr>
            <p:cNvPr id="248839" name="Rectangle 7">
              <a:extLst>
                <a:ext uri="{FF2B5EF4-FFF2-40B4-BE49-F238E27FC236}">
                  <a16:creationId xmlns:a16="http://schemas.microsoft.com/office/drawing/2014/main" id="{7B716A87-DF1E-95E6-0F65-AC83E2115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" y="2944"/>
              <a:ext cx="1326" cy="229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0" name="Rectangle 8">
              <a:extLst>
                <a:ext uri="{FF2B5EF4-FFF2-40B4-BE49-F238E27FC236}">
                  <a16:creationId xmlns:a16="http://schemas.microsoft.com/office/drawing/2014/main" id="{C7C57D84-A9E8-967F-36F9-3F55E0EE6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2405"/>
              <a:ext cx="275" cy="1033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1" name="Oval 9">
              <a:extLst>
                <a:ext uri="{FF2B5EF4-FFF2-40B4-BE49-F238E27FC236}">
                  <a16:creationId xmlns:a16="http://schemas.microsoft.com/office/drawing/2014/main" id="{D6017E03-63C5-C20C-B2A3-5222C9552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" y="2935"/>
              <a:ext cx="256" cy="238"/>
            </a:xfrm>
            <a:prstGeom prst="ellipse">
              <a:avLst/>
            </a:prstGeom>
            <a:noFill/>
            <a:ln w="952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8845" name="Group 13">
            <a:extLst>
              <a:ext uri="{FF2B5EF4-FFF2-40B4-BE49-F238E27FC236}">
                <a16:creationId xmlns:a16="http://schemas.microsoft.com/office/drawing/2014/main" id="{D2FAED36-E7AA-0330-6CB7-AD85150ADE53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3802063"/>
            <a:ext cx="8794750" cy="1655762"/>
            <a:chOff x="119" y="2395"/>
            <a:chExt cx="5540" cy="1043"/>
          </a:xfrm>
        </p:grpSpPr>
        <p:sp>
          <p:nvSpPr>
            <p:cNvPr id="248842" name="Rectangle 10">
              <a:extLst>
                <a:ext uri="{FF2B5EF4-FFF2-40B4-BE49-F238E27FC236}">
                  <a16:creationId xmlns:a16="http://schemas.microsoft.com/office/drawing/2014/main" id="{775A52F8-8D5F-585E-746B-64E9978C3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" y="2469"/>
              <a:ext cx="1307" cy="21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3" name="Rectangle 11">
              <a:extLst>
                <a:ext uri="{FF2B5EF4-FFF2-40B4-BE49-F238E27FC236}">
                  <a16:creationId xmlns:a16="http://schemas.microsoft.com/office/drawing/2014/main" id="{DCA31B87-C28F-BA45-DC59-4E1FD806A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395"/>
              <a:ext cx="292" cy="1043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4" name="Oval 12">
              <a:extLst>
                <a:ext uri="{FF2B5EF4-FFF2-40B4-BE49-F238E27FC236}">
                  <a16:creationId xmlns:a16="http://schemas.microsoft.com/office/drawing/2014/main" id="{FD048B60-17E8-4F7A-1F08-A9F189D47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" y="2441"/>
              <a:ext cx="247" cy="247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8850" name="Group 18">
            <a:extLst>
              <a:ext uri="{FF2B5EF4-FFF2-40B4-BE49-F238E27FC236}">
                <a16:creationId xmlns:a16="http://schemas.microsoft.com/office/drawing/2014/main" id="{62D71166-E6D4-8415-BA11-20AB8976F7EC}"/>
              </a:ext>
            </a:extLst>
          </p:cNvPr>
          <p:cNvGrpSpPr>
            <a:grpSpLocks/>
          </p:cNvGrpSpPr>
          <p:nvPr/>
        </p:nvGrpSpPr>
        <p:grpSpPr bwMode="auto">
          <a:xfrm>
            <a:off x="1741488" y="3846513"/>
            <a:ext cx="6705600" cy="2017712"/>
            <a:chOff x="137" y="2423"/>
            <a:chExt cx="4224" cy="1271"/>
          </a:xfrm>
        </p:grpSpPr>
        <p:sp>
          <p:nvSpPr>
            <p:cNvPr id="248847" name="Rectangle 15">
              <a:extLst>
                <a:ext uri="{FF2B5EF4-FFF2-40B4-BE49-F238E27FC236}">
                  <a16:creationId xmlns:a16="http://schemas.microsoft.com/office/drawing/2014/main" id="{15B22C71-DA2F-1066-9651-72950B892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3474"/>
              <a:ext cx="1299" cy="19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8" name="Rectangle 16">
              <a:extLst>
                <a:ext uri="{FF2B5EF4-FFF2-40B4-BE49-F238E27FC236}">
                  <a16:creationId xmlns:a16="http://schemas.microsoft.com/office/drawing/2014/main" id="{A19449A7-1FA5-7206-8A2F-DE6A72AFF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2423"/>
              <a:ext cx="256" cy="98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9" name="Oval 17">
              <a:extLst>
                <a:ext uri="{FF2B5EF4-FFF2-40B4-BE49-F238E27FC236}">
                  <a16:creationId xmlns:a16="http://schemas.microsoft.com/office/drawing/2014/main" id="{66875A88-1C85-6599-25AA-EC5CB2F53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3447"/>
              <a:ext cx="292" cy="247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852" name="Freeform 20">
            <a:extLst>
              <a:ext uri="{FF2B5EF4-FFF2-40B4-BE49-F238E27FC236}">
                <a16:creationId xmlns:a16="http://schemas.microsoft.com/office/drawing/2014/main" id="{22A1C4F9-E942-8EC0-6D49-F3148ECB8471}"/>
              </a:ext>
            </a:extLst>
          </p:cNvPr>
          <p:cNvSpPr>
            <a:spLocks/>
          </p:cNvSpPr>
          <p:nvPr/>
        </p:nvSpPr>
        <p:spPr bwMode="auto">
          <a:xfrm>
            <a:off x="4673600" y="6311901"/>
            <a:ext cx="465138" cy="188913"/>
          </a:xfrm>
          <a:custGeom>
            <a:avLst/>
            <a:gdLst>
              <a:gd name="T0" fmla="*/ 0 w 293"/>
              <a:gd name="T1" fmla="*/ 0 h 119"/>
              <a:gd name="T2" fmla="*/ 0 w 293"/>
              <a:gd name="T3" fmla="*/ 119 h 119"/>
              <a:gd name="T4" fmla="*/ 283 w 293"/>
              <a:gd name="T5" fmla="*/ 119 h 119"/>
              <a:gd name="T6" fmla="*/ 293 w 293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3" h="119">
                <a:moveTo>
                  <a:pt x="0" y="0"/>
                </a:moveTo>
                <a:lnTo>
                  <a:pt x="0" y="119"/>
                </a:lnTo>
                <a:lnTo>
                  <a:pt x="283" y="119"/>
                </a:lnTo>
                <a:lnTo>
                  <a:pt x="29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8853" name="Rectangle 21">
            <a:extLst>
              <a:ext uri="{FF2B5EF4-FFF2-40B4-BE49-F238E27FC236}">
                <a16:creationId xmlns:a16="http://schemas.microsoft.com/office/drawing/2014/main" id="{6A6EA02F-3E22-8448-716E-B85BFFFBB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9" y="6051550"/>
            <a:ext cx="827087" cy="319088"/>
          </a:xfrm>
          <a:prstGeom prst="rect">
            <a:avLst/>
          </a:prstGeom>
          <a:noFill/>
          <a:ln w="19050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54" name="Oval 22">
            <a:extLst>
              <a:ext uri="{FF2B5EF4-FFF2-40B4-BE49-F238E27FC236}">
                <a16:creationId xmlns:a16="http://schemas.microsoft.com/office/drawing/2014/main" id="{FB5AB5A8-19E8-1E7E-987E-E74C097A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6051551"/>
            <a:ext cx="304800" cy="334963"/>
          </a:xfrm>
          <a:prstGeom prst="ellipse">
            <a:avLst/>
          </a:prstGeom>
          <a:noFill/>
          <a:ln w="19050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55" name="Oval 23">
            <a:extLst>
              <a:ext uri="{FF2B5EF4-FFF2-40B4-BE49-F238E27FC236}">
                <a16:creationId xmlns:a16="http://schemas.microsoft.com/office/drawing/2014/main" id="{4F06B135-B880-CED1-3736-52CECCC4C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78538"/>
            <a:ext cx="304800" cy="334962"/>
          </a:xfrm>
          <a:prstGeom prst="ellipse">
            <a:avLst/>
          </a:prstGeom>
          <a:noFill/>
          <a:ln w="19050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2FC260D4-8F6F-4647-5109-52C5EC7C4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4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063047F6-214C-97F8-87A6-35CAD8F84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3333FF"/>
                </a:solidFill>
              </a:rPr>
              <a:t>Find the product </a:t>
            </a:r>
            <a:r>
              <a:rPr lang="en-US" altLang="zh-TW" sz="2400" i="1">
                <a:solidFill>
                  <a:srgbClr val="3333FF"/>
                </a:solidFill>
              </a:rPr>
              <a:t>AB</a:t>
            </a:r>
            <a:r>
              <a:rPr lang="en-US" altLang="zh-TW" sz="2400">
                <a:solidFill>
                  <a:srgbClr val="3333FF"/>
                </a:solidFill>
              </a:rPr>
              <a:t>, where                          and</a:t>
            </a:r>
          </a:p>
        </p:txBody>
      </p:sp>
      <p:graphicFrame>
        <p:nvGraphicFramePr>
          <p:cNvPr id="249860" name="Object 4">
            <a:extLst>
              <a:ext uri="{FF2B5EF4-FFF2-40B4-BE49-F238E27FC236}">
                <a16:creationId xmlns:a16="http://schemas.microsoft.com/office/drawing/2014/main" id="{DC4091F2-D099-00F9-025C-91865257C0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4113" y="1579563"/>
          <a:ext cx="1828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14400" imgH="711000" progId="Equation.3">
                  <p:embed/>
                </p:oleObj>
              </mc:Choice>
              <mc:Fallback>
                <p:oleObj name="方程式" r:id="rId2" imgW="914400" imgH="711000" progId="Equation.3">
                  <p:embed/>
                  <p:pic>
                    <p:nvPicPr>
                      <p:cNvPr id="249860" name="Object 4">
                        <a:extLst>
                          <a:ext uri="{FF2B5EF4-FFF2-40B4-BE49-F238E27FC236}">
                            <a16:creationId xmlns:a16="http://schemas.microsoft.com/office/drawing/2014/main" id="{DC4091F2-D099-00F9-025C-91865257C0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1579563"/>
                        <a:ext cx="1828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1" name="Object 5">
            <a:extLst>
              <a:ext uri="{FF2B5EF4-FFF2-40B4-BE49-F238E27FC236}">
                <a16:creationId xmlns:a16="http://schemas.microsoft.com/office/drawing/2014/main" id="{3EAC590B-771C-4B99-67DE-D7FBDA2CD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8" y="1806575"/>
          <a:ext cx="167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838080" imgH="457200" progId="Equation.3">
                  <p:embed/>
                </p:oleObj>
              </mc:Choice>
              <mc:Fallback>
                <p:oleObj name="方程式" r:id="rId4" imgW="838080" imgH="457200" progId="Equation.3">
                  <p:embed/>
                  <p:pic>
                    <p:nvPicPr>
                      <p:cNvPr id="249861" name="Object 5">
                        <a:extLst>
                          <a:ext uri="{FF2B5EF4-FFF2-40B4-BE49-F238E27FC236}">
                            <a16:creationId xmlns:a16="http://schemas.microsoft.com/office/drawing/2014/main" id="{3EAC590B-771C-4B99-67DE-D7FBDA2CDC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8" y="1806575"/>
                        <a:ext cx="167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2" name="Object 6">
            <a:extLst>
              <a:ext uri="{FF2B5EF4-FFF2-40B4-BE49-F238E27FC236}">
                <a16:creationId xmlns:a16="http://schemas.microsoft.com/office/drawing/2014/main" id="{8202503F-1FC7-2916-FFB6-656AB1079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7338" y="2986089"/>
          <a:ext cx="344805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968480" imgH="711000" progId="Equation.3">
                  <p:embed/>
                </p:oleObj>
              </mc:Choice>
              <mc:Fallback>
                <p:oleObj name="方程式" r:id="rId6" imgW="1968480" imgH="711000" progId="Equation.3">
                  <p:embed/>
                  <p:pic>
                    <p:nvPicPr>
                      <p:cNvPr id="249862" name="Object 6">
                        <a:extLst>
                          <a:ext uri="{FF2B5EF4-FFF2-40B4-BE49-F238E27FC236}">
                            <a16:creationId xmlns:a16="http://schemas.microsoft.com/office/drawing/2014/main" id="{8202503F-1FC7-2916-FFB6-656AB1079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2986089"/>
                        <a:ext cx="344805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3" name="Object 7">
            <a:extLst>
              <a:ext uri="{FF2B5EF4-FFF2-40B4-BE49-F238E27FC236}">
                <a16:creationId xmlns:a16="http://schemas.microsoft.com/office/drawing/2014/main" id="{8FB03210-B1CE-6984-1E31-A103AB4EC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6076" y="4624389"/>
          <a:ext cx="30654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752480" imgH="215640" progId="Equation.3">
                  <p:embed/>
                </p:oleObj>
              </mc:Choice>
              <mc:Fallback>
                <p:oleObj name="方程式" r:id="rId8" imgW="1752480" imgH="215640" progId="Equation.3">
                  <p:embed/>
                  <p:pic>
                    <p:nvPicPr>
                      <p:cNvPr id="249863" name="Object 7">
                        <a:extLst>
                          <a:ext uri="{FF2B5EF4-FFF2-40B4-BE49-F238E27FC236}">
                            <a16:creationId xmlns:a16="http://schemas.microsoft.com/office/drawing/2014/main" id="{8FB03210-B1CE-6984-1E31-A103AB4EC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6" y="4624389"/>
                        <a:ext cx="30654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4" name="Object 8">
            <a:extLst>
              <a:ext uri="{FF2B5EF4-FFF2-40B4-BE49-F238E27FC236}">
                <a16:creationId xmlns:a16="http://schemas.microsoft.com/office/drawing/2014/main" id="{79EB3D7A-838D-C37F-17E0-4A4B699AE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2839" y="4591051"/>
          <a:ext cx="2555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460160" imgH="215640" progId="Equation.3">
                  <p:embed/>
                </p:oleObj>
              </mc:Choice>
              <mc:Fallback>
                <p:oleObj name="方程式" r:id="rId10" imgW="1460160" imgH="215640" progId="Equation.3">
                  <p:embed/>
                  <p:pic>
                    <p:nvPicPr>
                      <p:cNvPr id="249864" name="Object 8">
                        <a:extLst>
                          <a:ext uri="{FF2B5EF4-FFF2-40B4-BE49-F238E27FC236}">
                            <a16:creationId xmlns:a16="http://schemas.microsoft.com/office/drawing/2014/main" id="{79EB3D7A-838D-C37F-17E0-4A4B699AE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9" y="4591051"/>
                        <a:ext cx="25558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5" name="Rectangle 9">
            <a:extLst>
              <a:ext uri="{FF2B5EF4-FFF2-40B4-BE49-F238E27FC236}">
                <a16:creationId xmlns:a16="http://schemas.microsoft.com/office/drawing/2014/main" id="{2DEDD819-BBE0-3E87-A3D5-2E89E4CD6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3027363"/>
            <a:ext cx="889000" cy="296862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6" name="Rectangle 10">
            <a:extLst>
              <a:ext uri="{FF2B5EF4-FFF2-40B4-BE49-F238E27FC236}">
                <a16:creationId xmlns:a16="http://schemas.microsoft.com/office/drawing/2014/main" id="{495A96BF-7998-AD0D-730C-96B2255DE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1" y="3262313"/>
            <a:ext cx="384175" cy="7159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7" name="Oval 11">
            <a:extLst>
              <a:ext uri="{FF2B5EF4-FFF2-40B4-BE49-F238E27FC236}">
                <a16:creationId xmlns:a16="http://schemas.microsoft.com/office/drawing/2014/main" id="{3BFDC7D2-C28A-20A6-7FAE-0F9FC5FCB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4" y="3076576"/>
            <a:ext cx="346075" cy="333375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8" name="Rectangle 12">
            <a:extLst>
              <a:ext uri="{FF2B5EF4-FFF2-40B4-BE49-F238E27FC236}">
                <a16:creationId xmlns:a16="http://schemas.microsoft.com/office/drawing/2014/main" id="{84D9378C-A792-0293-74B8-2E10AD4E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3" y="3254376"/>
            <a:ext cx="309562" cy="715963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9" name="Oval 13">
            <a:extLst>
              <a:ext uri="{FF2B5EF4-FFF2-40B4-BE49-F238E27FC236}">
                <a16:creationId xmlns:a16="http://schemas.microsoft.com/office/drawing/2014/main" id="{BB17F831-7297-E37C-1F07-485C5FF92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6" y="3082926"/>
            <a:ext cx="346075" cy="333375"/>
          </a:xfrm>
          <a:prstGeom prst="ellipse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9870" name="Object 14">
            <a:extLst>
              <a:ext uri="{FF2B5EF4-FFF2-40B4-BE49-F238E27FC236}">
                <a16:creationId xmlns:a16="http://schemas.microsoft.com/office/drawing/2014/main" id="{7D82655F-A749-A3E7-7F6E-AAF7EB7D24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6714" y="5054601"/>
          <a:ext cx="59277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3390840" imgH="457200" progId="Equation.3">
                  <p:embed/>
                </p:oleObj>
              </mc:Choice>
              <mc:Fallback>
                <p:oleObj name="方程式" r:id="rId12" imgW="3390840" imgH="457200" progId="Equation.3">
                  <p:embed/>
                  <p:pic>
                    <p:nvPicPr>
                      <p:cNvPr id="249870" name="Object 14">
                        <a:extLst>
                          <a:ext uri="{FF2B5EF4-FFF2-40B4-BE49-F238E27FC236}">
                            <a16:creationId xmlns:a16="http://schemas.microsoft.com/office/drawing/2014/main" id="{7D82655F-A749-A3E7-7F6E-AAF7EB7D24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4" y="5054601"/>
                        <a:ext cx="592772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1" name="Object 15">
            <a:extLst>
              <a:ext uri="{FF2B5EF4-FFF2-40B4-BE49-F238E27FC236}">
                <a16:creationId xmlns:a16="http://schemas.microsoft.com/office/drawing/2014/main" id="{254DDD34-B170-8398-96CA-FC446760F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9363" y="2990851"/>
          <a:ext cx="1420812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812520" imgH="711000" progId="Equation.3">
                  <p:embed/>
                </p:oleObj>
              </mc:Choice>
              <mc:Fallback>
                <p:oleObj name="方程式" r:id="rId14" imgW="812520" imgH="711000" progId="Equation.3">
                  <p:embed/>
                  <p:pic>
                    <p:nvPicPr>
                      <p:cNvPr id="249871" name="Object 15">
                        <a:extLst>
                          <a:ext uri="{FF2B5EF4-FFF2-40B4-BE49-F238E27FC236}">
                            <a16:creationId xmlns:a16="http://schemas.microsoft.com/office/drawing/2014/main" id="{254DDD34-B170-8398-96CA-FC446760F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2990851"/>
                        <a:ext cx="1420812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9875" name="Group 19">
            <a:extLst>
              <a:ext uri="{FF2B5EF4-FFF2-40B4-BE49-F238E27FC236}">
                <a16:creationId xmlns:a16="http://schemas.microsoft.com/office/drawing/2014/main" id="{1355A36E-0C86-54C5-36CD-2C4008EE1EFF}"/>
              </a:ext>
            </a:extLst>
          </p:cNvPr>
          <p:cNvGrpSpPr>
            <a:grpSpLocks/>
          </p:cNvGrpSpPr>
          <p:nvPr/>
        </p:nvGrpSpPr>
        <p:grpSpPr bwMode="auto">
          <a:xfrm>
            <a:off x="3155950" y="4206875"/>
            <a:ext cx="2770188" cy="331788"/>
            <a:chOff x="1028" y="2650"/>
            <a:chExt cx="1745" cy="209"/>
          </a:xfrm>
        </p:grpSpPr>
        <p:graphicFrame>
          <p:nvGraphicFramePr>
            <p:cNvPr id="249872" name="Object 16">
              <a:extLst>
                <a:ext uri="{FF2B5EF4-FFF2-40B4-BE49-F238E27FC236}">
                  <a16:creationId xmlns:a16="http://schemas.microsoft.com/office/drawing/2014/main" id="{DE755B27-FCAF-19A2-CAFD-0E81F7577F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8" y="2662"/>
            <a:ext cx="33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6" imgW="304560" imgH="177480" progId="Equation.3">
                    <p:embed/>
                  </p:oleObj>
                </mc:Choice>
                <mc:Fallback>
                  <p:oleObj name="方程式" r:id="rId16" imgW="304560" imgH="177480" progId="Equation.3">
                    <p:embed/>
                    <p:pic>
                      <p:nvPicPr>
                        <p:cNvPr id="249872" name="Object 16">
                          <a:extLst>
                            <a:ext uri="{FF2B5EF4-FFF2-40B4-BE49-F238E27FC236}">
                              <a16:creationId xmlns:a16="http://schemas.microsoft.com/office/drawing/2014/main" id="{DE755B27-FCAF-19A2-CAFD-0E81F7577F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2662"/>
                          <a:ext cx="33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873" name="Object 17">
              <a:extLst>
                <a:ext uri="{FF2B5EF4-FFF2-40B4-BE49-F238E27FC236}">
                  <a16:creationId xmlns:a16="http://schemas.microsoft.com/office/drawing/2014/main" id="{7CFF3512-CE0B-DB78-7327-B05318898A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8" y="2650"/>
            <a:ext cx="35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8" imgW="317160" imgH="164880" progId="Equation.3">
                    <p:embed/>
                  </p:oleObj>
                </mc:Choice>
                <mc:Fallback>
                  <p:oleObj name="方程式" r:id="rId18" imgW="317160" imgH="164880" progId="Equation.3">
                    <p:embed/>
                    <p:pic>
                      <p:nvPicPr>
                        <p:cNvPr id="249873" name="Object 17">
                          <a:extLst>
                            <a:ext uri="{FF2B5EF4-FFF2-40B4-BE49-F238E27FC236}">
                              <a16:creationId xmlns:a16="http://schemas.microsoft.com/office/drawing/2014/main" id="{7CFF3512-CE0B-DB78-7327-B05318898A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2650"/>
                          <a:ext cx="35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874" name="Object 18">
              <a:extLst>
                <a:ext uri="{FF2B5EF4-FFF2-40B4-BE49-F238E27FC236}">
                  <a16:creationId xmlns:a16="http://schemas.microsoft.com/office/drawing/2014/main" id="{4BE568DA-6B7E-C171-ECD7-A5781686EC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5" y="2652"/>
            <a:ext cx="33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0" imgW="304560" imgH="177480" progId="Equation.3">
                    <p:embed/>
                  </p:oleObj>
                </mc:Choice>
                <mc:Fallback>
                  <p:oleObj name="方程式" r:id="rId20" imgW="304560" imgH="177480" progId="Equation.3">
                    <p:embed/>
                    <p:pic>
                      <p:nvPicPr>
                        <p:cNvPr id="249874" name="Object 18">
                          <a:extLst>
                            <a:ext uri="{FF2B5EF4-FFF2-40B4-BE49-F238E27FC236}">
                              <a16:creationId xmlns:a16="http://schemas.microsoft.com/office/drawing/2014/main" id="{4BE568DA-6B7E-C171-ECD7-A5781686EC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5" y="2652"/>
                          <a:ext cx="33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54B91998-B12A-4DDF-C449-EB094F9D7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5</a:t>
            </a:r>
          </a:p>
        </p:txBody>
      </p:sp>
      <p:graphicFrame>
        <p:nvGraphicFramePr>
          <p:cNvPr id="250884" name="Object 4">
            <a:extLst>
              <a:ext uri="{FF2B5EF4-FFF2-40B4-BE49-F238E27FC236}">
                <a16:creationId xmlns:a16="http://schemas.microsoft.com/office/drawing/2014/main" id="{347299B0-CAC3-B8F2-8107-E3343A1767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0950" y="1897063"/>
          <a:ext cx="360203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057400" imgH="711000" progId="Equation.3">
                  <p:embed/>
                </p:oleObj>
              </mc:Choice>
              <mc:Fallback>
                <p:oleObj name="方程式" r:id="rId2" imgW="2057400" imgH="711000" progId="Equation.3">
                  <p:embed/>
                  <p:pic>
                    <p:nvPicPr>
                      <p:cNvPr id="250884" name="Object 4">
                        <a:extLst>
                          <a:ext uri="{FF2B5EF4-FFF2-40B4-BE49-F238E27FC236}">
                            <a16:creationId xmlns:a16="http://schemas.microsoft.com/office/drawing/2014/main" id="{347299B0-CAC3-B8F2-8107-E3343A1767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1897063"/>
                        <a:ext cx="360203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5">
            <a:extLst>
              <a:ext uri="{FF2B5EF4-FFF2-40B4-BE49-F238E27FC236}">
                <a16:creationId xmlns:a16="http://schemas.microsoft.com/office/drawing/2014/main" id="{1253C480-1CFB-012F-41CE-BBDAC896CA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8738" y="3162301"/>
          <a:ext cx="23749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358640" imgH="457200" progId="Equation.3">
                  <p:embed/>
                </p:oleObj>
              </mc:Choice>
              <mc:Fallback>
                <p:oleObj name="方程式" r:id="rId4" imgW="1358640" imgH="457200" progId="Equation.3">
                  <p:embed/>
                  <p:pic>
                    <p:nvPicPr>
                      <p:cNvPr id="250885" name="Object 5">
                        <a:extLst>
                          <a:ext uri="{FF2B5EF4-FFF2-40B4-BE49-F238E27FC236}">
                            <a16:creationId xmlns:a16="http://schemas.microsoft.com/office/drawing/2014/main" id="{1253C480-1CFB-012F-41CE-BBDAC896CA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3162301"/>
                        <a:ext cx="23749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6" name="Object 6">
            <a:extLst>
              <a:ext uri="{FF2B5EF4-FFF2-40B4-BE49-F238E27FC236}">
                <a16:creationId xmlns:a16="http://schemas.microsoft.com/office/drawing/2014/main" id="{AACC5BDB-CC96-469A-2504-60F59A753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1" y="4100514"/>
          <a:ext cx="258127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473120" imgH="711000" progId="Equation.3">
                  <p:embed/>
                </p:oleObj>
              </mc:Choice>
              <mc:Fallback>
                <p:oleObj name="方程式" r:id="rId6" imgW="1473120" imgH="711000" progId="Equation.3">
                  <p:embed/>
                  <p:pic>
                    <p:nvPicPr>
                      <p:cNvPr id="250886" name="Object 6">
                        <a:extLst>
                          <a:ext uri="{FF2B5EF4-FFF2-40B4-BE49-F238E27FC236}">
                            <a16:creationId xmlns:a16="http://schemas.microsoft.com/office/drawing/2014/main" id="{AACC5BDB-CC96-469A-2504-60F59A753E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4100514"/>
                        <a:ext cx="2581275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7" name="Object 7">
            <a:extLst>
              <a:ext uri="{FF2B5EF4-FFF2-40B4-BE49-F238E27FC236}">
                <a16:creationId xmlns:a16="http://schemas.microsoft.com/office/drawing/2014/main" id="{4AF4E6AC-BE34-D64E-8D90-9466819FB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439" y="5316539"/>
          <a:ext cx="253682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447560" imgH="711000" progId="Equation.3">
                  <p:embed/>
                </p:oleObj>
              </mc:Choice>
              <mc:Fallback>
                <p:oleObj name="方程式" r:id="rId8" imgW="1447560" imgH="711000" progId="Equation.3">
                  <p:embed/>
                  <p:pic>
                    <p:nvPicPr>
                      <p:cNvPr id="250887" name="Object 7">
                        <a:extLst>
                          <a:ext uri="{FF2B5EF4-FFF2-40B4-BE49-F238E27FC236}">
                            <a16:creationId xmlns:a16="http://schemas.microsoft.com/office/drawing/2014/main" id="{4AF4E6AC-BE34-D64E-8D90-9466819FB7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9" y="5316539"/>
                        <a:ext cx="2536825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8" name="Object 8">
            <a:extLst>
              <a:ext uri="{FF2B5EF4-FFF2-40B4-BE49-F238E27FC236}">
                <a16:creationId xmlns:a16="http://schemas.microsoft.com/office/drawing/2014/main" id="{BB670398-6594-1BF6-99E1-DEB9BCDCC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0926" y="2082801"/>
          <a:ext cx="17811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015920" imgH="469800" progId="Equation.3">
                  <p:embed/>
                </p:oleObj>
              </mc:Choice>
              <mc:Fallback>
                <p:oleObj name="方程式" r:id="rId10" imgW="1015920" imgH="469800" progId="Equation.3">
                  <p:embed/>
                  <p:pic>
                    <p:nvPicPr>
                      <p:cNvPr id="250888" name="Object 8">
                        <a:extLst>
                          <a:ext uri="{FF2B5EF4-FFF2-40B4-BE49-F238E27FC236}">
                            <a16:creationId xmlns:a16="http://schemas.microsoft.com/office/drawing/2014/main" id="{BB670398-6594-1BF6-99E1-DEB9BCDCC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6" y="2082801"/>
                        <a:ext cx="17811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9" name="Object 9">
            <a:extLst>
              <a:ext uri="{FF2B5EF4-FFF2-40B4-BE49-F238E27FC236}">
                <a16:creationId xmlns:a16="http://schemas.microsoft.com/office/drawing/2014/main" id="{0123F137-CFD9-2B23-F90B-F9AA4FDB5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4276" y="3168651"/>
          <a:ext cx="10906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622080" imgH="469800" progId="Equation.3">
                  <p:embed/>
                </p:oleObj>
              </mc:Choice>
              <mc:Fallback>
                <p:oleObj name="方程式" r:id="rId12" imgW="622080" imgH="469800" progId="Equation.3">
                  <p:embed/>
                  <p:pic>
                    <p:nvPicPr>
                      <p:cNvPr id="250889" name="Object 9">
                        <a:extLst>
                          <a:ext uri="{FF2B5EF4-FFF2-40B4-BE49-F238E27FC236}">
                            <a16:creationId xmlns:a16="http://schemas.microsoft.com/office/drawing/2014/main" id="{0123F137-CFD9-2B23-F90B-F9AA4FDB5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6" y="3168651"/>
                        <a:ext cx="109061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0" name="Object 10">
            <a:extLst>
              <a:ext uri="{FF2B5EF4-FFF2-40B4-BE49-F238E27FC236}">
                <a16:creationId xmlns:a16="http://schemas.microsoft.com/office/drawing/2014/main" id="{7BEDCE53-13C5-30A5-2F86-56C857505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6201" y="4532314"/>
          <a:ext cx="5556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317160" imgH="215640" progId="Equation.3">
                  <p:embed/>
                </p:oleObj>
              </mc:Choice>
              <mc:Fallback>
                <p:oleObj name="方程式" r:id="rId14" imgW="317160" imgH="215640" progId="Equation.3">
                  <p:embed/>
                  <p:pic>
                    <p:nvPicPr>
                      <p:cNvPr id="250890" name="Object 10">
                        <a:extLst>
                          <a:ext uri="{FF2B5EF4-FFF2-40B4-BE49-F238E27FC236}">
                            <a16:creationId xmlns:a16="http://schemas.microsoft.com/office/drawing/2014/main" id="{7BEDCE53-13C5-30A5-2F86-56C857505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1" y="4532314"/>
                        <a:ext cx="5556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1" name="Object 11">
            <a:extLst>
              <a:ext uri="{FF2B5EF4-FFF2-40B4-BE49-F238E27FC236}">
                <a16:creationId xmlns:a16="http://schemas.microsoft.com/office/drawing/2014/main" id="{0FE0F746-B94F-090F-0EF8-C734D4BCE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2076" y="5260975"/>
          <a:ext cx="197961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6" imgW="1130040" imgH="711000" progId="Equation.3">
                  <p:embed/>
                </p:oleObj>
              </mc:Choice>
              <mc:Fallback>
                <p:oleObj name="方程式" r:id="rId16" imgW="1130040" imgH="711000" progId="Equation.3">
                  <p:embed/>
                  <p:pic>
                    <p:nvPicPr>
                      <p:cNvPr id="250891" name="Object 11">
                        <a:extLst>
                          <a:ext uri="{FF2B5EF4-FFF2-40B4-BE49-F238E27FC236}">
                            <a16:creationId xmlns:a16="http://schemas.microsoft.com/office/drawing/2014/main" id="{0FE0F746-B94F-090F-0EF8-C734D4BCE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6" y="5260975"/>
                        <a:ext cx="1979613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2" name="Rectangle 12">
            <a:extLst>
              <a:ext uri="{FF2B5EF4-FFF2-40B4-BE49-F238E27FC236}">
                <a16:creationId xmlns:a16="http://schemas.microsoft.com/office/drawing/2014/main" id="{F752B5FA-D6AA-8474-CF4C-AB5A300CA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39" y="2100263"/>
            <a:ext cx="371475" cy="296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3" name="Rectangle 13">
            <a:extLst>
              <a:ext uri="{FF2B5EF4-FFF2-40B4-BE49-F238E27FC236}">
                <a16:creationId xmlns:a16="http://schemas.microsoft.com/office/drawing/2014/main" id="{B390B5FF-5316-FA29-6B53-78D02EE67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9" y="2501901"/>
            <a:ext cx="371475" cy="29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4" name="Rectangle 14">
            <a:extLst>
              <a:ext uri="{FF2B5EF4-FFF2-40B4-BE49-F238E27FC236}">
                <a16:creationId xmlns:a16="http://schemas.microsoft.com/office/drawing/2014/main" id="{F9C6D9F9-5904-4546-4802-FA5E1AEA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9" y="2106613"/>
            <a:ext cx="371475" cy="296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5" name="Rectangle 15">
            <a:extLst>
              <a:ext uri="{FF2B5EF4-FFF2-40B4-BE49-F238E27FC236}">
                <a16:creationId xmlns:a16="http://schemas.microsoft.com/office/drawing/2014/main" id="{0999D671-E44A-C6D2-D845-24C989065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239" y="2508251"/>
            <a:ext cx="371475" cy="29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6" name="Rectangle 16">
            <a:extLst>
              <a:ext uri="{FF2B5EF4-FFF2-40B4-BE49-F238E27FC236}">
                <a16:creationId xmlns:a16="http://schemas.microsoft.com/office/drawing/2014/main" id="{F639E8AF-3813-09E4-6936-088F0C131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989" y="2132013"/>
            <a:ext cx="371475" cy="296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7" name="Rectangle 17">
            <a:extLst>
              <a:ext uri="{FF2B5EF4-FFF2-40B4-BE49-F238E27FC236}">
                <a16:creationId xmlns:a16="http://schemas.microsoft.com/office/drawing/2014/main" id="{BFE859D2-B8A0-6881-DAB6-534AE0A4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9" y="2533651"/>
            <a:ext cx="371475" cy="29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8" name="Freeform 18">
            <a:extLst>
              <a:ext uri="{FF2B5EF4-FFF2-40B4-BE49-F238E27FC236}">
                <a16:creationId xmlns:a16="http://schemas.microsoft.com/office/drawing/2014/main" id="{7AC123FB-3A34-BFF2-ED93-2EF2780C37A4}"/>
              </a:ext>
            </a:extLst>
          </p:cNvPr>
          <p:cNvSpPr>
            <a:spLocks/>
          </p:cNvSpPr>
          <p:nvPr/>
        </p:nvSpPr>
        <p:spPr bwMode="auto">
          <a:xfrm>
            <a:off x="7185026" y="4645025"/>
            <a:ext cx="333375" cy="1335088"/>
          </a:xfrm>
          <a:custGeom>
            <a:avLst/>
            <a:gdLst>
              <a:gd name="T0" fmla="*/ 0 w 210"/>
              <a:gd name="T1" fmla="*/ 0 h 841"/>
              <a:gd name="T2" fmla="*/ 210 w 210"/>
              <a:gd name="T3" fmla="*/ 0 h 841"/>
              <a:gd name="T4" fmla="*/ 210 w 210"/>
              <a:gd name="T5" fmla="*/ 841 h 841"/>
              <a:gd name="T6" fmla="*/ 18 w 210"/>
              <a:gd name="T7" fmla="*/ 841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" h="841">
                <a:moveTo>
                  <a:pt x="0" y="0"/>
                </a:moveTo>
                <a:lnTo>
                  <a:pt x="210" y="0"/>
                </a:lnTo>
                <a:lnTo>
                  <a:pt x="210" y="841"/>
                </a:lnTo>
                <a:lnTo>
                  <a:pt x="18" y="841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50899" name="Object 19">
            <a:extLst>
              <a:ext uri="{FF2B5EF4-FFF2-40B4-BE49-F238E27FC236}">
                <a16:creationId xmlns:a16="http://schemas.microsoft.com/office/drawing/2014/main" id="{8C87DEF3-2039-6347-6475-C9639DD06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0638" y="4622800"/>
          <a:ext cx="10398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8" imgW="596880" imgH="164880" progId="Equation.3">
                  <p:embed/>
                </p:oleObj>
              </mc:Choice>
              <mc:Fallback>
                <p:oleObj name="方程式" r:id="rId18" imgW="596880" imgH="164880" progId="Equation.3">
                  <p:embed/>
                  <p:pic>
                    <p:nvPicPr>
                      <p:cNvPr id="250899" name="Object 19">
                        <a:extLst>
                          <a:ext uri="{FF2B5EF4-FFF2-40B4-BE49-F238E27FC236}">
                            <a16:creationId xmlns:a16="http://schemas.microsoft.com/office/drawing/2014/main" id="{8C87DEF3-2039-6347-6475-C9639DD062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638" y="4622800"/>
                        <a:ext cx="10398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00" name="Text Box 20">
            <a:extLst>
              <a:ext uri="{FF2B5EF4-FFF2-40B4-BE49-F238E27FC236}">
                <a16:creationId xmlns:a16="http://schemas.microsoft.com/office/drawing/2014/main" id="{78DF035D-42FE-EF86-FBE5-E27B22113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75" y="5094288"/>
            <a:ext cx="2655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Matrix multiplication is </a:t>
            </a:r>
            <a:r>
              <a:rPr lang="en-US" altLang="zh-TW" b="1" i="1">
                <a:solidFill>
                  <a:schemeClr val="hlink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, in general, </a:t>
            </a:r>
            <a:r>
              <a:rPr lang="en-US" altLang="zh-TW" b="1">
                <a:solidFill>
                  <a:schemeClr val="hlink"/>
                </a:solidFill>
                <a:latin typeface="Times New Roman" panose="02020603050405020304" pitchFamily="18" charset="0"/>
              </a:rPr>
              <a:t>commutative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5AC5E786-2074-0F3C-59AC-B12C58BB5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Systems of Linear Equations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ACB3E412-FF8C-5121-B7A4-E9FEAE63A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Matrix Equation: </a:t>
            </a:r>
            <a:r>
              <a:rPr lang="en-US" altLang="zh-TW" sz="2400" i="1" dirty="0"/>
              <a:t>A</a:t>
            </a:r>
            <a:r>
              <a:rPr lang="en-US" altLang="zh-TW" sz="2400" b="1" dirty="0"/>
              <a:t>x</a:t>
            </a:r>
            <a:r>
              <a:rPr lang="en-US" altLang="zh-TW" sz="2400" dirty="0"/>
              <a:t> = </a:t>
            </a:r>
            <a:r>
              <a:rPr lang="en-US" altLang="zh-TW" sz="2400" b="1" dirty="0"/>
              <a:t>b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lvl="1"/>
            <a:r>
              <a:rPr lang="en-US" altLang="zh-TW" sz="2000" i="1" dirty="0"/>
              <a:t>A</a:t>
            </a:r>
            <a:r>
              <a:rPr lang="en-US" altLang="zh-TW" sz="2000" dirty="0"/>
              <a:t>: coefficient matrix; </a:t>
            </a:r>
            <a:r>
              <a:rPr lang="en-US" altLang="zh-TW" sz="2000" b="1" dirty="0"/>
              <a:t>x</a:t>
            </a:r>
            <a:r>
              <a:rPr lang="en-US" altLang="zh-TW" sz="2000" dirty="0"/>
              <a:t> and </a:t>
            </a:r>
            <a:r>
              <a:rPr lang="en-US" altLang="zh-TW" sz="2000" b="1" dirty="0"/>
              <a:t>b</a:t>
            </a:r>
            <a:r>
              <a:rPr lang="en-US" altLang="zh-TW" sz="2000" dirty="0"/>
              <a:t>: column matrix (vector)</a:t>
            </a:r>
          </a:p>
          <a:p>
            <a:r>
              <a:rPr lang="en-US" altLang="zh-TW" sz="2400" b="1" i="1" dirty="0">
                <a:solidFill>
                  <a:schemeClr val="folHlink"/>
                </a:solidFill>
              </a:rPr>
              <a:t>Example 6</a:t>
            </a:r>
            <a:r>
              <a:rPr lang="en-US" altLang="zh-TW" sz="2400" dirty="0">
                <a:solidFill>
                  <a:schemeClr val="folHlink"/>
                </a:solidFill>
              </a:rPr>
              <a:t>: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folHlink"/>
                </a:solidFill>
              </a:rPr>
              <a:t>Solve the matrix equation </a:t>
            </a:r>
            <a:r>
              <a:rPr lang="en-US" altLang="zh-TW" sz="2400" i="1" dirty="0">
                <a:solidFill>
                  <a:schemeClr val="folHlink"/>
                </a:solidFill>
              </a:rPr>
              <a:t>A</a:t>
            </a:r>
            <a:r>
              <a:rPr lang="en-US" altLang="zh-TW" sz="2400" b="1" dirty="0">
                <a:solidFill>
                  <a:schemeClr val="folHlink"/>
                </a:solidFill>
              </a:rPr>
              <a:t>x</a:t>
            </a:r>
            <a:r>
              <a:rPr lang="en-US" altLang="zh-TW" sz="2400" dirty="0">
                <a:solidFill>
                  <a:schemeClr val="folHlink"/>
                </a:solidFill>
              </a:rPr>
              <a:t> = </a:t>
            </a:r>
            <a:r>
              <a:rPr lang="en-US" altLang="zh-TW" sz="2400" b="1" dirty="0">
                <a:solidFill>
                  <a:schemeClr val="folHlink"/>
                </a:solidFill>
              </a:rPr>
              <a:t>0</a:t>
            </a:r>
            <a:endParaRPr lang="en-US" altLang="zh-TW" sz="2400" dirty="0">
              <a:solidFill>
                <a:schemeClr val="folHlink"/>
              </a:solidFill>
            </a:endParaRPr>
          </a:p>
        </p:txBody>
      </p:sp>
      <p:graphicFrame>
        <p:nvGraphicFramePr>
          <p:cNvPr id="251908" name="Object 4">
            <a:extLst>
              <a:ext uri="{FF2B5EF4-FFF2-40B4-BE49-F238E27FC236}">
                <a16:creationId xmlns:a16="http://schemas.microsoft.com/office/drawing/2014/main" id="{3AC1938B-3F66-C1BF-0EC7-5571ED06DF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992381"/>
              </p:ext>
            </p:extLst>
          </p:nvPr>
        </p:nvGraphicFramePr>
        <p:xfrm>
          <a:off x="3076576" y="2154678"/>
          <a:ext cx="69056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454200" imgH="711000" progId="Equation.3">
                  <p:embed/>
                </p:oleObj>
              </mc:Choice>
              <mc:Fallback>
                <p:oleObj name="方程式" r:id="rId2" imgW="3454200" imgH="711000" progId="Equation.3">
                  <p:embed/>
                  <p:pic>
                    <p:nvPicPr>
                      <p:cNvPr id="251908" name="Object 4">
                        <a:extLst>
                          <a:ext uri="{FF2B5EF4-FFF2-40B4-BE49-F238E27FC236}">
                            <a16:creationId xmlns:a16="http://schemas.microsoft.com/office/drawing/2014/main" id="{3AC1938B-3F66-C1BF-0EC7-5571ED06D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6" y="2154678"/>
                        <a:ext cx="69056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CCE6B23E-8724-0B84-7716-417956ECB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 Matrix &amp; Trace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F8537D7B-32F8-7858-F302-D38FB11ED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2400" dirty="0"/>
          </a:p>
          <a:p>
            <a:r>
              <a:rPr lang="en-US" altLang="zh-TW" sz="2400" dirty="0"/>
              <a:t>A </a:t>
            </a:r>
            <a:r>
              <a:rPr lang="en-US" altLang="zh-TW" sz="2400" b="1" i="1" dirty="0">
                <a:solidFill>
                  <a:srgbClr val="660066"/>
                </a:solidFill>
              </a:rPr>
              <a:t>square</a:t>
            </a:r>
            <a:r>
              <a:rPr lang="en-US" altLang="zh-TW" sz="2400" dirty="0">
                <a:solidFill>
                  <a:srgbClr val="660066"/>
                </a:solidFill>
              </a:rPr>
              <a:t> matrix</a:t>
            </a:r>
            <a:r>
              <a:rPr lang="en-US" altLang="zh-TW" sz="2400" dirty="0"/>
              <a:t> </a:t>
            </a: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r>
              <a:rPr lang="en-US" altLang="zh-TW" sz="2400" dirty="0"/>
              <a:t>is called a </a:t>
            </a:r>
            <a:r>
              <a:rPr lang="en-US" altLang="zh-TW" sz="2400" b="1" dirty="0">
                <a:solidFill>
                  <a:srgbClr val="3333FF"/>
                </a:solidFill>
              </a:rPr>
              <a:t>diagonal matrix</a:t>
            </a:r>
            <a:r>
              <a:rPr lang="en-US" altLang="zh-TW" sz="2400" dirty="0"/>
              <a:t> </a:t>
            </a:r>
            <a:r>
              <a:rPr lang="en-US" altLang="zh-TW" sz="2400" i="1" dirty="0"/>
              <a:t>if</a:t>
            </a:r>
            <a:r>
              <a:rPr lang="en-US" altLang="zh-TW" sz="2400" dirty="0"/>
              <a:t> all entries that </a:t>
            </a:r>
            <a:r>
              <a:rPr lang="en-US" altLang="zh-TW" sz="2400" i="1" u="sng" dirty="0"/>
              <a:t>not</a:t>
            </a:r>
            <a:r>
              <a:rPr lang="en-US" altLang="zh-TW" sz="2400" dirty="0"/>
              <a:t> on the main diagonal are</a:t>
            </a:r>
            <a:r>
              <a:rPr lang="en-US" altLang="zh-TW" sz="2400" b="1" dirty="0"/>
              <a:t> zero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The</a:t>
            </a:r>
            <a:r>
              <a:rPr lang="en-US" altLang="zh-TW" sz="2400" b="1" dirty="0">
                <a:solidFill>
                  <a:srgbClr val="3333FF"/>
                </a:solidFill>
              </a:rPr>
              <a:t> trace</a:t>
            </a:r>
            <a:r>
              <a:rPr lang="en-US" altLang="zh-TW" sz="2400" dirty="0"/>
              <a:t> of an </a:t>
            </a:r>
            <a:r>
              <a:rPr lang="en-US" altLang="zh-TW" sz="2400" i="1" dirty="0" err="1">
                <a:solidFill>
                  <a:srgbClr val="660066"/>
                </a:solidFill>
              </a:rPr>
              <a:t>n</a:t>
            </a:r>
            <a:r>
              <a:rPr lang="en-US" altLang="zh-TW" sz="2400" dirty="0" err="1">
                <a:solidFill>
                  <a:srgbClr val="660066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400" i="1" dirty="0" err="1">
                <a:solidFill>
                  <a:srgbClr val="660066"/>
                </a:solidFill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olidFill>
                  <a:srgbClr val="660066"/>
                </a:solidFill>
                <a:sym typeface="Symbol" panose="05050102010706020507" pitchFamily="18" charset="2"/>
              </a:rPr>
              <a:t> matrix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sym typeface="Symbol" panose="05050102010706020507" pitchFamily="18" charset="2"/>
              </a:rPr>
              <a:t> is the </a:t>
            </a:r>
            <a:r>
              <a:rPr lang="en-US" altLang="zh-TW" sz="2400" i="1" u="sng" dirty="0">
                <a:sym typeface="Symbol" panose="05050102010706020507" pitchFamily="18" charset="2"/>
              </a:rPr>
              <a:t>sum</a:t>
            </a:r>
            <a:r>
              <a:rPr lang="en-US" altLang="zh-TW" sz="2400" dirty="0">
                <a:sym typeface="Symbol" panose="05050102010706020507" pitchFamily="18" charset="2"/>
              </a:rPr>
              <a:t> of the main diagonal entries. That is,</a:t>
            </a:r>
          </a:p>
        </p:txBody>
      </p:sp>
      <p:graphicFrame>
        <p:nvGraphicFramePr>
          <p:cNvPr id="252932" name="Object 4">
            <a:extLst>
              <a:ext uri="{FF2B5EF4-FFF2-40B4-BE49-F238E27FC236}">
                <a16:creationId xmlns:a16="http://schemas.microsoft.com/office/drawing/2014/main" id="{B7E99819-64BC-C860-6313-E8DB13ED9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981202"/>
              </p:ext>
            </p:extLst>
          </p:nvPr>
        </p:nvGraphicFramePr>
        <p:xfrm>
          <a:off x="5231968" y="1412875"/>
          <a:ext cx="3048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23880" imgH="939600" progId="Equation.3">
                  <p:embed/>
                </p:oleObj>
              </mc:Choice>
              <mc:Fallback>
                <p:oleObj name="方程式" r:id="rId2" imgW="1523880" imgH="939600" progId="Equation.3">
                  <p:embed/>
                  <p:pic>
                    <p:nvPicPr>
                      <p:cNvPr id="252932" name="Object 4">
                        <a:extLst>
                          <a:ext uri="{FF2B5EF4-FFF2-40B4-BE49-F238E27FC236}">
                            <a16:creationId xmlns:a16="http://schemas.microsoft.com/office/drawing/2014/main" id="{B7E99819-64BC-C860-6313-E8DB13ED9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68" y="1412875"/>
                        <a:ext cx="30480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3" name="Object 5">
            <a:extLst>
              <a:ext uri="{FF2B5EF4-FFF2-40B4-BE49-F238E27FC236}">
                <a16:creationId xmlns:a16="http://schemas.microsoft.com/office/drawing/2014/main" id="{3D817E32-93A7-5D22-227E-CB3B10C8D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0776" y="4759325"/>
          <a:ext cx="3224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12800" imgH="228600" progId="Equation.3">
                  <p:embed/>
                </p:oleObj>
              </mc:Choice>
              <mc:Fallback>
                <p:oleObj name="方程式" r:id="rId4" imgW="1612800" imgH="228600" progId="Equation.3">
                  <p:embed/>
                  <p:pic>
                    <p:nvPicPr>
                      <p:cNvPr id="252933" name="Object 5">
                        <a:extLst>
                          <a:ext uri="{FF2B5EF4-FFF2-40B4-BE49-F238E27FC236}">
                            <a16:creationId xmlns:a16="http://schemas.microsoft.com/office/drawing/2014/main" id="{3D817E32-93A7-5D22-227E-CB3B10C8D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6" y="4759325"/>
                        <a:ext cx="3224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BED80-59CB-BB13-E850-B66D30B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Ming-Feng Yeh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F1DBE-3F8F-9559-998B-EAEEB43D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566E3-DB4F-DBEB-2054-5EB05B97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2-</a:t>
            </a:r>
            <a:fld id="{6E9BEC8D-40BD-4B6E-8F0E-BF681437851E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ECEC16F6-8820-E2D4-F641-58F6AED3E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hlink"/>
                </a:solidFill>
              </a:rPr>
              <a:t>2.2 Properties of Matrix Operations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C85AC678-AD43-84F8-0665-787CD2B30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i="1" dirty="0">
                <a:solidFill>
                  <a:schemeClr val="folHlink"/>
                </a:solidFill>
              </a:rPr>
              <a:t>Theorem 2.1</a:t>
            </a:r>
            <a:br>
              <a:rPr lang="en-US" altLang="zh-TW" sz="2400" b="1" i="1" dirty="0">
                <a:solidFill>
                  <a:schemeClr val="folHlink"/>
                </a:solidFill>
              </a:rPr>
            </a:br>
            <a:r>
              <a:rPr lang="en-US" altLang="zh-TW" sz="2400" b="1" i="1" dirty="0">
                <a:solidFill>
                  <a:schemeClr val="folHlink"/>
                </a:solidFill>
              </a:rPr>
              <a:t>Properties of Matrix Addition and Scalar Multiplication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If </a:t>
            </a:r>
            <a:r>
              <a:rPr lang="en-US" altLang="zh-TW" sz="2400" i="1" dirty="0"/>
              <a:t>A</a:t>
            </a:r>
            <a:r>
              <a:rPr lang="en-US" altLang="zh-TW" sz="2400" dirty="0"/>
              <a:t>, </a:t>
            </a:r>
            <a:r>
              <a:rPr lang="en-US" altLang="zh-TW" sz="2400" i="1" dirty="0"/>
              <a:t>B</a:t>
            </a:r>
            <a:r>
              <a:rPr lang="en-US" altLang="zh-TW" sz="2400" dirty="0"/>
              <a:t>, and </a:t>
            </a:r>
            <a:r>
              <a:rPr lang="en-US" altLang="zh-TW" sz="2400" i="1" dirty="0"/>
              <a:t>C</a:t>
            </a:r>
            <a:r>
              <a:rPr lang="en-US" altLang="zh-TW" sz="2400" dirty="0"/>
              <a:t> are </a:t>
            </a:r>
            <a:r>
              <a:rPr lang="en-US" altLang="zh-TW" sz="2400" i="1" dirty="0" err="1"/>
              <a:t>m</a:t>
            </a:r>
            <a:r>
              <a:rPr lang="en-US" altLang="zh-TW" sz="2400" dirty="0" err="1">
                <a:sym typeface="Symbol" panose="05050102010706020507" pitchFamily="18" charset="2"/>
              </a:rPr>
              <a:t></a:t>
            </a:r>
            <a:r>
              <a:rPr lang="en-US" altLang="zh-TW" sz="2400" i="1" dirty="0" err="1"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 matrices and </a:t>
            </a:r>
            <a:r>
              <a:rPr lang="en-US" altLang="zh-TW" sz="2400" i="1" dirty="0">
                <a:sym typeface="Symbol" panose="05050102010706020507" pitchFamily="18" charset="2"/>
              </a:rPr>
              <a:t>c</a:t>
            </a:r>
            <a:r>
              <a:rPr lang="en-US" altLang="zh-TW" sz="2400" dirty="0">
                <a:sym typeface="Symbol" panose="05050102010706020507" pitchFamily="18" charset="2"/>
              </a:rPr>
              <a:t> and </a:t>
            </a:r>
            <a:r>
              <a:rPr lang="en-US" altLang="zh-TW" sz="2400" i="1" dirty="0">
                <a:sym typeface="Symbol" panose="05050102010706020507" pitchFamily="18" charset="2"/>
              </a:rPr>
              <a:t>d</a:t>
            </a:r>
            <a:r>
              <a:rPr lang="en-US" altLang="zh-TW" sz="2400" dirty="0">
                <a:sym typeface="Symbol" panose="05050102010706020507" pitchFamily="18" charset="2"/>
              </a:rPr>
              <a:t> are scalars, then the following properties are </a:t>
            </a:r>
            <a:r>
              <a:rPr lang="en-US" altLang="zh-TW" sz="2400" i="1" dirty="0">
                <a:solidFill>
                  <a:srgbClr val="660066"/>
                </a:solidFill>
                <a:sym typeface="Symbol" panose="05050102010706020507" pitchFamily="18" charset="2"/>
              </a:rPr>
              <a:t>true</a:t>
            </a:r>
            <a:r>
              <a:rPr lang="en-US" altLang="zh-TW" sz="24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1. 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+</a:t>
            </a:r>
            <a:r>
              <a:rPr lang="en-US" altLang="zh-TW" i="1" dirty="0">
                <a:sym typeface="Symbol" panose="05050102010706020507" pitchFamily="18" charset="2"/>
              </a:rPr>
              <a:t>B</a:t>
            </a:r>
            <a:r>
              <a:rPr lang="en-US" altLang="zh-TW" dirty="0">
                <a:sym typeface="Symbol" panose="05050102010706020507" pitchFamily="18" charset="2"/>
              </a:rPr>
              <a:t> = </a:t>
            </a:r>
            <a:r>
              <a:rPr lang="en-US" altLang="zh-TW" i="1" dirty="0">
                <a:sym typeface="Symbol" panose="05050102010706020507" pitchFamily="18" charset="2"/>
              </a:rPr>
              <a:t>B</a:t>
            </a:r>
            <a:r>
              <a:rPr lang="en-US" altLang="zh-TW" dirty="0">
                <a:sym typeface="Symbol" panose="05050102010706020507" pitchFamily="18" charset="2"/>
              </a:rPr>
              <a:t>+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		</a:t>
            </a:r>
            <a:r>
              <a:rPr lang="en-US" altLang="zh-TW" sz="2000" dirty="0">
                <a:solidFill>
                  <a:srgbClr val="3333FF"/>
                </a:solidFill>
                <a:sym typeface="Symbol" panose="05050102010706020507" pitchFamily="18" charset="2"/>
              </a:rPr>
              <a:t>Commutative property of addition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2. 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+(</a:t>
            </a:r>
            <a:r>
              <a:rPr lang="en-US" altLang="zh-TW" i="1" dirty="0">
                <a:sym typeface="Symbol" panose="05050102010706020507" pitchFamily="18" charset="2"/>
              </a:rPr>
              <a:t>B</a:t>
            </a:r>
            <a:r>
              <a:rPr lang="en-US" altLang="zh-TW" dirty="0">
                <a:sym typeface="Symbol" panose="05050102010706020507" pitchFamily="18" charset="2"/>
              </a:rPr>
              <a:t>+</a:t>
            </a:r>
            <a:r>
              <a:rPr lang="en-US" altLang="zh-TW" i="1" dirty="0">
                <a:sym typeface="Symbol" panose="05050102010706020507" pitchFamily="18" charset="2"/>
              </a:rPr>
              <a:t>C</a:t>
            </a:r>
            <a:r>
              <a:rPr lang="en-US" altLang="zh-TW" dirty="0">
                <a:sym typeface="Symbol" panose="05050102010706020507" pitchFamily="18" charset="2"/>
              </a:rPr>
              <a:t>) = (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+</a:t>
            </a:r>
            <a:r>
              <a:rPr lang="en-US" altLang="zh-TW" i="1" dirty="0">
                <a:sym typeface="Symbol" panose="05050102010706020507" pitchFamily="18" charset="2"/>
              </a:rPr>
              <a:t>B</a:t>
            </a:r>
            <a:r>
              <a:rPr lang="en-US" altLang="zh-TW" dirty="0">
                <a:sym typeface="Symbol" panose="05050102010706020507" pitchFamily="18" charset="2"/>
              </a:rPr>
              <a:t>)+</a:t>
            </a:r>
            <a:r>
              <a:rPr lang="en-US" altLang="zh-TW" i="1" dirty="0">
                <a:sym typeface="Symbol" panose="05050102010706020507" pitchFamily="18" charset="2"/>
              </a:rPr>
              <a:t>C	</a:t>
            </a:r>
            <a:r>
              <a:rPr lang="en-US" altLang="zh-TW" sz="2000" dirty="0">
                <a:solidFill>
                  <a:srgbClr val="3333FF"/>
                </a:solidFill>
                <a:sym typeface="Symbol" panose="05050102010706020507" pitchFamily="18" charset="2"/>
              </a:rPr>
              <a:t>Associative property of addition</a:t>
            </a:r>
            <a:endParaRPr lang="en-US" altLang="zh-TW" i="1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3. (</a:t>
            </a:r>
            <a:r>
              <a:rPr lang="en-US" altLang="zh-TW" i="1" dirty="0">
                <a:sym typeface="Symbol" panose="05050102010706020507" pitchFamily="18" charset="2"/>
              </a:rPr>
              <a:t>cd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 = </a:t>
            </a:r>
            <a:r>
              <a:rPr lang="en-US" altLang="zh-TW" i="1" dirty="0">
                <a:sym typeface="Symbol" panose="05050102010706020507" pitchFamily="18" charset="2"/>
              </a:rPr>
              <a:t>c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 err="1">
                <a:sym typeface="Symbol" panose="05050102010706020507" pitchFamily="18" charset="2"/>
              </a:rPr>
              <a:t>dA</a:t>
            </a:r>
            <a:r>
              <a:rPr lang="en-US" altLang="zh-TW" dirty="0">
                <a:sym typeface="Symbol" panose="05050102010706020507" pitchFamily="18" charset="2"/>
              </a:rPr>
              <a:t>)		</a:t>
            </a:r>
            <a:r>
              <a:rPr lang="en-US" altLang="zh-TW" sz="2000" dirty="0">
                <a:solidFill>
                  <a:srgbClr val="3333FF"/>
                </a:solidFill>
                <a:sym typeface="Symbol" panose="05050102010706020507" pitchFamily="18" charset="2"/>
              </a:rPr>
              <a:t>Associative property of multiplication</a:t>
            </a:r>
            <a:endParaRPr lang="en-US" altLang="zh-TW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4. 1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 = </a:t>
            </a:r>
            <a:r>
              <a:rPr lang="en-US" altLang="zh-TW" i="1" dirty="0">
                <a:sym typeface="Symbol" panose="05050102010706020507" pitchFamily="18" charset="2"/>
              </a:rPr>
              <a:t>A			</a:t>
            </a:r>
            <a:r>
              <a:rPr lang="en-US" altLang="zh-TW" sz="2000" dirty="0">
                <a:solidFill>
                  <a:srgbClr val="3333FF"/>
                </a:solidFill>
                <a:sym typeface="Symbol" panose="05050102010706020507" pitchFamily="18" charset="2"/>
              </a:rPr>
              <a:t>Multiplication identity</a:t>
            </a:r>
            <a:endParaRPr lang="en-US" altLang="zh-TW" i="1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5. </a:t>
            </a:r>
            <a:r>
              <a:rPr lang="en-US" altLang="zh-TW" i="1" dirty="0">
                <a:sym typeface="Symbol" panose="05050102010706020507" pitchFamily="18" charset="2"/>
              </a:rPr>
              <a:t>c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+</a:t>
            </a:r>
            <a:r>
              <a:rPr lang="en-US" altLang="zh-TW" i="1" dirty="0">
                <a:sym typeface="Symbol" panose="05050102010706020507" pitchFamily="18" charset="2"/>
              </a:rPr>
              <a:t>B</a:t>
            </a:r>
            <a:r>
              <a:rPr lang="en-US" altLang="zh-TW" dirty="0">
                <a:sym typeface="Symbol" panose="05050102010706020507" pitchFamily="18" charset="2"/>
              </a:rPr>
              <a:t>) = </a:t>
            </a:r>
            <a:r>
              <a:rPr lang="en-US" altLang="zh-TW" i="1" dirty="0" err="1">
                <a:sym typeface="Symbol" panose="05050102010706020507" pitchFamily="18" charset="2"/>
              </a:rPr>
              <a:t>cA</a:t>
            </a:r>
            <a:r>
              <a:rPr lang="en-US" altLang="zh-TW" dirty="0">
                <a:sym typeface="Symbol" panose="05050102010706020507" pitchFamily="18" charset="2"/>
              </a:rPr>
              <a:t> + </a:t>
            </a:r>
            <a:r>
              <a:rPr lang="en-US" altLang="zh-TW" i="1" dirty="0" err="1">
                <a:sym typeface="Symbol" panose="05050102010706020507" pitchFamily="18" charset="2"/>
              </a:rPr>
              <a:t>cB</a:t>
            </a:r>
            <a:r>
              <a:rPr lang="en-US" altLang="zh-TW" i="1" dirty="0">
                <a:sym typeface="Symbol" panose="05050102010706020507" pitchFamily="18" charset="2"/>
              </a:rPr>
              <a:t>		</a:t>
            </a:r>
            <a:r>
              <a:rPr lang="en-US" altLang="zh-TW" sz="2000" dirty="0">
                <a:solidFill>
                  <a:srgbClr val="3333FF"/>
                </a:solidFill>
                <a:sym typeface="Symbol" panose="05050102010706020507" pitchFamily="18" charset="2"/>
              </a:rPr>
              <a:t>Distributive property</a:t>
            </a:r>
            <a:endParaRPr lang="en-US" altLang="zh-TW" i="1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6. (</a:t>
            </a:r>
            <a:r>
              <a:rPr lang="en-US" altLang="zh-TW" i="1" dirty="0" err="1">
                <a:sym typeface="Symbol" panose="05050102010706020507" pitchFamily="18" charset="2"/>
              </a:rPr>
              <a:t>c</a:t>
            </a:r>
            <a:r>
              <a:rPr lang="en-US" altLang="zh-TW" dirty="0" err="1">
                <a:sym typeface="Symbol" panose="05050102010706020507" pitchFamily="18" charset="2"/>
              </a:rPr>
              <a:t>+</a:t>
            </a:r>
            <a:r>
              <a:rPr lang="en-US" altLang="zh-TW" i="1" dirty="0" err="1">
                <a:sym typeface="Symbol" panose="05050102010706020507" pitchFamily="18" charset="2"/>
              </a:rPr>
              <a:t>d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 = </a:t>
            </a:r>
            <a:r>
              <a:rPr lang="en-US" altLang="zh-TW" i="1" dirty="0" err="1">
                <a:sym typeface="Symbol" panose="05050102010706020507" pitchFamily="18" charset="2"/>
              </a:rPr>
              <a:t>cA</a:t>
            </a:r>
            <a:r>
              <a:rPr lang="en-US" altLang="zh-TW" dirty="0">
                <a:sym typeface="Symbol" panose="05050102010706020507" pitchFamily="18" charset="2"/>
              </a:rPr>
              <a:t> + </a:t>
            </a:r>
            <a:r>
              <a:rPr lang="en-US" altLang="zh-TW" i="1" dirty="0" err="1">
                <a:sym typeface="Symbol" panose="05050102010706020507" pitchFamily="18" charset="2"/>
              </a:rPr>
              <a:t>dA</a:t>
            </a:r>
            <a:r>
              <a:rPr lang="en-US" altLang="zh-TW" i="1" dirty="0">
                <a:sym typeface="Symbol" panose="05050102010706020507" pitchFamily="18" charset="2"/>
              </a:rPr>
              <a:t>	</a:t>
            </a:r>
            <a:r>
              <a:rPr lang="en-US" altLang="zh-TW" sz="2000" dirty="0">
                <a:solidFill>
                  <a:srgbClr val="3333FF"/>
                </a:solidFill>
                <a:sym typeface="Symbol" panose="05050102010706020507" pitchFamily="18" charset="2"/>
              </a:rPr>
              <a:t>Distributive property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706D06CF-78F2-A11A-5F18-600BB25D2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Zero Matrix &amp; Additive Identity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4EE38698-19D3-71D3-4E02-540A0EE8F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/>
              <a:t>If </a:t>
            </a:r>
            <a:r>
              <a:rPr lang="en-US" altLang="zh-TW" sz="2400" i="1"/>
              <a:t>A</a:t>
            </a:r>
            <a:r>
              <a:rPr lang="en-US" altLang="zh-TW" sz="2400"/>
              <a:t> is an </a:t>
            </a:r>
            <a:r>
              <a:rPr lang="en-US" altLang="zh-TW" sz="2400" i="1" u="sng"/>
              <a:t>m</a:t>
            </a:r>
            <a:r>
              <a:rPr lang="en-US" altLang="zh-TW" sz="2400" u="sng">
                <a:sym typeface="Symbol" panose="05050102010706020507" pitchFamily="18" charset="2"/>
              </a:rPr>
              <a:t></a:t>
            </a:r>
            <a:r>
              <a:rPr lang="en-US" altLang="zh-TW" sz="2400" i="1" u="sng">
                <a:sym typeface="Symbol" panose="05050102010706020507" pitchFamily="18" charset="2"/>
              </a:rPr>
              <a:t>n</a:t>
            </a:r>
            <a:r>
              <a:rPr lang="en-US" altLang="zh-TW" sz="2400" u="sng">
                <a:sym typeface="Symbol" panose="05050102010706020507" pitchFamily="18" charset="2"/>
              </a:rPr>
              <a:t> matrix</a:t>
            </a:r>
            <a:r>
              <a:rPr lang="en-US" altLang="zh-TW" sz="2400">
                <a:sym typeface="Symbol" panose="05050102010706020507" pitchFamily="18" charset="2"/>
              </a:rPr>
              <a:t> and </a:t>
            </a:r>
            <a:r>
              <a:rPr lang="en-US" altLang="zh-TW" sz="2400" i="1">
                <a:sym typeface="Symbol" panose="05050102010706020507" pitchFamily="18" charset="2"/>
              </a:rPr>
              <a:t>O</a:t>
            </a:r>
            <a:r>
              <a:rPr lang="en-US" altLang="zh-TW" sz="2400" i="1" baseline="-25000">
                <a:sym typeface="Symbol" panose="05050102010706020507" pitchFamily="18" charset="2"/>
              </a:rPr>
              <a:t>mn</a:t>
            </a:r>
            <a:r>
              <a:rPr lang="en-US" altLang="zh-TW" sz="2400">
                <a:sym typeface="Symbol" panose="05050102010706020507" pitchFamily="18" charset="2"/>
              </a:rPr>
              <a:t> is the </a:t>
            </a:r>
            <a:r>
              <a:rPr lang="en-US" altLang="zh-TW" sz="2400" i="1" u="sng"/>
              <a:t>m</a:t>
            </a:r>
            <a:r>
              <a:rPr lang="en-US" altLang="zh-TW" sz="2400" u="sng">
                <a:sym typeface="Symbol" panose="05050102010706020507" pitchFamily="18" charset="2"/>
              </a:rPr>
              <a:t></a:t>
            </a:r>
            <a:r>
              <a:rPr lang="en-US" altLang="zh-TW" sz="2400" i="1" u="sng">
                <a:sym typeface="Symbol" panose="05050102010706020507" pitchFamily="18" charset="2"/>
              </a:rPr>
              <a:t>n</a:t>
            </a:r>
            <a:r>
              <a:rPr lang="en-US" altLang="zh-TW" sz="2400" u="sng">
                <a:sym typeface="Symbol" panose="05050102010706020507" pitchFamily="18" charset="2"/>
              </a:rPr>
              <a:t> matrix</a:t>
            </a:r>
            <a:r>
              <a:rPr lang="en-US" altLang="zh-TW" sz="2400">
                <a:sym typeface="Symbol" panose="05050102010706020507" pitchFamily="18" charset="2"/>
              </a:rPr>
              <a:t> consisting entirely of </a:t>
            </a:r>
            <a:r>
              <a:rPr lang="en-US" altLang="zh-TW" sz="2400" b="1">
                <a:sym typeface="Symbol" panose="05050102010706020507" pitchFamily="18" charset="2"/>
              </a:rPr>
              <a:t>zeros</a:t>
            </a:r>
            <a:r>
              <a:rPr lang="en-US" altLang="zh-TW" sz="2400">
                <a:sym typeface="Symbol" panose="05050102010706020507" pitchFamily="18" charset="2"/>
              </a:rPr>
              <a:t>, then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A 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+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O</a:t>
            </a:r>
            <a:r>
              <a:rPr lang="en-US" altLang="zh-TW" sz="2400" i="1" baseline="-25000">
                <a:solidFill>
                  <a:srgbClr val="3333FF"/>
                </a:solidFill>
                <a:sym typeface="Symbol" panose="05050102010706020507" pitchFamily="18" charset="2"/>
              </a:rPr>
              <a:t>mn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 =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A</a:t>
            </a:r>
            <a:r>
              <a:rPr lang="en-US" altLang="zh-TW" sz="2400">
                <a:sym typeface="Symbol" panose="05050102010706020507" pitchFamily="18" charset="2"/>
              </a:rPr>
              <a:t>.</a:t>
            </a:r>
          </a:p>
          <a:p>
            <a:r>
              <a:rPr lang="en-US" altLang="zh-TW" sz="2400">
                <a:sym typeface="Symbol" panose="05050102010706020507" pitchFamily="18" charset="2"/>
              </a:rPr>
              <a:t>The matrix </a:t>
            </a:r>
            <a:r>
              <a:rPr lang="en-US" altLang="zh-TW" sz="2400" i="1">
                <a:sym typeface="Symbol" panose="05050102010706020507" pitchFamily="18" charset="2"/>
              </a:rPr>
              <a:t>O</a:t>
            </a:r>
            <a:r>
              <a:rPr lang="en-US" altLang="zh-TW" sz="2400" i="1" baseline="-25000">
                <a:sym typeface="Symbol" panose="05050102010706020507" pitchFamily="18" charset="2"/>
              </a:rPr>
              <a:t>mn</a:t>
            </a:r>
            <a:r>
              <a:rPr lang="en-US" altLang="zh-TW" sz="2400">
                <a:sym typeface="Symbol" panose="05050102010706020507" pitchFamily="18" charset="2"/>
              </a:rPr>
              <a:t> is called a </a:t>
            </a:r>
            <a:r>
              <a:rPr lang="en-US" altLang="zh-TW" sz="2400" b="1">
                <a:solidFill>
                  <a:srgbClr val="660066"/>
                </a:solidFill>
                <a:sym typeface="Symbol" panose="05050102010706020507" pitchFamily="18" charset="2"/>
              </a:rPr>
              <a:t>zero matrix</a:t>
            </a:r>
            <a:r>
              <a:rPr lang="en-US" altLang="zh-TW" sz="2400">
                <a:sym typeface="Symbol" panose="05050102010706020507" pitchFamily="18" charset="2"/>
              </a:rPr>
              <a:t>, and it serves as the </a:t>
            </a:r>
            <a:r>
              <a:rPr lang="en-US" altLang="zh-TW" sz="2400" b="1">
                <a:solidFill>
                  <a:srgbClr val="660066"/>
                </a:solidFill>
                <a:sym typeface="Symbol" panose="05050102010706020507" pitchFamily="18" charset="2"/>
              </a:rPr>
              <a:t>additive identity</a:t>
            </a:r>
            <a:r>
              <a:rPr lang="en-US" altLang="zh-TW" sz="2400">
                <a:sym typeface="Symbol" panose="05050102010706020507" pitchFamily="18" charset="2"/>
              </a:rPr>
              <a:t> for the set of </a:t>
            </a:r>
            <a:r>
              <a:rPr lang="en-US" altLang="zh-TW" sz="2400">
                <a:solidFill>
                  <a:schemeClr val="hlink"/>
                </a:solidFill>
                <a:sym typeface="Symbol" panose="05050102010706020507" pitchFamily="18" charset="2"/>
              </a:rPr>
              <a:t>all</a:t>
            </a:r>
            <a:r>
              <a:rPr lang="en-US" altLang="zh-TW" sz="2400">
                <a:sym typeface="Symbol" panose="05050102010706020507" pitchFamily="18" charset="2"/>
              </a:rPr>
              <a:t> </a:t>
            </a:r>
            <a:r>
              <a:rPr lang="en-US" altLang="zh-TW" sz="2400" i="1"/>
              <a:t>m</a:t>
            </a:r>
            <a:r>
              <a:rPr lang="en-US" altLang="zh-TW" sz="2400">
                <a:sym typeface="Symbol" panose="05050102010706020507" pitchFamily="18" charset="2"/>
              </a:rPr>
              <a:t></a:t>
            </a:r>
            <a:r>
              <a:rPr lang="en-US" altLang="zh-TW" sz="2400" i="1">
                <a:sym typeface="Symbol" panose="05050102010706020507" pitchFamily="18" charset="2"/>
              </a:rPr>
              <a:t>n</a:t>
            </a:r>
            <a:r>
              <a:rPr lang="en-US" altLang="zh-TW" sz="2400">
                <a:sym typeface="Symbol" panose="05050102010706020507" pitchFamily="18" charset="2"/>
              </a:rPr>
              <a:t> matrices. </a:t>
            </a:r>
          </a:p>
          <a:p>
            <a:r>
              <a:rPr lang="en-US" altLang="zh-TW" sz="2400" b="1" i="1">
                <a:solidFill>
                  <a:schemeClr val="folHlink"/>
                </a:solidFill>
                <a:sym typeface="Symbol" panose="05050102010706020507" pitchFamily="18" charset="2"/>
              </a:rPr>
              <a:t>Theorem 2.2</a:t>
            </a:r>
            <a:r>
              <a:rPr lang="en-US" altLang="zh-TW" sz="2400" i="1">
                <a:solidFill>
                  <a:schemeClr val="folHlink"/>
                </a:solidFill>
                <a:sym typeface="Symbol" panose="05050102010706020507" pitchFamily="18" charset="2"/>
              </a:rPr>
              <a:t>: Properties of Zero Matrix</a:t>
            </a:r>
            <a:br>
              <a:rPr lang="en-US" altLang="zh-TW" sz="2400">
                <a:sym typeface="Symbol" panose="05050102010706020507" pitchFamily="18" charset="2"/>
              </a:rPr>
            </a:br>
            <a:r>
              <a:rPr lang="en-US" altLang="zh-TW" sz="2400">
                <a:sym typeface="Symbol" panose="05050102010706020507" pitchFamily="18" charset="2"/>
              </a:rPr>
              <a:t>If </a:t>
            </a:r>
            <a:r>
              <a:rPr lang="en-US" altLang="zh-TW" sz="2400" i="1"/>
              <a:t>A</a:t>
            </a:r>
            <a:r>
              <a:rPr lang="en-US" altLang="zh-TW" sz="2400"/>
              <a:t> is an </a:t>
            </a:r>
            <a:r>
              <a:rPr lang="en-US" altLang="zh-TW" sz="2400" i="1"/>
              <a:t>m</a:t>
            </a:r>
            <a:r>
              <a:rPr lang="en-US" altLang="zh-TW" sz="2400">
                <a:sym typeface="Symbol" panose="05050102010706020507" pitchFamily="18" charset="2"/>
              </a:rPr>
              <a:t></a:t>
            </a:r>
            <a:r>
              <a:rPr lang="en-US" altLang="zh-TW" sz="2400" i="1">
                <a:sym typeface="Symbol" panose="05050102010706020507" pitchFamily="18" charset="2"/>
              </a:rPr>
              <a:t>n</a:t>
            </a:r>
            <a:r>
              <a:rPr lang="en-US" altLang="zh-TW" sz="2400">
                <a:sym typeface="Symbol" panose="05050102010706020507" pitchFamily="18" charset="2"/>
              </a:rPr>
              <a:t> matrix and </a:t>
            </a:r>
            <a:r>
              <a:rPr lang="en-US" altLang="zh-TW" sz="2400" i="1">
                <a:sym typeface="Symbol" panose="05050102010706020507" pitchFamily="18" charset="2"/>
              </a:rPr>
              <a:t>c</a:t>
            </a:r>
            <a:r>
              <a:rPr lang="en-US" altLang="zh-TW" sz="2400">
                <a:sym typeface="Symbol" panose="05050102010706020507" pitchFamily="18" charset="2"/>
              </a:rPr>
              <a:t> is a scalar, then the following properties are </a:t>
            </a:r>
            <a:r>
              <a:rPr lang="en-US" altLang="zh-TW" sz="2400" i="1">
                <a:sym typeface="Symbol" panose="05050102010706020507" pitchFamily="18" charset="2"/>
              </a:rPr>
              <a:t>true</a:t>
            </a:r>
            <a:r>
              <a:rPr lang="en-US" altLang="zh-TW" sz="2400">
                <a:sym typeface="Symbol" panose="05050102010706020507" pitchFamily="18" charset="2"/>
              </a:rPr>
              <a:t>.</a:t>
            </a:r>
            <a:br>
              <a:rPr lang="en-US" altLang="zh-TW" sz="2400">
                <a:sym typeface="Symbol" panose="05050102010706020507" pitchFamily="18" charset="2"/>
              </a:rPr>
            </a:br>
            <a:r>
              <a:rPr lang="en-US" altLang="zh-TW" sz="2400">
                <a:sym typeface="Symbol" panose="05050102010706020507" pitchFamily="18" charset="2"/>
              </a:rPr>
              <a:t>1. </a:t>
            </a:r>
            <a:r>
              <a:rPr lang="en-US" altLang="zh-TW" sz="2400" i="1">
                <a:sym typeface="Symbol" panose="05050102010706020507" pitchFamily="18" charset="2"/>
              </a:rPr>
              <a:t>A </a:t>
            </a:r>
            <a:r>
              <a:rPr lang="en-US" altLang="zh-TW" sz="2400">
                <a:sym typeface="Symbol" panose="05050102010706020507" pitchFamily="18" charset="2"/>
              </a:rPr>
              <a:t>+ </a:t>
            </a:r>
            <a:r>
              <a:rPr lang="en-US" altLang="zh-TW" sz="2400" i="1">
                <a:sym typeface="Symbol" panose="05050102010706020507" pitchFamily="18" charset="2"/>
              </a:rPr>
              <a:t>O</a:t>
            </a:r>
            <a:r>
              <a:rPr lang="en-US" altLang="zh-TW" sz="2400" i="1" baseline="-25000">
                <a:sym typeface="Symbol" panose="05050102010706020507" pitchFamily="18" charset="2"/>
              </a:rPr>
              <a:t>mn</a:t>
            </a:r>
            <a:r>
              <a:rPr lang="en-US" altLang="zh-TW" sz="2400">
                <a:sym typeface="Symbol" panose="05050102010706020507" pitchFamily="18" charset="2"/>
              </a:rPr>
              <a:t> = </a:t>
            </a:r>
            <a:r>
              <a:rPr lang="en-US" altLang="zh-TW" sz="2400" i="1">
                <a:sym typeface="Symbol" panose="05050102010706020507" pitchFamily="18" charset="2"/>
              </a:rPr>
              <a:t>A</a:t>
            </a:r>
            <a:r>
              <a:rPr lang="en-US" altLang="zh-TW" sz="2400">
                <a:sym typeface="Symbol" panose="05050102010706020507" pitchFamily="18" charset="2"/>
              </a:rPr>
              <a:t>.</a:t>
            </a:r>
            <a:br>
              <a:rPr lang="en-US" altLang="zh-TW" sz="2400">
                <a:sym typeface="Symbol" panose="05050102010706020507" pitchFamily="18" charset="2"/>
              </a:rPr>
            </a:br>
            <a:r>
              <a:rPr lang="en-US" altLang="zh-TW" sz="2400">
                <a:sym typeface="Symbol" panose="05050102010706020507" pitchFamily="18" charset="2"/>
              </a:rPr>
              <a:t>2. </a:t>
            </a:r>
            <a:r>
              <a:rPr lang="en-US" altLang="zh-TW" sz="2400" i="1">
                <a:sym typeface="Symbol" panose="05050102010706020507" pitchFamily="18" charset="2"/>
              </a:rPr>
              <a:t>A </a:t>
            </a:r>
            <a:r>
              <a:rPr lang="en-US" altLang="zh-TW" sz="2400">
                <a:sym typeface="Symbol" panose="05050102010706020507" pitchFamily="18" charset="2"/>
              </a:rPr>
              <a:t>+ (</a:t>
            </a:r>
            <a:r>
              <a:rPr lang="en-US" altLang="zh-TW" sz="2400" i="1">
                <a:sym typeface="Symbol" panose="05050102010706020507" pitchFamily="18" charset="2"/>
              </a:rPr>
              <a:t>A</a:t>
            </a:r>
            <a:r>
              <a:rPr lang="en-US" altLang="zh-TW" sz="2400">
                <a:sym typeface="Symbol" panose="05050102010706020507" pitchFamily="18" charset="2"/>
              </a:rPr>
              <a:t>) = </a:t>
            </a:r>
            <a:r>
              <a:rPr lang="en-US" altLang="zh-TW" sz="2400" i="1">
                <a:sym typeface="Symbol" panose="05050102010706020507" pitchFamily="18" charset="2"/>
              </a:rPr>
              <a:t>O</a:t>
            </a:r>
            <a:r>
              <a:rPr lang="en-US" altLang="zh-TW" sz="2400" i="1" baseline="-25000">
                <a:sym typeface="Symbol" panose="05050102010706020507" pitchFamily="18" charset="2"/>
              </a:rPr>
              <a:t>mn</a:t>
            </a:r>
            <a:r>
              <a:rPr lang="en-US" altLang="zh-TW" sz="2400">
                <a:sym typeface="Symbol" panose="05050102010706020507" pitchFamily="18" charset="2"/>
              </a:rPr>
              <a:t>.  </a:t>
            </a:r>
            <a:r>
              <a:rPr lang="en-US" altLang="zh-TW" sz="2400" i="1">
                <a:sym typeface="Symbol" panose="05050102010706020507" pitchFamily="18" charset="2"/>
              </a:rPr>
              <a:t>A</a:t>
            </a:r>
            <a:r>
              <a:rPr lang="en-US" altLang="zh-TW" sz="2400">
                <a:sym typeface="Symbol" panose="05050102010706020507" pitchFamily="18" charset="2"/>
              </a:rPr>
              <a:t> is the </a:t>
            </a:r>
            <a:r>
              <a:rPr lang="en-US" altLang="zh-TW" sz="2400" b="1">
                <a:solidFill>
                  <a:srgbClr val="660066"/>
                </a:solidFill>
                <a:sym typeface="Symbol" panose="05050102010706020507" pitchFamily="18" charset="2"/>
              </a:rPr>
              <a:t>additive inverse</a:t>
            </a:r>
            <a:r>
              <a:rPr lang="en-US" altLang="zh-TW" sz="2400">
                <a:sym typeface="Symbol" panose="05050102010706020507" pitchFamily="18" charset="2"/>
              </a:rPr>
              <a:t> of </a:t>
            </a:r>
            <a:r>
              <a:rPr lang="en-US" altLang="zh-TW" sz="2400" i="1">
                <a:sym typeface="Symbol" panose="05050102010706020507" pitchFamily="18" charset="2"/>
              </a:rPr>
              <a:t>A</a:t>
            </a:r>
            <a:r>
              <a:rPr lang="en-US" altLang="zh-TW" sz="2400">
                <a:sym typeface="Symbol" panose="05050102010706020507" pitchFamily="18" charset="2"/>
              </a:rPr>
              <a:t>. </a:t>
            </a:r>
            <a:br>
              <a:rPr lang="en-US" altLang="zh-TW" sz="2400">
                <a:sym typeface="Symbol" panose="05050102010706020507" pitchFamily="18" charset="2"/>
              </a:rPr>
            </a:br>
            <a:r>
              <a:rPr lang="en-US" altLang="zh-TW" sz="2400">
                <a:sym typeface="Symbol" panose="05050102010706020507" pitchFamily="18" charset="2"/>
              </a:rPr>
              <a:t>3. If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cA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 =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O</a:t>
            </a:r>
            <a:r>
              <a:rPr lang="en-US" altLang="zh-TW" sz="2400" i="1" baseline="-25000">
                <a:solidFill>
                  <a:srgbClr val="3333FF"/>
                </a:solidFill>
                <a:sym typeface="Symbol" panose="05050102010706020507" pitchFamily="18" charset="2"/>
              </a:rPr>
              <a:t>mn</a:t>
            </a:r>
            <a:r>
              <a:rPr lang="en-US" altLang="zh-TW" sz="2400">
                <a:sym typeface="Symbol" panose="05050102010706020507" pitchFamily="18" charset="2"/>
              </a:rPr>
              <a:t>, then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c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 = 0</a:t>
            </a:r>
            <a:r>
              <a:rPr lang="en-US" altLang="zh-TW" sz="2400">
                <a:sym typeface="Symbol" panose="05050102010706020507" pitchFamily="18" charset="2"/>
              </a:rPr>
              <a:t> </a:t>
            </a:r>
            <a:r>
              <a:rPr lang="en-US" altLang="zh-TW" sz="2400" b="1">
                <a:solidFill>
                  <a:schemeClr val="hlink"/>
                </a:solidFill>
                <a:sym typeface="Symbol" panose="05050102010706020507" pitchFamily="18" charset="2"/>
              </a:rPr>
              <a:t>or</a:t>
            </a:r>
            <a:r>
              <a:rPr lang="en-US" altLang="zh-TW" sz="2400">
                <a:sym typeface="Symbol" panose="05050102010706020507" pitchFamily="18" charset="2"/>
              </a:rPr>
              <a:t>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A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 =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O</a:t>
            </a:r>
            <a:r>
              <a:rPr lang="en-US" altLang="zh-TW" sz="2400" i="1" baseline="-25000">
                <a:solidFill>
                  <a:srgbClr val="3333FF"/>
                </a:solidFill>
                <a:sym typeface="Symbol" panose="05050102010706020507" pitchFamily="18" charset="2"/>
              </a:rPr>
              <a:t>mn</a:t>
            </a:r>
            <a:r>
              <a:rPr lang="en-US" altLang="zh-TW" sz="240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32F7D-9C69-1885-4367-BD1FE56C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Ming-Feng Yeh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8C027-1C33-391C-C49C-6002054A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2C4A1-359B-9240-5DBE-924DCA48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2-</a:t>
            </a:r>
            <a:fld id="{C947813B-88CA-4653-AC3B-CD68ACA34E86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82D5205C-3BE5-B49D-09C1-BEF97A00C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Matrix Equation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D3E2932F-60CD-50F4-6F24-7D200626F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/>
              <a:t>     Real Numbers		</a:t>
            </a:r>
            <a:r>
              <a:rPr lang="en-US" altLang="zh-TW" sz="2400" i="1">
                <a:solidFill>
                  <a:srgbClr val="660066"/>
                </a:solidFill>
              </a:rPr>
              <a:t>m</a:t>
            </a:r>
            <a:r>
              <a:rPr lang="en-US" altLang="zh-TW" sz="2400">
                <a:solidFill>
                  <a:srgbClr val="660066"/>
                </a:solidFill>
              </a:rPr>
              <a:t> </a:t>
            </a:r>
            <a:r>
              <a:rPr lang="en-US" altLang="zh-TW" sz="2400">
                <a:solidFill>
                  <a:srgbClr val="660066"/>
                </a:solidFill>
                <a:sym typeface="Symbol" panose="05050102010706020507" pitchFamily="18" charset="2"/>
              </a:rPr>
              <a:t> </a:t>
            </a:r>
            <a:r>
              <a:rPr lang="en-US" altLang="zh-TW" sz="2400" i="1">
                <a:solidFill>
                  <a:srgbClr val="660066"/>
                </a:solidFill>
                <a:sym typeface="Symbol" panose="05050102010706020507" pitchFamily="18" charset="2"/>
              </a:rPr>
              <a:t>n</a:t>
            </a:r>
            <a:r>
              <a:rPr lang="en-US" altLang="zh-TW" sz="2400">
                <a:solidFill>
                  <a:srgbClr val="660066"/>
                </a:solidFill>
                <a:sym typeface="Symbol" panose="05050102010706020507" pitchFamily="18" charset="2"/>
              </a:rPr>
              <a:t> Matrices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40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40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400">
              <a:sym typeface="Symbol" panose="05050102010706020507" pitchFamily="18" charset="2"/>
            </a:endParaRPr>
          </a:p>
          <a:p>
            <a:r>
              <a:rPr lang="en-US" altLang="zh-TW" sz="2400" b="1" i="1">
                <a:solidFill>
                  <a:srgbClr val="3333FF"/>
                </a:solidFill>
                <a:sym typeface="Symbol" panose="05050102010706020507" pitchFamily="18" charset="2"/>
              </a:rPr>
              <a:t>Ex. 2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: Solve for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 in the equation 3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+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A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 =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B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, where</a:t>
            </a:r>
          </a:p>
        </p:txBody>
      </p:sp>
      <p:graphicFrame>
        <p:nvGraphicFramePr>
          <p:cNvPr id="257028" name="Object 4">
            <a:extLst>
              <a:ext uri="{FF2B5EF4-FFF2-40B4-BE49-F238E27FC236}">
                <a16:creationId xmlns:a16="http://schemas.microsoft.com/office/drawing/2014/main" id="{82B4C29E-59A4-D2BD-35F2-80E12932B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4913" y="2490788"/>
          <a:ext cx="2767012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384200" imgH="863280" progId="Equation.3">
                  <p:embed/>
                </p:oleObj>
              </mc:Choice>
              <mc:Fallback>
                <p:oleObj name="方程式" r:id="rId2" imgW="1384200" imgH="863280" progId="Equation.3">
                  <p:embed/>
                  <p:pic>
                    <p:nvPicPr>
                      <p:cNvPr id="257028" name="Object 4">
                        <a:extLst>
                          <a:ext uri="{FF2B5EF4-FFF2-40B4-BE49-F238E27FC236}">
                            <a16:creationId xmlns:a16="http://schemas.microsoft.com/office/drawing/2014/main" id="{82B4C29E-59A4-D2BD-35F2-80E12932BC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2490788"/>
                        <a:ext cx="2767012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9" name="Object 5">
            <a:extLst>
              <a:ext uri="{FF2B5EF4-FFF2-40B4-BE49-F238E27FC236}">
                <a16:creationId xmlns:a16="http://schemas.microsoft.com/office/drawing/2014/main" id="{CC77522A-5C72-05AF-10B4-118A5642E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8675" y="2466975"/>
          <a:ext cx="30734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36480" imgH="863280" progId="Equation.3">
                  <p:embed/>
                </p:oleObj>
              </mc:Choice>
              <mc:Fallback>
                <p:oleObj name="方程式" r:id="rId4" imgW="1536480" imgH="863280" progId="Equation.3">
                  <p:embed/>
                  <p:pic>
                    <p:nvPicPr>
                      <p:cNvPr id="257029" name="Object 5">
                        <a:extLst>
                          <a:ext uri="{FF2B5EF4-FFF2-40B4-BE49-F238E27FC236}">
                            <a16:creationId xmlns:a16="http://schemas.microsoft.com/office/drawing/2014/main" id="{CC77522A-5C72-05AF-10B4-118A5642E7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2466975"/>
                        <a:ext cx="30734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0" name="Object 6">
            <a:extLst>
              <a:ext uri="{FF2B5EF4-FFF2-40B4-BE49-F238E27FC236}">
                <a16:creationId xmlns:a16="http://schemas.microsoft.com/office/drawing/2014/main" id="{3E968527-FE7F-2970-3002-E51B8311D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2551" y="4606925"/>
          <a:ext cx="3806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904760" imgH="457200" progId="Equation.3">
                  <p:embed/>
                </p:oleObj>
              </mc:Choice>
              <mc:Fallback>
                <p:oleObj name="方程式" r:id="rId6" imgW="1904760" imgH="457200" progId="Equation.3">
                  <p:embed/>
                  <p:pic>
                    <p:nvPicPr>
                      <p:cNvPr id="257030" name="Object 6">
                        <a:extLst>
                          <a:ext uri="{FF2B5EF4-FFF2-40B4-BE49-F238E27FC236}">
                            <a16:creationId xmlns:a16="http://schemas.microsoft.com/office/drawing/2014/main" id="{3E968527-FE7F-2970-3002-E51B8311D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1" y="4606925"/>
                        <a:ext cx="38068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1" name="Object 7">
            <a:extLst>
              <a:ext uri="{FF2B5EF4-FFF2-40B4-BE49-F238E27FC236}">
                <a16:creationId xmlns:a16="http://schemas.microsoft.com/office/drawing/2014/main" id="{C59A6805-E2F1-A9D4-54EF-C32EFEC93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3713" y="5510214"/>
          <a:ext cx="73453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4190760" imgH="482400" progId="Equation.3">
                  <p:embed/>
                </p:oleObj>
              </mc:Choice>
              <mc:Fallback>
                <p:oleObj name="方程式" r:id="rId8" imgW="4190760" imgH="482400" progId="Equation.3">
                  <p:embed/>
                  <p:pic>
                    <p:nvPicPr>
                      <p:cNvPr id="257031" name="Object 7">
                        <a:extLst>
                          <a:ext uri="{FF2B5EF4-FFF2-40B4-BE49-F238E27FC236}">
                            <a16:creationId xmlns:a16="http://schemas.microsoft.com/office/drawing/2014/main" id="{C59A6805-E2F1-A9D4-54EF-C32EFEC93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5510214"/>
                        <a:ext cx="7345362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2" name="Text Box 8">
            <a:extLst>
              <a:ext uri="{FF2B5EF4-FFF2-40B4-BE49-F238E27FC236}">
                <a16:creationId xmlns:a16="http://schemas.microsoft.com/office/drawing/2014/main" id="{4F4E6441-5F38-D52F-BDB4-B58355F5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"/>
            <a:ext cx="1344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FF3300"/>
                </a:solidFill>
              </a:rPr>
              <a:t>Section 2-2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687376" y="3735439"/>
            <a:ext cx="3493267" cy="3114428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6" name="object 6"/>
          <p:cNvSpPr/>
          <p:nvPr/>
        </p:nvSpPr>
        <p:spPr>
          <a:xfrm>
            <a:off x="3288" y="365022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/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19B23664-5661-4C4D-9505-11CFD4FED3B0}"/>
              </a:ext>
            </a:extLst>
          </p:cNvPr>
          <p:cNvSpPr/>
          <p:nvPr/>
        </p:nvSpPr>
        <p:spPr>
          <a:xfrm>
            <a:off x="1729423" y="1196556"/>
            <a:ext cx="5375450" cy="5442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286"/>
              </a:lnSpc>
            </a:pPr>
            <a:r>
              <a:rPr lang="en-US" sz="3429" dirty="0">
                <a:solidFill>
                  <a:srgbClr val="38512F"/>
                </a:solidFill>
                <a:latin typeface="Verdana" panose="020B0604030504040204" pitchFamily="34" charset="0"/>
                <a:ea typeface="Verdana" panose="020B0604030504040204" pitchFamily="34" charset="0"/>
                <a:cs typeface="Lora" pitchFamily="34" charset="-120"/>
              </a:rPr>
              <a:t>Vectors and Vector Spaces</a:t>
            </a:r>
            <a:endParaRPr lang="en-US" sz="3429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E79892B0-8BD7-4083-A062-9F167C5DA3D2}"/>
              </a:ext>
            </a:extLst>
          </p:cNvPr>
          <p:cNvSpPr/>
          <p:nvPr/>
        </p:nvSpPr>
        <p:spPr>
          <a:xfrm>
            <a:off x="1729423" y="2018338"/>
            <a:ext cx="2634423" cy="3451909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8B3A23D1-0C65-4181-AC7D-A155916E34B9}"/>
              </a:ext>
            </a:extLst>
          </p:cNvPr>
          <p:cNvSpPr/>
          <p:nvPr/>
        </p:nvSpPr>
        <p:spPr>
          <a:xfrm>
            <a:off x="1914465" y="2203381"/>
            <a:ext cx="2264339" cy="544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43"/>
              </a:lnSpc>
            </a:pPr>
            <a:r>
              <a:rPr lang="en-US" sz="1714" dirty="0">
                <a:solidFill>
                  <a:srgbClr val="38512F"/>
                </a:solidFill>
                <a:latin typeface="Verdana" panose="020B0604030504040204" pitchFamily="34" charset="0"/>
                <a:ea typeface="Verdana" panose="020B0604030504040204" pitchFamily="34" charset="0"/>
                <a:cs typeface="Lora" pitchFamily="34" charset="-120"/>
              </a:rPr>
              <a:t>Understanding Vectors</a:t>
            </a:r>
            <a:endParaRPr lang="en-US" sz="1714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84C47068-D503-4EA3-8A04-BE596971BDA7}"/>
              </a:ext>
            </a:extLst>
          </p:cNvPr>
          <p:cNvSpPr/>
          <p:nvPr/>
        </p:nvSpPr>
        <p:spPr>
          <a:xfrm>
            <a:off x="1914465" y="2858763"/>
            <a:ext cx="2264339" cy="16653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85"/>
              </a:lnSpc>
            </a:pPr>
            <a:r>
              <a:rPr lang="en-US" sz="1457" dirty="0">
                <a:solidFill>
                  <a:srgbClr val="3A3630"/>
                </a:solidFill>
                <a:latin typeface="Verdana" panose="020B0604030504040204" pitchFamily="34" charset="0"/>
                <a:ea typeface="Verdana" panose="020B0604030504040204" pitchFamily="34" charset="0"/>
                <a:cs typeface="Source Sans Pro" pitchFamily="34" charset="-120"/>
              </a:rPr>
              <a:t>Vectors are mathematical objects that have both magnitude and direction. They are essential in linear algebra and have numerous applications.</a:t>
            </a:r>
            <a:endParaRPr lang="en-US" sz="145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A7D870D9-B26A-42F9-AC00-618CDE2E0EB9}"/>
              </a:ext>
            </a:extLst>
          </p:cNvPr>
          <p:cNvSpPr/>
          <p:nvPr/>
        </p:nvSpPr>
        <p:spPr>
          <a:xfrm>
            <a:off x="4548889" y="2018338"/>
            <a:ext cx="2634423" cy="3451908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74168CC8-2562-422D-A19A-6D05856575CE}"/>
              </a:ext>
            </a:extLst>
          </p:cNvPr>
          <p:cNvSpPr/>
          <p:nvPr/>
        </p:nvSpPr>
        <p:spPr>
          <a:xfrm>
            <a:off x="4733931" y="2203381"/>
            <a:ext cx="2177172" cy="272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43"/>
              </a:lnSpc>
            </a:pPr>
            <a:r>
              <a:rPr lang="en-US" sz="1714" dirty="0">
                <a:solidFill>
                  <a:srgbClr val="38512F"/>
                </a:solidFill>
                <a:latin typeface="Verdana" panose="020B0604030504040204" pitchFamily="34" charset="0"/>
                <a:ea typeface="Verdana" panose="020B0604030504040204" pitchFamily="34" charset="0"/>
                <a:cs typeface="Lora" pitchFamily="34" charset="-120"/>
              </a:rPr>
              <a:t>Vector Operations</a:t>
            </a:r>
            <a:endParaRPr lang="en-US" sz="1714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E64760BE-6BB7-4EAE-A462-A2C155DEEAB0}"/>
              </a:ext>
            </a:extLst>
          </p:cNvPr>
          <p:cNvSpPr/>
          <p:nvPr/>
        </p:nvSpPr>
        <p:spPr>
          <a:xfrm>
            <a:off x="4733931" y="2586555"/>
            <a:ext cx="2264339" cy="16653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85"/>
              </a:lnSpc>
            </a:pPr>
            <a:r>
              <a:rPr lang="en-US" sz="1457" dirty="0">
                <a:solidFill>
                  <a:srgbClr val="3A3630"/>
                </a:solidFill>
                <a:latin typeface="Verdana" panose="020B0604030504040204" pitchFamily="34" charset="0"/>
                <a:ea typeface="Verdana" panose="020B0604030504040204" pitchFamily="34" charset="0"/>
                <a:cs typeface="Source Sans Pro" pitchFamily="34" charset="-120"/>
              </a:rPr>
              <a:t>Vectors can be added, subtracted, and multiplied by scalars, enabling the representation of complex relationships and transformations.</a:t>
            </a:r>
            <a:endParaRPr lang="en-US" sz="145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C5F8D923-AAB6-444D-A512-F120EF07103C}"/>
              </a:ext>
            </a:extLst>
          </p:cNvPr>
          <p:cNvSpPr/>
          <p:nvPr/>
        </p:nvSpPr>
        <p:spPr>
          <a:xfrm>
            <a:off x="7368354" y="2018338"/>
            <a:ext cx="2634423" cy="3451908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862E8BC0-E994-4DF1-BFA6-0FEFA82E56B9}"/>
              </a:ext>
            </a:extLst>
          </p:cNvPr>
          <p:cNvSpPr/>
          <p:nvPr/>
        </p:nvSpPr>
        <p:spPr>
          <a:xfrm>
            <a:off x="7553397" y="2203381"/>
            <a:ext cx="2177172" cy="272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43"/>
              </a:lnSpc>
            </a:pPr>
            <a:r>
              <a:rPr lang="en-US" sz="1714" dirty="0">
                <a:solidFill>
                  <a:srgbClr val="38512F"/>
                </a:solidFill>
                <a:latin typeface="Verdana" panose="020B0604030504040204" pitchFamily="34" charset="0"/>
                <a:ea typeface="Verdana" panose="020B0604030504040204" pitchFamily="34" charset="0"/>
                <a:cs typeface="Lora" pitchFamily="34" charset="-120"/>
              </a:rPr>
              <a:t>Vector Spaces</a:t>
            </a:r>
            <a:endParaRPr lang="en-US" sz="1714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1175DF57-3D6D-42E8-B3EE-CADDABC18000}"/>
              </a:ext>
            </a:extLst>
          </p:cNvPr>
          <p:cNvSpPr/>
          <p:nvPr/>
        </p:nvSpPr>
        <p:spPr>
          <a:xfrm>
            <a:off x="7553396" y="2586555"/>
            <a:ext cx="2264339" cy="13878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85"/>
              </a:lnSpc>
            </a:pPr>
            <a:r>
              <a:rPr lang="en-US" sz="1457" dirty="0">
                <a:solidFill>
                  <a:srgbClr val="3A3630"/>
                </a:solidFill>
                <a:latin typeface="Verdana" panose="020B0604030504040204" pitchFamily="34" charset="0"/>
                <a:ea typeface="Verdana" panose="020B0604030504040204" pitchFamily="34" charset="0"/>
                <a:cs typeface="Source Sans Pro" pitchFamily="34" charset="-120"/>
              </a:rPr>
              <a:t>A vector space is a collection of vectors that obey certain rules, allowing for the study of abstract mathematical structures.</a:t>
            </a:r>
            <a:endParaRPr lang="en-US" sz="145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87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0B5D3FC0-59E9-99EE-6206-F3469EE5E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Theorem 2.3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1695532F-F369-60A4-3F30-E800CB66C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TW" sz="2400" b="1" i="1" dirty="0">
                <a:solidFill>
                  <a:schemeClr val="folHlink"/>
                </a:solidFill>
              </a:rPr>
              <a:t>Properties of Matrix Multiplication</a:t>
            </a:r>
            <a:endParaRPr lang="en-US" altLang="zh-TW" b="1" i="1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TW" sz="2400" dirty="0"/>
              <a:t>If </a:t>
            </a:r>
            <a:r>
              <a:rPr lang="en-US" altLang="zh-TW" sz="2400" i="1" dirty="0"/>
              <a:t>A</a:t>
            </a:r>
            <a:r>
              <a:rPr lang="en-US" altLang="zh-TW" sz="2400" dirty="0"/>
              <a:t>, </a:t>
            </a:r>
            <a:r>
              <a:rPr lang="en-US" altLang="zh-TW" sz="2400" i="1" dirty="0"/>
              <a:t>B</a:t>
            </a:r>
            <a:r>
              <a:rPr lang="en-US" altLang="zh-TW" sz="2400" dirty="0"/>
              <a:t>, and </a:t>
            </a:r>
            <a:r>
              <a:rPr lang="en-US" altLang="zh-TW" sz="2400" i="1" dirty="0"/>
              <a:t>C</a:t>
            </a:r>
            <a:r>
              <a:rPr lang="en-US" altLang="zh-TW" sz="2400" dirty="0"/>
              <a:t> are matrices </a:t>
            </a:r>
            <a:r>
              <a:rPr lang="en-US" altLang="zh-TW" sz="2400" dirty="0">
                <a:solidFill>
                  <a:srgbClr val="008000"/>
                </a:solidFill>
              </a:rPr>
              <a:t>(</a:t>
            </a:r>
            <a:r>
              <a:rPr lang="en-US" altLang="zh-TW" sz="2400" i="1" dirty="0">
                <a:solidFill>
                  <a:srgbClr val="008000"/>
                </a:solidFill>
              </a:rPr>
              <a:t>with sizes such that the given matrix products are defined</a:t>
            </a:r>
            <a:r>
              <a:rPr lang="en-US" altLang="zh-TW" sz="2400" dirty="0">
                <a:solidFill>
                  <a:srgbClr val="008000"/>
                </a:solidFill>
              </a:rPr>
              <a:t>)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c</a:t>
            </a:r>
            <a:r>
              <a:rPr lang="en-US" altLang="zh-TW" sz="2400" dirty="0"/>
              <a:t> is a scalar, then the following properties are </a:t>
            </a:r>
            <a:r>
              <a:rPr lang="en-US" altLang="zh-TW" sz="2400" i="1" dirty="0"/>
              <a:t>true</a:t>
            </a:r>
            <a:r>
              <a:rPr lang="en-US" altLang="zh-TW" sz="2400" dirty="0"/>
              <a:t>.</a:t>
            </a:r>
            <a:br>
              <a:rPr lang="en-US" altLang="zh-TW" sz="2400" dirty="0"/>
            </a:br>
            <a:r>
              <a:rPr lang="en-US" altLang="zh-TW" sz="2400" dirty="0"/>
              <a:t>1. </a:t>
            </a:r>
            <a:r>
              <a:rPr lang="en-US" altLang="zh-TW" sz="2400" i="1" dirty="0"/>
              <a:t>A</a:t>
            </a:r>
            <a:r>
              <a:rPr lang="en-US" altLang="zh-TW" sz="2400" dirty="0"/>
              <a:t>(</a:t>
            </a:r>
            <a:r>
              <a:rPr lang="en-US" altLang="zh-TW" sz="2400" i="1" dirty="0"/>
              <a:t>BC</a:t>
            </a:r>
            <a:r>
              <a:rPr lang="en-US" altLang="zh-TW" sz="2400" dirty="0"/>
              <a:t>) = (</a:t>
            </a:r>
            <a:r>
              <a:rPr lang="en-US" altLang="zh-TW" sz="2400" i="1" dirty="0"/>
              <a:t>AB</a:t>
            </a:r>
            <a:r>
              <a:rPr lang="en-US" altLang="zh-TW" sz="2400" dirty="0"/>
              <a:t>)</a:t>
            </a:r>
            <a:r>
              <a:rPr lang="en-US" altLang="zh-TW" sz="2400" i="1" dirty="0"/>
              <a:t>C</a:t>
            </a:r>
            <a:r>
              <a:rPr lang="en-US" altLang="zh-TW" sz="2400" dirty="0"/>
              <a:t>		</a:t>
            </a:r>
            <a:r>
              <a:rPr lang="en-US" altLang="zh-TW" sz="2000" dirty="0">
                <a:solidFill>
                  <a:srgbClr val="3333FF"/>
                </a:solidFill>
              </a:rPr>
              <a:t>Associative property</a:t>
            </a:r>
            <a:br>
              <a:rPr lang="en-US" altLang="zh-TW" sz="2400" dirty="0"/>
            </a:br>
            <a:r>
              <a:rPr lang="en-US" altLang="zh-TW" sz="2400" dirty="0"/>
              <a:t>2. </a:t>
            </a:r>
            <a:r>
              <a:rPr lang="en-US" altLang="zh-TW" sz="2400" i="1" dirty="0"/>
              <a:t>A</a:t>
            </a:r>
            <a:r>
              <a:rPr lang="en-US" altLang="zh-TW" sz="2400" dirty="0"/>
              <a:t>(</a:t>
            </a:r>
            <a:r>
              <a:rPr lang="en-US" altLang="zh-TW" sz="2400" i="1" dirty="0"/>
              <a:t>B</a:t>
            </a:r>
            <a:r>
              <a:rPr lang="en-US" altLang="zh-TW" sz="2400" dirty="0"/>
              <a:t>+</a:t>
            </a:r>
            <a:r>
              <a:rPr lang="en-US" altLang="zh-TW" sz="2400" i="1" dirty="0"/>
              <a:t>C</a:t>
            </a:r>
            <a:r>
              <a:rPr lang="en-US" altLang="zh-TW" sz="2400" dirty="0"/>
              <a:t>) = </a:t>
            </a:r>
            <a:r>
              <a:rPr lang="en-US" altLang="zh-TW" sz="2400" i="1" dirty="0"/>
              <a:t>AB</a:t>
            </a:r>
            <a:r>
              <a:rPr lang="en-US" altLang="zh-TW" sz="2400" dirty="0"/>
              <a:t> + </a:t>
            </a:r>
            <a:r>
              <a:rPr lang="en-US" altLang="zh-TW" sz="2400" i="1" dirty="0"/>
              <a:t>AC</a:t>
            </a:r>
            <a:r>
              <a:rPr lang="en-US" altLang="zh-TW" sz="2400" dirty="0"/>
              <a:t>		</a:t>
            </a:r>
            <a:r>
              <a:rPr lang="en-US" altLang="zh-TW" sz="2000" dirty="0">
                <a:solidFill>
                  <a:srgbClr val="3333FF"/>
                </a:solidFill>
              </a:rPr>
              <a:t>Distribution property</a:t>
            </a:r>
            <a:br>
              <a:rPr lang="en-US" altLang="zh-TW" sz="2400" dirty="0"/>
            </a:br>
            <a:r>
              <a:rPr lang="en-US" altLang="zh-TW" sz="2400" dirty="0"/>
              <a:t>3. (</a:t>
            </a:r>
            <a:r>
              <a:rPr lang="en-US" altLang="zh-TW" sz="2400" i="1" dirty="0"/>
              <a:t>A</a:t>
            </a:r>
            <a:r>
              <a:rPr lang="en-US" altLang="zh-TW" sz="2400" dirty="0"/>
              <a:t>+</a:t>
            </a:r>
            <a:r>
              <a:rPr lang="en-US" altLang="zh-TW" sz="2400" i="1" dirty="0"/>
              <a:t>B</a:t>
            </a:r>
            <a:r>
              <a:rPr lang="en-US" altLang="zh-TW" sz="2400" dirty="0"/>
              <a:t>)</a:t>
            </a:r>
            <a:r>
              <a:rPr lang="en-US" altLang="zh-TW" sz="2400" i="1" dirty="0"/>
              <a:t>C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AC</a:t>
            </a:r>
            <a:r>
              <a:rPr lang="en-US" altLang="zh-TW" sz="2400" dirty="0"/>
              <a:t> + </a:t>
            </a:r>
            <a:r>
              <a:rPr lang="en-US" altLang="zh-TW" sz="2400" i="1" dirty="0"/>
              <a:t>BC</a:t>
            </a:r>
            <a:r>
              <a:rPr lang="en-US" altLang="zh-TW" sz="2400" dirty="0"/>
              <a:t>		</a:t>
            </a:r>
            <a:r>
              <a:rPr lang="en-US" altLang="zh-TW" sz="2000" dirty="0">
                <a:solidFill>
                  <a:srgbClr val="3333FF"/>
                </a:solidFill>
              </a:rPr>
              <a:t>Distribution property</a:t>
            </a:r>
            <a:br>
              <a:rPr lang="en-US" altLang="zh-TW" sz="2400" dirty="0"/>
            </a:br>
            <a:r>
              <a:rPr lang="en-US" altLang="zh-TW" sz="2400" dirty="0"/>
              <a:t>4. </a:t>
            </a:r>
            <a:r>
              <a:rPr lang="en-US" altLang="zh-TW" sz="2400" i="1" dirty="0"/>
              <a:t>c</a:t>
            </a:r>
            <a:r>
              <a:rPr lang="en-US" altLang="zh-TW" sz="2400" dirty="0"/>
              <a:t>(</a:t>
            </a:r>
            <a:r>
              <a:rPr lang="en-US" altLang="zh-TW" sz="2400" i="1" dirty="0"/>
              <a:t>AB</a:t>
            </a:r>
            <a:r>
              <a:rPr lang="en-US" altLang="zh-TW" sz="2400" dirty="0"/>
              <a:t>) = (</a:t>
            </a:r>
            <a:r>
              <a:rPr lang="en-US" altLang="zh-TW" sz="2400" i="1" dirty="0" err="1"/>
              <a:t>cA</a:t>
            </a:r>
            <a:r>
              <a:rPr lang="en-US" altLang="zh-TW" sz="2400" dirty="0"/>
              <a:t>)</a:t>
            </a:r>
            <a:r>
              <a:rPr lang="en-US" altLang="zh-TW" sz="2400" i="1" dirty="0"/>
              <a:t>B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dirty="0"/>
              <a:t>(</a:t>
            </a:r>
            <a:r>
              <a:rPr lang="en-US" altLang="zh-TW" sz="2400" i="1" dirty="0" err="1"/>
              <a:t>cB</a:t>
            </a:r>
            <a:r>
              <a:rPr lang="en-US" altLang="zh-TW" sz="2400" dirty="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C3679-5881-F1B2-3471-7E04B6DC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Ming-Feng Yeh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85A32-47DF-B095-4696-8F749583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8E592-C4A1-25B5-250C-F09B487B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2-</a:t>
            </a:r>
            <a:fld id="{CCE067D6-15EC-4490-B3AF-40A0DB3A29E0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259074" name="Rectangle 2">
            <a:extLst>
              <a:ext uri="{FF2B5EF4-FFF2-40B4-BE49-F238E27FC236}">
                <a16:creationId xmlns:a16="http://schemas.microsoft.com/office/drawing/2014/main" id="{8A4921A3-B282-CB82-4922-2A049580F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Noncommutativity</a:t>
            </a:r>
            <a:endParaRPr lang="zh-TW" altLang="en-US"/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C568E011-0D60-FB73-3322-E04FD9B20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/>
              <a:t>A </a:t>
            </a:r>
            <a:r>
              <a:rPr lang="en-US" altLang="zh-TW" sz="2400" b="1" i="1"/>
              <a:t>commutative property</a:t>
            </a:r>
            <a:r>
              <a:rPr lang="en-US" altLang="zh-TW" sz="2400"/>
              <a:t> for matrix multiplication was </a:t>
            </a:r>
            <a:r>
              <a:rPr lang="en-US" altLang="zh-TW" sz="2400">
                <a:solidFill>
                  <a:schemeClr val="hlink"/>
                </a:solidFill>
              </a:rPr>
              <a:t>NOT</a:t>
            </a:r>
            <a:r>
              <a:rPr lang="en-US" altLang="zh-TW" sz="2400"/>
              <a:t> listed in Theorem 2.3.</a:t>
            </a:r>
          </a:p>
          <a:p>
            <a:r>
              <a:rPr lang="en-US" altLang="zh-TW" sz="2400"/>
              <a:t>If </a:t>
            </a:r>
            <a:r>
              <a:rPr lang="en-US" altLang="zh-TW" sz="2400" i="1"/>
              <a:t>A</a:t>
            </a:r>
            <a:r>
              <a:rPr lang="en-US" altLang="zh-TW" sz="2400"/>
              <a:t> is of size </a:t>
            </a:r>
            <a:r>
              <a:rPr lang="en-US" altLang="zh-TW" sz="2400" u="sng"/>
              <a:t>2</a:t>
            </a:r>
            <a:r>
              <a:rPr lang="en-US" altLang="zh-TW" sz="2400" u="sng">
                <a:sym typeface="Symbol" panose="05050102010706020507" pitchFamily="18" charset="2"/>
              </a:rPr>
              <a:t>3</a:t>
            </a:r>
            <a:r>
              <a:rPr lang="en-US" altLang="zh-TW" sz="2400">
                <a:sym typeface="Symbol" panose="05050102010706020507" pitchFamily="18" charset="2"/>
              </a:rPr>
              <a:t> and </a:t>
            </a:r>
            <a:r>
              <a:rPr lang="en-US" altLang="zh-TW" sz="2400" i="1">
                <a:sym typeface="Symbol" panose="05050102010706020507" pitchFamily="18" charset="2"/>
              </a:rPr>
              <a:t>B</a:t>
            </a:r>
            <a:r>
              <a:rPr lang="en-US" altLang="zh-TW" sz="2400">
                <a:sym typeface="Symbol" panose="05050102010706020507" pitchFamily="18" charset="2"/>
              </a:rPr>
              <a:t> is of size </a:t>
            </a:r>
            <a:r>
              <a:rPr lang="en-US" altLang="zh-TW" sz="2400" u="sng">
                <a:sym typeface="Symbol" panose="05050102010706020507" pitchFamily="18" charset="2"/>
              </a:rPr>
              <a:t>33</a:t>
            </a:r>
            <a:r>
              <a:rPr lang="en-US" altLang="zh-TW" sz="2400">
                <a:sym typeface="Symbol" panose="05050102010706020507" pitchFamily="18" charset="2"/>
              </a:rPr>
              <a:t>,</a:t>
            </a:r>
            <a:br>
              <a:rPr lang="en-US" altLang="zh-TW" sz="2400">
                <a:sym typeface="Symbol" panose="05050102010706020507" pitchFamily="18" charset="2"/>
              </a:rPr>
            </a:br>
            <a:r>
              <a:rPr lang="en-US" altLang="zh-TW" sz="2400">
                <a:sym typeface="Symbol" panose="05050102010706020507" pitchFamily="18" charset="2"/>
              </a:rPr>
              <a:t>then the product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AB</a:t>
            </a:r>
            <a:r>
              <a:rPr lang="en-US" altLang="zh-TW" sz="2400">
                <a:sym typeface="Symbol" panose="05050102010706020507" pitchFamily="18" charset="2"/>
              </a:rPr>
              <a:t> is </a:t>
            </a:r>
            <a:r>
              <a:rPr lang="en-US" altLang="zh-TW" sz="2400" b="1">
                <a:solidFill>
                  <a:schemeClr val="hlink"/>
                </a:solidFill>
                <a:sym typeface="Symbol" panose="05050102010706020507" pitchFamily="18" charset="2"/>
              </a:rPr>
              <a:t>defined</a:t>
            </a:r>
            <a:r>
              <a:rPr lang="en-US" altLang="zh-TW" sz="2400">
                <a:sym typeface="Symbol" panose="05050102010706020507" pitchFamily="18" charset="2"/>
              </a:rPr>
              <a:t>, but the product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BA</a:t>
            </a:r>
            <a:r>
              <a:rPr lang="en-US" altLang="zh-TW" sz="2400">
                <a:sym typeface="Symbol" panose="05050102010706020507" pitchFamily="18" charset="2"/>
              </a:rPr>
              <a:t> is </a:t>
            </a:r>
            <a:r>
              <a:rPr lang="en-US" altLang="zh-TW" sz="2400">
                <a:solidFill>
                  <a:schemeClr val="hlink"/>
                </a:solidFill>
                <a:sym typeface="Symbol" panose="05050102010706020507" pitchFamily="18" charset="2"/>
              </a:rPr>
              <a:t>not</a:t>
            </a:r>
            <a:r>
              <a:rPr lang="en-US" altLang="zh-TW" sz="2400">
                <a:sym typeface="Symbol" panose="05050102010706020507" pitchFamily="18" charset="2"/>
              </a:rPr>
              <a:t>.</a:t>
            </a:r>
          </a:p>
          <a:p>
            <a:r>
              <a:rPr lang="en-US" altLang="zh-TW" sz="2400" b="1" i="1">
                <a:solidFill>
                  <a:srgbClr val="3333FF"/>
                </a:solidFill>
                <a:sym typeface="Symbol" panose="05050102010706020507" pitchFamily="18" charset="2"/>
              </a:rPr>
              <a:t>Example 4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: Show that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AB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 and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BA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 are not equal for the</a:t>
            </a:r>
            <a:b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</a:br>
            <a:br>
              <a:rPr lang="en-US" altLang="zh-TW" sz="1600">
                <a:solidFill>
                  <a:srgbClr val="3333FF"/>
                </a:solidFill>
                <a:sym typeface="Symbol" panose="05050102010706020507" pitchFamily="18" charset="2"/>
              </a:rPr>
            </a:b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 matrices                       and</a:t>
            </a:r>
          </a:p>
        </p:txBody>
      </p:sp>
      <p:graphicFrame>
        <p:nvGraphicFramePr>
          <p:cNvPr id="259076" name="Object 4">
            <a:extLst>
              <a:ext uri="{FF2B5EF4-FFF2-40B4-BE49-F238E27FC236}">
                <a16:creationId xmlns:a16="http://schemas.microsoft.com/office/drawing/2014/main" id="{93A552FA-1237-674D-34AE-92976B285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3075" y="4013200"/>
          <a:ext cx="16271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12520" imgH="457200" progId="Equation.3">
                  <p:embed/>
                </p:oleObj>
              </mc:Choice>
              <mc:Fallback>
                <p:oleObj name="方程式" r:id="rId2" imgW="812520" imgH="457200" progId="Equation.3">
                  <p:embed/>
                  <p:pic>
                    <p:nvPicPr>
                      <p:cNvPr id="259076" name="Object 4">
                        <a:extLst>
                          <a:ext uri="{FF2B5EF4-FFF2-40B4-BE49-F238E27FC236}">
                            <a16:creationId xmlns:a16="http://schemas.microsoft.com/office/drawing/2014/main" id="{93A552FA-1237-674D-34AE-92976B285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4013200"/>
                        <a:ext cx="162718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7" name="Object 5">
            <a:extLst>
              <a:ext uri="{FF2B5EF4-FFF2-40B4-BE49-F238E27FC236}">
                <a16:creationId xmlns:a16="http://schemas.microsoft.com/office/drawing/2014/main" id="{53DEC742-33D3-53E2-AF52-231FBA6C3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8275" y="4027489"/>
          <a:ext cx="16271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812520" imgH="457200" progId="Equation.3">
                  <p:embed/>
                </p:oleObj>
              </mc:Choice>
              <mc:Fallback>
                <p:oleObj name="方程式" r:id="rId4" imgW="812520" imgH="457200" progId="Equation.3">
                  <p:embed/>
                  <p:pic>
                    <p:nvPicPr>
                      <p:cNvPr id="259077" name="Object 5">
                        <a:extLst>
                          <a:ext uri="{FF2B5EF4-FFF2-40B4-BE49-F238E27FC236}">
                            <a16:creationId xmlns:a16="http://schemas.microsoft.com/office/drawing/2014/main" id="{53DEC742-33D3-53E2-AF52-231FBA6C3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4027489"/>
                        <a:ext cx="1627188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8" name="Object 6">
            <a:extLst>
              <a:ext uri="{FF2B5EF4-FFF2-40B4-BE49-F238E27FC236}">
                <a16:creationId xmlns:a16="http://schemas.microsoft.com/office/drawing/2014/main" id="{38FE0542-DBF9-1AE1-05C2-B2B395081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4525" y="4900613"/>
          <a:ext cx="36845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108160" imgH="457200" progId="Equation.3">
                  <p:embed/>
                </p:oleObj>
              </mc:Choice>
              <mc:Fallback>
                <p:oleObj name="方程式" r:id="rId6" imgW="2108160" imgH="457200" progId="Equation.3">
                  <p:embed/>
                  <p:pic>
                    <p:nvPicPr>
                      <p:cNvPr id="259078" name="Object 6">
                        <a:extLst>
                          <a:ext uri="{FF2B5EF4-FFF2-40B4-BE49-F238E27FC236}">
                            <a16:creationId xmlns:a16="http://schemas.microsoft.com/office/drawing/2014/main" id="{38FE0542-DBF9-1AE1-05C2-B2B395081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4900613"/>
                        <a:ext cx="3684588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9" name="Object 7">
            <a:extLst>
              <a:ext uri="{FF2B5EF4-FFF2-40B4-BE49-F238E27FC236}">
                <a16:creationId xmlns:a16="http://schemas.microsoft.com/office/drawing/2014/main" id="{A9DEF163-C701-2C14-AEE3-514C6BA3D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8338" y="5667376"/>
          <a:ext cx="366236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095200" imgH="457200" progId="Equation.3">
                  <p:embed/>
                </p:oleObj>
              </mc:Choice>
              <mc:Fallback>
                <p:oleObj name="方程式" r:id="rId8" imgW="2095200" imgH="457200" progId="Equation.3">
                  <p:embed/>
                  <p:pic>
                    <p:nvPicPr>
                      <p:cNvPr id="259079" name="Object 7">
                        <a:extLst>
                          <a:ext uri="{FF2B5EF4-FFF2-40B4-BE49-F238E27FC236}">
                            <a16:creationId xmlns:a16="http://schemas.microsoft.com/office/drawing/2014/main" id="{A9DEF163-C701-2C14-AEE3-514C6BA3D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5667376"/>
                        <a:ext cx="3662362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80" name="AutoShape 8">
            <a:extLst>
              <a:ext uri="{FF2B5EF4-FFF2-40B4-BE49-F238E27FC236}">
                <a16:creationId xmlns:a16="http://schemas.microsoft.com/office/drawing/2014/main" id="{EC4CD054-D3BB-E228-726D-772E822BF5A7}"/>
              </a:ext>
            </a:extLst>
          </p:cNvPr>
          <p:cNvSpPr>
            <a:spLocks/>
          </p:cNvSpPr>
          <p:nvPr/>
        </p:nvSpPr>
        <p:spPr bwMode="auto">
          <a:xfrm>
            <a:off x="6937375" y="4935539"/>
            <a:ext cx="261938" cy="1493837"/>
          </a:xfrm>
          <a:prstGeom prst="rightBrace">
            <a:avLst>
              <a:gd name="adj1" fmla="val 47525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9081" name="Object 9">
            <a:extLst>
              <a:ext uri="{FF2B5EF4-FFF2-40B4-BE49-F238E27FC236}">
                <a16:creationId xmlns:a16="http://schemas.microsoft.com/office/drawing/2014/main" id="{56AD472F-02D4-A290-3256-EC64FECA7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4238" y="5480050"/>
          <a:ext cx="11985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596880" imgH="164880" progId="Equation.3">
                  <p:embed/>
                </p:oleObj>
              </mc:Choice>
              <mc:Fallback>
                <p:oleObj name="方程式" r:id="rId10" imgW="596880" imgH="164880" progId="Equation.3">
                  <p:embed/>
                  <p:pic>
                    <p:nvPicPr>
                      <p:cNvPr id="259081" name="Object 9">
                        <a:extLst>
                          <a:ext uri="{FF2B5EF4-FFF2-40B4-BE49-F238E27FC236}">
                            <a16:creationId xmlns:a16="http://schemas.microsoft.com/office/drawing/2014/main" id="{56AD472F-02D4-A290-3256-EC64FECA7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238" y="5480050"/>
                        <a:ext cx="11985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82" name="Text Box 10">
            <a:extLst>
              <a:ext uri="{FF2B5EF4-FFF2-40B4-BE49-F238E27FC236}">
                <a16:creationId xmlns:a16="http://schemas.microsoft.com/office/drawing/2014/main" id="{2DF063AC-5033-DD34-E09A-BFFF8280D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"/>
            <a:ext cx="1344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FF3300"/>
                </a:solidFill>
              </a:rPr>
              <a:t>Section 2-2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61A8DDEE-6431-0F00-D0B3-5F69100D4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Cancellation Property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FDF66D54-D1B3-8604-D179-27CF8E511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/>
              <a:t>It does </a:t>
            </a:r>
            <a:r>
              <a:rPr lang="en-US" altLang="zh-TW" sz="2400" b="1" i="1">
                <a:solidFill>
                  <a:schemeClr val="hlink"/>
                </a:solidFill>
              </a:rPr>
              <a:t>NOT</a:t>
            </a:r>
            <a:r>
              <a:rPr lang="en-US" altLang="zh-TW" sz="2400"/>
              <a:t> have a general </a:t>
            </a:r>
            <a:r>
              <a:rPr lang="en-US" altLang="zh-TW" sz="2400" i="1"/>
              <a:t>cancellation property</a:t>
            </a:r>
            <a:r>
              <a:rPr lang="en-US" altLang="zh-TW" sz="2400"/>
              <a:t> for matrix multiplication.</a:t>
            </a:r>
          </a:p>
          <a:p>
            <a:r>
              <a:rPr lang="en-US" altLang="zh-TW" sz="2400"/>
              <a:t>If </a:t>
            </a:r>
            <a:r>
              <a:rPr lang="en-US" altLang="zh-TW" sz="2400" i="1">
                <a:solidFill>
                  <a:srgbClr val="3333FF"/>
                </a:solidFill>
              </a:rPr>
              <a:t>AC</a:t>
            </a:r>
            <a:r>
              <a:rPr lang="en-US" altLang="zh-TW" sz="2400">
                <a:solidFill>
                  <a:srgbClr val="3333FF"/>
                </a:solidFill>
              </a:rPr>
              <a:t> = </a:t>
            </a:r>
            <a:r>
              <a:rPr lang="en-US" altLang="zh-TW" sz="2400" i="1">
                <a:solidFill>
                  <a:srgbClr val="3333FF"/>
                </a:solidFill>
              </a:rPr>
              <a:t>BC</a:t>
            </a:r>
            <a:r>
              <a:rPr lang="en-US" altLang="zh-TW" sz="2400"/>
              <a:t>, it is </a:t>
            </a:r>
            <a:r>
              <a:rPr lang="en-US" altLang="zh-TW" sz="2400" b="1" i="1">
                <a:solidFill>
                  <a:srgbClr val="FF3300"/>
                </a:solidFill>
              </a:rPr>
              <a:t>NOT</a:t>
            </a:r>
            <a:r>
              <a:rPr lang="en-US" altLang="zh-TW" sz="2400"/>
              <a:t> necessary true that </a:t>
            </a:r>
            <a:r>
              <a:rPr lang="en-US" altLang="zh-TW" sz="2400" i="1">
                <a:solidFill>
                  <a:srgbClr val="3333FF"/>
                </a:solidFill>
              </a:rPr>
              <a:t>A</a:t>
            </a:r>
            <a:r>
              <a:rPr lang="en-US" altLang="zh-TW" sz="2400">
                <a:solidFill>
                  <a:srgbClr val="3333FF"/>
                </a:solidFill>
              </a:rPr>
              <a:t> =</a:t>
            </a:r>
            <a:r>
              <a:rPr lang="en-US" altLang="zh-TW" sz="2400"/>
              <a:t> </a:t>
            </a:r>
            <a:r>
              <a:rPr lang="en-US" altLang="zh-TW" sz="2400" i="1">
                <a:solidFill>
                  <a:srgbClr val="3333FF"/>
                </a:solidFill>
              </a:rPr>
              <a:t>B</a:t>
            </a:r>
            <a:r>
              <a:rPr lang="en-US" altLang="zh-TW" sz="2400"/>
              <a:t>.</a:t>
            </a:r>
          </a:p>
          <a:p>
            <a:r>
              <a:rPr lang="en-US" altLang="zh-TW" sz="2400" b="1" i="1">
                <a:solidFill>
                  <a:srgbClr val="3333FF"/>
                </a:solidFill>
              </a:rPr>
              <a:t>Example 5</a:t>
            </a:r>
            <a:r>
              <a:rPr lang="en-US" altLang="zh-TW" sz="2400">
                <a:solidFill>
                  <a:srgbClr val="3333FF"/>
                </a:solidFill>
              </a:rPr>
              <a:t>: Show that </a:t>
            </a:r>
            <a:r>
              <a:rPr lang="en-US" altLang="zh-TW" sz="2400" i="1">
                <a:solidFill>
                  <a:srgbClr val="3333FF"/>
                </a:solidFill>
              </a:rPr>
              <a:t>AC</a:t>
            </a:r>
            <a:r>
              <a:rPr lang="en-US" altLang="zh-TW" sz="2400">
                <a:solidFill>
                  <a:srgbClr val="3333FF"/>
                </a:solidFill>
              </a:rPr>
              <a:t> = </a:t>
            </a:r>
            <a:r>
              <a:rPr lang="en-US" altLang="zh-TW" sz="2400" i="1">
                <a:solidFill>
                  <a:srgbClr val="3333FF"/>
                </a:solidFill>
              </a:rPr>
              <a:t>BC</a:t>
            </a:r>
            <a:r>
              <a:rPr lang="en-US" altLang="zh-TW" sz="2400">
                <a:solidFill>
                  <a:srgbClr val="3333FF"/>
                </a:solidFill>
              </a:rPr>
              <a:t>.</a:t>
            </a:r>
          </a:p>
        </p:txBody>
      </p:sp>
      <p:graphicFrame>
        <p:nvGraphicFramePr>
          <p:cNvPr id="260100" name="Object 4">
            <a:extLst>
              <a:ext uri="{FF2B5EF4-FFF2-40B4-BE49-F238E27FC236}">
                <a16:creationId xmlns:a16="http://schemas.microsoft.com/office/drawing/2014/main" id="{854B7846-1C95-6621-5FE2-7A13F748B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5788" y="3692525"/>
          <a:ext cx="525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628720" imgH="457200" progId="Equation.3">
                  <p:embed/>
                </p:oleObj>
              </mc:Choice>
              <mc:Fallback>
                <p:oleObj name="方程式" r:id="rId2" imgW="2628720" imgH="457200" progId="Equation.3">
                  <p:embed/>
                  <p:pic>
                    <p:nvPicPr>
                      <p:cNvPr id="260100" name="Object 4">
                        <a:extLst>
                          <a:ext uri="{FF2B5EF4-FFF2-40B4-BE49-F238E27FC236}">
                            <a16:creationId xmlns:a16="http://schemas.microsoft.com/office/drawing/2014/main" id="{854B7846-1C95-6621-5FE2-7A13F748B0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3692525"/>
                        <a:ext cx="525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1" name="Object 5">
            <a:extLst>
              <a:ext uri="{FF2B5EF4-FFF2-40B4-BE49-F238E27FC236}">
                <a16:creationId xmlns:a16="http://schemas.microsoft.com/office/drawing/2014/main" id="{4B1589EF-A90D-5C09-987D-52FF95458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601" y="4602163"/>
          <a:ext cx="3948113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133360" imgH="939600" progId="Equation.3">
                  <p:embed/>
                </p:oleObj>
              </mc:Choice>
              <mc:Fallback>
                <p:oleObj name="方程式" r:id="rId4" imgW="2133360" imgH="939600" progId="Equation.3">
                  <p:embed/>
                  <p:pic>
                    <p:nvPicPr>
                      <p:cNvPr id="260101" name="Object 5">
                        <a:extLst>
                          <a:ext uri="{FF2B5EF4-FFF2-40B4-BE49-F238E27FC236}">
                            <a16:creationId xmlns:a16="http://schemas.microsoft.com/office/drawing/2014/main" id="{4B1589EF-A90D-5C09-987D-52FF954580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1" y="4602163"/>
                        <a:ext cx="3948113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2" name="AutoShape 6">
            <a:extLst>
              <a:ext uri="{FF2B5EF4-FFF2-40B4-BE49-F238E27FC236}">
                <a16:creationId xmlns:a16="http://schemas.microsoft.com/office/drawing/2014/main" id="{C20D5283-1354-3D02-1DA1-BEF704DA8AC7}"/>
              </a:ext>
            </a:extLst>
          </p:cNvPr>
          <p:cNvSpPr>
            <a:spLocks/>
          </p:cNvSpPr>
          <p:nvPr/>
        </p:nvSpPr>
        <p:spPr bwMode="auto">
          <a:xfrm>
            <a:off x="7054850" y="4645025"/>
            <a:ext cx="146050" cy="1697038"/>
          </a:xfrm>
          <a:prstGeom prst="rightBrace">
            <a:avLst>
              <a:gd name="adj1" fmla="val 96830"/>
              <a:gd name="adj2" fmla="val 5000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0103" name="Object 7">
            <a:extLst>
              <a:ext uri="{FF2B5EF4-FFF2-40B4-BE49-F238E27FC236}">
                <a16:creationId xmlns:a16="http://schemas.microsoft.com/office/drawing/2014/main" id="{BBA99E46-6DD1-677C-87C7-02D242822A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8688" y="5286375"/>
          <a:ext cx="259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295280" imgH="203040" progId="Equation.3">
                  <p:embed/>
                </p:oleObj>
              </mc:Choice>
              <mc:Fallback>
                <p:oleObj name="方程式" r:id="rId6" imgW="1295280" imgH="203040" progId="Equation.3">
                  <p:embed/>
                  <p:pic>
                    <p:nvPicPr>
                      <p:cNvPr id="260103" name="Object 7">
                        <a:extLst>
                          <a:ext uri="{FF2B5EF4-FFF2-40B4-BE49-F238E27FC236}">
                            <a16:creationId xmlns:a16="http://schemas.microsoft.com/office/drawing/2014/main" id="{BBA99E46-6DD1-677C-87C7-02D242822A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688" y="5286375"/>
                        <a:ext cx="259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98AC5-D396-46C2-00AB-EDDBB7B4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Ming-Feng Yeh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4744D-4751-891D-D67A-184CD8A2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0E82-89E1-FD7F-9F9B-5A308C4F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2-</a:t>
            </a:r>
            <a:fld id="{E287B382-61B4-49D6-A4C2-89D41DEA06C7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261122" name="Rectangle 2">
            <a:extLst>
              <a:ext uri="{FF2B5EF4-FFF2-40B4-BE49-F238E27FC236}">
                <a16:creationId xmlns:a16="http://schemas.microsoft.com/office/drawing/2014/main" id="{C991D48C-66F0-D252-0CE5-DA84D443C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Identity Matrix &amp; Theorem 4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1E3D3D76-1554-CFA9-5850-2F65E7CDA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7772400" cy="43481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/>
              <a:t>A </a:t>
            </a:r>
            <a:r>
              <a:rPr lang="en-US" altLang="zh-TW" sz="2400" b="1"/>
              <a:t>square matrix</a:t>
            </a:r>
            <a:r>
              <a:rPr lang="en-US" altLang="zh-TW" sz="2400"/>
              <a:t> that has </a:t>
            </a:r>
            <a:r>
              <a:rPr lang="en-US" altLang="zh-TW" sz="2400">
                <a:solidFill>
                  <a:srgbClr val="3333FF"/>
                </a:solidFill>
              </a:rPr>
              <a:t>1’s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3333FF"/>
                </a:solidFill>
              </a:rPr>
              <a:t>on the main diagonal</a:t>
            </a:r>
            <a:br>
              <a:rPr lang="en-US" altLang="zh-TW" sz="2400"/>
            </a:br>
            <a:r>
              <a:rPr lang="en-US" altLang="zh-TW" sz="2400"/>
              <a:t>and </a:t>
            </a:r>
            <a:r>
              <a:rPr lang="en-US" altLang="zh-TW" sz="2400">
                <a:solidFill>
                  <a:schemeClr val="hlink"/>
                </a:solidFill>
              </a:rPr>
              <a:t>0’s elsewhere</a:t>
            </a:r>
            <a:r>
              <a:rPr lang="en-US" altLang="zh-TW" sz="2400"/>
              <a:t>.</a:t>
            </a:r>
          </a:p>
          <a:p>
            <a:pPr>
              <a:lnSpc>
                <a:spcPct val="90000"/>
              </a:lnSpc>
            </a:pPr>
            <a:endParaRPr lang="en-US" altLang="zh-TW" sz="2400"/>
          </a:p>
          <a:p>
            <a:pPr>
              <a:lnSpc>
                <a:spcPct val="90000"/>
              </a:lnSpc>
            </a:pPr>
            <a:r>
              <a:rPr lang="en-US" altLang="zh-TW" sz="2400"/>
              <a:t>The identity matrix of </a:t>
            </a:r>
            <a:r>
              <a:rPr lang="en-US" altLang="zh-TW" sz="2400" b="1"/>
              <a:t>order </a:t>
            </a:r>
            <a:r>
              <a:rPr lang="en-US" altLang="zh-TW" sz="2400" b="1" i="1"/>
              <a:t>n</a:t>
            </a:r>
            <a:r>
              <a:rPr lang="en-US" altLang="zh-TW" sz="2400"/>
              <a:t>:</a:t>
            </a:r>
          </a:p>
          <a:p>
            <a:pPr>
              <a:lnSpc>
                <a:spcPct val="90000"/>
              </a:lnSpc>
            </a:pPr>
            <a:endParaRPr lang="en-US" altLang="zh-TW" sz="2400"/>
          </a:p>
          <a:p>
            <a:pPr>
              <a:lnSpc>
                <a:spcPct val="90000"/>
              </a:lnSpc>
            </a:pPr>
            <a:endParaRPr lang="en-US" altLang="zh-TW" sz="2400"/>
          </a:p>
          <a:p>
            <a:pPr>
              <a:lnSpc>
                <a:spcPct val="90000"/>
              </a:lnSpc>
            </a:pPr>
            <a:r>
              <a:rPr lang="en-US" altLang="zh-TW" sz="2400" b="1" i="1">
                <a:solidFill>
                  <a:schemeClr val="folHlink"/>
                </a:solidFill>
              </a:rPr>
              <a:t>Theorem 2.4</a:t>
            </a:r>
            <a:r>
              <a:rPr lang="en-US" altLang="zh-TW" sz="2400" i="1">
                <a:solidFill>
                  <a:schemeClr val="folHlink"/>
                </a:solidFill>
              </a:rPr>
              <a:t>: Properties of the Identity Matrix</a:t>
            </a:r>
            <a:br>
              <a:rPr lang="en-US" altLang="zh-TW" sz="2400"/>
            </a:b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If </a:t>
            </a:r>
            <a:r>
              <a:rPr lang="en-US" altLang="zh-TW" sz="2400" i="1"/>
              <a:t>A</a:t>
            </a:r>
            <a:r>
              <a:rPr lang="en-US" altLang="zh-TW" sz="2400"/>
              <a:t> is a </a:t>
            </a:r>
            <a:r>
              <a:rPr lang="en-US" altLang="zh-TW" sz="2400">
                <a:sym typeface="Symbol" panose="05050102010706020507" pitchFamily="18" charset="2"/>
              </a:rPr>
              <a:t>matrix</a:t>
            </a:r>
            <a:r>
              <a:rPr lang="en-US" altLang="zh-TW" sz="2400"/>
              <a:t> of size </a:t>
            </a:r>
            <a:r>
              <a:rPr lang="en-US" altLang="zh-TW" sz="2400" i="1">
                <a:solidFill>
                  <a:srgbClr val="008000"/>
                </a:solidFill>
              </a:rPr>
              <a:t>m</a:t>
            </a:r>
            <a:r>
              <a:rPr lang="en-US" altLang="zh-TW" sz="2400">
                <a:solidFill>
                  <a:srgbClr val="008000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400" i="1">
                <a:solidFill>
                  <a:srgbClr val="008000"/>
                </a:solidFill>
                <a:sym typeface="Symbol" panose="05050102010706020507" pitchFamily="18" charset="2"/>
              </a:rPr>
              <a:t>n</a:t>
            </a:r>
            <a:r>
              <a:rPr lang="en-US" altLang="zh-TW" sz="2400">
                <a:sym typeface="Symbol" panose="05050102010706020507" pitchFamily="18" charset="2"/>
              </a:rPr>
              <a:t>, then the following properties are </a:t>
            </a:r>
            <a:r>
              <a:rPr lang="en-US" altLang="zh-TW" sz="2400" i="1">
                <a:sym typeface="Symbol" panose="05050102010706020507" pitchFamily="18" charset="2"/>
              </a:rPr>
              <a:t>true</a:t>
            </a:r>
            <a:r>
              <a:rPr lang="en-US" altLang="zh-TW" sz="2400">
                <a:sym typeface="Symbol" panose="05050102010706020507" pitchFamily="18" charset="2"/>
              </a:rPr>
              <a:t>.</a:t>
            </a:r>
            <a:br>
              <a:rPr lang="en-US" altLang="zh-TW" sz="2400">
                <a:sym typeface="Symbol" panose="05050102010706020507" pitchFamily="18" charset="2"/>
              </a:rPr>
            </a:br>
            <a:r>
              <a:rPr lang="en-US" altLang="zh-TW" sz="2400">
                <a:sym typeface="Symbol" panose="05050102010706020507" pitchFamily="18" charset="2"/>
              </a:rPr>
              <a:t>1.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AI</a:t>
            </a:r>
            <a:r>
              <a:rPr lang="en-US" altLang="zh-TW" sz="2400" i="1" baseline="-25000">
                <a:solidFill>
                  <a:srgbClr val="3333FF"/>
                </a:solidFill>
                <a:sym typeface="Symbol" panose="05050102010706020507" pitchFamily="18" charset="2"/>
              </a:rPr>
              <a:t>n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 =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A</a:t>
            </a:r>
            <a:r>
              <a:rPr lang="en-US" altLang="zh-TW" sz="2400">
                <a:sym typeface="Symbol" panose="05050102010706020507" pitchFamily="18" charset="2"/>
              </a:rPr>
              <a:t>.		2.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I</a:t>
            </a:r>
            <a:r>
              <a:rPr lang="en-US" altLang="zh-TW" sz="2400" i="1" baseline="-25000">
                <a:solidFill>
                  <a:srgbClr val="3333FF"/>
                </a:solidFill>
                <a:sym typeface="Symbol" panose="05050102010706020507" pitchFamily="18" charset="2"/>
              </a:rPr>
              <a:t>m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A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 =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A</a:t>
            </a:r>
            <a:r>
              <a:rPr lang="en-US" altLang="zh-TW" sz="240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sym typeface="Symbol" panose="05050102010706020507" pitchFamily="18" charset="2"/>
              </a:rPr>
              <a:t>If </a:t>
            </a:r>
            <a:r>
              <a:rPr lang="en-US" altLang="zh-TW" sz="2400" i="1">
                <a:sym typeface="Symbol" panose="05050102010706020507" pitchFamily="18" charset="2"/>
              </a:rPr>
              <a:t>A</a:t>
            </a:r>
            <a:r>
              <a:rPr lang="en-US" altLang="zh-TW" sz="2400">
                <a:sym typeface="Symbol" panose="05050102010706020507" pitchFamily="18" charset="2"/>
              </a:rPr>
              <a:t> is a </a:t>
            </a:r>
            <a:r>
              <a:rPr lang="en-US" altLang="zh-TW" sz="2400" i="1" u="sng">
                <a:sym typeface="Symbol" panose="05050102010706020507" pitchFamily="18" charset="2"/>
              </a:rPr>
              <a:t>square matrix</a:t>
            </a:r>
            <a:r>
              <a:rPr lang="en-US" altLang="zh-TW" sz="2400">
                <a:sym typeface="Symbol" panose="05050102010706020507" pitchFamily="18" charset="2"/>
              </a:rPr>
              <a:t> of order </a:t>
            </a:r>
            <a:r>
              <a:rPr lang="en-US" altLang="zh-TW" sz="2400" i="1">
                <a:sym typeface="Symbol" panose="05050102010706020507" pitchFamily="18" charset="2"/>
              </a:rPr>
              <a:t>n</a:t>
            </a:r>
            <a:r>
              <a:rPr lang="en-US" altLang="zh-TW" sz="2400">
                <a:sym typeface="Symbol" panose="05050102010706020507" pitchFamily="18" charset="2"/>
              </a:rPr>
              <a:t>, then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AI</a:t>
            </a:r>
            <a:r>
              <a:rPr lang="en-US" altLang="zh-TW" sz="2400" i="1" baseline="-25000">
                <a:solidFill>
                  <a:srgbClr val="3333FF"/>
                </a:solidFill>
                <a:sym typeface="Symbol" panose="05050102010706020507" pitchFamily="18" charset="2"/>
              </a:rPr>
              <a:t>n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 =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I</a:t>
            </a:r>
            <a:r>
              <a:rPr lang="en-US" altLang="zh-TW" sz="2400" i="1" baseline="-25000">
                <a:solidFill>
                  <a:srgbClr val="3333FF"/>
                </a:solidFill>
                <a:sym typeface="Symbol" panose="05050102010706020507" pitchFamily="18" charset="2"/>
              </a:rPr>
              <a:t>n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A</a:t>
            </a:r>
            <a:r>
              <a:rPr lang="en-US" altLang="zh-TW" sz="2400">
                <a:solidFill>
                  <a:srgbClr val="3333FF"/>
                </a:solidFill>
                <a:sym typeface="Symbol" panose="05050102010706020507" pitchFamily="18" charset="2"/>
              </a:rPr>
              <a:t> = </a:t>
            </a:r>
            <a:r>
              <a:rPr lang="en-US" altLang="zh-TW" sz="2400" i="1">
                <a:solidFill>
                  <a:srgbClr val="3333FF"/>
                </a:solidFill>
                <a:sym typeface="Symbol" panose="05050102010706020507" pitchFamily="18" charset="2"/>
              </a:rPr>
              <a:t>A</a:t>
            </a:r>
            <a:r>
              <a:rPr lang="en-US" altLang="zh-TW" sz="240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261124" name="Object 4">
            <a:extLst>
              <a:ext uri="{FF2B5EF4-FFF2-40B4-BE49-F238E27FC236}">
                <a16:creationId xmlns:a16="http://schemas.microsoft.com/office/drawing/2014/main" id="{37171EA8-0078-1C64-E761-3EAD37DDC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5639" y="2395538"/>
          <a:ext cx="255587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460160" imgH="1143000" progId="Equation.3">
                  <p:embed/>
                </p:oleObj>
              </mc:Choice>
              <mc:Fallback>
                <p:oleObj name="方程式" r:id="rId2" imgW="1460160" imgH="1143000" progId="Equation.3">
                  <p:embed/>
                  <p:pic>
                    <p:nvPicPr>
                      <p:cNvPr id="261124" name="Object 4">
                        <a:extLst>
                          <a:ext uri="{FF2B5EF4-FFF2-40B4-BE49-F238E27FC236}">
                            <a16:creationId xmlns:a16="http://schemas.microsoft.com/office/drawing/2014/main" id="{37171EA8-0078-1C64-E761-3EAD37DDC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9" y="2395538"/>
                        <a:ext cx="2555875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5" name="Text Box 5">
            <a:extLst>
              <a:ext uri="{FF2B5EF4-FFF2-40B4-BE49-F238E27FC236}">
                <a16:creationId xmlns:a16="http://schemas.microsoft.com/office/drawing/2014/main" id="{31542E6D-AC69-CDA7-0B2B-5AF6752B1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"/>
            <a:ext cx="1344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FF3300"/>
                </a:solidFill>
              </a:rPr>
              <a:t>Section 2-2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655C8-37D3-9A05-8571-BD095D94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Ming-Feng Yeh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73E7B-C237-A6A2-76F0-7FD43079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9C750-CB83-7852-7047-6ED45FE5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2-</a:t>
            </a:r>
            <a:fld id="{A480A53C-854D-42CE-B38C-AE84F88A20DB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262146" name="Rectangle 2">
            <a:extLst>
              <a:ext uri="{FF2B5EF4-FFF2-40B4-BE49-F238E27FC236}">
                <a16:creationId xmlns:a16="http://schemas.microsoft.com/office/drawing/2014/main" id="{F01A28F2-9268-37B4-1925-5193DD1AE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Repeated Multiplication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6D22E581-C050-0702-7262-6C56087EF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Repeated multiplication of a </a:t>
            </a:r>
            <a:r>
              <a:rPr lang="en-US" altLang="zh-TW" i="1">
                <a:solidFill>
                  <a:srgbClr val="3333FF"/>
                </a:solidFill>
              </a:rPr>
              <a:t>square</a:t>
            </a:r>
            <a:r>
              <a:rPr lang="en-US" altLang="zh-TW"/>
              <a:t> matrix:</a:t>
            </a:r>
            <a:br>
              <a:rPr lang="en-US" altLang="zh-TW"/>
            </a:br>
            <a:r>
              <a:rPr lang="en-US" altLang="zh-TW" sz="2400"/>
              <a:t>For a </a:t>
            </a:r>
            <a:r>
              <a:rPr lang="en-US" altLang="zh-TW" sz="2400">
                <a:solidFill>
                  <a:schemeClr val="hlink"/>
                </a:solidFill>
              </a:rPr>
              <a:t>positive integer</a:t>
            </a:r>
            <a:r>
              <a:rPr lang="en-US" altLang="zh-TW" sz="2400"/>
              <a:t> </a:t>
            </a:r>
            <a:r>
              <a:rPr lang="en-US" altLang="zh-TW" sz="2400" i="1"/>
              <a:t>k</a:t>
            </a:r>
            <a:r>
              <a:rPr lang="en-US" altLang="zh-TW" sz="2400"/>
              <a:t>, </a:t>
            </a:r>
            <a:r>
              <a:rPr lang="en-US" altLang="zh-TW" sz="2400" i="1"/>
              <a:t>A</a:t>
            </a:r>
            <a:r>
              <a:rPr lang="en-US" altLang="zh-TW" sz="2400" i="1" baseline="50000"/>
              <a:t>k</a:t>
            </a:r>
            <a:r>
              <a:rPr lang="en-US" altLang="zh-TW" sz="2400"/>
              <a:t> is </a:t>
            </a:r>
          </a:p>
          <a:p>
            <a:endParaRPr lang="en-US" altLang="zh-TW" sz="2400"/>
          </a:p>
          <a:p>
            <a:r>
              <a:rPr lang="en-US" altLang="zh-TW" sz="2400" i="1">
                <a:solidFill>
                  <a:schemeClr val="hlink"/>
                </a:solidFill>
              </a:rPr>
              <a:t>A</a:t>
            </a:r>
            <a:r>
              <a:rPr lang="en-US" altLang="zh-TW" sz="2400" baseline="50000">
                <a:solidFill>
                  <a:schemeClr val="hlink"/>
                </a:solidFill>
              </a:rPr>
              <a:t>0</a:t>
            </a:r>
            <a:r>
              <a:rPr lang="en-US" altLang="zh-TW" sz="2400">
                <a:solidFill>
                  <a:schemeClr val="hlink"/>
                </a:solidFill>
              </a:rPr>
              <a:t> = </a:t>
            </a:r>
            <a:r>
              <a:rPr lang="en-US" altLang="zh-TW" sz="2400" i="1">
                <a:solidFill>
                  <a:schemeClr val="hlink"/>
                </a:solidFill>
              </a:rPr>
              <a:t>I</a:t>
            </a:r>
            <a:r>
              <a:rPr lang="en-US" altLang="zh-TW" sz="2400" i="1" baseline="-25000">
                <a:solidFill>
                  <a:schemeClr val="hlink"/>
                </a:solidFill>
              </a:rPr>
              <a:t>n</a:t>
            </a:r>
            <a:r>
              <a:rPr lang="en-US" altLang="zh-TW" sz="2400"/>
              <a:t>, where </a:t>
            </a:r>
            <a:r>
              <a:rPr lang="en-US" altLang="zh-TW" sz="2400" i="1"/>
              <a:t>A</a:t>
            </a:r>
            <a:r>
              <a:rPr lang="en-US" altLang="zh-TW" sz="2400"/>
              <a:t> is a square matrix of order </a:t>
            </a:r>
            <a:r>
              <a:rPr lang="en-US" altLang="zh-TW" sz="2400" i="1"/>
              <a:t>n</a:t>
            </a:r>
            <a:r>
              <a:rPr lang="en-US" altLang="zh-TW" sz="2400"/>
              <a:t>.</a:t>
            </a:r>
          </a:p>
          <a:p>
            <a:r>
              <a:rPr lang="en-US" altLang="zh-TW" sz="2400"/>
              <a:t>  </a:t>
            </a:r>
          </a:p>
          <a:p>
            <a:r>
              <a:rPr lang="en-US" altLang="zh-TW" sz="2400"/>
              <a:t>  </a:t>
            </a:r>
          </a:p>
          <a:p>
            <a:r>
              <a:rPr lang="en-US" altLang="zh-TW" sz="2400" b="1" i="1">
                <a:solidFill>
                  <a:schemeClr val="folHlink"/>
                </a:solidFill>
              </a:rPr>
              <a:t>Example 3</a:t>
            </a:r>
            <a:r>
              <a:rPr lang="en-US" altLang="zh-TW" sz="2400">
                <a:solidFill>
                  <a:schemeClr val="folHlink"/>
                </a:solidFill>
              </a:rPr>
              <a:t>: Find </a:t>
            </a:r>
            <a:r>
              <a:rPr lang="en-US" altLang="zh-TW" sz="2400" i="1">
                <a:solidFill>
                  <a:schemeClr val="folHlink"/>
                </a:solidFill>
              </a:rPr>
              <a:t>A</a:t>
            </a:r>
            <a:r>
              <a:rPr lang="en-US" altLang="zh-TW" sz="2400" baseline="50000">
                <a:solidFill>
                  <a:schemeClr val="folHlink"/>
                </a:solidFill>
              </a:rPr>
              <a:t>3</a:t>
            </a:r>
            <a:r>
              <a:rPr lang="en-US" altLang="zh-TW" sz="2400">
                <a:solidFill>
                  <a:schemeClr val="folHlink"/>
                </a:solidFill>
              </a:rPr>
              <a:t> for the matrix                      .</a:t>
            </a:r>
          </a:p>
        </p:txBody>
      </p:sp>
      <p:graphicFrame>
        <p:nvGraphicFramePr>
          <p:cNvPr id="262148" name="Object 4">
            <a:extLst>
              <a:ext uri="{FF2B5EF4-FFF2-40B4-BE49-F238E27FC236}">
                <a16:creationId xmlns:a16="http://schemas.microsoft.com/office/drawing/2014/main" id="{A28954BB-40CA-FD42-8347-36391968C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5763" y="2463800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38080" imgH="190440" progId="Equation.3">
                  <p:embed/>
                </p:oleObj>
              </mc:Choice>
              <mc:Fallback>
                <p:oleObj name="方程式" r:id="rId2" imgW="838080" imgH="190440" progId="Equation.3">
                  <p:embed/>
                  <p:pic>
                    <p:nvPicPr>
                      <p:cNvPr id="262148" name="Object 4">
                        <a:extLst>
                          <a:ext uri="{FF2B5EF4-FFF2-40B4-BE49-F238E27FC236}">
                            <a16:creationId xmlns:a16="http://schemas.microsoft.com/office/drawing/2014/main" id="{A28954BB-40CA-FD42-8347-36391968C7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2463800"/>
                        <a:ext cx="167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2151" name="Group 7">
            <a:extLst>
              <a:ext uri="{FF2B5EF4-FFF2-40B4-BE49-F238E27FC236}">
                <a16:creationId xmlns:a16="http://schemas.microsoft.com/office/drawing/2014/main" id="{53F2980B-590F-AED7-A1F6-CF333E86F680}"/>
              </a:ext>
            </a:extLst>
          </p:cNvPr>
          <p:cNvGrpSpPr>
            <a:grpSpLocks/>
          </p:cNvGrpSpPr>
          <p:nvPr/>
        </p:nvGrpSpPr>
        <p:grpSpPr bwMode="auto">
          <a:xfrm>
            <a:off x="7316789" y="2867026"/>
            <a:ext cx="1247775" cy="396875"/>
            <a:chOff x="3649" y="1806"/>
            <a:chExt cx="786" cy="250"/>
          </a:xfrm>
        </p:grpSpPr>
        <p:sp>
          <p:nvSpPr>
            <p:cNvPr id="262149" name="AutoShape 5">
              <a:extLst>
                <a:ext uri="{FF2B5EF4-FFF2-40B4-BE49-F238E27FC236}">
                  <a16:creationId xmlns:a16="http://schemas.microsoft.com/office/drawing/2014/main" id="{85B95917-4A14-94FC-3995-318E75AECA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001" y="1504"/>
              <a:ext cx="64" cy="667"/>
            </a:xfrm>
            <a:prstGeom prst="rightBrace">
              <a:avLst>
                <a:gd name="adj1" fmla="val 86849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Text Box 6">
              <a:extLst>
                <a:ext uri="{FF2B5EF4-FFF2-40B4-BE49-F238E27FC236}">
                  <a16:creationId xmlns:a16="http://schemas.microsoft.com/office/drawing/2014/main" id="{8C76F1DC-2900-2C5D-0766-D0742FE96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" y="1882"/>
              <a:ext cx="78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TW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factors</a:t>
              </a:r>
            </a:p>
          </p:txBody>
        </p:sp>
      </p:grpSp>
      <p:graphicFrame>
        <p:nvGraphicFramePr>
          <p:cNvPr id="262152" name="Object 8">
            <a:extLst>
              <a:ext uri="{FF2B5EF4-FFF2-40B4-BE49-F238E27FC236}">
                <a16:creationId xmlns:a16="http://schemas.microsoft.com/office/drawing/2014/main" id="{CFDED13C-774C-06F1-EA46-2730A6660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0" y="3786188"/>
          <a:ext cx="16017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799920" imgH="190440" progId="Equation.3">
                  <p:embed/>
                </p:oleObj>
              </mc:Choice>
              <mc:Fallback>
                <p:oleObj name="方程式" r:id="rId4" imgW="799920" imgH="190440" progId="Equation.3">
                  <p:embed/>
                  <p:pic>
                    <p:nvPicPr>
                      <p:cNvPr id="262152" name="Object 8">
                        <a:extLst>
                          <a:ext uri="{FF2B5EF4-FFF2-40B4-BE49-F238E27FC236}">
                            <a16:creationId xmlns:a16="http://schemas.microsoft.com/office/drawing/2014/main" id="{CFDED13C-774C-06F1-EA46-2730A6660B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3786188"/>
                        <a:ext cx="16017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3" name="Object 9">
            <a:extLst>
              <a:ext uri="{FF2B5EF4-FFF2-40B4-BE49-F238E27FC236}">
                <a16:creationId xmlns:a16="http://schemas.microsoft.com/office/drawing/2014/main" id="{639C075B-954E-3A05-AF13-788F51C70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1338" y="4232275"/>
          <a:ext cx="1497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749160" imgH="228600" progId="Equation.3">
                  <p:embed/>
                </p:oleObj>
              </mc:Choice>
              <mc:Fallback>
                <p:oleObj name="方程式" r:id="rId6" imgW="749160" imgH="228600" progId="Equation.3">
                  <p:embed/>
                  <p:pic>
                    <p:nvPicPr>
                      <p:cNvPr id="262153" name="Object 9">
                        <a:extLst>
                          <a:ext uri="{FF2B5EF4-FFF2-40B4-BE49-F238E27FC236}">
                            <a16:creationId xmlns:a16="http://schemas.microsoft.com/office/drawing/2014/main" id="{639C075B-954E-3A05-AF13-788F51C700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4232275"/>
                        <a:ext cx="1497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4" name="AutoShape 10">
            <a:extLst>
              <a:ext uri="{FF2B5EF4-FFF2-40B4-BE49-F238E27FC236}">
                <a16:creationId xmlns:a16="http://schemas.microsoft.com/office/drawing/2014/main" id="{BA08B1FD-ABD3-1F22-BAB1-1B191B6AA68E}"/>
              </a:ext>
            </a:extLst>
          </p:cNvPr>
          <p:cNvSpPr>
            <a:spLocks/>
          </p:cNvSpPr>
          <p:nvPr/>
        </p:nvSpPr>
        <p:spPr bwMode="auto">
          <a:xfrm>
            <a:off x="4716463" y="3817938"/>
            <a:ext cx="88900" cy="812800"/>
          </a:xfrm>
          <a:prstGeom prst="rightBrace">
            <a:avLst>
              <a:gd name="adj1" fmla="val 7619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55" name="Text Box 11">
            <a:extLst>
              <a:ext uri="{FF2B5EF4-FFF2-40B4-BE49-F238E27FC236}">
                <a16:creationId xmlns:a16="http://schemas.microsoft.com/office/drawing/2014/main" id="{323D25CC-EF82-9C93-E8BD-8448BC61B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1" y="3990975"/>
            <a:ext cx="4094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latin typeface="Times New Roman" panose="02020603050405020304" pitchFamily="18" charset="0"/>
              </a:rPr>
              <a:t>j</a:t>
            </a:r>
            <a:r>
              <a:rPr lang="en-US" altLang="zh-TW">
                <a:latin typeface="Times New Roman" panose="02020603050405020304" pitchFamily="18" charset="0"/>
              </a:rPr>
              <a:t> and </a:t>
            </a:r>
            <a:r>
              <a:rPr lang="en-US" altLang="zh-TW" i="1">
                <a:latin typeface="Times New Roman" panose="02020603050405020304" pitchFamily="18" charset="0"/>
              </a:rPr>
              <a:t>k</a:t>
            </a:r>
            <a:r>
              <a:rPr lang="en-US" altLang="zh-TW">
                <a:latin typeface="Times New Roman" panose="02020603050405020304" pitchFamily="18" charset="0"/>
              </a:rPr>
              <a:t> are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 nonnegative</a:t>
            </a:r>
            <a:r>
              <a:rPr lang="en-US" altLang="zh-TW">
                <a:latin typeface="Times New Roman" panose="02020603050405020304" pitchFamily="18" charset="0"/>
              </a:rPr>
              <a:t> integer.</a:t>
            </a:r>
          </a:p>
        </p:txBody>
      </p:sp>
      <p:graphicFrame>
        <p:nvGraphicFramePr>
          <p:cNvPr id="262156" name="Object 12">
            <a:extLst>
              <a:ext uri="{FF2B5EF4-FFF2-40B4-BE49-F238E27FC236}">
                <a16:creationId xmlns:a16="http://schemas.microsoft.com/office/drawing/2014/main" id="{1E4D1FDE-B41B-BA8C-6CB7-653FC1146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6639" y="4419600"/>
          <a:ext cx="16271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812520" imgH="457200" progId="Equation.3">
                  <p:embed/>
                </p:oleObj>
              </mc:Choice>
              <mc:Fallback>
                <p:oleObj name="方程式" r:id="rId8" imgW="812520" imgH="457200" progId="Equation.3">
                  <p:embed/>
                  <p:pic>
                    <p:nvPicPr>
                      <p:cNvPr id="262156" name="Object 12">
                        <a:extLst>
                          <a:ext uri="{FF2B5EF4-FFF2-40B4-BE49-F238E27FC236}">
                            <a16:creationId xmlns:a16="http://schemas.microsoft.com/office/drawing/2014/main" id="{1E4D1FDE-B41B-BA8C-6CB7-653FC1146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639" y="4419600"/>
                        <a:ext cx="162718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7" name="Object 13">
            <a:extLst>
              <a:ext uri="{FF2B5EF4-FFF2-40B4-BE49-F238E27FC236}">
                <a16:creationId xmlns:a16="http://schemas.microsoft.com/office/drawing/2014/main" id="{76619120-D31E-936B-A3F1-3C6F461E1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5313" y="5395914"/>
          <a:ext cx="70612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4025880" imgH="482400" progId="Equation.3">
                  <p:embed/>
                </p:oleObj>
              </mc:Choice>
              <mc:Fallback>
                <p:oleObj name="方程式" r:id="rId10" imgW="4025880" imgH="482400" progId="Equation.3">
                  <p:embed/>
                  <p:pic>
                    <p:nvPicPr>
                      <p:cNvPr id="262157" name="Object 13">
                        <a:extLst>
                          <a:ext uri="{FF2B5EF4-FFF2-40B4-BE49-F238E27FC236}">
                            <a16:creationId xmlns:a16="http://schemas.microsoft.com/office/drawing/2014/main" id="{76619120-D31E-936B-A3F1-3C6F461E1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5395914"/>
                        <a:ext cx="70612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8" name="Text Box 14">
            <a:extLst>
              <a:ext uri="{FF2B5EF4-FFF2-40B4-BE49-F238E27FC236}">
                <a16:creationId xmlns:a16="http://schemas.microsoft.com/office/drawing/2014/main" id="{D948802B-1A3B-8B34-42A0-2687045C7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"/>
            <a:ext cx="1344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FF3300"/>
                </a:solidFill>
              </a:rPr>
              <a:t>Section 2-2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C9EF9-3DF1-BFFB-4A92-E2F7941E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Ming-Feng Yeh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B8159-33FA-27FF-8123-0015CD00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8274F-4E49-2983-1E22-24922D36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2-</a:t>
            </a:r>
            <a:fld id="{3ADD1FD1-4698-4F88-9349-10E4E1F6D982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4BD3A2A0-606B-A1D9-2DD4-A764AA4E1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Transpose of a Matrix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34679A8D-115C-6CEC-D11F-D596E1DB3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/>
              <a:t>The </a:t>
            </a:r>
            <a:r>
              <a:rPr lang="en-US" altLang="zh-TW" sz="2400" b="1">
                <a:solidFill>
                  <a:srgbClr val="3333FF"/>
                </a:solidFill>
              </a:rPr>
              <a:t>transpose</a:t>
            </a:r>
            <a:r>
              <a:rPr lang="en-US" altLang="zh-TW" sz="2400"/>
              <a:t> of a matrix is formed by</a:t>
            </a:r>
            <a:br>
              <a:rPr lang="en-US" altLang="zh-TW" sz="2400"/>
            </a:br>
            <a:r>
              <a:rPr lang="en-US" altLang="zh-TW" sz="2400" i="1">
                <a:solidFill>
                  <a:schemeClr val="hlink"/>
                </a:solidFill>
              </a:rPr>
              <a:t>writing its columns as rows</a:t>
            </a:r>
            <a:r>
              <a:rPr lang="en-US" altLang="zh-TW" sz="2400"/>
              <a:t>.</a:t>
            </a:r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r>
              <a:rPr lang="en-US" altLang="zh-TW" sz="2400"/>
              <a:t>A matrix </a:t>
            </a:r>
            <a:r>
              <a:rPr lang="en-US" altLang="zh-TW" sz="2400" i="1"/>
              <a:t>A</a:t>
            </a:r>
            <a:r>
              <a:rPr lang="en-US" altLang="zh-TW" sz="2400"/>
              <a:t> is </a:t>
            </a:r>
            <a:r>
              <a:rPr lang="en-US" altLang="zh-TW" sz="2400" b="1">
                <a:solidFill>
                  <a:srgbClr val="3333FF"/>
                </a:solidFill>
              </a:rPr>
              <a:t>symmetric</a:t>
            </a:r>
            <a:r>
              <a:rPr lang="en-US" altLang="zh-TW" sz="2400"/>
              <a:t> if </a:t>
            </a:r>
            <a:r>
              <a:rPr lang="en-US" altLang="zh-TW" sz="2400" i="1">
                <a:solidFill>
                  <a:srgbClr val="660066"/>
                </a:solidFill>
              </a:rPr>
              <a:t>A</a:t>
            </a:r>
            <a:r>
              <a:rPr lang="en-US" altLang="zh-TW" sz="2400">
                <a:solidFill>
                  <a:srgbClr val="660066"/>
                </a:solidFill>
              </a:rPr>
              <a:t> = </a:t>
            </a:r>
            <a:r>
              <a:rPr lang="en-US" altLang="zh-TW" sz="2400" i="1">
                <a:solidFill>
                  <a:srgbClr val="660066"/>
                </a:solidFill>
              </a:rPr>
              <a:t>A</a:t>
            </a:r>
            <a:r>
              <a:rPr lang="en-US" altLang="zh-TW" sz="2400" i="1" baseline="44000">
                <a:solidFill>
                  <a:srgbClr val="660066"/>
                </a:solidFill>
              </a:rPr>
              <a:t>T</a:t>
            </a:r>
            <a:r>
              <a:rPr lang="en-US" altLang="zh-TW" sz="2400"/>
              <a:t>. </a:t>
            </a:r>
            <a:r>
              <a:rPr lang="en-US" altLang="zh-TW" sz="2400">
                <a:sym typeface="Symbol" panose="05050102010706020507" pitchFamily="18" charset="2"/>
              </a:rPr>
              <a:t> </a:t>
            </a:r>
            <a:r>
              <a:rPr lang="en-US" altLang="zh-TW" sz="2400" i="1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zh-TW" sz="2400" i="1" baseline="-25000">
                <a:solidFill>
                  <a:schemeClr val="hlink"/>
                </a:solidFill>
                <a:sym typeface="Symbol" panose="05050102010706020507" pitchFamily="18" charset="2"/>
              </a:rPr>
              <a:t>ij</a:t>
            </a:r>
            <a:r>
              <a:rPr lang="en-US" altLang="zh-TW" sz="2400">
                <a:solidFill>
                  <a:schemeClr val="hlink"/>
                </a:solidFill>
                <a:sym typeface="Symbol" panose="05050102010706020507" pitchFamily="18" charset="2"/>
              </a:rPr>
              <a:t> = </a:t>
            </a:r>
            <a:r>
              <a:rPr lang="en-US" altLang="zh-TW" sz="2400" i="1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zh-TW" sz="2400" i="1" baseline="-25000">
                <a:solidFill>
                  <a:schemeClr val="hlink"/>
                </a:solidFill>
                <a:sym typeface="Symbol" panose="05050102010706020507" pitchFamily="18" charset="2"/>
              </a:rPr>
              <a:t>ji</a:t>
            </a:r>
            <a:r>
              <a:rPr lang="en-US" altLang="zh-TW" sz="2400">
                <a:solidFill>
                  <a:schemeClr val="hlink"/>
                </a:solidFill>
                <a:sym typeface="Symbol" panose="05050102010706020507" pitchFamily="18" charset="2"/>
              </a:rPr>
              <a:t>,  </a:t>
            </a:r>
            <a:r>
              <a:rPr lang="en-US" altLang="zh-TW" sz="2400" i="1">
                <a:solidFill>
                  <a:schemeClr val="hlink"/>
                </a:solidFill>
                <a:sym typeface="Symbol" panose="05050102010706020507" pitchFamily="18" charset="2"/>
              </a:rPr>
              <a:t>i</a:t>
            </a:r>
            <a:r>
              <a:rPr lang="en-US" altLang="zh-TW" sz="2400">
                <a:solidFill>
                  <a:schemeClr val="hlink"/>
                </a:solidFill>
                <a:sym typeface="Symbol" panose="05050102010706020507" pitchFamily="18" charset="2"/>
              </a:rPr>
              <a:t>  </a:t>
            </a:r>
            <a:r>
              <a:rPr lang="en-US" altLang="zh-TW" sz="2400" i="1">
                <a:solidFill>
                  <a:schemeClr val="hlink"/>
                </a:solidFill>
                <a:sym typeface="Symbol" panose="05050102010706020507" pitchFamily="18" charset="2"/>
              </a:rPr>
              <a:t>j</a:t>
            </a:r>
            <a:r>
              <a:rPr lang="en-US" altLang="zh-TW" sz="2400">
                <a:sym typeface="Symbol" panose="05050102010706020507" pitchFamily="18" charset="2"/>
              </a:rPr>
              <a:t>.</a:t>
            </a:r>
            <a:br>
              <a:rPr lang="en-US" altLang="zh-TW" sz="2400">
                <a:sym typeface="Symbol" panose="05050102010706020507" pitchFamily="18" charset="2"/>
              </a:rPr>
            </a:br>
            <a:r>
              <a:rPr lang="en-US" altLang="zh-TW" sz="2400">
                <a:sym typeface="Symbol" panose="05050102010706020507" pitchFamily="18" charset="2"/>
              </a:rPr>
              <a:t> a symmetric matrix </a:t>
            </a:r>
            <a:r>
              <a:rPr lang="en-US" altLang="zh-TW" sz="2400" i="1">
                <a:sym typeface="Symbol" panose="05050102010706020507" pitchFamily="18" charset="2"/>
              </a:rPr>
              <a:t>must</a:t>
            </a:r>
            <a:r>
              <a:rPr lang="en-US" altLang="zh-TW" sz="2400">
                <a:sym typeface="Symbol" panose="05050102010706020507" pitchFamily="18" charset="2"/>
              </a:rPr>
              <a:t> be </a:t>
            </a:r>
            <a:r>
              <a:rPr lang="en-US" altLang="zh-TW" sz="2400">
                <a:solidFill>
                  <a:srgbClr val="660066"/>
                </a:solidFill>
                <a:sym typeface="Symbol" panose="05050102010706020507" pitchFamily="18" charset="2"/>
              </a:rPr>
              <a:t>square</a:t>
            </a:r>
            <a:r>
              <a:rPr lang="en-US" altLang="zh-TW" sz="240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264196" name="Object 4">
            <a:extLst>
              <a:ext uri="{FF2B5EF4-FFF2-40B4-BE49-F238E27FC236}">
                <a16:creationId xmlns:a16="http://schemas.microsoft.com/office/drawing/2014/main" id="{E96DFC61-3341-C1CD-23E5-ED9C89BFF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2214" y="2859088"/>
          <a:ext cx="3709987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120760" imgH="1168200" progId="Equation.3">
                  <p:embed/>
                </p:oleObj>
              </mc:Choice>
              <mc:Fallback>
                <p:oleObj name="方程式" r:id="rId2" imgW="2120760" imgH="1168200" progId="Equation.3">
                  <p:embed/>
                  <p:pic>
                    <p:nvPicPr>
                      <p:cNvPr id="264196" name="Object 4">
                        <a:extLst>
                          <a:ext uri="{FF2B5EF4-FFF2-40B4-BE49-F238E27FC236}">
                            <a16:creationId xmlns:a16="http://schemas.microsoft.com/office/drawing/2014/main" id="{E96DFC61-3341-C1CD-23E5-ED9C89BFF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4" y="2859088"/>
                        <a:ext cx="3709987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7" name="Object 5">
            <a:extLst>
              <a:ext uri="{FF2B5EF4-FFF2-40B4-BE49-F238E27FC236}">
                <a16:creationId xmlns:a16="http://schemas.microsoft.com/office/drawing/2014/main" id="{1475A899-C5BF-ADD5-3FFD-0B507D714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2841626"/>
          <a:ext cx="4110038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349360" imgH="1168200" progId="Equation.3">
                  <p:embed/>
                </p:oleObj>
              </mc:Choice>
              <mc:Fallback>
                <p:oleObj name="方程式" r:id="rId4" imgW="2349360" imgH="1168200" progId="Equation.3">
                  <p:embed/>
                  <p:pic>
                    <p:nvPicPr>
                      <p:cNvPr id="264197" name="Object 5">
                        <a:extLst>
                          <a:ext uri="{FF2B5EF4-FFF2-40B4-BE49-F238E27FC236}">
                            <a16:creationId xmlns:a16="http://schemas.microsoft.com/office/drawing/2014/main" id="{1475A899-C5BF-ADD5-3FFD-0B507D714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841626"/>
                        <a:ext cx="4110038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8" name="Rectangle 6">
            <a:extLst>
              <a:ext uri="{FF2B5EF4-FFF2-40B4-BE49-F238E27FC236}">
                <a16:creationId xmlns:a16="http://schemas.microsoft.com/office/drawing/2014/main" id="{5CB1CAF9-2944-A639-628F-806224A9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2960689"/>
            <a:ext cx="450850" cy="19018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199" name="Rectangle 7">
            <a:extLst>
              <a:ext uri="{FF2B5EF4-FFF2-40B4-BE49-F238E27FC236}">
                <a16:creationId xmlns:a16="http://schemas.microsoft.com/office/drawing/2014/main" id="{02467AF9-242A-113E-3E23-B88DDAA72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139" y="3354389"/>
            <a:ext cx="2655887" cy="3317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0" name="Rectangle 8">
            <a:extLst>
              <a:ext uri="{FF2B5EF4-FFF2-40B4-BE49-F238E27FC236}">
                <a16:creationId xmlns:a16="http://schemas.microsoft.com/office/drawing/2014/main" id="{697C1CB2-561B-F1E7-098F-8CA742768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75" y="2959101"/>
            <a:ext cx="450850" cy="19018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1" name="Rectangle 9">
            <a:extLst>
              <a:ext uri="{FF2B5EF4-FFF2-40B4-BE49-F238E27FC236}">
                <a16:creationId xmlns:a16="http://schemas.microsoft.com/office/drawing/2014/main" id="{BFD71C2B-F3CF-3F23-EC8D-7E786A426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3757613"/>
            <a:ext cx="2655888" cy="3048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2" name="Oval 10">
            <a:extLst>
              <a:ext uri="{FF2B5EF4-FFF2-40B4-BE49-F238E27FC236}">
                <a16:creationId xmlns:a16="http://schemas.microsoft.com/office/drawing/2014/main" id="{5E3ECC3C-766B-D8E4-BF46-C2B26423C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9" y="4716463"/>
            <a:ext cx="434975" cy="203200"/>
          </a:xfrm>
          <a:prstGeom prst="ellipse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3" name="Oval 11">
            <a:extLst>
              <a:ext uri="{FF2B5EF4-FFF2-40B4-BE49-F238E27FC236}">
                <a16:creationId xmlns:a16="http://schemas.microsoft.com/office/drawing/2014/main" id="{D1166265-9167-0E26-990C-C64109F57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439" y="4700588"/>
            <a:ext cx="434975" cy="203200"/>
          </a:xfrm>
          <a:prstGeom prst="ellipse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4" name="Rectangle 12">
            <a:extLst>
              <a:ext uri="{FF2B5EF4-FFF2-40B4-BE49-F238E27FC236}">
                <a16:creationId xmlns:a16="http://schemas.microsoft.com/office/drawing/2014/main" id="{1AE4C648-D32A-2995-CFA2-13F32957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6" y="4964114"/>
            <a:ext cx="7459663" cy="987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5" name="Text Box 13">
            <a:extLst>
              <a:ext uri="{FF2B5EF4-FFF2-40B4-BE49-F238E27FC236}">
                <a16:creationId xmlns:a16="http://schemas.microsoft.com/office/drawing/2014/main" id="{4314D5D4-0B12-03B8-B639-29B99375F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"/>
            <a:ext cx="1344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FF3300"/>
                </a:solidFill>
              </a:rPr>
              <a:t>Section 2-2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99113242-D54E-984B-144F-22A61DA49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Theorem 2.6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3D633BE3-1AC3-D2A8-FDEE-B1E9A8C7F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 b="1" i="1" dirty="0">
                <a:solidFill>
                  <a:schemeClr val="folHlink"/>
                </a:solidFill>
              </a:rPr>
              <a:t>Properties of Transpose</a:t>
            </a:r>
          </a:p>
          <a:p>
            <a:r>
              <a:rPr lang="en-US" altLang="zh-TW" sz="2400" dirty="0"/>
              <a:t>If </a:t>
            </a:r>
            <a:r>
              <a:rPr lang="en-US" altLang="zh-TW" sz="2400" i="1" dirty="0"/>
              <a:t>A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B</a:t>
            </a:r>
            <a:r>
              <a:rPr lang="en-US" altLang="zh-TW" sz="2400" dirty="0"/>
              <a:t> are matrices </a:t>
            </a:r>
            <a:r>
              <a:rPr lang="en-US" altLang="zh-TW" sz="2400" dirty="0">
                <a:solidFill>
                  <a:srgbClr val="008000"/>
                </a:solidFill>
              </a:rPr>
              <a:t>(</a:t>
            </a:r>
            <a:r>
              <a:rPr lang="en-US" altLang="zh-TW" sz="2400" i="1" dirty="0">
                <a:solidFill>
                  <a:srgbClr val="008000"/>
                </a:solidFill>
              </a:rPr>
              <a:t>with sizes such that the given matrix products are defined</a:t>
            </a:r>
            <a:r>
              <a:rPr lang="en-US" altLang="zh-TW" sz="2400" dirty="0">
                <a:solidFill>
                  <a:srgbClr val="008000"/>
                </a:solidFill>
              </a:rPr>
              <a:t>)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c</a:t>
            </a:r>
            <a:r>
              <a:rPr lang="en-US" altLang="zh-TW" sz="2400" dirty="0"/>
              <a:t> is a scalar, then the following properties are </a:t>
            </a:r>
            <a:r>
              <a:rPr lang="en-US" altLang="zh-TW" sz="2400" i="1" dirty="0"/>
              <a:t>true</a:t>
            </a:r>
            <a:r>
              <a:rPr lang="en-US" altLang="zh-TW" sz="2400" dirty="0"/>
              <a:t>.</a:t>
            </a:r>
            <a:br>
              <a:rPr lang="en-US" altLang="zh-TW" sz="2400" dirty="0"/>
            </a:br>
            <a:r>
              <a:rPr lang="en-US" altLang="zh-TW" sz="2400" dirty="0"/>
              <a:t>1.				</a:t>
            </a:r>
            <a:r>
              <a:rPr lang="en-US" altLang="zh-TW" sz="2000" b="1" i="1" dirty="0">
                <a:solidFill>
                  <a:srgbClr val="3333FF"/>
                </a:solidFill>
              </a:rPr>
              <a:t>Transpose of a transpose</a:t>
            </a:r>
            <a:br>
              <a:rPr lang="en-US" altLang="zh-TW" sz="2400" dirty="0"/>
            </a:br>
            <a:r>
              <a:rPr lang="en-US" altLang="zh-TW" sz="2400" dirty="0"/>
              <a:t>2. 				</a:t>
            </a:r>
            <a:r>
              <a:rPr lang="en-US" altLang="zh-TW" sz="2000" b="1" i="1" dirty="0">
                <a:solidFill>
                  <a:srgbClr val="3333FF"/>
                </a:solidFill>
              </a:rPr>
              <a:t>Transpose of a sum</a:t>
            </a:r>
            <a:br>
              <a:rPr lang="en-US" altLang="zh-TW" sz="2400" dirty="0"/>
            </a:br>
            <a:r>
              <a:rPr lang="en-US" altLang="zh-TW" sz="2400" dirty="0"/>
              <a:t>3. 				</a:t>
            </a:r>
            <a:r>
              <a:rPr lang="en-US" altLang="zh-TW" sz="2000" b="1" i="1" dirty="0">
                <a:solidFill>
                  <a:srgbClr val="3333FF"/>
                </a:solidFill>
              </a:rPr>
              <a:t>Transpose of a scalar multiplication</a:t>
            </a:r>
            <a:br>
              <a:rPr lang="en-US" altLang="zh-TW" sz="2000" b="1" i="1" dirty="0">
                <a:solidFill>
                  <a:srgbClr val="3333FF"/>
                </a:solidFill>
              </a:rPr>
            </a:br>
            <a:r>
              <a:rPr lang="en-US" altLang="zh-TW" sz="2400" dirty="0"/>
              <a:t>4.				</a:t>
            </a:r>
            <a:r>
              <a:rPr lang="en-US" altLang="zh-TW" sz="2000" b="1" i="1" dirty="0">
                <a:solidFill>
                  <a:srgbClr val="3333FF"/>
                </a:solidFill>
              </a:rPr>
              <a:t>Transpose of a product</a:t>
            </a:r>
          </a:p>
          <a:p>
            <a:r>
              <a:rPr lang="en-US" altLang="zh-TW" sz="2400" dirty="0">
                <a:solidFill>
                  <a:srgbClr val="3333FF"/>
                </a:solidFill>
              </a:rPr>
              <a:t>   </a:t>
            </a:r>
            <a:endParaRPr lang="en-US" altLang="zh-TW" sz="2400" dirty="0"/>
          </a:p>
          <a:p>
            <a:r>
              <a:rPr lang="en-US" altLang="zh-TW" sz="2400" dirty="0"/>
              <a:t>For </a:t>
            </a:r>
            <a:r>
              <a:rPr lang="en-US" altLang="zh-TW" sz="2400" i="1" dirty="0">
                <a:solidFill>
                  <a:schemeClr val="hlink"/>
                </a:solidFill>
              </a:rPr>
              <a:t>any</a:t>
            </a:r>
            <a:r>
              <a:rPr lang="en-US" altLang="zh-TW" sz="2400" dirty="0"/>
              <a:t> matrix </a:t>
            </a:r>
            <a:r>
              <a:rPr lang="en-US" altLang="zh-TW" sz="2400" i="1" dirty="0"/>
              <a:t>A</a:t>
            </a:r>
            <a:r>
              <a:rPr lang="en-US" altLang="zh-TW" sz="2400" dirty="0"/>
              <a:t>, the matrix         is </a:t>
            </a:r>
            <a:r>
              <a:rPr lang="en-US" altLang="zh-TW" sz="2400" b="1" i="1" dirty="0">
                <a:solidFill>
                  <a:srgbClr val="3333FF"/>
                </a:solidFill>
              </a:rPr>
              <a:t>symmetric</a:t>
            </a:r>
            <a:r>
              <a:rPr lang="en-US" altLang="zh-TW" sz="2400" dirty="0"/>
              <a:t>.</a:t>
            </a:r>
          </a:p>
        </p:txBody>
      </p:sp>
      <p:graphicFrame>
        <p:nvGraphicFramePr>
          <p:cNvPr id="265220" name="Object 4">
            <a:extLst>
              <a:ext uri="{FF2B5EF4-FFF2-40B4-BE49-F238E27FC236}">
                <a16:creationId xmlns:a16="http://schemas.microsoft.com/office/drawing/2014/main" id="{A10E8E6B-17D6-01EF-A28D-066CFF17F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644145"/>
              </p:ext>
            </p:extLst>
          </p:nvPr>
        </p:nvGraphicFramePr>
        <p:xfrm>
          <a:off x="1803401" y="2916384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60240" imgH="228600" progId="Equation.3">
                  <p:embed/>
                </p:oleObj>
              </mc:Choice>
              <mc:Fallback>
                <p:oleObj name="方程式" r:id="rId2" imgW="660240" imgH="228600" progId="Equation.3">
                  <p:embed/>
                  <p:pic>
                    <p:nvPicPr>
                      <p:cNvPr id="265220" name="Object 4">
                        <a:extLst>
                          <a:ext uri="{FF2B5EF4-FFF2-40B4-BE49-F238E27FC236}">
                            <a16:creationId xmlns:a16="http://schemas.microsoft.com/office/drawing/2014/main" id="{A10E8E6B-17D6-01EF-A28D-066CFF17F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1" y="2916384"/>
                        <a:ext cx="132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>
            <a:extLst>
              <a:ext uri="{FF2B5EF4-FFF2-40B4-BE49-F238E27FC236}">
                <a16:creationId xmlns:a16="http://schemas.microsoft.com/office/drawing/2014/main" id="{0DA1ECD0-B8D1-FA29-C36F-638016855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95019"/>
              </p:ext>
            </p:extLst>
          </p:nvPr>
        </p:nvGraphicFramePr>
        <p:xfrm>
          <a:off x="1627187" y="3233741"/>
          <a:ext cx="2411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206360" imgH="228600" progId="Equation.3">
                  <p:embed/>
                </p:oleObj>
              </mc:Choice>
              <mc:Fallback>
                <p:oleObj name="方程式" r:id="rId4" imgW="1206360" imgH="228600" progId="Equation.3">
                  <p:embed/>
                  <p:pic>
                    <p:nvPicPr>
                      <p:cNvPr id="265221" name="Object 5">
                        <a:extLst>
                          <a:ext uri="{FF2B5EF4-FFF2-40B4-BE49-F238E27FC236}">
                            <a16:creationId xmlns:a16="http://schemas.microsoft.com/office/drawing/2014/main" id="{0DA1ECD0-B8D1-FA29-C36F-638016855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7" y="3233741"/>
                        <a:ext cx="2411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2" name="Object 6">
            <a:extLst>
              <a:ext uri="{FF2B5EF4-FFF2-40B4-BE49-F238E27FC236}">
                <a16:creationId xmlns:a16="http://schemas.microsoft.com/office/drawing/2014/main" id="{E1C71B74-192E-62E2-F532-9B4DBF6FE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31879"/>
              </p:ext>
            </p:extLst>
          </p:nvPr>
        </p:nvGraphicFramePr>
        <p:xfrm>
          <a:off x="1627187" y="3563937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888840" imgH="228600" progId="Equation.3">
                  <p:embed/>
                </p:oleObj>
              </mc:Choice>
              <mc:Fallback>
                <p:oleObj name="方程式" r:id="rId6" imgW="888840" imgH="228600" progId="Equation.3">
                  <p:embed/>
                  <p:pic>
                    <p:nvPicPr>
                      <p:cNvPr id="265222" name="Object 6">
                        <a:extLst>
                          <a:ext uri="{FF2B5EF4-FFF2-40B4-BE49-F238E27FC236}">
                            <a16:creationId xmlns:a16="http://schemas.microsoft.com/office/drawing/2014/main" id="{E1C71B74-192E-62E2-F532-9B4DBF6FE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7" y="3563937"/>
                        <a:ext cx="177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3" name="Object 7">
            <a:extLst>
              <a:ext uri="{FF2B5EF4-FFF2-40B4-BE49-F238E27FC236}">
                <a16:creationId xmlns:a16="http://schemas.microsoft.com/office/drawing/2014/main" id="{39009DCB-B165-D3BA-8C67-C78C3643CE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264637"/>
              </p:ext>
            </p:extLst>
          </p:nvPr>
        </p:nvGraphicFramePr>
        <p:xfrm>
          <a:off x="1536701" y="3881294"/>
          <a:ext cx="185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927000" imgH="228600" progId="Equation.3">
                  <p:embed/>
                </p:oleObj>
              </mc:Choice>
              <mc:Fallback>
                <p:oleObj name="方程式" r:id="rId8" imgW="927000" imgH="228600" progId="Equation.3">
                  <p:embed/>
                  <p:pic>
                    <p:nvPicPr>
                      <p:cNvPr id="265223" name="Object 7">
                        <a:extLst>
                          <a:ext uri="{FF2B5EF4-FFF2-40B4-BE49-F238E27FC236}">
                            <a16:creationId xmlns:a16="http://schemas.microsoft.com/office/drawing/2014/main" id="{39009DCB-B165-D3BA-8C67-C78C3643CE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1" y="3881294"/>
                        <a:ext cx="185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4" name="Object 8">
            <a:extLst>
              <a:ext uri="{FF2B5EF4-FFF2-40B4-BE49-F238E27FC236}">
                <a16:creationId xmlns:a16="http://schemas.microsoft.com/office/drawing/2014/main" id="{24EFA8C5-D709-6DD5-8A37-BBDF45C66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896302"/>
              </p:ext>
            </p:extLst>
          </p:nvPr>
        </p:nvGraphicFramePr>
        <p:xfrm>
          <a:off x="3057526" y="5262702"/>
          <a:ext cx="3529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765080" imgH="228600" progId="Equation.3">
                  <p:embed/>
                </p:oleObj>
              </mc:Choice>
              <mc:Fallback>
                <p:oleObj name="方程式" r:id="rId10" imgW="1765080" imgH="228600" progId="Equation.3">
                  <p:embed/>
                  <p:pic>
                    <p:nvPicPr>
                      <p:cNvPr id="265224" name="Object 8">
                        <a:extLst>
                          <a:ext uri="{FF2B5EF4-FFF2-40B4-BE49-F238E27FC236}">
                            <a16:creationId xmlns:a16="http://schemas.microsoft.com/office/drawing/2014/main" id="{24EFA8C5-D709-6DD5-8A37-BBDF45C66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6" y="5262702"/>
                        <a:ext cx="3529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5" name="Object 9">
            <a:extLst>
              <a:ext uri="{FF2B5EF4-FFF2-40B4-BE49-F238E27FC236}">
                <a16:creationId xmlns:a16="http://schemas.microsoft.com/office/drawing/2014/main" id="{E1430E7E-BCC1-C717-4955-6C970BCE4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51519"/>
              </p:ext>
            </p:extLst>
          </p:nvPr>
        </p:nvGraphicFramePr>
        <p:xfrm>
          <a:off x="6881814" y="5145158"/>
          <a:ext cx="241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1206360" imgH="228600" progId="Equation.3">
                  <p:embed/>
                </p:oleObj>
              </mc:Choice>
              <mc:Fallback>
                <p:oleObj name="方程式" r:id="rId12" imgW="1206360" imgH="228600" progId="Equation.3">
                  <p:embed/>
                  <p:pic>
                    <p:nvPicPr>
                      <p:cNvPr id="265225" name="Object 9">
                        <a:extLst>
                          <a:ext uri="{FF2B5EF4-FFF2-40B4-BE49-F238E27FC236}">
                            <a16:creationId xmlns:a16="http://schemas.microsoft.com/office/drawing/2014/main" id="{E1430E7E-BCC1-C717-4955-6C970BCE44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4" y="5145158"/>
                        <a:ext cx="241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6" name="Object 10">
            <a:extLst>
              <a:ext uri="{FF2B5EF4-FFF2-40B4-BE49-F238E27FC236}">
                <a16:creationId xmlns:a16="http://schemas.microsoft.com/office/drawing/2014/main" id="{402B7880-A4B3-EB73-A0CC-431FBEE26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0039" y="5540375"/>
          <a:ext cx="6111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304560" imgH="190440" progId="Equation.3">
                  <p:embed/>
                </p:oleObj>
              </mc:Choice>
              <mc:Fallback>
                <p:oleObj name="方程式" r:id="rId14" imgW="304560" imgH="190440" progId="Equation.3">
                  <p:embed/>
                  <p:pic>
                    <p:nvPicPr>
                      <p:cNvPr id="265226" name="Object 10">
                        <a:extLst>
                          <a:ext uri="{FF2B5EF4-FFF2-40B4-BE49-F238E27FC236}">
                            <a16:creationId xmlns:a16="http://schemas.microsoft.com/office/drawing/2014/main" id="{402B7880-A4B3-EB73-A0CC-431FBEE26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9" y="5540375"/>
                        <a:ext cx="6111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7" name="Text Box 11">
            <a:extLst>
              <a:ext uri="{FF2B5EF4-FFF2-40B4-BE49-F238E27FC236}">
                <a16:creationId xmlns:a16="http://schemas.microsoft.com/office/drawing/2014/main" id="{A52B8756-75B9-B6D4-0F14-A963F5843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"/>
            <a:ext cx="1344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FF3300"/>
                </a:solidFill>
              </a:rPr>
              <a:t>Section 2-2</a:t>
            </a:r>
          </a:p>
        </p:txBody>
      </p:sp>
      <p:graphicFrame>
        <p:nvGraphicFramePr>
          <p:cNvPr id="265228" name="Object 12">
            <a:extLst>
              <a:ext uri="{FF2B5EF4-FFF2-40B4-BE49-F238E27FC236}">
                <a16:creationId xmlns:a16="http://schemas.microsoft.com/office/drawing/2014/main" id="{5AC9057A-2EFC-FAED-0D3B-7EAFC53FB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545789"/>
              </p:ext>
            </p:extLst>
          </p:nvPr>
        </p:nvGraphicFramePr>
        <p:xfrm>
          <a:off x="2868614" y="5660293"/>
          <a:ext cx="3757613" cy="499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6" imgW="1879560" imgH="228600" progId="Equation.3">
                  <p:embed/>
                </p:oleObj>
              </mc:Choice>
              <mc:Fallback>
                <p:oleObj name="方程式" r:id="rId16" imgW="1879560" imgH="228600" progId="Equation.3">
                  <p:embed/>
                  <p:pic>
                    <p:nvPicPr>
                      <p:cNvPr id="265228" name="Object 12">
                        <a:extLst>
                          <a:ext uri="{FF2B5EF4-FFF2-40B4-BE49-F238E27FC236}">
                            <a16:creationId xmlns:a16="http://schemas.microsoft.com/office/drawing/2014/main" id="{5AC9057A-2EFC-FAED-0D3B-7EAFC53FBC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4" y="5660293"/>
                        <a:ext cx="3757613" cy="499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6A423F60-EDCE-F0C1-9EB4-8CC06D427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9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CC3F9AF6-EC95-2358-2563-AF1F85734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97011"/>
            <a:ext cx="10515600" cy="4679952"/>
          </a:xfrm>
        </p:spPr>
        <p:txBody>
          <a:bodyPr/>
          <a:lstStyle/>
          <a:p>
            <a:r>
              <a:rPr lang="en-US" altLang="zh-TW" sz="2400" dirty="0">
                <a:solidFill>
                  <a:srgbClr val="3333FF"/>
                </a:solidFill>
              </a:rPr>
              <a:t>Show that                         are equal. </a:t>
            </a:r>
          </a:p>
          <a:p>
            <a:endParaRPr lang="en-US" altLang="zh-TW" sz="2400" dirty="0">
              <a:solidFill>
                <a:srgbClr val="3333FF"/>
              </a:solidFill>
            </a:endParaRPr>
          </a:p>
          <a:p>
            <a:endParaRPr lang="en-US" altLang="zh-TW" sz="2400" dirty="0">
              <a:solidFill>
                <a:srgbClr val="3333FF"/>
              </a:solidFill>
            </a:endParaRPr>
          </a:p>
          <a:p>
            <a:endParaRPr lang="en-US" altLang="zh-TW" sz="2400" dirty="0">
              <a:solidFill>
                <a:srgbClr val="3333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i="1" dirty="0"/>
              <a:t>Sol:</a:t>
            </a:r>
          </a:p>
        </p:txBody>
      </p:sp>
      <p:graphicFrame>
        <p:nvGraphicFramePr>
          <p:cNvPr id="266244" name="Object 4">
            <a:extLst>
              <a:ext uri="{FF2B5EF4-FFF2-40B4-BE49-F238E27FC236}">
                <a16:creationId xmlns:a16="http://schemas.microsoft.com/office/drawing/2014/main" id="{B1535C70-C0FE-8DEB-A046-80101FF4E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2300" y="2033588"/>
          <a:ext cx="185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27000" imgH="228600" progId="Equation.3">
                  <p:embed/>
                </p:oleObj>
              </mc:Choice>
              <mc:Fallback>
                <p:oleObj name="方程式" r:id="rId2" imgW="927000" imgH="228600" progId="Equation.3">
                  <p:embed/>
                  <p:pic>
                    <p:nvPicPr>
                      <p:cNvPr id="266244" name="Object 4">
                        <a:extLst>
                          <a:ext uri="{FF2B5EF4-FFF2-40B4-BE49-F238E27FC236}">
                            <a16:creationId xmlns:a16="http://schemas.microsoft.com/office/drawing/2014/main" id="{B1535C70-C0FE-8DEB-A046-80101FF4E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2033588"/>
                        <a:ext cx="185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5" name="Object 5">
            <a:extLst>
              <a:ext uri="{FF2B5EF4-FFF2-40B4-BE49-F238E27FC236}">
                <a16:creationId xmlns:a16="http://schemas.microsoft.com/office/drawing/2014/main" id="{18B390E0-1AA5-FBF9-ED27-36C82391C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0864" y="2430463"/>
          <a:ext cx="2486025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244520" imgH="711000" progId="Equation.3">
                  <p:embed/>
                </p:oleObj>
              </mc:Choice>
              <mc:Fallback>
                <p:oleObj name="方程式" r:id="rId4" imgW="1244520" imgH="711000" progId="Equation.3">
                  <p:embed/>
                  <p:pic>
                    <p:nvPicPr>
                      <p:cNvPr id="266245" name="Object 5">
                        <a:extLst>
                          <a:ext uri="{FF2B5EF4-FFF2-40B4-BE49-F238E27FC236}">
                            <a16:creationId xmlns:a16="http://schemas.microsoft.com/office/drawing/2014/main" id="{18B390E0-1AA5-FBF9-ED27-36C82391CA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4" y="2430463"/>
                        <a:ext cx="2486025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6" name="Object 6">
            <a:extLst>
              <a:ext uri="{FF2B5EF4-FFF2-40B4-BE49-F238E27FC236}">
                <a16:creationId xmlns:a16="http://schemas.microsoft.com/office/drawing/2014/main" id="{2441CA42-E957-4DCA-B288-348ADB48C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1" y="2430464"/>
          <a:ext cx="16224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812520" imgH="711000" progId="Equation.3">
                  <p:embed/>
                </p:oleObj>
              </mc:Choice>
              <mc:Fallback>
                <p:oleObj name="方程式" r:id="rId6" imgW="812520" imgH="711000" progId="Equation.3">
                  <p:embed/>
                  <p:pic>
                    <p:nvPicPr>
                      <p:cNvPr id="266246" name="Object 6">
                        <a:extLst>
                          <a:ext uri="{FF2B5EF4-FFF2-40B4-BE49-F238E27FC236}">
                            <a16:creationId xmlns:a16="http://schemas.microsoft.com/office/drawing/2014/main" id="{2441CA42-E957-4DCA-B288-348ADB48C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1" y="2430464"/>
                        <a:ext cx="162242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7" name="Object 7">
            <a:extLst>
              <a:ext uri="{FF2B5EF4-FFF2-40B4-BE49-F238E27FC236}">
                <a16:creationId xmlns:a16="http://schemas.microsoft.com/office/drawing/2014/main" id="{78E8A431-75EB-8D81-9EC3-7F5888E23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6" y="4119564"/>
          <a:ext cx="724852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4152600" imgH="711000" progId="Equation.3">
                  <p:embed/>
                </p:oleObj>
              </mc:Choice>
              <mc:Fallback>
                <p:oleObj name="方程式" r:id="rId8" imgW="4152600" imgH="711000" progId="Equation.3">
                  <p:embed/>
                  <p:pic>
                    <p:nvPicPr>
                      <p:cNvPr id="266247" name="Object 7">
                        <a:extLst>
                          <a:ext uri="{FF2B5EF4-FFF2-40B4-BE49-F238E27FC236}">
                            <a16:creationId xmlns:a16="http://schemas.microsoft.com/office/drawing/2014/main" id="{78E8A431-75EB-8D81-9EC3-7F5888E233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6" y="4119564"/>
                        <a:ext cx="7248525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8" name="Object 8">
            <a:extLst>
              <a:ext uri="{FF2B5EF4-FFF2-40B4-BE49-F238E27FC236}">
                <a16:creationId xmlns:a16="http://schemas.microsoft.com/office/drawing/2014/main" id="{A9F17CC9-6DB3-4A75-7630-C9A2F33C51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9626" y="5378450"/>
          <a:ext cx="556101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174840" imgH="711000" progId="Equation.3">
                  <p:embed/>
                </p:oleObj>
              </mc:Choice>
              <mc:Fallback>
                <p:oleObj name="方程式" r:id="rId10" imgW="3174840" imgH="711000" progId="Equation.3">
                  <p:embed/>
                  <p:pic>
                    <p:nvPicPr>
                      <p:cNvPr id="266248" name="Object 8">
                        <a:extLst>
                          <a:ext uri="{FF2B5EF4-FFF2-40B4-BE49-F238E27FC236}">
                            <a16:creationId xmlns:a16="http://schemas.microsoft.com/office/drawing/2014/main" id="{A9F17CC9-6DB3-4A75-7630-C9A2F33C51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6" y="5378450"/>
                        <a:ext cx="5561013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9" name="Freeform 9">
            <a:extLst>
              <a:ext uri="{FF2B5EF4-FFF2-40B4-BE49-F238E27FC236}">
                <a16:creationId xmlns:a16="http://schemas.microsoft.com/office/drawing/2014/main" id="{9A6B1447-9FA4-BE8E-2AD5-6F5116DE88EA}"/>
              </a:ext>
            </a:extLst>
          </p:cNvPr>
          <p:cNvSpPr>
            <a:spLocks/>
          </p:cNvSpPr>
          <p:nvPr/>
        </p:nvSpPr>
        <p:spPr bwMode="auto">
          <a:xfrm>
            <a:off x="7731126" y="5176839"/>
            <a:ext cx="887413" cy="708025"/>
          </a:xfrm>
          <a:custGeom>
            <a:avLst/>
            <a:gdLst>
              <a:gd name="T0" fmla="*/ 0 w 559"/>
              <a:gd name="T1" fmla="*/ 446 h 446"/>
              <a:gd name="T2" fmla="*/ 471 w 559"/>
              <a:gd name="T3" fmla="*/ 325 h 446"/>
              <a:gd name="T4" fmla="*/ 528 w 559"/>
              <a:gd name="T5" fmla="*/ 0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9" h="446">
                <a:moveTo>
                  <a:pt x="0" y="446"/>
                </a:moveTo>
                <a:cubicBezTo>
                  <a:pt x="191" y="422"/>
                  <a:pt x="383" y="399"/>
                  <a:pt x="471" y="325"/>
                </a:cubicBezTo>
                <a:cubicBezTo>
                  <a:pt x="559" y="251"/>
                  <a:pt x="543" y="125"/>
                  <a:pt x="528" y="0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66250" name="Object 10">
            <a:extLst>
              <a:ext uri="{FF2B5EF4-FFF2-40B4-BE49-F238E27FC236}">
                <a16:creationId xmlns:a16="http://schemas.microsoft.com/office/drawing/2014/main" id="{43AA118F-CA63-811C-2ACD-FF0CA5E83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75" y="5429250"/>
          <a:ext cx="16192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927000" imgH="228600" progId="Equation.3">
                  <p:embed/>
                </p:oleObj>
              </mc:Choice>
              <mc:Fallback>
                <p:oleObj name="方程式" r:id="rId12" imgW="927000" imgH="228600" progId="Equation.3">
                  <p:embed/>
                  <p:pic>
                    <p:nvPicPr>
                      <p:cNvPr id="266250" name="Object 10">
                        <a:extLst>
                          <a:ext uri="{FF2B5EF4-FFF2-40B4-BE49-F238E27FC236}">
                            <a16:creationId xmlns:a16="http://schemas.microsoft.com/office/drawing/2014/main" id="{43AA118F-CA63-811C-2ACD-FF0CA5E83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75" y="5429250"/>
                        <a:ext cx="16192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1E758E7F-D7E1-CA7D-146D-F943AE6E7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hlink"/>
                </a:solidFill>
              </a:rPr>
              <a:t>2.3 The Inverse of a Matrix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6DDEBA85-94DF-85C9-C53B-DDB9C00DC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TW" sz="2400" b="1" i="1" dirty="0">
                <a:solidFill>
                  <a:schemeClr val="folHlink"/>
                </a:solidFill>
              </a:rPr>
              <a:t>Definition of an Inverse of a Matrix</a:t>
            </a:r>
            <a:br>
              <a:rPr lang="en-US" altLang="zh-TW" sz="2400" dirty="0"/>
            </a:br>
            <a:r>
              <a:rPr lang="en-US" altLang="zh-TW" sz="2400" dirty="0"/>
              <a:t>An </a:t>
            </a:r>
            <a:r>
              <a:rPr lang="en-US" altLang="zh-TW" sz="2400" i="1" dirty="0" err="1"/>
              <a:t>n</a:t>
            </a:r>
            <a:r>
              <a:rPr lang="en-US" altLang="zh-TW" sz="2400" dirty="0" err="1">
                <a:sym typeface="Symbol" panose="05050102010706020507" pitchFamily="18" charset="2"/>
              </a:rPr>
              <a:t></a:t>
            </a:r>
            <a:r>
              <a:rPr lang="en-US" altLang="zh-TW" sz="2400" i="1" dirty="0" err="1"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 matrix </a:t>
            </a:r>
            <a:r>
              <a:rPr lang="en-US" altLang="zh-TW" sz="2400" i="1" dirty="0"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sym typeface="Symbol" panose="05050102010706020507" pitchFamily="18" charset="2"/>
              </a:rPr>
              <a:t> is </a:t>
            </a:r>
            <a:r>
              <a:rPr lang="en-US" altLang="zh-TW" sz="2400" b="1" dirty="0">
                <a:solidFill>
                  <a:srgbClr val="3333FF"/>
                </a:solidFill>
                <a:sym typeface="Symbol" panose="05050102010706020507" pitchFamily="18" charset="2"/>
              </a:rPr>
              <a:t>invertible</a:t>
            </a:r>
            <a:r>
              <a:rPr lang="en-US" altLang="zh-TW" sz="2400" dirty="0">
                <a:sym typeface="Symbol" panose="05050102010706020507" pitchFamily="18" charset="2"/>
              </a:rPr>
              <a:t> if there exists an </a:t>
            </a:r>
            <a:r>
              <a:rPr lang="en-US" altLang="zh-TW" sz="2400" i="1" dirty="0" err="1"/>
              <a:t>n</a:t>
            </a:r>
            <a:r>
              <a:rPr lang="en-US" altLang="zh-TW" sz="2400" dirty="0" err="1">
                <a:sym typeface="Symbol" panose="05050102010706020507" pitchFamily="18" charset="2"/>
              </a:rPr>
              <a:t></a:t>
            </a:r>
            <a:r>
              <a:rPr lang="en-US" altLang="zh-TW" sz="2400" i="1" dirty="0" err="1"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 matrix </a:t>
            </a:r>
            <a:r>
              <a:rPr lang="en-US" altLang="zh-TW" sz="2400" i="1" dirty="0"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sym typeface="Symbol" panose="05050102010706020507" pitchFamily="18" charset="2"/>
              </a:rPr>
              <a:t> such that </a:t>
            </a:r>
            <a:r>
              <a:rPr lang="en-US" altLang="zh-TW" sz="2400" i="1" dirty="0">
                <a:solidFill>
                  <a:schemeClr val="hlink"/>
                </a:solidFill>
                <a:sym typeface="Symbol" panose="05050102010706020507" pitchFamily="18" charset="2"/>
              </a:rPr>
              <a:t>AB</a:t>
            </a:r>
            <a:r>
              <a:rPr lang="en-US" altLang="zh-TW" sz="2400" dirty="0">
                <a:solidFill>
                  <a:schemeClr val="hlink"/>
                </a:solidFill>
                <a:sym typeface="Symbol" panose="05050102010706020507" pitchFamily="18" charset="2"/>
              </a:rPr>
              <a:t> = </a:t>
            </a:r>
            <a:r>
              <a:rPr lang="en-US" altLang="zh-TW" sz="2400" i="1" dirty="0">
                <a:solidFill>
                  <a:schemeClr val="hlink"/>
                </a:solidFill>
                <a:sym typeface="Symbol" panose="05050102010706020507" pitchFamily="18" charset="2"/>
              </a:rPr>
              <a:t>BA</a:t>
            </a:r>
            <a:r>
              <a:rPr lang="en-US" altLang="zh-TW" sz="2400" dirty="0">
                <a:solidFill>
                  <a:schemeClr val="hlink"/>
                </a:solidFill>
                <a:sym typeface="Symbol" panose="05050102010706020507" pitchFamily="18" charset="2"/>
              </a:rPr>
              <a:t> = </a:t>
            </a:r>
            <a:r>
              <a:rPr lang="en-US" altLang="zh-TW" sz="2400" i="1" dirty="0">
                <a:solidFill>
                  <a:schemeClr val="hlink"/>
                </a:solidFill>
                <a:sym typeface="Symbol" panose="05050102010706020507" pitchFamily="18" charset="2"/>
              </a:rPr>
              <a:t>I</a:t>
            </a:r>
            <a:r>
              <a:rPr lang="en-US" altLang="zh-TW" sz="2400" i="1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endParaRPr lang="en-US" altLang="zh-TW" sz="2400" dirty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altLang="zh-TW" i="1" dirty="0">
                <a:sym typeface="Symbol" panose="05050102010706020507" pitchFamily="18" charset="2"/>
              </a:rPr>
              <a:t>I</a:t>
            </a:r>
            <a:r>
              <a:rPr lang="en-US" altLang="zh-TW" i="1" baseline="-25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 is the </a:t>
            </a:r>
            <a:r>
              <a:rPr lang="en-US" altLang="zh-TW" dirty="0">
                <a:solidFill>
                  <a:srgbClr val="660066"/>
                </a:solidFill>
                <a:sym typeface="Symbol" panose="05050102010706020507" pitchFamily="18" charset="2"/>
              </a:rPr>
              <a:t>identity matrix</a:t>
            </a:r>
            <a:r>
              <a:rPr lang="en-US" altLang="zh-TW" dirty="0">
                <a:sym typeface="Symbol" panose="05050102010706020507" pitchFamily="18" charset="2"/>
              </a:rPr>
              <a:t> of order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altLang="zh-TW" dirty="0">
                <a:sym typeface="Symbol" panose="05050102010706020507" pitchFamily="18" charset="2"/>
              </a:rPr>
              <a:t>The matrix </a:t>
            </a:r>
            <a:r>
              <a:rPr lang="en-US" altLang="zh-TW" i="1" dirty="0">
                <a:sym typeface="Symbol" panose="05050102010706020507" pitchFamily="18" charset="2"/>
              </a:rPr>
              <a:t>B</a:t>
            </a:r>
            <a:r>
              <a:rPr lang="en-US" altLang="zh-TW" dirty="0">
                <a:sym typeface="Symbol" panose="05050102010706020507" pitchFamily="18" charset="2"/>
              </a:rPr>
              <a:t> is called the </a:t>
            </a:r>
            <a:r>
              <a:rPr lang="en-US" altLang="zh-TW" dirty="0">
                <a:solidFill>
                  <a:srgbClr val="660066"/>
                </a:solidFill>
                <a:sym typeface="Symbol" panose="05050102010706020507" pitchFamily="18" charset="2"/>
              </a:rPr>
              <a:t>(multiplicative) inverse</a:t>
            </a:r>
            <a:r>
              <a:rPr lang="en-US" altLang="zh-TW" dirty="0">
                <a:sym typeface="Symbol" panose="05050102010706020507" pitchFamily="18" charset="2"/>
              </a:rPr>
              <a:t> of 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altLang="zh-TW" dirty="0">
                <a:sym typeface="Symbol" panose="05050102010706020507" pitchFamily="18" charset="2"/>
              </a:rPr>
              <a:t>A matrix that does </a:t>
            </a:r>
            <a:r>
              <a:rPr lang="en-US" altLang="zh-TW" b="1" dirty="0">
                <a:solidFill>
                  <a:schemeClr val="hlink"/>
                </a:solidFill>
                <a:sym typeface="Symbol" panose="05050102010706020507" pitchFamily="18" charset="2"/>
              </a:rPr>
              <a:t>NOT</a:t>
            </a:r>
            <a:r>
              <a:rPr lang="en-US" altLang="zh-TW" dirty="0">
                <a:sym typeface="Symbol" panose="05050102010706020507" pitchFamily="18" charset="2"/>
              </a:rPr>
              <a:t> have an inverse is called </a:t>
            </a:r>
            <a:r>
              <a:rPr lang="en-US" altLang="zh-TW" b="1" dirty="0">
                <a:solidFill>
                  <a:srgbClr val="3333FF"/>
                </a:solidFill>
                <a:sym typeface="Symbol" panose="05050102010706020507" pitchFamily="18" charset="2"/>
              </a:rPr>
              <a:t>noninvertible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TW" sz="2400" i="1" dirty="0" err="1">
                <a:solidFill>
                  <a:srgbClr val="660066"/>
                </a:solidFill>
                <a:sym typeface="Symbol" panose="05050102010706020507" pitchFamily="18" charset="2"/>
              </a:rPr>
              <a:t>Nonsquare</a:t>
            </a:r>
            <a:r>
              <a:rPr lang="en-US" altLang="zh-TW" sz="2400" dirty="0">
                <a:sym typeface="Symbol" panose="05050102010706020507" pitchFamily="18" charset="2"/>
              </a:rPr>
              <a:t> matrices do</a:t>
            </a:r>
            <a:r>
              <a:rPr lang="en-US" altLang="zh-TW" sz="2400" dirty="0">
                <a:solidFill>
                  <a:schemeClr val="hlink"/>
                </a:solidFill>
                <a:sym typeface="Symbol" panose="05050102010706020507" pitchFamily="18" charset="2"/>
              </a:rPr>
              <a:t> NOT</a:t>
            </a:r>
            <a:r>
              <a:rPr lang="en-US" altLang="zh-TW" sz="2400" dirty="0">
                <a:sym typeface="Symbol" panose="05050102010706020507" pitchFamily="18" charset="2"/>
              </a:rPr>
              <a:t> have inverse.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TW" sz="2400" b="1" i="1" dirty="0">
                <a:solidFill>
                  <a:schemeClr val="folHlink"/>
                </a:solidFill>
                <a:sym typeface="Symbol" panose="05050102010706020507" pitchFamily="18" charset="2"/>
              </a:rPr>
              <a:t>Theorem 2.7: Uniqueness of an Inverse Matrix</a:t>
            </a:r>
            <a:br>
              <a:rPr lang="en-US" altLang="zh-TW" sz="2400" dirty="0">
                <a:sym typeface="Symbol" panose="05050102010706020507" pitchFamily="18" charset="2"/>
              </a:rPr>
            </a:br>
            <a:r>
              <a:rPr lang="en-US" altLang="zh-TW" sz="2400" dirty="0">
                <a:sym typeface="Symbol" panose="05050102010706020507" pitchFamily="18" charset="2"/>
              </a:rPr>
              <a:t>If </a:t>
            </a:r>
            <a:r>
              <a:rPr lang="en-US" altLang="zh-TW" sz="2400" i="1" dirty="0"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sym typeface="Symbol" panose="05050102010706020507" pitchFamily="18" charset="2"/>
              </a:rPr>
              <a:t> is an </a:t>
            </a:r>
            <a:r>
              <a:rPr lang="en-US" altLang="zh-TW" sz="2400" b="1" dirty="0">
                <a:solidFill>
                  <a:srgbClr val="660066"/>
                </a:solidFill>
                <a:sym typeface="Symbol" panose="05050102010706020507" pitchFamily="18" charset="2"/>
              </a:rPr>
              <a:t>invertible</a:t>
            </a:r>
            <a:r>
              <a:rPr lang="en-US" altLang="zh-TW" sz="2400" dirty="0">
                <a:sym typeface="Symbol" panose="05050102010706020507" pitchFamily="18" charset="2"/>
              </a:rPr>
              <a:t> matrix, then </a:t>
            </a:r>
            <a:r>
              <a:rPr lang="en-US" altLang="zh-TW" sz="2400" i="1" dirty="0">
                <a:solidFill>
                  <a:schemeClr val="hlink"/>
                </a:solidFill>
                <a:sym typeface="Symbol" panose="05050102010706020507" pitchFamily="18" charset="2"/>
              </a:rPr>
              <a:t>its inverse is </a:t>
            </a:r>
            <a:r>
              <a:rPr lang="en-US" altLang="zh-TW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unique</a:t>
            </a:r>
            <a:r>
              <a:rPr lang="en-US" altLang="zh-TW" sz="2400" dirty="0">
                <a:sym typeface="Symbol" panose="05050102010706020507" pitchFamily="18" charset="2"/>
              </a:rPr>
              <a:t>.</a:t>
            </a:r>
            <a:br>
              <a:rPr lang="en-US" altLang="zh-TW" sz="2400" dirty="0">
                <a:sym typeface="Symbol" panose="05050102010706020507" pitchFamily="18" charset="2"/>
              </a:rPr>
            </a:br>
            <a:r>
              <a:rPr lang="en-US" altLang="zh-TW" sz="2400" dirty="0">
                <a:sym typeface="Symbol" panose="05050102010706020507" pitchFamily="18" charset="2"/>
              </a:rPr>
              <a:t>The inverse of </a:t>
            </a:r>
            <a:r>
              <a:rPr lang="en-US" altLang="zh-TW" sz="2400" i="1" dirty="0"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sym typeface="Symbol" panose="05050102010706020507" pitchFamily="18" charset="2"/>
              </a:rPr>
              <a:t> is denoted by      .</a:t>
            </a:r>
          </a:p>
        </p:txBody>
      </p:sp>
      <p:graphicFrame>
        <p:nvGraphicFramePr>
          <p:cNvPr id="268292" name="Object 4">
            <a:extLst>
              <a:ext uri="{FF2B5EF4-FFF2-40B4-BE49-F238E27FC236}">
                <a16:creationId xmlns:a16="http://schemas.microsoft.com/office/drawing/2014/main" id="{FF332D23-D343-FF9B-DE8C-702D874BF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566959"/>
              </p:ext>
            </p:extLst>
          </p:nvPr>
        </p:nvGraphicFramePr>
        <p:xfrm>
          <a:off x="5283345" y="4712422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41200" imgH="190440" progId="Equation.3">
                  <p:embed/>
                </p:oleObj>
              </mc:Choice>
              <mc:Fallback>
                <p:oleObj name="方程式" r:id="rId2" imgW="241200" imgH="190440" progId="Equation.3">
                  <p:embed/>
                  <p:pic>
                    <p:nvPicPr>
                      <p:cNvPr id="268292" name="Object 4">
                        <a:extLst>
                          <a:ext uri="{FF2B5EF4-FFF2-40B4-BE49-F238E27FC236}">
                            <a16:creationId xmlns:a16="http://schemas.microsoft.com/office/drawing/2014/main" id="{FF332D23-D343-FF9B-DE8C-702D874BF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345" y="4712422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3" name="Freeform 5">
            <a:extLst>
              <a:ext uri="{FF2B5EF4-FFF2-40B4-BE49-F238E27FC236}">
                <a16:creationId xmlns:a16="http://schemas.microsoft.com/office/drawing/2014/main" id="{2EE6321F-0DB4-5F55-17E9-537D89286711}"/>
              </a:ext>
            </a:extLst>
          </p:cNvPr>
          <p:cNvSpPr>
            <a:spLocks/>
          </p:cNvSpPr>
          <p:nvPr/>
        </p:nvSpPr>
        <p:spPr bwMode="auto">
          <a:xfrm>
            <a:off x="7577138" y="2962275"/>
            <a:ext cx="3054350" cy="2871788"/>
          </a:xfrm>
          <a:custGeom>
            <a:avLst/>
            <a:gdLst>
              <a:gd name="T0" fmla="*/ 915 w 1924"/>
              <a:gd name="T1" fmla="*/ 0 h 1399"/>
              <a:gd name="T2" fmla="*/ 1774 w 1924"/>
              <a:gd name="T3" fmla="*/ 485 h 1399"/>
              <a:gd name="T4" fmla="*/ 1628 w 1924"/>
              <a:gd name="T5" fmla="*/ 1152 h 1399"/>
              <a:gd name="T6" fmla="*/ 0 w 1924"/>
              <a:gd name="T7" fmla="*/ 1399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4" h="1399">
                <a:moveTo>
                  <a:pt x="915" y="0"/>
                </a:moveTo>
                <a:cubicBezTo>
                  <a:pt x="1285" y="146"/>
                  <a:pt x="1655" y="293"/>
                  <a:pt x="1774" y="485"/>
                </a:cubicBezTo>
                <a:cubicBezTo>
                  <a:pt x="1893" y="677"/>
                  <a:pt x="1924" y="1000"/>
                  <a:pt x="1628" y="1152"/>
                </a:cubicBezTo>
                <a:cubicBezTo>
                  <a:pt x="1332" y="1304"/>
                  <a:pt x="666" y="1351"/>
                  <a:pt x="0" y="1399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68294" name="Object 6">
            <a:extLst>
              <a:ext uri="{FF2B5EF4-FFF2-40B4-BE49-F238E27FC236}">
                <a16:creationId xmlns:a16="http://schemas.microsoft.com/office/drawing/2014/main" id="{8ABB0BCE-5529-6F78-82DE-161C80521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04150" y="5738813"/>
          <a:ext cx="2058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28520" imgH="190440" progId="Equation.3">
                  <p:embed/>
                </p:oleObj>
              </mc:Choice>
              <mc:Fallback>
                <p:oleObj name="方程式" r:id="rId4" imgW="1028520" imgH="190440" progId="Equation.3">
                  <p:embed/>
                  <p:pic>
                    <p:nvPicPr>
                      <p:cNvPr id="268294" name="Object 6">
                        <a:extLst>
                          <a:ext uri="{FF2B5EF4-FFF2-40B4-BE49-F238E27FC236}">
                            <a16:creationId xmlns:a16="http://schemas.microsoft.com/office/drawing/2014/main" id="{8ABB0BCE-5529-6F78-82DE-161C80521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150" y="5738813"/>
                        <a:ext cx="20589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23964105-B633-EBAB-3C49-40F0BC8FE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2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3C3D1C42-ECEF-8498-2BF4-F563CA261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3333FF"/>
                </a:solidFill>
              </a:rPr>
              <a:t>Find the inverse of the matrix</a:t>
            </a:r>
          </a:p>
          <a:p>
            <a:r>
              <a:rPr lang="en-US" altLang="zh-TW" sz="2400" b="1" i="1"/>
              <a:t>Sol:</a:t>
            </a:r>
            <a:r>
              <a:rPr lang="en-US" altLang="zh-TW" sz="2400"/>
              <a:t> To find the inverse of </a:t>
            </a:r>
            <a:r>
              <a:rPr lang="en-US" altLang="zh-TW" sz="2400" i="1"/>
              <a:t>A</a:t>
            </a:r>
            <a:r>
              <a:rPr lang="en-US" altLang="zh-TW" sz="2400"/>
              <a:t>,</a:t>
            </a:r>
            <a:br>
              <a:rPr lang="en-US" altLang="zh-TW" sz="2400"/>
            </a:br>
            <a:r>
              <a:rPr lang="en-US" altLang="zh-TW" sz="2400"/>
              <a:t>try to solve the matrix equation </a:t>
            </a:r>
            <a:r>
              <a:rPr lang="en-US" altLang="zh-TW" sz="2400" i="1">
                <a:solidFill>
                  <a:srgbClr val="660066"/>
                </a:solidFill>
              </a:rPr>
              <a:t>AX</a:t>
            </a:r>
            <a:r>
              <a:rPr lang="en-US" altLang="zh-TW" sz="2400">
                <a:solidFill>
                  <a:srgbClr val="660066"/>
                </a:solidFill>
              </a:rPr>
              <a:t> = </a:t>
            </a:r>
            <a:r>
              <a:rPr lang="en-US" altLang="zh-TW" sz="2400" i="1">
                <a:solidFill>
                  <a:srgbClr val="660066"/>
                </a:solidFill>
              </a:rPr>
              <a:t>I</a:t>
            </a:r>
            <a:r>
              <a:rPr lang="en-US" altLang="zh-TW" sz="2400"/>
              <a:t> for </a:t>
            </a:r>
            <a:r>
              <a:rPr lang="en-US" altLang="zh-TW" sz="2400" i="1"/>
              <a:t>X</a:t>
            </a:r>
            <a:r>
              <a:rPr lang="en-US" altLang="zh-TW" sz="2400"/>
              <a:t>.</a:t>
            </a:r>
          </a:p>
        </p:txBody>
      </p:sp>
      <p:graphicFrame>
        <p:nvGraphicFramePr>
          <p:cNvPr id="270340" name="Object 4">
            <a:extLst>
              <a:ext uri="{FF2B5EF4-FFF2-40B4-BE49-F238E27FC236}">
                <a16:creationId xmlns:a16="http://schemas.microsoft.com/office/drawing/2014/main" id="{E09CA189-886A-F98C-BA42-CA3C2EBE0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5138" y="1820863"/>
          <a:ext cx="182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14400" imgH="457200" progId="Equation.3">
                  <p:embed/>
                </p:oleObj>
              </mc:Choice>
              <mc:Fallback>
                <p:oleObj name="方程式" r:id="rId2" imgW="914400" imgH="457200" progId="Equation.3">
                  <p:embed/>
                  <p:pic>
                    <p:nvPicPr>
                      <p:cNvPr id="270340" name="Object 4">
                        <a:extLst>
                          <a:ext uri="{FF2B5EF4-FFF2-40B4-BE49-F238E27FC236}">
                            <a16:creationId xmlns:a16="http://schemas.microsoft.com/office/drawing/2014/main" id="{E09CA189-886A-F98C-BA42-CA3C2EBE0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1820863"/>
                        <a:ext cx="1828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1" name="Object 5">
            <a:extLst>
              <a:ext uri="{FF2B5EF4-FFF2-40B4-BE49-F238E27FC236}">
                <a16:creationId xmlns:a16="http://schemas.microsoft.com/office/drawing/2014/main" id="{9F26D382-2C13-24E3-8732-D6C3000C6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1614" y="3216275"/>
          <a:ext cx="4175125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387520" imgH="1930320" progId="Equation.3">
                  <p:embed/>
                </p:oleObj>
              </mc:Choice>
              <mc:Fallback>
                <p:oleObj name="方程式" r:id="rId4" imgW="2387520" imgH="1930320" progId="Equation.3">
                  <p:embed/>
                  <p:pic>
                    <p:nvPicPr>
                      <p:cNvPr id="270341" name="Object 5">
                        <a:extLst>
                          <a:ext uri="{FF2B5EF4-FFF2-40B4-BE49-F238E27FC236}">
                            <a16:creationId xmlns:a16="http://schemas.microsoft.com/office/drawing/2014/main" id="{9F26D382-2C13-24E3-8732-D6C3000C6A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4" y="3216275"/>
                        <a:ext cx="4175125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2" name="Object 6">
            <a:extLst>
              <a:ext uri="{FF2B5EF4-FFF2-40B4-BE49-F238E27FC236}">
                <a16:creationId xmlns:a16="http://schemas.microsoft.com/office/drawing/2014/main" id="{443C0255-8D34-B6F0-01FA-27C58D3CC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2189" y="3243263"/>
          <a:ext cx="230663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320480" imgH="457200" progId="Equation.3">
                  <p:embed/>
                </p:oleObj>
              </mc:Choice>
              <mc:Fallback>
                <p:oleObj name="方程式" r:id="rId6" imgW="1320480" imgH="457200" progId="Equation.3">
                  <p:embed/>
                  <p:pic>
                    <p:nvPicPr>
                      <p:cNvPr id="270342" name="Object 6">
                        <a:extLst>
                          <a:ext uri="{FF2B5EF4-FFF2-40B4-BE49-F238E27FC236}">
                            <a16:creationId xmlns:a16="http://schemas.microsoft.com/office/drawing/2014/main" id="{443C0255-8D34-B6F0-01FA-27C58D3CC3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89" y="3243263"/>
                        <a:ext cx="2306637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3" name="Text Box 7">
            <a:extLst>
              <a:ext uri="{FF2B5EF4-FFF2-40B4-BE49-F238E27FC236}">
                <a16:creationId xmlns:a16="http://schemas.microsoft.com/office/drawing/2014/main" id="{466187E2-7049-B305-A10C-EABCB8F25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4194176"/>
            <a:ext cx="2857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Times New Roman" panose="02020603050405020304" pitchFamily="18" charset="0"/>
              </a:rPr>
              <a:t>Using </a:t>
            </a:r>
            <a:r>
              <a:rPr lang="en-US" altLang="zh-TW" sz="2000" u="sng">
                <a:solidFill>
                  <a:schemeClr val="hlink"/>
                </a:solidFill>
                <a:latin typeface="Times New Roman" panose="02020603050405020304" pitchFamily="18" charset="0"/>
              </a:rPr>
              <a:t>matrix multiplication</a:t>
            </a:r>
            <a:r>
              <a:rPr lang="en-US" altLang="zh-TW" sz="2000">
                <a:solidFill>
                  <a:schemeClr val="hlink"/>
                </a:solidFill>
                <a:latin typeface="Times New Roman" panose="02020603050405020304" pitchFamily="18" charset="0"/>
              </a:rPr>
              <a:t> to check the result.</a:t>
            </a:r>
          </a:p>
        </p:txBody>
      </p:sp>
      <p:graphicFrame>
        <p:nvGraphicFramePr>
          <p:cNvPr id="270344" name="Object 8">
            <a:extLst>
              <a:ext uri="{FF2B5EF4-FFF2-40B4-BE49-F238E27FC236}">
                <a16:creationId xmlns:a16="http://schemas.microsoft.com/office/drawing/2014/main" id="{19B9FF4A-FF97-2D01-81A1-2ADA7DC7E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4725" y="4938713"/>
          <a:ext cx="32654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866600" imgH="457200" progId="Equation.3">
                  <p:embed/>
                </p:oleObj>
              </mc:Choice>
              <mc:Fallback>
                <p:oleObj name="方程式" r:id="rId8" imgW="1866600" imgH="457200" progId="Equation.3">
                  <p:embed/>
                  <p:pic>
                    <p:nvPicPr>
                      <p:cNvPr id="270344" name="Object 8">
                        <a:extLst>
                          <a:ext uri="{FF2B5EF4-FFF2-40B4-BE49-F238E27FC236}">
                            <a16:creationId xmlns:a16="http://schemas.microsoft.com/office/drawing/2014/main" id="{19B9FF4A-FF97-2D01-81A1-2ADA7DC7EC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5" y="4938713"/>
                        <a:ext cx="32654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2">
            <a:extLst>
              <a:ext uri="{FF2B5EF4-FFF2-40B4-BE49-F238E27FC236}">
                <a16:creationId xmlns:a16="http://schemas.microsoft.com/office/drawing/2014/main" id="{727AEB75-A4F5-0543-FB5F-5C5C8D7C2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908050"/>
            <a:ext cx="8280400" cy="25733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800" b="1">
                <a:latin typeface="Arial" panose="020B0604020202020204" pitchFamily="34" charset="0"/>
              </a:rPr>
              <a:t>Definition 1.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400"/>
              <a:t>Let                         be a sequence of </a:t>
            </a:r>
            <a:r>
              <a:rPr lang="en-US" altLang="zh-TW" sz="2400" i="1"/>
              <a:t>n</a:t>
            </a:r>
            <a:r>
              <a:rPr lang="en-US" altLang="zh-TW" sz="2400"/>
              <a:t> real numbers. The set of all such sequences is called </a:t>
            </a:r>
            <a:r>
              <a:rPr lang="en-US" altLang="zh-TW" sz="2400" b="1" i="1">
                <a:solidFill>
                  <a:srgbClr val="0033CC"/>
                </a:solidFill>
              </a:rPr>
              <a:t>n</a:t>
            </a:r>
            <a:r>
              <a:rPr lang="en-US" altLang="zh-TW" sz="2400" b="1">
                <a:solidFill>
                  <a:srgbClr val="0033CC"/>
                </a:solidFill>
              </a:rPr>
              <a:t>-space (or </a:t>
            </a:r>
            <a:r>
              <a:rPr lang="en-US" altLang="zh-TW" sz="2400" b="1" i="1">
                <a:solidFill>
                  <a:srgbClr val="0033CC"/>
                </a:solidFill>
              </a:rPr>
              <a:t>n</a:t>
            </a:r>
            <a:r>
              <a:rPr lang="en-US" altLang="zh-TW" sz="2400" b="1">
                <a:solidFill>
                  <a:srgbClr val="0033CC"/>
                </a:solidFill>
              </a:rPr>
              <a:t>-dimensional. space)</a:t>
            </a:r>
            <a:r>
              <a:rPr lang="en-US" altLang="zh-TW" sz="2400"/>
              <a:t> and is denoted </a:t>
            </a:r>
            <a:r>
              <a:rPr lang="en-US" altLang="zh-TW" sz="2400" b="1">
                <a:solidFill>
                  <a:srgbClr val="0033CC"/>
                </a:solidFill>
              </a:rPr>
              <a:t>R</a:t>
            </a:r>
            <a:r>
              <a:rPr lang="en-US" altLang="zh-TW" sz="2400" i="1" baseline="30000">
                <a:solidFill>
                  <a:srgbClr val="0033CC"/>
                </a:solidFill>
              </a:rPr>
              <a:t>n</a:t>
            </a:r>
            <a:r>
              <a:rPr lang="en-US" altLang="zh-TW" sz="2400"/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400" i="1"/>
              <a:t>      u</a:t>
            </a:r>
            <a:r>
              <a:rPr lang="en-US" altLang="zh-TW" sz="2400" baseline="-25000"/>
              <a:t>1</a:t>
            </a:r>
            <a:r>
              <a:rPr lang="en-US" altLang="zh-TW" sz="2400"/>
              <a:t> is the </a:t>
            </a:r>
            <a:r>
              <a:rPr lang="en-US" altLang="zh-TW" sz="2400" b="1">
                <a:solidFill>
                  <a:srgbClr val="0033CC"/>
                </a:solidFill>
              </a:rPr>
              <a:t>first component</a:t>
            </a:r>
            <a:r>
              <a:rPr lang="en-US" altLang="zh-TW" sz="2400"/>
              <a:t> of                         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400" i="1"/>
              <a:t>      u</a:t>
            </a:r>
            <a:r>
              <a:rPr lang="en-US" altLang="zh-TW" sz="2400" baseline="-25000"/>
              <a:t>2</a:t>
            </a:r>
            <a:r>
              <a:rPr lang="en-US" altLang="zh-TW" sz="2400"/>
              <a:t> is the </a:t>
            </a:r>
            <a:r>
              <a:rPr lang="en-US" altLang="zh-TW" sz="2400" b="1">
                <a:solidFill>
                  <a:srgbClr val="0033CC"/>
                </a:solidFill>
              </a:rPr>
              <a:t>second component</a:t>
            </a:r>
            <a:r>
              <a:rPr lang="en-US" altLang="zh-TW" sz="2400"/>
              <a:t> and so on.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20D9F2FE-5138-E89D-8048-EF9DAE072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1412875"/>
          <a:ext cx="163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380880" progId="Equation.3">
                  <p:embed/>
                </p:oleObj>
              </mc:Choice>
              <mc:Fallback>
                <p:oleObj name="Equation" r:id="rId2" imgW="1638000" imgH="380880" progId="Equation.3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20D9F2FE-5138-E89D-8048-EF9DAE072E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412875"/>
                        <a:ext cx="163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>
            <a:extLst>
              <a:ext uri="{FF2B5EF4-FFF2-40B4-BE49-F238E27FC236}">
                <a16:creationId xmlns:a16="http://schemas.microsoft.com/office/drawing/2014/main" id="{E6BC7FD3-4F80-2BBB-25EB-3F61A1893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0" y="2636838"/>
          <a:ext cx="163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380880" progId="Equation.DSMT4">
                  <p:embed/>
                </p:oleObj>
              </mc:Choice>
              <mc:Fallback>
                <p:oleObj name="Equation" r:id="rId4" imgW="1638000" imgH="380880" progId="Equation.DSMT4">
                  <p:embed/>
                  <p:pic>
                    <p:nvPicPr>
                      <p:cNvPr id="1027" name="Object 4">
                        <a:extLst>
                          <a:ext uri="{FF2B5EF4-FFF2-40B4-BE49-F238E27FC236}">
                            <a16:creationId xmlns:a16="http://schemas.microsoft.com/office/drawing/2014/main" id="{E6BC7FD3-4F80-2BBB-25EB-3F61A1893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636838"/>
                        <a:ext cx="163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id="{A8147E17-2E6F-FA28-5F81-C2435FBA4C70}"/>
              </a:ext>
            </a:extLst>
          </p:cNvPr>
          <p:cNvGrpSpPr>
            <a:grpSpLocks/>
          </p:cNvGrpSpPr>
          <p:nvPr/>
        </p:nvGrpSpPr>
        <p:grpSpPr bwMode="auto">
          <a:xfrm>
            <a:off x="1919289" y="3644901"/>
            <a:ext cx="8397875" cy="2439189"/>
            <a:chOff x="240" y="2016"/>
            <a:chExt cx="5290" cy="1419"/>
          </a:xfrm>
        </p:grpSpPr>
        <p:sp>
          <p:nvSpPr>
            <p:cNvPr id="1034" name="Text Box 5">
              <a:extLst>
                <a:ext uri="{FF2B5EF4-FFF2-40B4-BE49-F238E27FC236}">
                  <a16:creationId xmlns:a16="http://schemas.microsoft.com/office/drawing/2014/main" id="{882D5B94-FE85-DA4D-1741-7287265B2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16"/>
              <a:ext cx="1066" cy="26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i="1">
                  <a:solidFill>
                    <a:schemeClr val="tx2"/>
                  </a:solidFill>
                  <a:latin typeface="Arial" panose="020B0604020202020204" pitchFamily="34" charset="0"/>
                </a:rPr>
                <a:t>Example 1</a:t>
              </a:r>
            </a:p>
          </p:txBody>
        </p:sp>
        <p:grpSp>
          <p:nvGrpSpPr>
            <p:cNvPr id="1035" name="Group 8">
              <a:extLst>
                <a:ext uri="{FF2B5EF4-FFF2-40B4-BE49-F238E27FC236}">
                  <a16:creationId xmlns:a16="http://schemas.microsoft.com/office/drawing/2014/main" id="{556C7A47-E2D6-F67B-A89A-CC3BCDA99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" y="2330"/>
              <a:ext cx="5194" cy="479"/>
              <a:chOff x="326" y="2330"/>
              <a:chExt cx="5194" cy="479"/>
            </a:xfrm>
          </p:grpSpPr>
          <p:sp>
            <p:nvSpPr>
              <p:cNvPr id="1038" name="Text Box 6">
                <a:extLst>
                  <a:ext uri="{FF2B5EF4-FFF2-40B4-BE49-F238E27FC236}">
                    <a16:creationId xmlns:a16="http://schemas.microsoft.com/office/drawing/2014/main" id="{F3842020-1F8B-D291-2FC7-E5E0B1257C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" y="2330"/>
                <a:ext cx="5194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zh-TW" sz="2400" b="1"/>
                  <a:t> R</a:t>
                </a:r>
                <a:r>
                  <a:rPr lang="en-US" altLang="zh-TW" sz="2400" baseline="30000"/>
                  <a:t>2 </a:t>
                </a:r>
                <a:r>
                  <a:rPr lang="en-US" altLang="zh-TW" sz="2400"/>
                  <a:t>is the collection of all sets of two ordered real numbers. </a:t>
                </a:r>
              </a:p>
              <a:p>
                <a:pPr eaLnBrk="1" hangingPunct="1"/>
                <a:r>
                  <a:rPr lang="en-US" altLang="zh-TW" sz="2400"/>
                  <a:t>   For example, (0, 0) ,  (1, 2) and (-2, -3) are elements of </a:t>
                </a:r>
                <a:r>
                  <a:rPr lang="en-US" altLang="zh-TW" sz="2400" b="1"/>
                  <a:t>R</a:t>
                </a:r>
                <a:r>
                  <a:rPr lang="en-US" altLang="zh-TW" sz="2400" baseline="30000"/>
                  <a:t>2</a:t>
                </a:r>
                <a:r>
                  <a:rPr lang="en-US" altLang="zh-TW" sz="2400"/>
                  <a:t>.</a:t>
                </a:r>
              </a:p>
            </p:txBody>
          </p:sp>
          <p:graphicFrame>
            <p:nvGraphicFramePr>
              <p:cNvPr id="1029" name="Object 7">
                <a:extLst>
                  <a:ext uri="{FF2B5EF4-FFF2-40B4-BE49-F238E27FC236}">
                    <a16:creationId xmlns:a16="http://schemas.microsoft.com/office/drawing/2014/main" id="{02C15F84-CB4F-197A-981B-E6A3C6ABF6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8" y="2688"/>
              <a:ext cx="72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14120" imgH="164880" progId="Equation.DSMT4">
                      <p:embed/>
                    </p:oleObj>
                  </mc:Choice>
                  <mc:Fallback>
                    <p:oleObj name="Equation" r:id="rId5" imgW="114120" imgH="164880" progId="Equation.DSMT4">
                      <p:embed/>
                      <p:pic>
                        <p:nvPicPr>
                          <p:cNvPr id="1029" name="Object 7">
                            <a:extLst>
                              <a:ext uri="{FF2B5EF4-FFF2-40B4-BE49-F238E27FC236}">
                                <a16:creationId xmlns:a16="http://schemas.microsoft.com/office/drawing/2014/main" id="{02C15F84-CB4F-197A-981B-E6A3C6ABF63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8" y="2688"/>
                            <a:ext cx="72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6" name="Group 12">
              <a:extLst>
                <a:ext uri="{FF2B5EF4-FFF2-40B4-BE49-F238E27FC236}">
                  <a16:creationId xmlns:a16="http://schemas.microsoft.com/office/drawing/2014/main" id="{B20E002E-EA89-9B36-E7DD-08606E031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880"/>
              <a:ext cx="5194" cy="555"/>
              <a:chOff x="336" y="2880"/>
              <a:chExt cx="5194" cy="555"/>
            </a:xfrm>
          </p:grpSpPr>
          <p:sp>
            <p:nvSpPr>
              <p:cNvPr id="1037" name="Text Box 10">
                <a:extLst>
                  <a:ext uri="{FF2B5EF4-FFF2-40B4-BE49-F238E27FC236}">
                    <a16:creationId xmlns:a16="http://schemas.microsoft.com/office/drawing/2014/main" id="{EA0F173E-9333-DACB-4DED-CE12235485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880"/>
                <a:ext cx="5194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zh-TW" sz="2400" b="1"/>
                  <a:t> R</a:t>
                </a:r>
                <a:r>
                  <a:rPr lang="en-US" altLang="zh-TW" sz="2400" baseline="30000"/>
                  <a:t>3</a:t>
                </a:r>
                <a:r>
                  <a:rPr lang="en-US" altLang="zh-TW" sz="2400"/>
                  <a:t> is the collection of all sets of three ordered real numbers. </a:t>
                </a:r>
              </a:p>
              <a:p>
                <a:pPr eaLnBrk="1" hangingPunct="1"/>
                <a:r>
                  <a:rPr lang="en-US" altLang="zh-TW" sz="2400"/>
                  <a:t>   For example, (0,0, 0)</a:t>
                </a:r>
                <a:r>
                  <a:rPr lang="en-US" altLang="zh-TW"/>
                  <a:t> </a:t>
                </a:r>
                <a:r>
                  <a:rPr lang="en-US" altLang="zh-TW" sz="2400"/>
                  <a:t>and</a:t>
                </a:r>
                <a:r>
                  <a:rPr lang="en-US" altLang="zh-TW"/>
                  <a:t> </a:t>
                </a:r>
                <a:r>
                  <a:rPr lang="en-US" altLang="zh-TW" sz="2400"/>
                  <a:t>(-1,3, 4) are elements of</a:t>
                </a:r>
                <a:r>
                  <a:rPr lang="en-US" altLang="zh-TW"/>
                  <a:t> </a:t>
                </a:r>
                <a:r>
                  <a:rPr lang="en-US" altLang="zh-TW" sz="2400" b="1"/>
                  <a:t>R</a:t>
                </a:r>
                <a:r>
                  <a:rPr lang="en-US" altLang="zh-TW" sz="2400" baseline="30000"/>
                  <a:t>3</a:t>
                </a:r>
                <a:r>
                  <a:rPr lang="en-US" altLang="zh-TW" sz="2400"/>
                  <a:t>.</a:t>
                </a:r>
              </a:p>
            </p:txBody>
          </p:sp>
          <p:graphicFrame>
            <p:nvGraphicFramePr>
              <p:cNvPr id="1028" name="Object 11">
                <a:extLst>
                  <a:ext uri="{FF2B5EF4-FFF2-40B4-BE49-F238E27FC236}">
                    <a16:creationId xmlns:a16="http://schemas.microsoft.com/office/drawing/2014/main" id="{CC6DDEA9-D248-1CF0-09EE-7AB6BC0E8E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00" y="3256"/>
              <a:ext cx="72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14120" imgH="164880" progId="Equation.DSMT4">
                      <p:embed/>
                    </p:oleObj>
                  </mc:Choice>
                  <mc:Fallback>
                    <p:oleObj name="Equation" r:id="rId7" imgW="114120" imgH="164880" progId="Equation.DSMT4">
                      <p:embed/>
                      <p:pic>
                        <p:nvPicPr>
                          <p:cNvPr id="1028" name="Object 11">
                            <a:extLst>
                              <a:ext uri="{FF2B5EF4-FFF2-40B4-BE49-F238E27FC236}">
                                <a16:creationId xmlns:a16="http://schemas.microsoft.com/office/drawing/2014/main" id="{CC6DDEA9-D248-1CF0-09EE-7AB6BC0E8E8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0" y="3256"/>
                            <a:ext cx="72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33" name="Rectangle 15">
            <a:extLst>
              <a:ext uri="{FF2B5EF4-FFF2-40B4-BE49-F238E27FC236}">
                <a16:creationId xmlns:a16="http://schemas.microsoft.com/office/drawing/2014/main" id="{89C40D0C-E631-5B29-485B-2742B8BFE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919" y="248443"/>
            <a:ext cx="7772400" cy="608013"/>
          </a:xfrm>
        </p:spPr>
        <p:txBody>
          <a:bodyPr/>
          <a:lstStyle/>
          <a:p>
            <a:pPr algn="ctr" eaLnBrk="1" hangingPunct="1"/>
            <a:r>
              <a:rPr lang="en-US" altLang="en-US" sz="3200" dirty="0"/>
              <a:t>The vector Space R</a:t>
            </a:r>
            <a:r>
              <a:rPr lang="en-US" altLang="en-US" sz="3200" baseline="30000" dirty="0"/>
              <a:t>n</a:t>
            </a: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0326D735-66A1-A450-4AB2-7B579E5C6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6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F00B157-8595-D446-1988-326FE9D3E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3333FF"/>
                </a:solidFill>
              </a:rPr>
              <a:t>Compute </a:t>
            </a:r>
            <a:r>
              <a:rPr lang="en-US" altLang="zh-TW" sz="2400" i="1">
                <a:solidFill>
                  <a:srgbClr val="3333FF"/>
                </a:solidFill>
              </a:rPr>
              <a:t>A</a:t>
            </a:r>
            <a:r>
              <a:rPr lang="en-US" altLang="zh-TW" sz="2400" baseline="40000">
                <a:solidFill>
                  <a:srgbClr val="3333FF"/>
                </a:solidFill>
                <a:sym typeface="Symbol" panose="05050102010706020507" pitchFamily="18" charset="2"/>
              </a:rPr>
              <a:t>2</a:t>
            </a:r>
            <a:r>
              <a:rPr lang="en-US" altLang="zh-TW" sz="2400">
                <a:solidFill>
                  <a:srgbClr val="3333FF"/>
                </a:solidFill>
              </a:rPr>
              <a:t> in two different ways and show that the results are equal.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/>
              <a:t>1. (</a:t>
            </a:r>
            <a:r>
              <a:rPr lang="en-US" altLang="zh-TW" sz="2000" i="1"/>
              <a:t>A</a:t>
            </a:r>
            <a:r>
              <a:rPr lang="en-US" altLang="zh-TW" sz="2000" baseline="40000">
                <a:sym typeface="Symbol" panose="05050102010706020507" pitchFamily="18" charset="2"/>
              </a:rPr>
              <a:t>2</a:t>
            </a:r>
            <a:r>
              <a:rPr lang="en-US" altLang="zh-TW" sz="2000"/>
              <a:t>)</a:t>
            </a:r>
            <a:r>
              <a:rPr lang="en-US" altLang="zh-TW" sz="2000" baseline="40000">
                <a:sym typeface="Symbol" panose="05050102010706020507" pitchFamily="18" charset="2"/>
              </a:rPr>
              <a:t>1</a:t>
            </a:r>
            <a:r>
              <a:rPr lang="en-US" altLang="zh-TW" sz="2000">
                <a:sym typeface="Symbol" panose="05050102010706020507" pitchFamily="18" charset="2"/>
              </a:rPr>
              <a:t>:</a:t>
            </a:r>
            <a:r>
              <a:rPr lang="en-US" altLang="zh-TW" sz="2000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200"/>
          </a:p>
          <a:p>
            <a:pPr>
              <a:buFont typeface="Wingdings" panose="05000000000000000000" pitchFamily="2" charset="2"/>
              <a:buNone/>
            </a:pPr>
            <a:endParaRPr lang="en-US" altLang="zh-TW" sz="2200"/>
          </a:p>
          <a:p>
            <a:pPr>
              <a:buFont typeface="Wingdings" panose="05000000000000000000" pitchFamily="2" charset="2"/>
              <a:buNone/>
            </a:pPr>
            <a:endParaRPr lang="en-US" altLang="zh-TW" sz="22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/>
              <a:t>2. (</a:t>
            </a:r>
            <a:r>
              <a:rPr lang="en-US" altLang="zh-TW" sz="2000" i="1"/>
              <a:t>A</a:t>
            </a:r>
            <a:r>
              <a:rPr lang="en-US" altLang="zh-TW" sz="2000" baseline="40000">
                <a:sym typeface="Symbol" panose="05050102010706020507" pitchFamily="18" charset="2"/>
              </a:rPr>
              <a:t>1</a:t>
            </a:r>
            <a:r>
              <a:rPr lang="en-US" altLang="zh-TW" sz="2000"/>
              <a:t>)</a:t>
            </a:r>
            <a:r>
              <a:rPr lang="en-US" altLang="zh-TW" sz="2000" baseline="40000">
                <a:sym typeface="Symbol" panose="05050102010706020507" pitchFamily="18" charset="2"/>
              </a:rPr>
              <a:t>2</a:t>
            </a:r>
            <a:r>
              <a:rPr lang="en-US" altLang="zh-TW" sz="2000"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277508" name="Object 4">
            <a:extLst>
              <a:ext uri="{FF2B5EF4-FFF2-40B4-BE49-F238E27FC236}">
                <a16:creationId xmlns:a16="http://schemas.microsoft.com/office/drawing/2014/main" id="{6E7A59A2-2AF0-8982-3607-708FE2CAF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0113" y="863601"/>
          <a:ext cx="144621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723600" imgH="457200" progId="Equation.3">
                  <p:embed/>
                </p:oleObj>
              </mc:Choice>
              <mc:Fallback>
                <p:oleObj name="方程式" r:id="rId2" imgW="723600" imgH="457200" progId="Equation.3">
                  <p:embed/>
                  <p:pic>
                    <p:nvPicPr>
                      <p:cNvPr id="277508" name="Object 4">
                        <a:extLst>
                          <a:ext uri="{FF2B5EF4-FFF2-40B4-BE49-F238E27FC236}">
                            <a16:creationId xmlns:a16="http://schemas.microsoft.com/office/drawing/2014/main" id="{6E7A59A2-2AF0-8982-3607-708FE2CAF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863601"/>
                        <a:ext cx="1446212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9" name="Object 5">
            <a:extLst>
              <a:ext uri="{FF2B5EF4-FFF2-40B4-BE49-F238E27FC236}">
                <a16:creationId xmlns:a16="http://schemas.microsoft.com/office/drawing/2014/main" id="{2A573B29-C594-D21D-3F7B-DB7698642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7464" y="2647951"/>
          <a:ext cx="335438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917360" imgH="457200" progId="Equation.3">
                  <p:embed/>
                </p:oleObj>
              </mc:Choice>
              <mc:Fallback>
                <p:oleObj name="方程式" r:id="rId4" imgW="1917360" imgH="457200" progId="Equation.3">
                  <p:embed/>
                  <p:pic>
                    <p:nvPicPr>
                      <p:cNvPr id="277509" name="Object 5">
                        <a:extLst>
                          <a:ext uri="{FF2B5EF4-FFF2-40B4-BE49-F238E27FC236}">
                            <a16:creationId xmlns:a16="http://schemas.microsoft.com/office/drawing/2014/main" id="{2A573B29-C594-D21D-3F7B-DB7698642F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4" y="2647951"/>
                        <a:ext cx="3354387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0" name="Object 6">
            <a:extLst>
              <a:ext uri="{FF2B5EF4-FFF2-40B4-BE49-F238E27FC236}">
                <a16:creationId xmlns:a16="http://schemas.microsoft.com/office/drawing/2014/main" id="{A43895A9-7C05-3A26-3590-D28DE4467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6138" y="2835275"/>
          <a:ext cx="29194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663560" imgH="203040" progId="Equation.3">
                  <p:embed/>
                </p:oleObj>
              </mc:Choice>
              <mc:Fallback>
                <p:oleObj name="方程式" r:id="rId6" imgW="1663560" imgH="203040" progId="Equation.3">
                  <p:embed/>
                  <p:pic>
                    <p:nvPicPr>
                      <p:cNvPr id="277510" name="Object 6">
                        <a:extLst>
                          <a:ext uri="{FF2B5EF4-FFF2-40B4-BE49-F238E27FC236}">
                            <a16:creationId xmlns:a16="http://schemas.microsoft.com/office/drawing/2014/main" id="{A43895A9-7C05-3A26-3590-D28DE4467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2835275"/>
                        <a:ext cx="291941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1" name="Object 7">
            <a:extLst>
              <a:ext uri="{FF2B5EF4-FFF2-40B4-BE49-F238E27FC236}">
                <a16:creationId xmlns:a16="http://schemas.microsoft.com/office/drawing/2014/main" id="{C8BA28A8-010D-8B5A-38C0-08D26CBD6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5550" y="3451225"/>
          <a:ext cx="40528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311200" imgH="482400" progId="Equation.3">
                  <p:embed/>
                </p:oleObj>
              </mc:Choice>
              <mc:Fallback>
                <p:oleObj name="方程式" r:id="rId8" imgW="2311200" imgH="482400" progId="Equation.3">
                  <p:embed/>
                  <p:pic>
                    <p:nvPicPr>
                      <p:cNvPr id="277511" name="Object 7">
                        <a:extLst>
                          <a:ext uri="{FF2B5EF4-FFF2-40B4-BE49-F238E27FC236}">
                            <a16:creationId xmlns:a16="http://schemas.microsoft.com/office/drawing/2014/main" id="{C8BA28A8-010D-8B5A-38C0-08D26CBD6A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451225"/>
                        <a:ext cx="40528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2" name="Object 8">
            <a:extLst>
              <a:ext uri="{FF2B5EF4-FFF2-40B4-BE49-F238E27FC236}">
                <a16:creationId xmlns:a16="http://schemas.microsoft.com/office/drawing/2014/main" id="{88B02BC1-AEEE-86CF-4FC7-AED885426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4114" y="4211638"/>
          <a:ext cx="38893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2222280" imgH="457200" progId="Equation.3">
                  <p:embed/>
                </p:oleObj>
              </mc:Choice>
              <mc:Fallback>
                <p:oleObj name="方程式" r:id="rId10" imgW="2222280" imgH="457200" progId="Equation.3">
                  <p:embed/>
                  <p:pic>
                    <p:nvPicPr>
                      <p:cNvPr id="277512" name="Object 8">
                        <a:extLst>
                          <a:ext uri="{FF2B5EF4-FFF2-40B4-BE49-F238E27FC236}">
                            <a16:creationId xmlns:a16="http://schemas.microsoft.com/office/drawing/2014/main" id="{88B02BC1-AEEE-86CF-4FC7-AED885426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4" y="4211638"/>
                        <a:ext cx="38893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3" name="Object 9">
            <a:extLst>
              <a:ext uri="{FF2B5EF4-FFF2-40B4-BE49-F238E27FC236}">
                <a16:creationId xmlns:a16="http://schemas.microsoft.com/office/drawing/2014/main" id="{FB0935E2-3436-473F-667F-7EF42CFFB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2050" y="4930775"/>
          <a:ext cx="35623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2031840" imgH="482400" progId="Equation.3">
                  <p:embed/>
                </p:oleObj>
              </mc:Choice>
              <mc:Fallback>
                <p:oleObj name="方程式" r:id="rId12" imgW="2031840" imgH="482400" progId="Equation.3">
                  <p:embed/>
                  <p:pic>
                    <p:nvPicPr>
                      <p:cNvPr id="277513" name="Object 9">
                        <a:extLst>
                          <a:ext uri="{FF2B5EF4-FFF2-40B4-BE49-F238E27FC236}">
                            <a16:creationId xmlns:a16="http://schemas.microsoft.com/office/drawing/2014/main" id="{FB0935E2-3436-473F-667F-7EF42CFFB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4930775"/>
                        <a:ext cx="35623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4" name="Object 10">
            <a:extLst>
              <a:ext uri="{FF2B5EF4-FFF2-40B4-BE49-F238E27FC236}">
                <a16:creationId xmlns:a16="http://schemas.microsoft.com/office/drawing/2014/main" id="{D149AA50-F880-1134-CB8D-AFA66C902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0463" y="5740400"/>
          <a:ext cx="45656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2603160" imgH="482400" progId="Equation.3">
                  <p:embed/>
                </p:oleObj>
              </mc:Choice>
              <mc:Fallback>
                <p:oleObj name="方程式" r:id="rId14" imgW="2603160" imgH="482400" progId="Equation.3">
                  <p:embed/>
                  <p:pic>
                    <p:nvPicPr>
                      <p:cNvPr id="277514" name="Object 10">
                        <a:extLst>
                          <a:ext uri="{FF2B5EF4-FFF2-40B4-BE49-F238E27FC236}">
                            <a16:creationId xmlns:a16="http://schemas.microsoft.com/office/drawing/2014/main" id="{D149AA50-F880-1134-CB8D-AFA66C9027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5740400"/>
                        <a:ext cx="45656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5" name="Rectangle 11">
            <a:extLst>
              <a:ext uri="{FF2B5EF4-FFF2-40B4-BE49-F238E27FC236}">
                <a16:creationId xmlns:a16="http://schemas.microsoft.com/office/drawing/2014/main" id="{853D67D4-E810-0935-E77F-E3BCCEFD5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4" y="3440114"/>
            <a:ext cx="1277937" cy="8715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16" name="Rectangle 12">
            <a:extLst>
              <a:ext uri="{FF2B5EF4-FFF2-40B4-BE49-F238E27FC236}">
                <a16:creationId xmlns:a16="http://schemas.microsoft.com/office/drawing/2014/main" id="{6627C4CA-356B-49EC-8374-1F2A0DCCD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5745164"/>
            <a:ext cx="1277938" cy="8715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17" name="Text Box 13">
            <a:extLst>
              <a:ext uri="{FF2B5EF4-FFF2-40B4-BE49-F238E27FC236}">
                <a16:creationId xmlns:a16="http://schemas.microsoft.com/office/drawing/2014/main" id="{73ADEDBE-EC88-03C3-3E91-31F5A7185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4732339"/>
            <a:ext cx="209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Times New Roman" panose="02020603050405020304" pitchFamily="18" charset="0"/>
              </a:rPr>
              <a:t>the same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EB5D41B0-D323-35B9-EEAA-B36E79148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7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D0703A7D-003C-3F63-CEEA-A00D6EDD3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solidFill>
                  <a:srgbClr val="3333FF"/>
                </a:solidFill>
              </a:rPr>
              <a:t>Find (</a:t>
            </a:r>
            <a:r>
              <a:rPr lang="en-US" altLang="zh-TW" sz="2000" i="1">
                <a:solidFill>
                  <a:srgbClr val="3333FF"/>
                </a:solidFill>
              </a:rPr>
              <a:t>AB</a:t>
            </a:r>
            <a:r>
              <a:rPr lang="en-US" altLang="zh-TW" sz="2000">
                <a:solidFill>
                  <a:srgbClr val="3333FF"/>
                </a:solidFill>
              </a:rPr>
              <a:t>)</a:t>
            </a:r>
            <a:r>
              <a:rPr lang="en-US" altLang="zh-TW" sz="2000" baseline="40000">
                <a:solidFill>
                  <a:srgbClr val="3333FF"/>
                </a:solidFill>
                <a:sym typeface="Symbol" panose="05050102010706020507" pitchFamily="18" charset="2"/>
              </a:rPr>
              <a:t>1</a:t>
            </a:r>
            <a:r>
              <a:rPr lang="en-US" altLang="zh-TW" sz="2000">
                <a:solidFill>
                  <a:srgbClr val="3333FF"/>
                </a:solidFill>
              </a:rPr>
              <a:t> for the matrices                          and</a:t>
            </a:r>
            <a:br>
              <a:rPr lang="en-US" altLang="zh-TW" sz="2000">
                <a:solidFill>
                  <a:srgbClr val="3333FF"/>
                </a:solidFill>
              </a:rPr>
            </a:br>
            <a:endParaRPr lang="en-US" altLang="zh-TW" sz="2000">
              <a:solidFill>
                <a:srgbClr val="3333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solidFill>
                  <a:srgbClr val="3333FF"/>
                </a:solidFill>
              </a:rPr>
              <a:t>using the fact that </a:t>
            </a:r>
            <a:r>
              <a:rPr lang="en-US" altLang="zh-TW" sz="2000" i="1">
                <a:solidFill>
                  <a:srgbClr val="3333FF"/>
                </a:solidFill>
              </a:rPr>
              <a:t>A</a:t>
            </a:r>
            <a:r>
              <a:rPr lang="en-US" altLang="zh-TW" sz="2000" baseline="40000">
                <a:solidFill>
                  <a:srgbClr val="3333FF"/>
                </a:solidFill>
                <a:sym typeface="Symbol" panose="05050102010706020507" pitchFamily="18" charset="2"/>
              </a:rPr>
              <a:t>1</a:t>
            </a:r>
            <a:r>
              <a:rPr lang="en-US" altLang="zh-TW" sz="2000">
                <a:solidFill>
                  <a:srgbClr val="3333FF"/>
                </a:solidFill>
              </a:rPr>
              <a:t> and </a:t>
            </a:r>
            <a:r>
              <a:rPr lang="en-US" altLang="zh-TW" sz="2000" i="1">
                <a:solidFill>
                  <a:srgbClr val="3333FF"/>
                </a:solidFill>
              </a:rPr>
              <a:t>B</a:t>
            </a:r>
            <a:r>
              <a:rPr lang="en-US" altLang="zh-TW" sz="2000" baseline="40000">
                <a:solidFill>
                  <a:srgbClr val="3333FF"/>
                </a:solidFill>
                <a:sym typeface="Symbol" panose="05050102010706020507" pitchFamily="18" charset="2"/>
              </a:rPr>
              <a:t>1</a:t>
            </a:r>
            <a:r>
              <a:rPr lang="en-US" altLang="zh-TW" sz="2000">
                <a:solidFill>
                  <a:srgbClr val="3333FF"/>
                </a:solidFill>
              </a:rPr>
              <a:t> are given by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>
              <a:solidFill>
                <a:srgbClr val="3333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000">
              <a:solidFill>
                <a:srgbClr val="3333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000">
              <a:solidFill>
                <a:srgbClr val="3333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1" i="1"/>
              <a:t>Sol:</a:t>
            </a:r>
          </a:p>
        </p:txBody>
      </p:sp>
      <p:graphicFrame>
        <p:nvGraphicFramePr>
          <p:cNvPr id="279556" name="Object 4">
            <a:extLst>
              <a:ext uri="{FF2B5EF4-FFF2-40B4-BE49-F238E27FC236}">
                <a16:creationId xmlns:a16="http://schemas.microsoft.com/office/drawing/2014/main" id="{C7737FC8-C755-8FBA-20EE-B95E3D524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3088" y="1628775"/>
          <a:ext cx="1600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14400" imgH="711000" progId="Equation.3">
                  <p:embed/>
                </p:oleObj>
              </mc:Choice>
              <mc:Fallback>
                <p:oleObj name="方程式" r:id="rId2" imgW="914400" imgH="711000" progId="Equation.3">
                  <p:embed/>
                  <p:pic>
                    <p:nvPicPr>
                      <p:cNvPr id="279556" name="Object 4">
                        <a:extLst>
                          <a:ext uri="{FF2B5EF4-FFF2-40B4-BE49-F238E27FC236}">
                            <a16:creationId xmlns:a16="http://schemas.microsoft.com/office/drawing/2014/main" id="{C7737FC8-C755-8FBA-20EE-B95E3D524A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628775"/>
                        <a:ext cx="16002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5">
            <a:extLst>
              <a:ext uri="{FF2B5EF4-FFF2-40B4-BE49-F238E27FC236}">
                <a16:creationId xmlns:a16="http://schemas.microsoft.com/office/drawing/2014/main" id="{3DB12D3E-8F56-0DEC-4EE6-58B6F139A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7951" y="1608138"/>
          <a:ext cx="16430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939600" imgH="711000" progId="Equation.3">
                  <p:embed/>
                </p:oleObj>
              </mc:Choice>
              <mc:Fallback>
                <p:oleObj name="方程式" r:id="rId4" imgW="939600" imgH="711000" progId="Equation.3">
                  <p:embed/>
                  <p:pic>
                    <p:nvPicPr>
                      <p:cNvPr id="279557" name="Object 5">
                        <a:extLst>
                          <a:ext uri="{FF2B5EF4-FFF2-40B4-BE49-F238E27FC236}">
                            <a16:creationId xmlns:a16="http://schemas.microsoft.com/office/drawing/2014/main" id="{3DB12D3E-8F56-0DEC-4EE6-58B6F139A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951" y="1608138"/>
                        <a:ext cx="164306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>
            <a:extLst>
              <a:ext uri="{FF2B5EF4-FFF2-40B4-BE49-F238E27FC236}">
                <a16:creationId xmlns:a16="http://schemas.microsoft.com/office/drawing/2014/main" id="{F5BDF6AF-BCB2-4F12-F6D1-1663F1ABB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0189" y="3036888"/>
          <a:ext cx="23336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333440" imgH="711000" progId="Equation.3">
                  <p:embed/>
                </p:oleObj>
              </mc:Choice>
              <mc:Fallback>
                <p:oleObj name="方程式" r:id="rId6" imgW="1333440" imgH="711000" progId="Equation.3">
                  <p:embed/>
                  <p:pic>
                    <p:nvPicPr>
                      <p:cNvPr id="279558" name="Object 6">
                        <a:extLst>
                          <a:ext uri="{FF2B5EF4-FFF2-40B4-BE49-F238E27FC236}">
                            <a16:creationId xmlns:a16="http://schemas.microsoft.com/office/drawing/2014/main" id="{F5BDF6AF-BCB2-4F12-F6D1-1663F1ABB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9" y="3036888"/>
                        <a:ext cx="233362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>
            <a:extLst>
              <a:ext uri="{FF2B5EF4-FFF2-40B4-BE49-F238E27FC236}">
                <a16:creationId xmlns:a16="http://schemas.microsoft.com/office/drawing/2014/main" id="{808DF062-BE6C-89FC-65B3-85785CFC6F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0" y="3017838"/>
          <a:ext cx="23558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346040" imgH="711000" progId="Equation.3">
                  <p:embed/>
                </p:oleObj>
              </mc:Choice>
              <mc:Fallback>
                <p:oleObj name="方程式" r:id="rId8" imgW="1346040" imgH="711000" progId="Equation.3">
                  <p:embed/>
                  <p:pic>
                    <p:nvPicPr>
                      <p:cNvPr id="279560" name="Object 8">
                        <a:extLst>
                          <a:ext uri="{FF2B5EF4-FFF2-40B4-BE49-F238E27FC236}">
                            <a16:creationId xmlns:a16="http://schemas.microsoft.com/office/drawing/2014/main" id="{808DF062-BE6C-89FC-65B3-85785CFC6F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017838"/>
                        <a:ext cx="23558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>
            <a:extLst>
              <a:ext uri="{FF2B5EF4-FFF2-40B4-BE49-F238E27FC236}">
                <a16:creationId xmlns:a16="http://schemas.microsoft.com/office/drawing/2014/main" id="{440B544E-BF38-D8B2-C439-12776D56A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1" y="4232275"/>
          <a:ext cx="72675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4152600" imgH="711000" progId="Equation.3">
                  <p:embed/>
                </p:oleObj>
              </mc:Choice>
              <mc:Fallback>
                <p:oleObj name="方程式" r:id="rId10" imgW="4152600" imgH="711000" progId="Equation.3">
                  <p:embed/>
                  <p:pic>
                    <p:nvPicPr>
                      <p:cNvPr id="279561" name="Object 9">
                        <a:extLst>
                          <a:ext uri="{FF2B5EF4-FFF2-40B4-BE49-F238E27FC236}">
                            <a16:creationId xmlns:a16="http://schemas.microsoft.com/office/drawing/2014/main" id="{440B544E-BF38-D8B2-C439-12776D56A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1" y="4232275"/>
                        <a:ext cx="72675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2" name="Object 10">
            <a:extLst>
              <a:ext uri="{FF2B5EF4-FFF2-40B4-BE49-F238E27FC236}">
                <a16:creationId xmlns:a16="http://schemas.microsoft.com/office/drawing/2014/main" id="{335C25E0-01DF-3CE7-1129-F2445BBE1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6839" y="5473701"/>
          <a:ext cx="18827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1257120" imgH="711000" progId="Equation.3">
                  <p:embed/>
                </p:oleObj>
              </mc:Choice>
              <mc:Fallback>
                <p:oleObj name="方程式" r:id="rId12" imgW="1257120" imgH="711000" progId="Equation.3">
                  <p:embed/>
                  <p:pic>
                    <p:nvPicPr>
                      <p:cNvPr id="279562" name="Object 10">
                        <a:extLst>
                          <a:ext uri="{FF2B5EF4-FFF2-40B4-BE49-F238E27FC236}">
                            <a16:creationId xmlns:a16="http://schemas.microsoft.com/office/drawing/2014/main" id="{335C25E0-01DF-3CE7-1129-F2445BBE13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9" y="5473701"/>
                        <a:ext cx="18827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3" name="Object 11">
            <a:extLst>
              <a:ext uri="{FF2B5EF4-FFF2-40B4-BE49-F238E27FC236}">
                <a16:creationId xmlns:a16="http://schemas.microsoft.com/office/drawing/2014/main" id="{D0C91152-B8D4-A107-4245-2DF8537A1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9776" y="5494338"/>
          <a:ext cx="53435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3568680" imgH="711000" progId="Equation.3">
                  <p:embed/>
                </p:oleObj>
              </mc:Choice>
              <mc:Fallback>
                <p:oleObj name="方程式" r:id="rId14" imgW="3568680" imgH="711000" progId="Equation.3">
                  <p:embed/>
                  <p:pic>
                    <p:nvPicPr>
                      <p:cNvPr id="279563" name="Object 11">
                        <a:extLst>
                          <a:ext uri="{FF2B5EF4-FFF2-40B4-BE49-F238E27FC236}">
                            <a16:creationId xmlns:a16="http://schemas.microsoft.com/office/drawing/2014/main" id="{D0C91152-B8D4-A107-4245-2DF8537A1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6" y="5494338"/>
                        <a:ext cx="534352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4" name="Line 12">
            <a:extLst>
              <a:ext uri="{FF2B5EF4-FFF2-40B4-BE49-F238E27FC236}">
                <a16:creationId xmlns:a16="http://schemas.microsoft.com/office/drawing/2014/main" id="{54D6CA99-3AD4-F758-5A27-9F0D2E530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5551488"/>
            <a:ext cx="0" cy="874712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9565" name="Line 13">
            <a:extLst>
              <a:ext uri="{FF2B5EF4-FFF2-40B4-BE49-F238E27FC236}">
                <a16:creationId xmlns:a16="http://schemas.microsoft.com/office/drawing/2014/main" id="{085F1F1A-45D0-BAB7-D54B-3BA39F469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75" y="5573713"/>
            <a:ext cx="0" cy="874712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2C7D000D-65CA-578F-0920-8F947E92E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Theorem 2.11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E7A68FF7-732F-C475-4973-5AD6F1614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1869" y="1788679"/>
            <a:ext cx="10515600" cy="4351338"/>
          </a:xfrm>
        </p:spPr>
        <p:txBody>
          <a:bodyPr/>
          <a:lstStyle/>
          <a:p>
            <a:r>
              <a:rPr lang="en-US" altLang="zh-TW" sz="2400" b="1" i="1">
                <a:solidFill>
                  <a:schemeClr val="folHlink"/>
                </a:solidFill>
              </a:rPr>
              <a:t>Systems of Equations with Unique Solutions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/>
              <a:t>If </a:t>
            </a:r>
            <a:r>
              <a:rPr lang="en-US" altLang="zh-TW" sz="2400" i="1"/>
              <a:t>A</a:t>
            </a:r>
            <a:r>
              <a:rPr lang="en-US" altLang="zh-TW" sz="2400"/>
              <a:t> is an </a:t>
            </a:r>
            <a:r>
              <a:rPr lang="en-US" altLang="zh-TW" sz="2400" b="1">
                <a:solidFill>
                  <a:srgbClr val="3333FF"/>
                </a:solidFill>
              </a:rPr>
              <a:t>invertible</a:t>
            </a:r>
            <a:r>
              <a:rPr lang="en-US" altLang="zh-TW" sz="2400"/>
              <a:t> matrix, then the system of linear equations </a:t>
            </a:r>
            <a:r>
              <a:rPr lang="en-US" altLang="zh-TW" sz="2400" i="1">
                <a:solidFill>
                  <a:schemeClr val="hlink"/>
                </a:solidFill>
              </a:rPr>
              <a:t>A</a:t>
            </a:r>
            <a:r>
              <a:rPr lang="en-US" altLang="zh-TW" sz="2400" b="1">
                <a:solidFill>
                  <a:schemeClr val="hlink"/>
                </a:solidFill>
              </a:rPr>
              <a:t>x</a:t>
            </a:r>
            <a:r>
              <a:rPr lang="en-US" altLang="zh-TW" sz="2400">
                <a:solidFill>
                  <a:schemeClr val="hlink"/>
                </a:solidFill>
              </a:rPr>
              <a:t> = </a:t>
            </a:r>
            <a:r>
              <a:rPr lang="en-US" altLang="zh-TW" sz="2400" b="1">
                <a:solidFill>
                  <a:schemeClr val="hlink"/>
                </a:solidFill>
              </a:rPr>
              <a:t>b</a:t>
            </a:r>
            <a:r>
              <a:rPr lang="en-US" altLang="zh-TW" sz="2400"/>
              <a:t> has a </a:t>
            </a:r>
            <a:r>
              <a:rPr lang="en-US" altLang="zh-TW" sz="2400" b="1">
                <a:solidFill>
                  <a:srgbClr val="660066"/>
                </a:solidFill>
              </a:rPr>
              <a:t>unique solution</a:t>
            </a:r>
            <a:r>
              <a:rPr lang="en-US" altLang="zh-TW" sz="2400"/>
              <a:t> given by</a:t>
            </a:r>
            <a:br>
              <a:rPr lang="en-US" altLang="zh-TW" sz="2400"/>
            </a:br>
            <a:r>
              <a:rPr lang="en-US" altLang="zh-TW" sz="2400" b="1">
                <a:solidFill>
                  <a:schemeClr val="hlink"/>
                </a:solidFill>
              </a:rPr>
              <a:t>x</a:t>
            </a:r>
            <a:r>
              <a:rPr lang="en-US" altLang="zh-TW" sz="2400">
                <a:solidFill>
                  <a:schemeClr val="hlink"/>
                </a:solidFill>
              </a:rPr>
              <a:t> = </a:t>
            </a:r>
            <a:r>
              <a:rPr lang="en-US" altLang="zh-TW" sz="2400" i="1">
                <a:solidFill>
                  <a:schemeClr val="hlink"/>
                </a:solidFill>
              </a:rPr>
              <a:t>A</a:t>
            </a:r>
            <a:r>
              <a:rPr lang="en-US" altLang="zh-TW" sz="2400" baseline="40000">
                <a:solidFill>
                  <a:schemeClr val="hlink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2400" baseline="40000">
                <a:solidFill>
                  <a:schemeClr val="hlink"/>
                </a:solidFill>
              </a:rPr>
              <a:t>1</a:t>
            </a:r>
            <a:r>
              <a:rPr lang="en-US" altLang="zh-TW" sz="2400" b="1">
                <a:solidFill>
                  <a:schemeClr val="hlink"/>
                </a:solidFill>
              </a:rPr>
              <a:t>b</a:t>
            </a:r>
            <a:r>
              <a:rPr lang="en-US" altLang="zh-TW" sz="240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i="1"/>
              <a:t>pf</a:t>
            </a:r>
            <a:r>
              <a:rPr lang="en-US" altLang="zh-TW" sz="2400"/>
              <a:t>:   </a:t>
            </a:r>
            <a:r>
              <a:rPr lang="en-US" altLang="zh-TW" sz="2400" i="1"/>
              <a:t>A</a:t>
            </a:r>
            <a:r>
              <a:rPr lang="en-US" altLang="zh-TW" sz="2400" b="1"/>
              <a:t>x</a:t>
            </a:r>
            <a:r>
              <a:rPr lang="en-US" altLang="zh-TW" sz="2400"/>
              <a:t> = </a:t>
            </a:r>
            <a:r>
              <a:rPr lang="en-US" altLang="zh-TW" sz="2400" b="1"/>
              <a:t>b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 </a:t>
            </a:r>
            <a:r>
              <a:rPr lang="en-US" altLang="zh-TW" sz="2400" i="1">
                <a:solidFill>
                  <a:schemeClr val="hlink"/>
                </a:solidFill>
              </a:rPr>
              <a:t>A</a:t>
            </a:r>
            <a:r>
              <a:rPr lang="en-US" altLang="zh-TW" sz="2400" baseline="40000">
                <a:solidFill>
                  <a:schemeClr val="hlink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2400" baseline="40000">
                <a:solidFill>
                  <a:schemeClr val="hlink"/>
                </a:solidFill>
              </a:rPr>
              <a:t>1</a:t>
            </a:r>
            <a:r>
              <a:rPr lang="en-US" altLang="zh-TW" sz="2400">
                <a:sym typeface="Symbol" panose="05050102010706020507" pitchFamily="18" charset="2"/>
              </a:rPr>
              <a:t>(</a:t>
            </a:r>
            <a:r>
              <a:rPr lang="en-US" altLang="zh-TW" sz="2400" i="1"/>
              <a:t>A</a:t>
            </a:r>
            <a:r>
              <a:rPr lang="en-US" altLang="zh-TW" sz="2400" b="1"/>
              <a:t>x</a:t>
            </a:r>
            <a:r>
              <a:rPr lang="en-US" altLang="zh-TW" sz="2400"/>
              <a:t>) = </a:t>
            </a:r>
            <a:r>
              <a:rPr lang="en-US" altLang="zh-TW" sz="2400" i="1">
                <a:solidFill>
                  <a:schemeClr val="hlink"/>
                </a:solidFill>
              </a:rPr>
              <a:t>A</a:t>
            </a:r>
            <a:r>
              <a:rPr lang="en-US" altLang="zh-TW" sz="2400" baseline="40000">
                <a:solidFill>
                  <a:schemeClr val="hlink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2400" baseline="40000">
                <a:solidFill>
                  <a:schemeClr val="hlink"/>
                </a:solidFill>
              </a:rPr>
              <a:t>1</a:t>
            </a:r>
            <a:r>
              <a:rPr lang="en-US" altLang="zh-TW" sz="2400"/>
              <a:t>(</a:t>
            </a:r>
            <a:r>
              <a:rPr lang="en-US" altLang="zh-TW" sz="2400" b="1"/>
              <a:t>b</a:t>
            </a:r>
            <a:r>
              <a:rPr lang="en-US" altLang="zh-TW" sz="2400"/>
              <a:t>)  </a:t>
            </a:r>
            <a:r>
              <a:rPr lang="en-US" altLang="zh-TW" sz="2400">
                <a:sym typeface="Symbol" panose="05050102010706020507" pitchFamily="18" charset="2"/>
              </a:rPr>
              <a:t> </a:t>
            </a:r>
            <a:r>
              <a:rPr lang="en-US" altLang="zh-TW" sz="2400" i="1">
                <a:solidFill>
                  <a:srgbClr val="3333FF"/>
                </a:solidFill>
              </a:rPr>
              <a:t>A</a:t>
            </a:r>
            <a:r>
              <a:rPr lang="en-US" altLang="zh-TW" sz="2400" baseline="40000">
                <a:solidFill>
                  <a:srgbClr val="3333FF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2400" baseline="40000">
                <a:solidFill>
                  <a:srgbClr val="3333FF"/>
                </a:solidFill>
              </a:rPr>
              <a:t>1</a:t>
            </a:r>
            <a:r>
              <a:rPr lang="en-US" altLang="zh-TW" sz="2400" i="1">
                <a:solidFill>
                  <a:srgbClr val="3333FF"/>
                </a:solidFill>
              </a:rPr>
              <a:t>A</a:t>
            </a:r>
            <a:r>
              <a:rPr lang="en-US" altLang="zh-TW" sz="2400" b="1"/>
              <a:t>x</a:t>
            </a:r>
            <a:r>
              <a:rPr lang="en-US" altLang="zh-TW" sz="2400"/>
              <a:t> = </a:t>
            </a:r>
            <a:r>
              <a:rPr lang="en-US" altLang="zh-TW" sz="2400" i="1"/>
              <a:t>A</a:t>
            </a:r>
            <a:r>
              <a:rPr lang="en-US" altLang="zh-TW" sz="2400" baseline="40000">
                <a:sym typeface="Symbol" panose="05050102010706020507" pitchFamily="18" charset="2"/>
              </a:rPr>
              <a:t></a:t>
            </a:r>
            <a:r>
              <a:rPr lang="en-US" altLang="zh-TW" sz="2400" baseline="40000"/>
              <a:t>1</a:t>
            </a:r>
            <a:r>
              <a:rPr lang="en-US" altLang="zh-TW" sz="2400" b="1"/>
              <a:t>b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 </a:t>
            </a:r>
            <a:r>
              <a:rPr lang="en-US" altLang="zh-TW" sz="2400" b="1"/>
              <a:t>x</a:t>
            </a:r>
            <a:r>
              <a:rPr lang="en-US" altLang="zh-TW" sz="2400"/>
              <a:t> = </a:t>
            </a:r>
            <a:r>
              <a:rPr lang="en-US" altLang="zh-TW" sz="2400" i="1"/>
              <a:t>A</a:t>
            </a:r>
            <a:r>
              <a:rPr lang="en-US" altLang="zh-TW" sz="2400" baseline="40000">
                <a:sym typeface="Symbol" panose="05050102010706020507" pitchFamily="18" charset="2"/>
              </a:rPr>
              <a:t></a:t>
            </a:r>
            <a:r>
              <a:rPr lang="en-US" altLang="zh-TW" sz="2400" baseline="40000"/>
              <a:t>1</a:t>
            </a:r>
            <a:r>
              <a:rPr lang="en-US" altLang="zh-TW" sz="2400" b="1"/>
              <a:t>b</a:t>
            </a:r>
            <a:r>
              <a:rPr lang="en-US" altLang="zh-TW" sz="2400"/>
              <a:t> </a:t>
            </a:r>
          </a:p>
          <a:p>
            <a:r>
              <a:rPr lang="en-US" altLang="zh-TW" sz="2400" b="1" i="1">
                <a:solidFill>
                  <a:srgbClr val="3333FF"/>
                </a:solidFill>
              </a:rPr>
              <a:t>Example 8: Use an inverse matrix to solve each system</a:t>
            </a:r>
          </a:p>
        </p:txBody>
      </p:sp>
      <p:graphicFrame>
        <p:nvGraphicFramePr>
          <p:cNvPr id="281604" name="Object 4">
            <a:extLst>
              <a:ext uri="{FF2B5EF4-FFF2-40B4-BE49-F238E27FC236}">
                <a16:creationId xmlns:a16="http://schemas.microsoft.com/office/drawing/2014/main" id="{1B60C923-6F0E-050F-7888-86588C6AF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9739" y="4465638"/>
          <a:ext cx="21558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31560" imgH="609480" progId="Equation.3">
                  <p:embed/>
                </p:oleObj>
              </mc:Choice>
              <mc:Fallback>
                <p:oleObj name="方程式" r:id="rId2" imgW="1231560" imgH="609480" progId="Equation.3">
                  <p:embed/>
                  <p:pic>
                    <p:nvPicPr>
                      <p:cNvPr id="281604" name="Object 4">
                        <a:extLst>
                          <a:ext uri="{FF2B5EF4-FFF2-40B4-BE49-F238E27FC236}">
                            <a16:creationId xmlns:a16="http://schemas.microsoft.com/office/drawing/2014/main" id="{1B60C923-6F0E-050F-7888-86588C6AF5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9" y="4465638"/>
                        <a:ext cx="21558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5" name="Object 5">
            <a:extLst>
              <a:ext uri="{FF2B5EF4-FFF2-40B4-BE49-F238E27FC236}">
                <a16:creationId xmlns:a16="http://schemas.microsoft.com/office/drawing/2014/main" id="{76F88EC8-F890-D688-BC7F-5754C2B1A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0213" y="5537200"/>
          <a:ext cx="2000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43000" imgH="609480" progId="Equation.3">
                  <p:embed/>
                </p:oleObj>
              </mc:Choice>
              <mc:Fallback>
                <p:oleObj name="方程式" r:id="rId4" imgW="1143000" imgH="609480" progId="Equation.3">
                  <p:embed/>
                  <p:pic>
                    <p:nvPicPr>
                      <p:cNvPr id="281605" name="Object 5">
                        <a:extLst>
                          <a:ext uri="{FF2B5EF4-FFF2-40B4-BE49-F238E27FC236}">
                            <a16:creationId xmlns:a16="http://schemas.microsoft.com/office/drawing/2014/main" id="{76F88EC8-F890-D688-BC7F-5754C2B1A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5537200"/>
                        <a:ext cx="2000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6" name="Object 6">
            <a:extLst>
              <a:ext uri="{FF2B5EF4-FFF2-40B4-BE49-F238E27FC236}">
                <a16:creationId xmlns:a16="http://schemas.microsoft.com/office/drawing/2014/main" id="{9BFDC1B8-94EE-D2DB-3A45-D8EFC1929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9413" y="4381500"/>
          <a:ext cx="424656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425680" imgH="660240" progId="Equation.3">
                  <p:embed/>
                </p:oleObj>
              </mc:Choice>
              <mc:Fallback>
                <p:oleObj name="方程式" r:id="rId6" imgW="2425680" imgH="660240" progId="Equation.3">
                  <p:embed/>
                  <p:pic>
                    <p:nvPicPr>
                      <p:cNvPr id="281606" name="Object 6">
                        <a:extLst>
                          <a:ext uri="{FF2B5EF4-FFF2-40B4-BE49-F238E27FC236}">
                            <a16:creationId xmlns:a16="http://schemas.microsoft.com/office/drawing/2014/main" id="{9BFDC1B8-94EE-D2DB-3A45-D8EFC1929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4381500"/>
                        <a:ext cx="4246562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7" name="Object 7">
            <a:extLst>
              <a:ext uri="{FF2B5EF4-FFF2-40B4-BE49-F238E27FC236}">
                <a16:creationId xmlns:a16="http://schemas.microsoft.com/office/drawing/2014/main" id="{3A47583D-73E6-AF86-AF30-922DD564D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6363" y="5438775"/>
          <a:ext cx="464661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654280" imgH="660240" progId="Equation.3">
                  <p:embed/>
                </p:oleObj>
              </mc:Choice>
              <mc:Fallback>
                <p:oleObj name="方程式" r:id="rId8" imgW="2654280" imgH="660240" progId="Equation.3">
                  <p:embed/>
                  <p:pic>
                    <p:nvPicPr>
                      <p:cNvPr id="281607" name="Object 7">
                        <a:extLst>
                          <a:ext uri="{FF2B5EF4-FFF2-40B4-BE49-F238E27FC236}">
                            <a16:creationId xmlns:a16="http://schemas.microsoft.com/office/drawing/2014/main" id="{3A47583D-73E6-AF86-AF30-922DD564D7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5438775"/>
                        <a:ext cx="4646612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8" name="Object 8">
            <a:extLst>
              <a:ext uri="{FF2B5EF4-FFF2-40B4-BE49-F238E27FC236}">
                <a16:creationId xmlns:a16="http://schemas.microsoft.com/office/drawing/2014/main" id="{CF16B31D-F412-D210-CF48-F3D032173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4889" y="5480050"/>
          <a:ext cx="195738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117440" imgH="660240" progId="Equation.3">
                  <p:embed/>
                </p:oleObj>
              </mc:Choice>
              <mc:Fallback>
                <p:oleObj name="方程式" r:id="rId10" imgW="1117440" imgH="660240" progId="Equation.3">
                  <p:embed/>
                  <p:pic>
                    <p:nvPicPr>
                      <p:cNvPr id="281608" name="Object 8">
                        <a:extLst>
                          <a:ext uri="{FF2B5EF4-FFF2-40B4-BE49-F238E27FC236}">
                            <a16:creationId xmlns:a16="http://schemas.microsoft.com/office/drawing/2014/main" id="{CF16B31D-F412-D210-CF48-F3D0321734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4889" y="5480050"/>
                        <a:ext cx="1957387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6F6668-CBC2-1567-4593-3CDF5559B8DE}"/>
              </a:ext>
            </a:extLst>
          </p:cNvPr>
          <p:cNvSpPr txBox="1"/>
          <p:nvPr/>
        </p:nvSpPr>
        <p:spPr>
          <a:xfrm>
            <a:off x="2909455" y="2795380"/>
            <a:ext cx="71674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000" dirty="0">
                <a:solidFill>
                  <a:srgbClr val="6633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Eigenvalues and Eigenvectors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4241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4BFE17FD-A33E-C672-8992-BF8777847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6633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6.1 Definitions</a:t>
            </a:r>
            <a:endParaRPr lang="en-US" altLang="en-US" b="1">
              <a:ea typeface="ＭＳ Ｐゴシック" panose="020B0600070205080204" pitchFamily="34" charset="-128"/>
            </a:endParaRP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43B5C9C4-23FA-248C-E15A-23101EF62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990601"/>
            <a:ext cx="88392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0070C0"/>
                </a:solidFill>
              </a:rPr>
              <a:t>Definition 1:</a:t>
            </a:r>
            <a:r>
              <a:rPr lang="en-US" altLang="zh-TW" sz="2000" dirty="0"/>
              <a:t> A nonzero vector </a:t>
            </a:r>
            <a:r>
              <a:rPr lang="en-US" altLang="zh-TW" sz="2000" b="1" dirty="0">
                <a:solidFill>
                  <a:schemeClr val="accent2"/>
                </a:solidFill>
              </a:rPr>
              <a:t>x</a:t>
            </a:r>
            <a:r>
              <a:rPr lang="en-US" altLang="zh-TW" sz="2000" dirty="0"/>
              <a:t> is an </a:t>
            </a:r>
            <a:r>
              <a:rPr lang="en-US" altLang="zh-TW" sz="2000" b="1" i="1" dirty="0"/>
              <a:t>eigenvector</a:t>
            </a:r>
            <a:r>
              <a:rPr lang="en-US" altLang="zh-TW" sz="2000" dirty="0"/>
              <a:t> (or </a:t>
            </a:r>
            <a:r>
              <a:rPr lang="en-US" altLang="zh-TW" sz="2000" i="1" dirty="0"/>
              <a:t>characteristic vector</a:t>
            </a:r>
            <a:r>
              <a:rPr lang="en-US" altLang="zh-TW" sz="2000" dirty="0"/>
              <a:t>) of a square matrix </a:t>
            </a:r>
            <a:r>
              <a:rPr lang="en-US" altLang="zh-TW" sz="2000" b="1" dirty="0">
                <a:solidFill>
                  <a:schemeClr val="accent2"/>
                </a:solidFill>
              </a:rPr>
              <a:t>A</a:t>
            </a:r>
            <a:r>
              <a:rPr lang="en-US" altLang="zh-TW" sz="2000" dirty="0"/>
              <a:t> if there exists a scalar </a:t>
            </a:r>
            <a:r>
              <a:rPr lang="el-GR" altLang="zh-TW" sz="2000" b="1" dirty="0">
                <a:solidFill>
                  <a:schemeClr val="accent2"/>
                </a:solidFill>
              </a:rPr>
              <a:t>λ</a:t>
            </a:r>
            <a:r>
              <a:rPr lang="en-US" altLang="zh-TW" sz="2000" dirty="0"/>
              <a:t> such that </a:t>
            </a:r>
            <a:r>
              <a:rPr lang="en-US" altLang="zh-TW" sz="2000" b="1" dirty="0">
                <a:solidFill>
                  <a:schemeClr val="accent2"/>
                </a:solidFill>
              </a:rPr>
              <a:t>Ax = </a:t>
            </a:r>
            <a:r>
              <a:rPr lang="el-GR" altLang="zh-TW" sz="2000" b="1" dirty="0">
                <a:solidFill>
                  <a:schemeClr val="accent2"/>
                </a:solidFill>
              </a:rPr>
              <a:t>λ</a:t>
            </a:r>
            <a:r>
              <a:rPr lang="en-US" altLang="zh-TW" sz="2000" b="1" dirty="0">
                <a:solidFill>
                  <a:schemeClr val="accent2"/>
                </a:solidFill>
              </a:rPr>
              <a:t>x</a:t>
            </a:r>
            <a:r>
              <a:rPr lang="en-US" altLang="zh-TW" sz="2000" dirty="0"/>
              <a:t>. Then </a:t>
            </a:r>
            <a:r>
              <a:rPr lang="el-GR" altLang="zh-TW" sz="2000" b="1" dirty="0">
                <a:solidFill>
                  <a:schemeClr val="accent2"/>
                </a:solidFill>
              </a:rPr>
              <a:t>λ</a:t>
            </a:r>
            <a:r>
              <a:rPr lang="en-US" altLang="zh-TW" sz="2000" dirty="0"/>
              <a:t> is an </a:t>
            </a:r>
            <a:r>
              <a:rPr lang="en-US" altLang="zh-TW" sz="2000" b="1" i="1" dirty="0"/>
              <a:t>eigenvalue</a:t>
            </a:r>
            <a:r>
              <a:rPr lang="en-US" altLang="zh-TW" sz="2000" dirty="0"/>
              <a:t> (or </a:t>
            </a:r>
            <a:r>
              <a:rPr lang="en-US" altLang="zh-TW" sz="2000" i="1" dirty="0"/>
              <a:t>characteristic value</a:t>
            </a:r>
            <a:r>
              <a:rPr lang="en-US" altLang="zh-TW" sz="2000" dirty="0"/>
              <a:t>) of </a:t>
            </a:r>
            <a:r>
              <a:rPr lang="en-US" altLang="zh-TW" sz="2000" b="1" dirty="0">
                <a:solidFill>
                  <a:schemeClr val="accent2"/>
                </a:solidFill>
              </a:rPr>
              <a:t>A</a:t>
            </a:r>
            <a:r>
              <a:rPr lang="en-US" altLang="zh-TW" sz="2000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i="1" dirty="0"/>
              <a:t>Note</a:t>
            </a:r>
            <a:r>
              <a:rPr lang="en-US" altLang="zh-TW" sz="2000" dirty="0"/>
              <a:t>: The zero vector can not be an eigenvector even though </a:t>
            </a:r>
            <a:r>
              <a:rPr lang="en-US" altLang="zh-TW" sz="2000" b="1" dirty="0">
                <a:solidFill>
                  <a:schemeClr val="accent2"/>
                </a:solidFill>
              </a:rPr>
              <a:t>A0 = </a:t>
            </a:r>
            <a:r>
              <a:rPr lang="el-GR" altLang="zh-TW" sz="2000" b="1" dirty="0">
                <a:solidFill>
                  <a:schemeClr val="accent2"/>
                </a:solidFill>
              </a:rPr>
              <a:t>λ</a:t>
            </a:r>
            <a:r>
              <a:rPr lang="en-US" altLang="zh-TW" sz="2000" b="1" dirty="0">
                <a:solidFill>
                  <a:schemeClr val="accent2"/>
                </a:solidFill>
              </a:rPr>
              <a:t>0</a:t>
            </a:r>
            <a:r>
              <a:rPr lang="en-US" altLang="zh-TW" sz="2000" dirty="0"/>
              <a:t>. But </a:t>
            </a:r>
            <a:r>
              <a:rPr lang="el-GR" altLang="zh-TW" sz="2000" b="1" dirty="0">
                <a:solidFill>
                  <a:schemeClr val="accent2"/>
                </a:solidFill>
              </a:rPr>
              <a:t>λ</a:t>
            </a:r>
            <a:r>
              <a:rPr lang="en-US" altLang="zh-TW" sz="2000" b="1" dirty="0">
                <a:solidFill>
                  <a:schemeClr val="accent2"/>
                </a:solidFill>
              </a:rPr>
              <a:t> = 0 </a:t>
            </a:r>
            <a:r>
              <a:rPr lang="en-US" altLang="zh-TW" sz="2000" dirty="0"/>
              <a:t>can be an eigenvalue.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B4665-09D7-0F85-3157-05B2B65B4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12" y="3140074"/>
            <a:ext cx="7419975" cy="321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7628ABA-7780-6C60-4ABB-47C7F1362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296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>
                <a:solidFill>
                  <a:srgbClr val="6633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Geometric interpretation of </a:t>
            </a:r>
            <a:br>
              <a:rPr lang="en-US" altLang="en-US" sz="3200">
                <a:solidFill>
                  <a:srgbClr val="6633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3200">
                <a:solidFill>
                  <a:srgbClr val="6633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Eigenvalues and Eigenvectors</a:t>
            </a:r>
            <a:endParaRPr lang="en-US" altLang="en-US" sz="3200" b="1">
              <a:ea typeface="ＭＳ Ｐゴシック" panose="020B0600070205080204" pitchFamily="34" charset="-128"/>
            </a:endParaRP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0E103196-F4D6-0058-B015-8B223D4D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990601"/>
            <a:ext cx="88392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An </a:t>
            </a:r>
            <a:r>
              <a:rPr lang="en-US" altLang="en-US" dirty="0" err="1"/>
              <a:t>n×n</a:t>
            </a:r>
            <a:r>
              <a:rPr lang="en-US" altLang="en-US" dirty="0"/>
              <a:t> matrix </a:t>
            </a:r>
            <a:r>
              <a:rPr lang="en-US" altLang="en-US" b="1" dirty="0"/>
              <a:t>A</a:t>
            </a:r>
            <a:r>
              <a:rPr lang="en-US" altLang="en-US" dirty="0"/>
              <a:t> multiplied by n×1 vector </a:t>
            </a:r>
            <a:r>
              <a:rPr lang="en-US" altLang="en-US" b="1" dirty="0"/>
              <a:t>x</a:t>
            </a:r>
            <a:r>
              <a:rPr lang="en-US" altLang="en-US" dirty="0"/>
              <a:t> results in another n×1 vector </a:t>
            </a:r>
            <a:r>
              <a:rPr lang="en-US" altLang="en-US" b="1" dirty="0"/>
              <a:t>y=Ax</a:t>
            </a:r>
            <a:r>
              <a:rPr lang="en-US" altLang="en-US" dirty="0"/>
              <a:t>. Thus, </a:t>
            </a:r>
            <a:r>
              <a:rPr lang="en-US" altLang="en-US" b="1" dirty="0"/>
              <a:t>A</a:t>
            </a:r>
            <a:r>
              <a:rPr lang="en-US" altLang="en-US" dirty="0"/>
              <a:t> can be considered as a transformation matrix.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 general, a matrix acts on a vector by changing both its magnitude and its direction. However, a matrix may act on certain vectors by changing only their magnitude, and leaving their direction unchanged (or possibly reversing it). These vectors are the </a:t>
            </a:r>
            <a:r>
              <a:rPr lang="en-US" altLang="en-US" b="1" dirty="0"/>
              <a:t>eigenvectors</a:t>
            </a:r>
            <a:r>
              <a:rPr lang="en-US" altLang="en-US" dirty="0"/>
              <a:t> of the matrix.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 matrix acts on an eigenvector by multiplying its magnitude by a factor, which is positive if its direction is unchanged and negative if its direction is reversed. This factor is the </a:t>
            </a:r>
            <a:r>
              <a:rPr lang="en-US" altLang="en-US" b="1" dirty="0"/>
              <a:t>eigenvalue</a:t>
            </a:r>
            <a:r>
              <a:rPr lang="en-US" altLang="en-US" dirty="0"/>
              <a:t> associated with that eigenvector.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027091F-E2B5-E27B-958B-FFC9EAE6F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6633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6.2 Eigenvalues</a:t>
            </a:r>
            <a:endParaRPr lang="en-US" altLang="en-US" sz="3600" b="1">
              <a:ea typeface="ＭＳ Ｐゴシック" panose="020B0600070205080204" pitchFamily="34" charset="-128"/>
            </a:endParaRP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3CB24406-9087-5D40-702F-07E5338A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28639"/>
            <a:ext cx="9144000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Let x be an eigenvector of the matrix </a:t>
            </a:r>
            <a:r>
              <a:rPr lang="en-US" altLang="zh-TW" b="1" dirty="0">
                <a:solidFill>
                  <a:schemeClr val="accent2"/>
                </a:solidFill>
              </a:rPr>
              <a:t>A.</a:t>
            </a:r>
            <a:r>
              <a:rPr lang="en-US" altLang="zh-TW" dirty="0"/>
              <a:t> Then there must exist an eigenvalue </a:t>
            </a:r>
            <a:r>
              <a:rPr lang="el-GR" altLang="zh-TW" b="1" dirty="0">
                <a:solidFill>
                  <a:schemeClr val="accent2"/>
                </a:solidFill>
              </a:rPr>
              <a:t>λ</a:t>
            </a:r>
            <a:r>
              <a:rPr lang="en-US" altLang="zh-TW" dirty="0"/>
              <a:t> such that 	</a:t>
            </a:r>
            <a:r>
              <a:rPr lang="en-US" altLang="zh-TW" b="1" dirty="0">
                <a:solidFill>
                  <a:schemeClr val="accent2"/>
                </a:solidFill>
              </a:rPr>
              <a:t>Ax = </a:t>
            </a:r>
            <a:r>
              <a:rPr lang="el-GR" altLang="zh-TW" b="1" dirty="0">
                <a:solidFill>
                  <a:schemeClr val="accent2"/>
                </a:solidFill>
              </a:rPr>
              <a:t>λ</a:t>
            </a:r>
            <a:r>
              <a:rPr lang="en-US" altLang="zh-TW" b="1" dirty="0">
                <a:solidFill>
                  <a:schemeClr val="accent2"/>
                </a:solidFill>
              </a:rPr>
              <a:t>x</a:t>
            </a:r>
            <a:r>
              <a:rPr lang="en-US" altLang="zh-TW" dirty="0"/>
              <a:t> 	or, equivalently,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			</a:t>
            </a:r>
            <a:r>
              <a:rPr lang="en-US" altLang="zh-TW" b="1" dirty="0">
                <a:solidFill>
                  <a:schemeClr val="accent2"/>
                </a:solidFill>
              </a:rPr>
              <a:t> 	Ax - </a:t>
            </a:r>
            <a:r>
              <a:rPr lang="el-GR" altLang="zh-TW" b="1" dirty="0">
                <a:solidFill>
                  <a:schemeClr val="accent2"/>
                </a:solidFill>
              </a:rPr>
              <a:t>λ</a:t>
            </a:r>
            <a:r>
              <a:rPr lang="en-US" altLang="zh-TW" b="1" dirty="0">
                <a:solidFill>
                  <a:schemeClr val="accent2"/>
                </a:solidFill>
              </a:rPr>
              <a:t>x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chemeClr val="accent2"/>
                </a:solidFill>
              </a:rPr>
              <a:t>= 0</a:t>
            </a:r>
            <a:r>
              <a:rPr lang="en-US" altLang="zh-TW" dirty="0"/>
              <a:t>	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			</a:t>
            </a:r>
            <a:r>
              <a:rPr lang="en-US" altLang="zh-TW" b="1" dirty="0">
                <a:solidFill>
                  <a:schemeClr val="accent2"/>
                </a:solidFill>
              </a:rPr>
              <a:t> 	(A – </a:t>
            </a:r>
            <a:r>
              <a:rPr lang="el-GR" altLang="zh-TW" b="1" dirty="0">
                <a:solidFill>
                  <a:schemeClr val="accent2"/>
                </a:solidFill>
              </a:rPr>
              <a:t>λ</a:t>
            </a:r>
            <a:r>
              <a:rPr lang="en-US" altLang="zh-TW" b="1" dirty="0">
                <a:solidFill>
                  <a:schemeClr val="accent2"/>
                </a:solidFill>
              </a:rPr>
              <a:t>I)x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chemeClr val="accent2"/>
                </a:solidFill>
              </a:rPr>
              <a:t>=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If we define a new matrix </a:t>
            </a:r>
            <a:r>
              <a:rPr lang="en-US" altLang="zh-TW" b="1" dirty="0">
                <a:solidFill>
                  <a:schemeClr val="accent2"/>
                </a:solidFill>
              </a:rPr>
              <a:t>B = A – </a:t>
            </a:r>
            <a:r>
              <a:rPr lang="el-GR" altLang="zh-TW" b="1" dirty="0">
                <a:solidFill>
                  <a:schemeClr val="accent2"/>
                </a:solidFill>
              </a:rPr>
              <a:t>λ</a:t>
            </a:r>
            <a:r>
              <a:rPr lang="en-US" altLang="zh-TW" b="1" dirty="0">
                <a:solidFill>
                  <a:schemeClr val="accent2"/>
                </a:solidFill>
              </a:rPr>
              <a:t>I</a:t>
            </a:r>
            <a:r>
              <a:rPr lang="en-US" altLang="zh-TW" dirty="0"/>
              <a:t>, then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			</a:t>
            </a:r>
            <a:r>
              <a:rPr lang="en-US" altLang="zh-TW" b="1" dirty="0">
                <a:solidFill>
                  <a:schemeClr val="accent2"/>
                </a:solidFill>
              </a:rPr>
              <a:t> 	Bx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chemeClr val="accent2"/>
                </a:solidFill>
              </a:rPr>
              <a:t>=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If </a:t>
            </a:r>
            <a:r>
              <a:rPr lang="en-US" altLang="zh-TW" b="1" dirty="0">
                <a:solidFill>
                  <a:schemeClr val="accent2"/>
                </a:solidFill>
              </a:rPr>
              <a:t>B</a:t>
            </a:r>
            <a:r>
              <a:rPr lang="en-US" altLang="zh-TW" dirty="0"/>
              <a:t> has an inverse, then </a:t>
            </a:r>
            <a:r>
              <a:rPr lang="en-US" altLang="zh-TW" b="1" dirty="0">
                <a:solidFill>
                  <a:schemeClr val="accent2"/>
                </a:solidFill>
              </a:rPr>
              <a:t>x = B</a:t>
            </a:r>
            <a:r>
              <a:rPr lang="en-US" altLang="zh-TW" b="1" baseline="30000" dirty="0">
                <a:solidFill>
                  <a:schemeClr val="accent2"/>
                </a:solidFill>
              </a:rPr>
              <a:t>-1</a:t>
            </a:r>
            <a:r>
              <a:rPr lang="en-US" altLang="zh-TW" b="1" dirty="0">
                <a:solidFill>
                  <a:schemeClr val="accent2"/>
                </a:solidFill>
              </a:rPr>
              <a:t>0 = 0</a:t>
            </a:r>
            <a:r>
              <a:rPr lang="en-US" altLang="zh-TW" dirty="0"/>
              <a:t>. But an eigenvector cannot be zero.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ym typeface="Symbol" panose="05050102010706020507" pitchFamily="18" charset="2"/>
              </a:rPr>
              <a:t>Thus, it follows that x will be an eigenvector of </a:t>
            </a:r>
            <a:r>
              <a:rPr lang="en-US" altLang="zh-TW" b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 if and only if  </a:t>
            </a:r>
            <a:r>
              <a:rPr lang="en-US" altLang="zh-TW" b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TW" dirty="0">
                <a:sym typeface="Symbol" panose="05050102010706020507" pitchFamily="18" charset="2"/>
              </a:rPr>
              <a:t> does not have an inverse, or equivalently </a:t>
            </a:r>
            <a:r>
              <a:rPr lang="en-US" altLang="zh-TW" b="1" dirty="0">
                <a:solidFill>
                  <a:schemeClr val="accent2"/>
                </a:solidFill>
                <a:sym typeface="Symbol" panose="05050102010706020507" pitchFamily="18" charset="2"/>
              </a:rPr>
              <a:t>det(B)=0</a:t>
            </a:r>
            <a:r>
              <a:rPr lang="en-US" altLang="zh-TW" dirty="0">
                <a:sym typeface="Symbol" panose="05050102010706020507" pitchFamily="18" charset="2"/>
              </a:rPr>
              <a:t>, 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ym typeface="Symbol" panose="05050102010706020507" pitchFamily="18" charset="2"/>
              </a:rPr>
              <a:t>			</a:t>
            </a:r>
            <a:r>
              <a:rPr lang="en-US" altLang="zh-TW" b="1" dirty="0">
                <a:solidFill>
                  <a:schemeClr val="accent2"/>
                </a:solidFill>
                <a:sym typeface="Symbol" panose="05050102010706020507" pitchFamily="18" charset="2"/>
              </a:rPr>
              <a:t>det</a:t>
            </a:r>
            <a:r>
              <a:rPr lang="en-US" altLang="zh-TW" b="1" dirty="0">
                <a:solidFill>
                  <a:schemeClr val="accent2"/>
                </a:solidFill>
              </a:rPr>
              <a:t>(A – </a:t>
            </a:r>
            <a:r>
              <a:rPr lang="el-GR" altLang="zh-TW" b="1" dirty="0">
                <a:solidFill>
                  <a:schemeClr val="accent2"/>
                </a:solidFill>
              </a:rPr>
              <a:t>λ</a:t>
            </a:r>
            <a:r>
              <a:rPr lang="en-US" altLang="zh-TW" b="1" dirty="0">
                <a:solidFill>
                  <a:schemeClr val="accent2"/>
                </a:solidFill>
              </a:rPr>
              <a:t>I)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chemeClr val="accent2"/>
                </a:solidFill>
              </a:rPr>
              <a:t>=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ym typeface="Symbol" panose="05050102010706020507" pitchFamily="18" charset="2"/>
              </a:rPr>
              <a:t>This is called the </a:t>
            </a:r>
            <a:r>
              <a:rPr lang="en-US" altLang="zh-TW" b="1" dirty="0">
                <a:sym typeface="Symbol" panose="05050102010706020507" pitchFamily="18" charset="2"/>
              </a:rPr>
              <a:t>characteristic equation </a:t>
            </a:r>
            <a:r>
              <a:rPr lang="en-US" altLang="zh-TW" dirty="0">
                <a:sym typeface="Symbol" panose="05050102010706020507" pitchFamily="18" charset="2"/>
              </a:rPr>
              <a:t>of </a:t>
            </a:r>
            <a:r>
              <a:rPr lang="en-US" altLang="zh-TW" b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. Its roots determine the eigenvalues of </a:t>
            </a:r>
            <a:r>
              <a:rPr lang="en-US" altLang="zh-TW" b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3358ED17-3BB9-2E34-D0E7-2EAEC0FA5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9144000" cy="5867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Example 1: </a:t>
            </a:r>
            <a:r>
              <a:rPr lang="en-US" altLang="zh-TW" sz="2000">
                <a:ea typeface="ＭＳ Ｐゴシック" panose="020B0600070205080204" pitchFamily="34" charset="-128"/>
              </a:rPr>
              <a:t>Find the eigenvalues of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0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0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ea typeface="ＭＳ Ｐゴシック" panose="020B0600070205080204" pitchFamily="34" charset="-128"/>
              </a:rPr>
              <a:t>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ea typeface="ＭＳ Ｐゴシック" panose="020B0600070205080204" pitchFamily="34" charset="-128"/>
              </a:rPr>
              <a:t>two eigenvalues: </a:t>
            </a:r>
            <a:r>
              <a:rPr lang="en-US" altLang="zh-TW" sz="2000">
                <a:ea typeface="ＭＳ Ｐゴシック" panose="020B0600070205080204" pitchFamily="34" charset="-128"/>
                <a:sym typeface="Symbol" panose="05050102010706020507" pitchFamily="18" charset="2"/>
              </a:rPr>
              <a:t></a:t>
            </a:r>
            <a:r>
              <a:rPr lang="en-US" altLang="zh-TW" sz="2000">
                <a:ea typeface="ＭＳ Ｐゴシック" panose="020B0600070205080204" pitchFamily="34" charset="-128"/>
              </a:rPr>
              <a:t>1, </a:t>
            </a:r>
            <a:r>
              <a:rPr lang="en-US" altLang="zh-TW" sz="2000">
                <a:ea typeface="ＭＳ Ｐゴシック" panose="020B0600070205080204" pitchFamily="34" charset="-128"/>
                <a:sym typeface="Symbol" panose="05050102010706020507" pitchFamily="18" charset="2"/>
              </a:rPr>
              <a:t></a:t>
            </a:r>
            <a:r>
              <a:rPr lang="en-US" altLang="zh-TW" sz="2000">
                <a:ea typeface="ＭＳ Ｐゴシック" panose="020B0600070205080204" pitchFamily="34" charset="-128"/>
              </a:rPr>
              <a:t> 2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i="1">
                <a:solidFill>
                  <a:srgbClr val="0070C0"/>
                </a:solidFill>
                <a:ea typeface="ＭＳ Ｐゴシック" panose="020B0600070205080204" pitchFamily="34" charset="-128"/>
              </a:rPr>
              <a:t>Note:</a:t>
            </a:r>
            <a:r>
              <a:rPr lang="en-US" altLang="zh-TW" sz="2000">
                <a:ea typeface="ＭＳ Ｐゴシック" panose="020B0600070205080204" pitchFamily="34" charset="-128"/>
              </a:rPr>
              <a:t> The roots of the characteristic equation can be repeated. That is, </a:t>
            </a:r>
            <a:r>
              <a:rPr lang="el-GR" altLang="zh-TW" sz="2000">
                <a:ea typeface="ＭＳ Ｐゴシック" panose="020B0600070205080204" pitchFamily="34" charset="-128"/>
              </a:rPr>
              <a:t>λ</a:t>
            </a:r>
            <a:r>
              <a:rPr lang="en-US" altLang="zh-TW" sz="2000" baseline="-25000">
                <a:ea typeface="ＭＳ Ｐゴシック" panose="020B0600070205080204" pitchFamily="34" charset="-128"/>
              </a:rPr>
              <a:t>1</a:t>
            </a:r>
            <a:r>
              <a:rPr lang="en-US" altLang="zh-TW" sz="2000">
                <a:ea typeface="ＭＳ Ｐゴシック" panose="020B0600070205080204" pitchFamily="34" charset="-128"/>
              </a:rPr>
              <a:t> = </a:t>
            </a:r>
            <a:r>
              <a:rPr lang="el-GR" altLang="zh-TW" sz="2000">
                <a:ea typeface="ＭＳ Ｐゴシック" panose="020B0600070205080204" pitchFamily="34" charset="-128"/>
              </a:rPr>
              <a:t>λ</a:t>
            </a:r>
            <a:r>
              <a:rPr lang="en-US" altLang="zh-TW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zh-TW" sz="2000">
                <a:ea typeface="ＭＳ Ｐゴシック" panose="020B0600070205080204" pitchFamily="34" charset="-128"/>
              </a:rPr>
              <a:t> =…= </a:t>
            </a:r>
            <a:r>
              <a:rPr lang="el-GR" altLang="zh-TW" sz="2000">
                <a:ea typeface="ＭＳ Ｐゴシック" panose="020B0600070205080204" pitchFamily="34" charset="-128"/>
              </a:rPr>
              <a:t>λ</a:t>
            </a:r>
            <a:r>
              <a:rPr lang="en-US" altLang="zh-TW" sz="2000" baseline="-25000">
                <a:ea typeface="ＭＳ Ｐゴシック" panose="020B0600070205080204" pitchFamily="34" charset="-128"/>
              </a:rPr>
              <a:t>k</a:t>
            </a:r>
            <a:r>
              <a:rPr lang="en-US" altLang="zh-TW" sz="2000">
                <a:ea typeface="ＭＳ Ｐゴシック" panose="020B0600070205080204" pitchFamily="34" charset="-128"/>
              </a:rPr>
              <a:t>. If that happens, the eigenvalue is said to be of multiplicity k.</a:t>
            </a:r>
          </a:p>
          <a:p>
            <a:pPr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Example 2: </a:t>
            </a:r>
            <a:r>
              <a:rPr lang="en-US" altLang="zh-TW" sz="2000">
                <a:ea typeface="ＭＳ Ｐゴシック" panose="020B0600070205080204" pitchFamily="34" charset="-128"/>
              </a:rPr>
              <a:t>Find the eigenvalues of</a:t>
            </a:r>
          </a:p>
          <a:p>
            <a:pPr>
              <a:buFontTx/>
              <a:buNone/>
            </a:pPr>
            <a:endParaRPr lang="en-US" altLang="zh-TW" sz="200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zh-TW" sz="200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zh-TW" sz="200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zh-TW" sz="200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zh-TW" sz="200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zh-TW" sz="2000">
                <a:ea typeface="ＭＳ Ｐゴシック" panose="020B0600070205080204" pitchFamily="34" charset="-128"/>
              </a:rPr>
              <a:t>					             </a:t>
            </a:r>
            <a:r>
              <a:rPr lang="el-GR" altLang="zh-TW" sz="2000">
                <a:ea typeface="ＭＳ Ｐゴシック" panose="020B0600070205080204" pitchFamily="34" charset="-128"/>
              </a:rPr>
              <a:t>λ</a:t>
            </a:r>
            <a:r>
              <a:rPr lang="en-US" altLang="zh-TW" sz="2000">
                <a:ea typeface="ＭＳ Ｐゴシック" panose="020B0600070205080204" pitchFamily="34" charset="-128"/>
              </a:rPr>
              <a:t> = 2 is an eigenvector of multiplicity 3.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>
              <a:ea typeface="ＭＳ Ｐゴシック" panose="020B0600070205080204" pitchFamily="34" charset="-128"/>
            </a:endParaRPr>
          </a:p>
        </p:txBody>
      </p:sp>
      <p:graphicFrame>
        <p:nvGraphicFramePr>
          <p:cNvPr id="5123" name="Object 4">
            <a:extLst>
              <a:ext uri="{FF2B5EF4-FFF2-40B4-BE49-F238E27FC236}">
                <a16:creationId xmlns:a16="http://schemas.microsoft.com/office/drawing/2014/main" id="{5E9BC879-A7C5-1CA8-CB9B-15610934E6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1" y="533400"/>
          <a:ext cx="18065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28" imgH="428655" progId="Equation.3">
                  <p:embed/>
                </p:oleObj>
              </mc:Choice>
              <mc:Fallback>
                <p:oleObj name="Equation" r:id="rId2" imgW="876228" imgH="428655" progId="Equation.3">
                  <p:embed/>
                  <p:pic>
                    <p:nvPicPr>
                      <p:cNvPr id="5123" name="Object 4">
                        <a:extLst>
                          <a:ext uri="{FF2B5EF4-FFF2-40B4-BE49-F238E27FC236}">
                            <a16:creationId xmlns:a16="http://schemas.microsoft.com/office/drawing/2014/main" id="{5E9BC879-A7C5-1CA8-CB9B-15610934E6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533400"/>
                        <a:ext cx="18065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>
            <a:extLst>
              <a:ext uri="{FF2B5EF4-FFF2-40B4-BE49-F238E27FC236}">
                <a16:creationId xmlns:a16="http://schemas.microsoft.com/office/drawing/2014/main" id="{D14B12FD-FE14-7CD4-17A8-1EE6234F9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1" y="1371601"/>
          <a:ext cx="539432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92400" imgH="711200" progId="Equation.3">
                  <p:embed/>
                </p:oleObj>
              </mc:Choice>
              <mc:Fallback>
                <p:oleObj name="Equation" r:id="rId4" imgW="2692400" imgH="711200" progId="Equation.3">
                  <p:embed/>
                  <p:pic>
                    <p:nvPicPr>
                      <p:cNvPr id="5124" name="Object 5">
                        <a:extLst>
                          <a:ext uri="{FF2B5EF4-FFF2-40B4-BE49-F238E27FC236}">
                            <a16:creationId xmlns:a16="http://schemas.microsoft.com/office/drawing/2014/main" id="{D14B12FD-FE14-7CD4-17A8-1EE6234F9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371601"/>
                        <a:ext cx="539432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2">
            <a:extLst>
              <a:ext uri="{FF2B5EF4-FFF2-40B4-BE49-F238E27FC236}">
                <a16:creationId xmlns:a16="http://schemas.microsoft.com/office/drawing/2014/main" id="{6494CBE7-29C3-98A9-F25A-8BF3B32D5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6633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6.2 Eigenvalues: examples</a:t>
            </a:r>
            <a:endParaRPr lang="en-US" altLang="en-US" sz="3600" b="1">
              <a:ea typeface="ＭＳ Ｐゴシック" panose="020B0600070205080204" pitchFamily="34" charset="-128"/>
            </a:endParaRPr>
          </a:p>
        </p:txBody>
      </p:sp>
      <p:graphicFrame>
        <p:nvGraphicFramePr>
          <p:cNvPr id="5126" name="Object 3">
            <a:extLst>
              <a:ext uri="{FF2B5EF4-FFF2-40B4-BE49-F238E27FC236}">
                <a16:creationId xmlns:a16="http://schemas.microsoft.com/office/drawing/2014/main" id="{A36288F9-E0FC-BD64-B384-94C1C64F6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1" y="3886200"/>
          <a:ext cx="1908175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290" imgH="676184" progId="Equation.3">
                  <p:embed/>
                </p:oleObj>
              </mc:Choice>
              <mc:Fallback>
                <p:oleObj name="Equation" r:id="rId6" imgW="914290" imgH="676184" progId="Equation.3">
                  <p:embed/>
                  <p:pic>
                    <p:nvPicPr>
                      <p:cNvPr id="5126" name="Object 3">
                        <a:extLst>
                          <a:ext uri="{FF2B5EF4-FFF2-40B4-BE49-F238E27FC236}">
                            <a16:creationId xmlns:a16="http://schemas.microsoft.com/office/drawing/2014/main" id="{A36288F9-E0FC-BD64-B384-94C1C64F61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3886200"/>
                        <a:ext cx="1908175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5">
            <a:extLst>
              <a:ext uri="{FF2B5EF4-FFF2-40B4-BE49-F238E27FC236}">
                <a16:creationId xmlns:a16="http://schemas.microsoft.com/office/drawing/2014/main" id="{41FBC05C-77EF-6761-2734-5456650E5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105400"/>
          <a:ext cx="551815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55900" imgH="711200" progId="Equation.3">
                  <p:embed/>
                </p:oleObj>
              </mc:Choice>
              <mc:Fallback>
                <p:oleObj name="Equation" r:id="rId8" imgW="2755900" imgH="711200" progId="Equation.3">
                  <p:embed/>
                  <p:pic>
                    <p:nvPicPr>
                      <p:cNvPr id="5127" name="Object 5">
                        <a:extLst>
                          <a:ext uri="{FF2B5EF4-FFF2-40B4-BE49-F238E27FC236}">
                            <a16:creationId xmlns:a16="http://schemas.microsoft.com/office/drawing/2014/main" id="{41FBC05C-77EF-6761-2734-5456650E5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551815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DD9E1B12-EFD5-76F6-B0D2-ED84F43ED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>
                <a:solidFill>
                  <a:srgbClr val="0070C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Example 1 (cont.):</a:t>
            </a:r>
            <a:endParaRPr lang="en-US" altLang="zh-TW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147" name="Object 5">
            <a:extLst>
              <a:ext uri="{FF2B5EF4-FFF2-40B4-BE49-F238E27FC236}">
                <a16:creationId xmlns:a16="http://schemas.microsoft.com/office/drawing/2014/main" id="{F809B664-9C5C-9EAC-E097-57A162758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2233613"/>
          <a:ext cx="523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457200" progId="Equation.3">
                  <p:embed/>
                </p:oleObj>
              </mc:Choice>
              <mc:Fallback>
                <p:oleObj name="Equation" r:id="rId2" imgW="2616200" imgH="457200" progId="Equation.3">
                  <p:embed/>
                  <p:pic>
                    <p:nvPicPr>
                      <p:cNvPr id="6147" name="Object 5">
                        <a:extLst>
                          <a:ext uri="{FF2B5EF4-FFF2-40B4-BE49-F238E27FC236}">
                            <a16:creationId xmlns:a16="http://schemas.microsoft.com/office/drawing/2014/main" id="{F809B664-9C5C-9EAC-E097-57A162758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233613"/>
                        <a:ext cx="523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>
            <a:extLst>
              <a:ext uri="{FF2B5EF4-FFF2-40B4-BE49-F238E27FC236}">
                <a16:creationId xmlns:a16="http://schemas.microsoft.com/office/drawing/2014/main" id="{64A93991-CDDF-3A4F-5715-F0CFFB2AC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26" y="3073401"/>
          <a:ext cx="3552825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8000" imgH="711200" progId="Equation.3">
                  <p:embed/>
                </p:oleObj>
              </mc:Choice>
              <mc:Fallback>
                <p:oleObj name="Equation" r:id="rId4" imgW="1778000" imgH="711200" progId="Equation.3">
                  <p:embed/>
                  <p:pic>
                    <p:nvPicPr>
                      <p:cNvPr id="6148" name="Object 6">
                        <a:extLst>
                          <a:ext uri="{FF2B5EF4-FFF2-40B4-BE49-F238E27FC236}">
                            <a16:creationId xmlns:a16="http://schemas.microsoft.com/office/drawing/2014/main" id="{64A93991-CDDF-3A4F-5715-F0CFFB2AC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6" y="3073401"/>
                        <a:ext cx="3552825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7">
            <a:extLst>
              <a:ext uri="{FF2B5EF4-FFF2-40B4-BE49-F238E27FC236}">
                <a16:creationId xmlns:a16="http://schemas.microsoft.com/office/drawing/2014/main" id="{4545D73C-EAA1-D6E6-3119-6FCAE3841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350" y="4464050"/>
          <a:ext cx="525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28900" imgH="457200" progId="Equation.3">
                  <p:embed/>
                </p:oleObj>
              </mc:Choice>
              <mc:Fallback>
                <p:oleObj name="Equation" r:id="rId6" imgW="2628900" imgH="457200" progId="Equation.3">
                  <p:embed/>
                  <p:pic>
                    <p:nvPicPr>
                      <p:cNvPr id="6149" name="Object 7">
                        <a:extLst>
                          <a:ext uri="{FF2B5EF4-FFF2-40B4-BE49-F238E27FC236}">
                            <a16:creationId xmlns:a16="http://schemas.microsoft.com/office/drawing/2014/main" id="{4545D73C-EAA1-D6E6-3119-6FCAE3841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4464050"/>
                        <a:ext cx="525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8">
            <a:extLst>
              <a:ext uri="{FF2B5EF4-FFF2-40B4-BE49-F238E27FC236}">
                <a16:creationId xmlns:a16="http://schemas.microsoft.com/office/drawing/2014/main" id="{15B9D56D-EA9C-AFAB-7A18-734C470AC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2251" y="5359401"/>
          <a:ext cx="27908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7000" imgH="482600" progId="Equation.3">
                  <p:embed/>
                </p:oleObj>
              </mc:Choice>
              <mc:Fallback>
                <p:oleObj name="Equation" r:id="rId8" imgW="1397000" imgH="482600" progId="Equation.3">
                  <p:embed/>
                  <p:pic>
                    <p:nvPicPr>
                      <p:cNvPr id="6150" name="Object 8">
                        <a:extLst>
                          <a:ext uri="{FF2B5EF4-FFF2-40B4-BE49-F238E27FC236}">
                            <a16:creationId xmlns:a16="http://schemas.microsoft.com/office/drawing/2014/main" id="{15B9D56D-EA9C-AFAB-7A18-734C470AC6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1" y="5359401"/>
                        <a:ext cx="27908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2">
            <a:extLst>
              <a:ext uri="{FF2B5EF4-FFF2-40B4-BE49-F238E27FC236}">
                <a16:creationId xmlns:a16="http://schemas.microsoft.com/office/drawing/2014/main" id="{7380E017-CC04-4B97-476F-01400C555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>
                <a:solidFill>
                  <a:srgbClr val="6633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6.3 Eigenvectors</a:t>
            </a:r>
            <a:endParaRPr lang="en-US" altLang="en-US" sz="3600" b="1">
              <a:ea typeface="ＭＳ Ｐゴシック" panose="020B0600070205080204" pitchFamily="34" charset="-128"/>
            </a:endParaRPr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D4BCB591-B860-76AA-0516-DE8FB82C7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2438"/>
            <a:ext cx="9144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/>
              <a:t>To each distinct eigenvalue of a matrix </a:t>
            </a:r>
            <a:r>
              <a:rPr lang="en-US" altLang="zh-TW" sz="2000" b="1"/>
              <a:t>A</a:t>
            </a:r>
            <a:r>
              <a:rPr lang="en-US" altLang="zh-TW" sz="2000"/>
              <a:t> there will correspond at least one eigenvector which can be found by solving the appropriate set of homogenous equations. If </a:t>
            </a:r>
            <a:r>
              <a:rPr lang="el-GR" altLang="zh-TW" sz="2000" b="1"/>
              <a:t>λ</a:t>
            </a:r>
            <a:r>
              <a:rPr lang="en-US" altLang="zh-TW" sz="2000" b="1" baseline="-25000"/>
              <a:t>i</a:t>
            </a:r>
            <a:r>
              <a:rPr lang="en-US" altLang="zh-TW" sz="2000"/>
              <a:t> is an eigenvalue then the corresponding eigenvector </a:t>
            </a:r>
            <a:r>
              <a:rPr lang="en-US" altLang="zh-TW" sz="2000" b="1"/>
              <a:t>x</a:t>
            </a:r>
            <a:r>
              <a:rPr lang="en-US" altLang="zh-TW" sz="2000" b="1" baseline="-25000"/>
              <a:t>i</a:t>
            </a:r>
            <a:r>
              <a:rPr lang="en-US" altLang="zh-TW" sz="2000"/>
              <a:t> is the solution of  </a:t>
            </a:r>
            <a:r>
              <a:rPr lang="en-US" altLang="zh-TW" b="1">
                <a:solidFill>
                  <a:schemeClr val="accent2"/>
                </a:solidFill>
              </a:rPr>
              <a:t>(A – </a:t>
            </a:r>
            <a:r>
              <a:rPr lang="el-GR" altLang="zh-TW" b="1">
                <a:solidFill>
                  <a:schemeClr val="accent2"/>
                </a:solidFill>
              </a:rPr>
              <a:t>λ</a:t>
            </a:r>
            <a:r>
              <a:rPr lang="en-US" altLang="zh-TW" b="1" baseline="-25000">
                <a:solidFill>
                  <a:schemeClr val="accent2"/>
                </a:solidFill>
              </a:rPr>
              <a:t>i</a:t>
            </a:r>
            <a:r>
              <a:rPr lang="en-US" altLang="zh-TW" b="1">
                <a:solidFill>
                  <a:schemeClr val="accent2"/>
                </a:solidFill>
              </a:rPr>
              <a:t>I)x</a:t>
            </a:r>
            <a:r>
              <a:rPr lang="en-US" altLang="zh-TW" b="1" baseline="-25000">
                <a:solidFill>
                  <a:schemeClr val="accent2"/>
                </a:solidFill>
              </a:rPr>
              <a:t>i</a:t>
            </a:r>
            <a:r>
              <a:rPr lang="en-US" altLang="zh-TW">
                <a:solidFill>
                  <a:schemeClr val="accent2"/>
                </a:solidFill>
              </a:rPr>
              <a:t> </a:t>
            </a:r>
            <a:r>
              <a:rPr lang="en-US" altLang="zh-TW" b="1">
                <a:solidFill>
                  <a:schemeClr val="accent2"/>
                </a:solidFill>
              </a:rPr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FEAC2E8A-D273-11B1-071C-93C4E5121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77724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Example 2 (cont.): </a:t>
            </a:r>
            <a:r>
              <a:rPr lang="en-US" altLang="zh-TW" sz="2400" dirty="0">
                <a:ea typeface="ＭＳ Ｐゴシック" panose="020B0600070205080204" pitchFamily="34" charset="-128"/>
              </a:rPr>
              <a:t>Find the eigenvectors of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zh-TW" sz="2400" dirty="0">
                <a:ea typeface="ＭＳ Ｐゴシック" panose="020B0600070205080204" pitchFamily="34" charset="-128"/>
              </a:rPr>
              <a:t>Recall that </a:t>
            </a:r>
            <a:r>
              <a:rPr lang="el-GR" altLang="zh-TW" sz="2400" dirty="0">
                <a:ea typeface="ＭＳ Ｐゴシック" panose="020B0600070205080204" pitchFamily="34" charset="-128"/>
              </a:rPr>
              <a:t>λ</a:t>
            </a:r>
            <a:r>
              <a:rPr lang="en-US" altLang="zh-TW" sz="2400" dirty="0">
                <a:ea typeface="ＭＳ Ｐゴシック" panose="020B0600070205080204" pitchFamily="34" charset="-128"/>
              </a:rPr>
              <a:t> = 2 is an eigenvector of multiplicity 3.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ea typeface="ＭＳ Ｐゴシック" panose="020B0600070205080204" pitchFamily="34" charset="-128"/>
              </a:rPr>
              <a:t>Solve the homogeneous linear system represented by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4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4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ea typeface="ＭＳ Ｐゴシック" panose="020B0600070205080204" pitchFamily="34" charset="-128"/>
              </a:rPr>
              <a:t>Let                      . The eigenvectors of </a:t>
            </a:r>
            <a:r>
              <a:rPr lang="en-US" altLang="zh-TW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 = 2 are of the form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                                           </a:t>
            </a:r>
            <a:r>
              <a:rPr lang="en-US" altLang="zh-TW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and </a:t>
            </a:r>
            <a:r>
              <a:rPr lang="en-US" altLang="zh-TW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TW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not both zero.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7171" name="Object 4">
            <a:extLst>
              <a:ext uri="{FF2B5EF4-FFF2-40B4-BE49-F238E27FC236}">
                <a16:creationId xmlns:a16="http://schemas.microsoft.com/office/drawing/2014/main" id="{045803C8-2651-F578-2DD6-355C1D731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5114" y="2463801"/>
          <a:ext cx="4340225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700" imgH="711200" progId="Equation.3">
                  <p:embed/>
                </p:oleObj>
              </mc:Choice>
              <mc:Fallback>
                <p:oleObj name="Equation" r:id="rId2" imgW="2171700" imgH="711200" progId="Equation.3">
                  <p:embed/>
                  <p:pic>
                    <p:nvPicPr>
                      <p:cNvPr id="7171" name="Object 4">
                        <a:extLst>
                          <a:ext uri="{FF2B5EF4-FFF2-40B4-BE49-F238E27FC236}">
                            <a16:creationId xmlns:a16="http://schemas.microsoft.com/office/drawing/2014/main" id="{045803C8-2651-F578-2DD6-355C1D7315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4" y="2463801"/>
                        <a:ext cx="4340225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>
            <a:extLst>
              <a:ext uri="{FF2B5EF4-FFF2-40B4-BE49-F238E27FC236}">
                <a16:creationId xmlns:a16="http://schemas.microsoft.com/office/drawing/2014/main" id="{9C784B8F-88D8-18D2-7B12-B527C2E1F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40725"/>
              </p:ext>
            </p:extLst>
          </p:nvPr>
        </p:nvGraphicFramePr>
        <p:xfrm>
          <a:off x="2447925" y="3875881"/>
          <a:ext cx="1576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228600" progId="Equation.3">
                  <p:embed/>
                </p:oleObj>
              </mc:Choice>
              <mc:Fallback>
                <p:oleObj name="Equation" r:id="rId4" imgW="787400" imgH="228600" progId="Equation.3">
                  <p:embed/>
                  <p:pic>
                    <p:nvPicPr>
                      <p:cNvPr id="7172" name="Object 5">
                        <a:extLst>
                          <a:ext uri="{FF2B5EF4-FFF2-40B4-BE49-F238E27FC236}">
                            <a16:creationId xmlns:a16="http://schemas.microsoft.com/office/drawing/2014/main" id="{9C784B8F-88D8-18D2-7B12-B527C2E1F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875881"/>
                        <a:ext cx="1576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>
            <a:extLst>
              <a:ext uri="{FF2B5EF4-FFF2-40B4-BE49-F238E27FC236}">
                <a16:creationId xmlns:a16="http://schemas.microsoft.com/office/drawing/2014/main" id="{826C9345-54CD-BAC2-B7A0-F5D2FE9C2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780985"/>
              </p:ext>
            </p:extLst>
          </p:nvPr>
        </p:nvGraphicFramePr>
        <p:xfrm>
          <a:off x="1739899" y="4266406"/>
          <a:ext cx="3502025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711200" progId="Equation.3">
                  <p:embed/>
                </p:oleObj>
              </mc:Choice>
              <mc:Fallback>
                <p:oleObj name="Equation" r:id="rId6" imgW="1752600" imgH="711200" progId="Equation.3">
                  <p:embed/>
                  <p:pic>
                    <p:nvPicPr>
                      <p:cNvPr id="7173" name="Object 6">
                        <a:extLst>
                          <a:ext uri="{FF2B5EF4-FFF2-40B4-BE49-F238E27FC236}">
                            <a16:creationId xmlns:a16="http://schemas.microsoft.com/office/drawing/2014/main" id="{826C9345-54CD-BAC2-B7A0-F5D2FE9C26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899" y="4266406"/>
                        <a:ext cx="3502025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2">
            <a:extLst>
              <a:ext uri="{FF2B5EF4-FFF2-40B4-BE49-F238E27FC236}">
                <a16:creationId xmlns:a16="http://schemas.microsoft.com/office/drawing/2014/main" id="{09EAEA80-479C-7173-8531-F842B005B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>
                <a:solidFill>
                  <a:srgbClr val="6633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6.3 Eigenvectors</a:t>
            </a:r>
            <a:endParaRPr lang="en-US" altLang="en-US" sz="3600" b="1">
              <a:ea typeface="ＭＳ Ｐゴシック" panose="020B0600070205080204" pitchFamily="34" charset="-128"/>
            </a:endParaRPr>
          </a:p>
        </p:txBody>
      </p:sp>
      <p:graphicFrame>
        <p:nvGraphicFramePr>
          <p:cNvPr id="7175" name="Object 2">
            <a:extLst>
              <a:ext uri="{FF2B5EF4-FFF2-40B4-BE49-F238E27FC236}">
                <a16:creationId xmlns:a16="http://schemas.microsoft.com/office/drawing/2014/main" id="{B62087DE-1003-5897-028F-4AF0F46E18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1" y="228600"/>
          <a:ext cx="1908175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4842" imgH="666736" progId="Equation.3">
                  <p:embed/>
                </p:oleObj>
              </mc:Choice>
              <mc:Fallback>
                <p:oleObj name="Equation" r:id="rId8" imgW="904842" imgH="666736" progId="Equation.3">
                  <p:embed/>
                  <p:pic>
                    <p:nvPicPr>
                      <p:cNvPr id="7175" name="Object 2">
                        <a:extLst>
                          <a:ext uri="{FF2B5EF4-FFF2-40B4-BE49-F238E27FC236}">
                            <a16:creationId xmlns:a16="http://schemas.microsoft.com/office/drawing/2014/main" id="{B62087DE-1003-5897-028F-4AF0F46E18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228600"/>
                        <a:ext cx="1908175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2">
            <a:extLst>
              <a:ext uri="{FF2B5EF4-FFF2-40B4-BE49-F238E27FC236}">
                <a16:creationId xmlns:a16="http://schemas.microsoft.com/office/drawing/2014/main" id="{65539FB5-06F4-3288-8A25-055919542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F530E8B4-D67A-4C44-952C-71DFEE1A3470}" type="slidenum">
              <a:rPr kumimoji="0" lang="ar-SA" altLang="zh-TW" sz="1400">
                <a:solidFill>
                  <a:srgbClr val="800000"/>
                </a:solidFill>
                <a:cs typeface="Times New Roman" panose="02020603050405020304" pitchFamily="18" charset="0"/>
              </a:rPr>
              <a:pPr eaLnBrk="1" hangingPunct="1"/>
              <a:t>5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sp>
        <p:nvSpPr>
          <p:cNvPr id="2054" name="Text Box 2">
            <a:extLst>
              <a:ext uri="{FF2B5EF4-FFF2-40B4-BE49-F238E27FC236}">
                <a16:creationId xmlns:a16="http://schemas.microsoft.com/office/drawing/2014/main" id="{031E208A-4DB3-B626-44C9-852DE0F12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125538"/>
            <a:ext cx="8229600" cy="22082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800" b="1" i="1" dirty="0">
                <a:latin typeface="Arial" panose="020B0604020202020204" pitchFamily="34" charset="0"/>
              </a:rPr>
              <a:t>Definition 2.</a:t>
            </a:r>
            <a:r>
              <a:rPr lang="en-US" altLang="zh-TW" sz="2800" b="1" dirty="0">
                <a:latin typeface="Arial" panose="020B0604020202020204" pitchFamily="34" charset="0"/>
              </a:rPr>
              <a:t> </a:t>
            </a:r>
            <a:endParaRPr lang="en-US" altLang="zh-TW" sz="2400" dirty="0"/>
          </a:p>
          <a:p>
            <a:pPr eaLnBrk="1" hangingPunct="1">
              <a:spcBef>
                <a:spcPct val="20000"/>
              </a:spcBef>
            </a:pPr>
            <a:r>
              <a:rPr lang="en-US" altLang="zh-TW" sz="2400" dirty="0"/>
              <a:t>Let                                                               be two elements of </a:t>
            </a:r>
            <a:r>
              <a:rPr lang="en-US" altLang="zh-TW" sz="2400" b="1" dirty="0"/>
              <a:t>R</a:t>
            </a:r>
            <a:r>
              <a:rPr lang="en-US" altLang="zh-TW" sz="2400" i="1" baseline="30000" dirty="0"/>
              <a:t>n</a:t>
            </a:r>
            <a:r>
              <a:rPr lang="en-US" altLang="zh-TW" sz="2400" dirty="0"/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400" dirty="0"/>
              <a:t>We say that </a:t>
            </a:r>
            <a:r>
              <a:rPr lang="en-US" altLang="zh-TW" sz="2400" b="1" dirty="0"/>
              <a:t>u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v</a:t>
            </a:r>
            <a:r>
              <a:rPr lang="en-US" altLang="zh-TW" sz="2400" dirty="0"/>
              <a:t> are </a:t>
            </a:r>
            <a:r>
              <a:rPr lang="en-US" altLang="zh-TW" sz="2400" b="1" dirty="0">
                <a:solidFill>
                  <a:srgbClr val="0033CC"/>
                </a:solidFill>
              </a:rPr>
              <a:t>equal </a:t>
            </a:r>
            <a:r>
              <a:rPr lang="en-US" altLang="zh-TW" sz="2400" dirty="0"/>
              <a:t>if </a:t>
            </a:r>
            <a:r>
              <a:rPr lang="en-US" altLang="zh-TW" sz="2400" i="1" dirty="0"/>
              <a:t>u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</a:t>
            </a:r>
            <a:r>
              <a:rPr lang="en-US" altLang="zh-TW" sz="2400" i="1" dirty="0"/>
              <a:t>v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…, </a:t>
            </a:r>
            <a:r>
              <a:rPr lang="en-US" altLang="zh-TW" sz="2400" i="1" dirty="0"/>
              <a:t>u</a:t>
            </a:r>
            <a:r>
              <a:rPr lang="en-US" altLang="zh-TW" sz="2400" i="1" baseline="-25000" dirty="0"/>
              <a:t>n</a:t>
            </a:r>
            <a:r>
              <a:rPr lang="en-US" altLang="zh-TW" sz="2400" dirty="0"/>
              <a:t> = </a:t>
            </a:r>
            <a:r>
              <a:rPr lang="en-US" altLang="zh-TW" sz="2400" i="1" dirty="0" err="1"/>
              <a:t>v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 err="1"/>
              <a:t>.</a:t>
            </a:r>
            <a:r>
              <a:rPr lang="en-US" altLang="zh-TW" sz="2400" dirty="0"/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400" dirty="0"/>
              <a:t>Thus two elements of </a:t>
            </a:r>
            <a:r>
              <a:rPr lang="en-US" altLang="zh-TW" sz="2400" b="1" dirty="0"/>
              <a:t>R</a:t>
            </a:r>
            <a:r>
              <a:rPr lang="en-US" altLang="zh-TW" sz="2400" i="1" baseline="30000" dirty="0"/>
              <a:t>n</a:t>
            </a:r>
            <a:r>
              <a:rPr lang="en-US" altLang="zh-TW" sz="2400" dirty="0"/>
              <a:t> are </a:t>
            </a:r>
            <a:r>
              <a:rPr lang="en-US" altLang="zh-TW" sz="2400" u="sng" dirty="0">
                <a:solidFill>
                  <a:srgbClr val="0033CC"/>
                </a:solidFill>
              </a:rPr>
              <a:t>equal</a:t>
            </a:r>
            <a:r>
              <a:rPr lang="en-US" altLang="zh-TW" sz="2400" dirty="0"/>
              <a:t> if their </a:t>
            </a:r>
            <a:r>
              <a:rPr lang="en-US" altLang="zh-TW" sz="2400" b="1" dirty="0">
                <a:solidFill>
                  <a:srgbClr val="0033CC"/>
                </a:solidFill>
              </a:rPr>
              <a:t>corresponding components</a:t>
            </a:r>
            <a:r>
              <a:rPr lang="en-US" altLang="zh-TW" sz="2400" dirty="0"/>
              <a:t> are equal.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82CCC7A9-85CD-EB5B-A6EA-29D8ED4B4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1700213"/>
          <a:ext cx="4699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720" imgH="380880" progId="Equation.3">
                  <p:embed/>
                </p:oleObj>
              </mc:Choice>
              <mc:Fallback>
                <p:oleObj name="Equation" r:id="rId2" imgW="4698720" imgH="380880" progId="Equation.3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82CCC7A9-85CD-EB5B-A6EA-29D8ED4B4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700213"/>
                        <a:ext cx="4699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4693BAC2-B5A2-D7F9-475D-6B582B9CB107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3716338"/>
            <a:ext cx="8229600" cy="2646362"/>
            <a:chOff x="336" y="2111"/>
            <a:chExt cx="5184" cy="1667"/>
          </a:xfrm>
        </p:grpSpPr>
        <p:sp>
          <p:nvSpPr>
            <p:cNvPr id="2056" name="Text Box 5">
              <a:extLst>
                <a:ext uri="{FF2B5EF4-FFF2-40B4-BE49-F238E27FC236}">
                  <a16:creationId xmlns:a16="http://schemas.microsoft.com/office/drawing/2014/main" id="{AF157E41-95E7-CA7E-6FD1-1A7CD976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111"/>
              <a:ext cx="5184" cy="166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2800" b="1" i="1">
                  <a:latin typeface="Arial" panose="020B0604020202020204" pitchFamily="34" charset="0"/>
                </a:rPr>
                <a:t> Definition 3.</a:t>
              </a:r>
              <a:r>
                <a:rPr lang="en-US" altLang="zh-TW" sz="2800" b="1">
                  <a:latin typeface="Arial" panose="020B0604020202020204" pitchFamily="34" charset="0"/>
                </a:rPr>
                <a:t> </a:t>
              </a:r>
              <a:endParaRPr lang="en-US" altLang="zh-TW" sz="2400"/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2400"/>
                <a:t>Let                                                               be elements of </a:t>
              </a:r>
              <a:r>
                <a:rPr lang="en-US" altLang="zh-TW" sz="2400" b="1"/>
                <a:t>R</a:t>
              </a:r>
              <a:r>
                <a:rPr lang="en-US" altLang="zh-TW" sz="2400" i="1" baseline="30000"/>
                <a:t>n</a:t>
              </a:r>
              <a:r>
                <a:rPr lang="en-US" altLang="zh-TW" sz="2400"/>
                <a:t>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2400"/>
                <a:t>and let </a:t>
              </a:r>
              <a:r>
                <a:rPr lang="en-US" altLang="zh-TW" sz="2400" i="1"/>
                <a:t>c</a:t>
              </a:r>
              <a:r>
                <a:rPr lang="en-US" altLang="zh-TW" sz="2400"/>
                <a:t> be a scalar. </a:t>
              </a:r>
              <a:r>
                <a:rPr lang="en-US" altLang="zh-TW" sz="2000" b="1" u="sng">
                  <a:solidFill>
                    <a:srgbClr val="0033CC"/>
                  </a:solidFill>
                </a:rPr>
                <a:t>Addition</a:t>
              </a:r>
              <a:r>
                <a:rPr lang="en-US" altLang="zh-TW" sz="2400"/>
                <a:t> and </a:t>
              </a:r>
              <a:r>
                <a:rPr lang="en-US" altLang="zh-TW" sz="2000" b="1" u="sng">
                  <a:solidFill>
                    <a:srgbClr val="0033CC"/>
                  </a:solidFill>
                </a:rPr>
                <a:t>scalar multiplication</a:t>
              </a:r>
              <a:r>
                <a:rPr lang="en-US" altLang="zh-TW" sz="2400"/>
                <a:t> are performed as follows:</a:t>
              </a:r>
              <a:endParaRPr lang="en-US" altLang="zh-TW" sz="2400" i="1"/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2400" i="1">
                  <a:solidFill>
                    <a:srgbClr val="0033CC"/>
                  </a:solidFill>
                </a:rPr>
                <a:t>Addition</a:t>
              </a:r>
              <a:r>
                <a:rPr lang="en-US" altLang="zh-TW" sz="2400">
                  <a:solidFill>
                    <a:srgbClr val="0033CC"/>
                  </a:solidFill>
                </a:rPr>
                <a:t>:</a:t>
              </a:r>
              <a:r>
                <a:rPr lang="en-US" altLang="zh-TW" sz="2400"/>
                <a:t>                    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2400" i="1">
                  <a:solidFill>
                    <a:srgbClr val="0033CC"/>
                  </a:solidFill>
                </a:rPr>
                <a:t>Scalar multiplication </a:t>
              </a:r>
              <a:r>
                <a:rPr lang="en-US" altLang="zh-TW" sz="2400">
                  <a:solidFill>
                    <a:srgbClr val="0033CC"/>
                  </a:solidFill>
                </a:rPr>
                <a:t>: </a:t>
              </a:r>
            </a:p>
          </p:txBody>
        </p:sp>
        <p:graphicFrame>
          <p:nvGraphicFramePr>
            <p:cNvPr id="2051" name="Object 6">
              <a:extLst>
                <a:ext uri="{FF2B5EF4-FFF2-40B4-BE49-F238E27FC236}">
                  <a16:creationId xmlns:a16="http://schemas.microsoft.com/office/drawing/2014/main" id="{229DD615-91E4-7B7B-C889-D77CD92878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447"/>
            <a:ext cx="29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698720" imgH="380880" progId="Equation.DSMT4">
                    <p:embed/>
                  </p:oleObj>
                </mc:Choice>
                <mc:Fallback>
                  <p:oleObj name="Equation" r:id="rId4" imgW="4698720" imgH="380880" progId="Equation.DSMT4">
                    <p:embed/>
                    <p:pic>
                      <p:nvPicPr>
                        <p:cNvPr id="2051" name="Object 6">
                          <a:extLst>
                            <a:ext uri="{FF2B5EF4-FFF2-40B4-BE49-F238E27FC236}">
                              <a16:creationId xmlns:a16="http://schemas.microsoft.com/office/drawing/2014/main" id="{229DD615-91E4-7B7B-C889-D77CD92878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447"/>
                          <a:ext cx="29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7">
              <a:extLst>
                <a:ext uri="{FF2B5EF4-FFF2-40B4-BE49-F238E27FC236}">
                  <a16:creationId xmlns:a16="http://schemas.microsoft.com/office/drawing/2014/main" id="{AD7B7E60-2B2C-48B2-CD57-70C634DA9D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2" y="3216"/>
            <a:ext cx="2000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174840" imgH="736560" progId="Equation.3">
                    <p:embed/>
                  </p:oleObj>
                </mc:Choice>
                <mc:Fallback>
                  <p:oleObj name="Equation" r:id="rId5" imgW="3174840" imgH="736560" progId="Equation.3">
                    <p:embed/>
                    <p:pic>
                      <p:nvPicPr>
                        <p:cNvPr id="2052" name="Object 7">
                          <a:extLst>
                            <a:ext uri="{FF2B5EF4-FFF2-40B4-BE49-F238E27FC236}">
                              <a16:creationId xmlns:a16="http://schemas.microsoft.com/office/drawing/2014/main" id="{AD7B7E60-2B2C-48B2-CD57-70C634DA9D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3216"/>
                          <a:ext cx="2000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982970D-AB3F-E057-D160-11D2E290B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6633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6.4 Properties of Eigenvalues and Eigenvectors</a:t>
            </a:r>
            <a:endParaRPr lang="en-US" altLang="en-US" sz="2800" b="1">
              <a:ea typeface="ＭＳ Ｐゴシック" panose="020B0600070205080204" pitchFamily="34" charset="-128"/>
            </a:endParaRP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E04E62CB-AC87-EDDE-1A2A-BCBA3D9BC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38" y="671514"/>
            <a:ext cx="9144000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0070C0"/>
                </a:solidFill>
              </a:rPr>
              <a:t>Definition:</a:t>
            </a:r>
            <a:r>
              <a:rPr lang="en-US" altLang="zh-TW"/>
              <a:t> The trace of a matrix A, designated by tr(A), is the sum of the elements on the main diagonal.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0070C0"/>
                </a:solidFill>
              </a:rPr>
              <a:t>Property 1:</a:t>
            </a:r>
            <a:r>
              <a:rPr lang="en-US" altLang="zh-TW"/>
              <a:t> The sum of the eigenvalues of a matrix equals the trace of the matrix.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0070C0"/>
                </a:solidFill>
              </a:rPr>
              <a:t>Property 2:</a:t>
            </a:r>
            <a:r>
              <a:rPr lang="en-US" altLang="zh-TW"/>
              <a:t> A matrix is singular if and only if it has a zero eigenvalue.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0070C0"/>
                </a:solidFill>
              </a:rPr>
              <a:t>Property 3:</a:t>
            </a:r>
            <a:r>
              <a:rPr lang="en-US" altLang="zh-TW"/>
              <a:t> The eigenvalues of an upper (or lower) triangular matrix are the elements on the main diagonal.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0070C0"/>
                </a:solidFill>
              </a:rPr>
              <a:t>Property 4:</a:t>
            </a:r>
            <a:r>
              <a:rPr lang="en-US" altLang="zh-TW"/>
              <a:t> If </a:t>
            </a:r>
            <a:r>
              <a:rPr lang="el-GR" altLang="zh-TW" b="1">
                <a:solidFill>
                  <a:srgbClr val="0070C0"/>
                </a:solidFill>
              </a:rPr>
              <a:t>λ</a:t>
            </a:r>
            <a:r>
              <a:rPr lang="en-US" altLang="zh-TW"/>
              <a:t> is an eigenvalue of </a:t>
            </a:r>
            <a:r>
              <a:rPr lang="en-US" altLang="zh-TW" b="1">
                <a:solidFill>
                  <a:srgbClr val="0070C0"/>
                </a:solidFill>
              </a:rPr>
              <a:t>A</a:t>
            </a:r>
            <a:r>
              <a:rPr lang="en-US" altLang="zh-TW"/>
              <a:t> and </a:t>
            </a:r>
            <a:r>
              <a:rPr lang="en-US" altLang="zh-TW" b="1">
                <a:solidFill>
                  <a:srgbClr val="0070C0"/>
                </a:solidFill>
              </a:rPr>
              <a:t>A</a:t>
            </a:r>
            <a:r>
              <a:rPr lang="en-US" altLang="zh-TW"/>
              <a:t> is invertible, then </a:t>
            </a:r>
            <a:r>
              <a:rPr lang="en-US" altLang="zh-TW" b="1">
                <a:solidFill>
                  <a:srgbClr val="0070C0"/>
                </a:solidFill>
              </a:rPr>
              <a:t>1/</a:t>
            </a:r>
            <a:r>
              <a:rPr lang="el-GR" altLang="zh-TW" b="1">
                <a:solidFill>
                  <a:srgbClr val="0070C0"/>
                </a:solidFill>
              </a:rPr>
              <a:t>λ</a:t>
            </a:r>
            <a:r>
              <a:rPr lang="en-US" altLang="zh-TW"/>
              <a:t> is an eigenvalue of matrix </a:t>
            </a:r>
            <a:r>
              <a:rPr lang="en-US" altLang="zh-TW" b="1">
                <a:solidFill>
                  <a:srgbClr val="0070C0"/>
                </a:solidFill>
              </a:rPr>
              <a:t>A</a:t>
            </a:r>
            <a:r>
              <a:rPr lang="en-US" altLang="zh-TW" b="1" baseline="30000">
                <a:solidFill>
                  <a:srgbClr val="0070C0"/>
                </a:solidFill>
              </a:rPr>
              <a:t>-1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5203BF0-FA94-C625-3303-F8D512A03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>
                <a:solidFill>
                  <a:srgbClr val="6633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6.4 Properties of Eigenvalues and Eigenvectors</a:t>
            </a:r>
            <a:endParaRPr lang="en-US" altLang="en-US" sz="3600" b="1">
              <a:ea typeface="ＭＳ Ｐゴシック" panose="020B0600070205080204" pitchFamily="34" charset="-128"/>
            </a:endParaRP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CC8D302A-4730-822E-F146-240BA66F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71601"/>
            <a:ext cx="9144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0070C0"/>
                </a:solidFill>
              </a:rPr>
              <a:t>Property 5:</a:t>
            </a:r>
            <a:r>
              <a:rPr lang="en-US" altLang="zh-TW"/>
              <a:t> If </a:t>
            </a:r>
            <a:r>
              <a:rPr lang="el-GR" altLang="zh-TW" b="1">
                <a:solidFill>
                  <a:srgbClr val="0070C0"/>
                </a:solidFill>
              </a:rPr>
              <a:t>λ</a:t>
            </a:r>
            <a:r>
              <a:rPr lang="en-US" altLang="zh-TW"/>
              <a:t> is an eigenvalue of </a:t>
            </a:r>
            <a:r>
              <a:rPr lang="en-US" altLang="zh-TW" b="1">
                <a:solidFill>
                  <a:srgbClr val="0070C0"/>
                </a:solidFill>
              </a:rPr>
              <a:t>A </a:t>
            </a:r>
            <a:r>
              <a:rPr lang="en-US" altLang="zh-TW"/>
              <a:t>then </a:t>
            </a:r>
            <a:r>
              <a:rPr lang="en-US" altLang="zh-TW" b="1">
                <a:solidFill>
                  <a:srgbClr val="0070C0"/>
                </a:solidFill>
              </a:rPr>
              <a:t>k</a:t>
            </a:r>
            <a:r>
              <a:rPr lang="el-GR" altLang="zh-TW" b="1">
                <a:solidFill>
                  <a:srgbClr val="0070C0"/>
                </a:solidFill>
              </a:rPr>
              <a:t>λ</a:t>
            </a:r>
            <a:r>
              <a:rPr lang="en-US" altLang="zh-TW"/>
              <a:t> is an eigenvalue of </a:t>
            </a:r>
            <a:r>
              <a:rPr lang="en-US" altLang="zh-TW" b="1">
                <a:solidFill>
                  <a:srgbClr val="0070C0"/>
                </a:solidFill>
              </a:rPr>
              <a:t>kA</a:t>
            </a:r>
            <a:r>
              <a:rPr lang="en-US" altLang="zh-TW"/>
              <a:t> where </a:t>
            </a:r>
            <a:r>
              <a:rPr lang="en-US" altLang="zh-TW" b="1">
                <a:solidFill>
                  <a:srgbClr val="0070C0"/>
                </a:solidFill>
              </a:rPr>
              <a:t>k</a:t>
            </a:r>
            <a:r>
              <a:rPr lang="en-US" altLang="zh-TW"/>
              <a:t> is any arbitrary scalar.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0070C0"/>
                </a:solidFill>
              </a:rPr>
              <a:t>Property 6:</a:t>
            </a:r>
            <a:r>
              <a:rPr lang="en-US" altLang="zh-TW"/>
              <a:t> If </a:t>
            </a:r>
            <a:r>
              <a:rPr lang="el-GR" altLang="zh-TW" b="1">
                <a:solidFill>
                  <a:srgbClr val="0070C0"/>
                </a:solidFill>
              </a:rPr>
              <a:t>λ</a:t>
            </a:r>
            <a:r>
              <a:rPr lang="en-US" altLang="zh-TW"/>
              <a:t> is an eigenvalue of </a:t>
            </a:r>
            <a:r>
              <a:rPr lang="en-US" altLang="zh-TW" b="1">
                <a:solidFill>
                  <a:srgbClr val="0070C0"/>
                </a:solidFill>
              </a:rPr>
              <a:t>A </a:t>
            </a:r>
            <a:r>
              <a:rPr lang="en-US" altLang="zh-TW"/>
              <a:t>then </a:t>
            </a:r>
            <a:r>
              <a:rPr lang="el-GR" altLang="zh-TW" b="1">
                <a:solidFill>
                  <a:srgbClr val="0070C0"/>
                </a:solidFill>
              </a:rPr>
              <a:t>λ</a:t>
            </a:r>
            <a:r>
              <a:rPr lang="en-US" altLang="zh-TW" b="1" baseline="30000">
                <a:solidFill>
                  <a:srgbClr val="0070C0"/>
                </a:solidFill>
              </a:rPr>
              <a:t>k</a:t>
            </a:r>
            <a:r>
              <a:rPr lang="en-US" altLang="zh-TW"/>
              <a:t> is an eigenvalue of </a:t>
            </a:r>
            <a:r>
              <a:rPr lang="en-US" altLang="zh-TW" b="1">
                <a:solidFill>
                  <a:srgbClr val="0070C0"/>
                </a:solidFill>
              </a:rPr>
              <a:t>A</a:t>
            </a:r>
            <a:r>
              <a:rPr lang="en-US" altLang="zh-TW" b="1" baseline="30000">
                <a:solidFill>
                  <a:srgbClr val="0070C0"/>
                </a:solidFill>
              </a:rPr>
              <a:t>k</a:t>
            </a:r>
            <a:r>
              <a:rPr lang="en-US" altLang="zh-TW"/>
              <a:t> for any positive integer </a:t>
            </a:r>
            <a:r>
              <a:rPr lang="en-US" altLang="zh-TW" b="1">
                <a:solidFill>
                  <a:srgbClr val="0070C0"/>
                </a:solidFill>
              </a:rPr>
              <a:t>k</a:t>
            </a:r>
            <a:r>
              <a:rPr lang="en-US" altLang="zh-TW"/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0070C0"/>
                </a:solidFill>
              </a:rPr>
              <a:t>Property 8:</a:t>
            </a:r>
            <a:r>
              <a:rPr lang="en-US" altLang="zh-TW"/>
              <a:t> If </a:t>
            </a:r>
            <a:r>
              <a:rPr lang="el-GR" altLang="zh-TW" b="1">
                <a:solidFill>
                  <a:srgbClr val="0070C0"/>
                </a:solidFill>
              </a:rPr>
              <a:t>λ</a:t>
            </a:r>
            <a:r>
              <a:rPr lang="en-US" altLang="zh-TW"/>
              <a:t> is an eigenvalue of </a:t>
            </a:r>
            <a:r>
              <a:rPr lang="en-US" altLang="zh-TW" b="1">
                <a:solidFill>
                  <a:srgbClr val="0070C0"/>
                </a:solidFill>
              </a:rPr>
              <a:t>A </a:t>
            </a:r>
            <a:r>
              <a:rPr lang="en-US" altLang="zh-TW"/>
              <a:t>then </a:t>
            </a:r>
            <a:r>
              <a:rPr lang="el-GR" altLang="zh-TW" b="1">
                <a:solidFill>
                  <a:srgbClr val="0070C0"/>
                </a:solidFill>
              </a:rPr>
              <a:t>λ</a:t>
            </a:r>
            <a:r>
              <a:rPr lang="en-US" altLang="zh-TW"/>
              <a:t> is an eigenvalue of </a:t>
            </a:r>
            <a:r>
              <a:rPr lang="en-US" altLang="zh-TW" b="1">
                <a:solidFill>
                  <a:srgbClr val="0070C0"/>
                </a:solidFill>
              </a:rPr>
              <a:t>A</a:t>
            </a:r>
            <a:r>
              <a:rPr lang="en-US" altLang="zh-TW" b="1" baseline="30000">
                <a:solidFill>
                  <a:srgbClr val="0070C0"/>
                </a:solidFill>
              </a:rPr>
              <a:t>T</a:t>
            </a:r>
            <a:r>
              <a:rPr lang="en-US" altLang="zh-TW"/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0070C0"/>
                </a:solidFill>
              </a:rPr>
              <a:t>Property 9:</a:t>
            </a:r>
            <a:r>
              <a:rPr lang="en-US" altLang="zh-TW"/>
              <a:t> The product of the eigenvalues (counting multiplicity) of a matrix equals the determinant of the matrix.</a:t>
            </a:r>
            <a:endParaRPr lang="en-US" altLang="zh-TW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46381D20-4C53-182D-0B73-CED9A719F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3" y="152400"/>
            <a:ext cx="8686801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>
                <a:solidFill>
                  <a:srgbClr val="6633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6.5 Linearly independent eigenvectors</a:t>
            </a:r>
            <a:endParaRPr lang="en-US" altLang="en-US" sz="3600" b="1">
              <a:ea typeface="ＭＳ Ｐゴシック" panose="020B0600070205080204" pitchFamily="34" charset="-128"/>
            </a:endParaRP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34C46163-8D72-561C-738F-9C8894A92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14400"/>
            <a:ext cx="9144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70C0"/>
                </a:solidFill>
              </a:rPr>
              <a:t>Theorem:</a:t>
            </a:r>
            <a:r>
              <a:rPr lang="en-US" altLang="zh-TW"/>
              <a:t> Eigenvectors corresponding to distinct (that is, different) eigenvalues are linearly independent.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70C0"/>
                </a:solidFill>
              </a:rPr>
              <a:t>Theorem:</a:t>
            </a:r>
            <a:r>
              <a:rPr lang="en-US" altLang="zh-TW"/>
              <a:t> If </a:t>
            </a:r>
            <a:r>
              <a:rPr lang="el-GR" altLang="zh-TW" b="1">
                <a:solidFill>
                  <a:srgbClr val="0070C0"/>
                </a:solidFill>
              </a:rPr>
              <a:t>λ</a:t>
            </a:r>
            <a:r>
              <a:rPr lang="en-US" altLang="zh-TW"/>
              <a:t> is an eigenvalue of multiplicity </a:t>
            </a:r>
            <a:r>
              <a:rPr lang="en-US" altLang="zh-TW" b="1">
                <a:solidFill>
                  <a:srgbClr val="0070C0"/>
                </a:solidFill>
              </a:rPr>
              <a:t>k</a:t>
            </a:r>
            <a:r>
              <a:rPr lang="en-US" altLang="zh-TW"/>
              <a:t> of an </a:t>
            </a:r>
            <a:r>
              <a:rPr lang="en-US" altLang="zh-TW" b="1">
                <a:solidFill>
                  <a:srgbClr val="0070C0"/>
                </a:solidFill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>
                <a:solidFill>
                  <a:srgbClr val="0070C0"/>
                </a:solidFill>
                <a:sym typeface="Symbol" panose="05050102010706020507" pitchFamily="18" charset="2"/>
              </a:rPr>
              <a:t>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olidFill>
                  <a:srgbClr val="0070C0"/>
                </a:solidFill>
              </a:rPr>
              <a:t>n</a:t>
            </a:r>
            <a:r>
              <a:rPr lang="en-US" altLang="zh-TW"/>
              <a:t> matrix </a:t>
            </a:r>
            <a:r>
              <a:rPr lang="en-US" altLang="zh-TW" b="1">
                <a:solidFill>
                  <a:srgbClr val="0070C0"/>
                </a:solidFill>
              </a:rPr>
              <a:t>A </a:t>
            </a:r>
            <a:r>
              <a:rPr lang="en-US" altLang="zh-TW"/>
              <a:t>then </a:t>
            </a:r>
            <a:r>
              <a:rPr lang="en-US" altLang="zh-TW" b="1">
                <a:solidFill>
                  <a:srgbClr val="0070C0"/>
                </a:solidFill>
              </a:rPr>
              <a:t>the number of linearly independent </a:t>
            </a:r>
            <a:r>
              <a:rPr lang="en-US" altLang="zh-TW"/>
              <a:t>eigenvectors of </a:t>
            </a:r>
            <a:r>
              <a:rPr lang="en-US" altLang="zh-TW" b="1">
                <a:solidFill>
                  <a:srgbClr val="0070C0"/>
                </a:solidFill>
              </a:rPr>
              <a:t>A</a:t>
            </a:r>
            <a:r>
              <a:rPr lang="en-US" altLang="zh-TW"/>
              <a:t> associated with </a:t>
            </a:r>
            <a:r>
              <a:rPr lang="el-GR" altLang="zh-TW" b="1">
                <a:solidFill>
                  <a:srgbClr val="0070C0"/>
                </a:solidFill>
              </a:rPr>
              <a:t>λ</a:t>
            </a:r>
            <a:r>
              <a:rPr lang="en-US" altLang="zh-TW"/>
              <a:t> is given by </a:t>
            </a:r>
            <a:r>
              <a:rPr lang="en-US" altLang="zh-TW" b="1">
                <a:solidFill>
                  <a:srgbClr val="0070C0"/>
                </a:solidFill>
              </a:rPr>
              <a:t>m = n - r(A-</a:t>
            </a:r>
            <a:r>
              <a:rPr lang="el-GR" altLang="zh-TW" b="1">
                <a:solidFill>
                  <a:srgbClr val="0070C0"/>
                </a:solidFill>
              </a:rPr>
              <a:t> λ</a:t>
            </a:r>
            <a:r>
              <a:rPr lang="en-US" altLang="zh-TW" b="1">
                <a:solidFill>
                  <a:srgbClr val="0070C0"/>
                </a:solidFill>
              </a:rPr>
              <a:t>I)</a:t>
            </a:r>
            <a:r>
              <a:rPr lang="en-US" altLang="zh-TW"/>
              <a:t>. Furthermore, </a:t>
            </a:r>
            <a:r>
              <a:rPr lang="en-US" altLang="zh-TW" b="1">
                <a:solidFill>
                  <a:srgbClr val="0070C0"/>
                </a:solidFill>
              </a:rPr>
              <a:t>1 ≤ m ≤ k</a:t>
            </a:r>
            <a:r>
              <a:rPr lang="en-US" altLang="zh-TW"/>
              <a:t>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 i="1">
                <a:solidFill>
                  <a:srgbClr val="0070C0"/>
                </a:solidFill>
              </a:rPr>
              <a:t>Example 2 (cont.): </a:t>
            </a:r>
            <a:r>
              <a:rPr lang="en-US" altLang="zh-TW"/>
              <a:t>The eigenvectors of </a:t>
            </a:r>
            <a:r>
              <a:rPr lang="en-US" altLang="zh-TW">
                <a:sym typeface="Symbol" panose="05050102010706020507" pitchFamily="18" charset="2"/>
              </a:rPr>
              <a:t> = 2 are of the form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                                                </a:t>
            </a:r>
            <a:r>
              <a:rPr lang="en-US" altLang="zh-TW" i="1">
                <a:sym typeface="Symbol" panose="05050102010706020507" pitchFamily="18" charset="2"/>
              </a:rPr>
              <a:t>s</a:t>
            </a:r>
            <a:r>
              <a:rPr lang="en-US" altLang="zh-TW">
                <a:sym typeface="Symbol" panose="05050102010706020507" pitchFamily="18" charset="2"/>
              </a:rPr>
              <a:t> and </a:t>
            </a:r>
            <a:r>
              <a:rPr lang="en-US" altLang="zh-TW" i="1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 not both zero.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ym typeface="Symbol" panose="05050102010706020507" pitchFamily="18" charset="2"/>
              </a:rPr>
              <a:t> = 2 has </a:t>
            </a:r>
            <a:r>
              <a:rPr lang="en-US" altLang="zh-TW" b="1" i="1">
                <a:sym typeface="Symbol" panose="05050102010706020507" pitchFamily="18" charset="2"/>
              </a:rPr>
              <a:t>two linearly independent eigenvectors</a:t>
            </a:r>
            <a:endParaRPr lang="en-US" altLang="zh-TW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D7A69E9-1B79-A17A-C487-A99260684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4114801"/>
          <a:ext cx="3502025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711200" progId="Equation.3">
                  <p:embed/>
                </p:oleObj>
              </mc:Choice>
              <mc:Fallback>
                <p:oleObj name="Equation" r:id="rId2" imgW="1752600" imgH="711200" progId="Equation.3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D7A69E9-1B79-A17A-C487-A992606846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4114801"/>
                        <a:ext cx="3502025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CAA838-1B58-6BA2-5EC4-145501EB5DA5}"/>
              </a:ext>
            </a:extLst>
          </p:cNvPr>
          <p:cNvSpPr txBox="1"/>
          <p:nvPr/>
        </p:nvSpPr>
        <p:spPr>
          <a:xfrm>
            <a:off x="3047999" y="3244334"/>
            <a:ext cx="696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Probability Axioms and Formulas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0244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Probability Axioms and Formulas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CN">
                <a:ea typeface="宋体" panose="02010600030101010101" pitchFamily="2" charset="-122"/>
              </a:rPr>
              <a:t>We have known that a sample space is a set of all outcomes of a random process or experiment and that an event is a subset of a sample space.</a:t>
            </a:r>
            <a:endParaRPr lang="en-US" altLang="zh-CN" i="1">
              <a:ea typeface="宋体" panose="02010600030101010101" pitchFamily="2" charset="-122"/>
            </a:endParaRPr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9" y="3082926"/>
            <a:ext cx="8008937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Probability Axioms and Formulas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512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92300"/>
            <a:ext cx="7924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1"/>
            <a:ext cx="76200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Expected Value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1" y="2590801"/>
            <a:ext cx="8088313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450" dirty="0"/>
              <a:t>Expected Value of a Lottery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Suppose that 100 people pay $1 each to play a lottery game with a single prize of $98 for exact one winner.</a:t>
            </a: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sz="5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What is the expected value of a ticket?</a:t>
            </a: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5925344"/>
            <a:ext cx="14271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450" dirty="0"/>
              <a:t>Example 5 – </a:t>
            </a:r>
            <a:r>
              <a:rPr lang="en-US" sz="3450" i="1" dirty="0"/>
              <a:t>Expected Value of a Lottery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CN">
                <a:ea typeface="宋体" panose="02010600030101010101" pitchFamily="2" charset="-122"/>
              </a:rPr>
              <a:t>Suppose that 500,000 people pay $5 each to play a lottery game with the following prizes: </a:t>
            </a:r>
          </a:p>
          <a:p>
            <a:pPr marL="0" indent="0"/>
            <a:endParaRPr lang="en-US" altLang="zh-CN" sz="500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a grand prize of $1,000,000, 10 second prizes of $1,000 each, 1,000 third prizes of $500 each, and 10,000 fourth prizes of $10 each. </a:t>
            </a:r>
          </a:p>
          <a:p>
            <a:pPr marL="0" indent="0"/>
            <a:endParaRPr lang="en-US" altLang="zh-CN" sz="500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What is the expected value of a ticket?</a:t>
            </a: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solidFill>
                  <a:srgbClr val="00ADEE"/>
                </a:solidFill>
                <a:ea typeface="宋体" panose="02010600030101010101" pitchFamily="2" charset="-122"/>
              </a:rPr>
              <a:t>Solution:</a:t>
            </a:r>
          </a:p>
          <a:p>
            <a:pPr marL="0" indent="0">
              <a:lnSpc>
                <a:spcPts val="3200"/>
              </a:lnSpc>
            </a:pPr>
            <a:r>
              <a:rPr lang="en-US" altLang="zh-CN">
                <a:ea typeface="宋体" panose="02010600030101010101" pitchFamily="2" charset="-122"/>
              </a:rPr>
              <a:t>Each of the 500,000 lottery tickets has the same chance as any other of containing a winning lottery number, and so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for all </a:t>
            </a:r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= 1, 2, 3, . . . , 500000.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 5 – </a:t>
            </a:r>
            <a:r>
              <a:rPr lang="en-US" altLang="zh-CN" i="1">
                <a:ea typeface="宋体" panose="02010600030101010101" pitchFamily="2" charset="-122"/>
              </a:rPr>
              <a:t>Solution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3</a:t>
            </a:r>
            <a:r>
              <a:rPr lang="en-US" altLang="zh-CN">
                <a:ea typeface="宋体" panose="02010600030101010101" pitchFamily="2" charset="-122"/>
              </a:rPr>
              <a:t>, . . . ,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500000</a:t>
            </a:r>
            <a:r>
              <a:rPr lang="en-US" altLang="zh-CN">
                <a:ea typeface="宋体" panose="02010600030101010101" pitchFamily="2" charset="-122"/>
              </a:rPr>
              <a:t> be the net gain for an individual ticket, where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= 999995 (the net gain for the grand prize ticket, which is one million dollars minus the $5 cost of the winning ticket), </a:t>
            </a:r>
          </a:p>
          <a:p>
            <a:pPr marL="0" indent="0"/>
            <a:endParaRPr lang="en-US" altLang="zh-CN" sz="1800">
              <a:ea typeface="宋体" panose="02010600030101010101" pitchFamily="2" charset="-122"/>
            </a:endParaRPr>
          </a:p>
          <a:p>
            <a:pPr marL="0" indent="0"/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3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zh-CN" altLang="en-US">
                <a:ea typeface="宋体" panose="02010600030101010101" pitchFamily="2" charset="-122"/>
              </a:rPr>
              <a:t>・・・ 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11</a:t>
            </a:r>
            <a:r>
              <a:rPr lang="en-US" altLang="zh-CN">
                <a:ea typeface="宋体" panose="02010600030101010101" pitchFamily="2" charset="-122"/>
              </a:rPr>
              <a:t> = 995 (the net gain for each of the  10 second prize tickets), </a:t>
            </a:r>
          </a:p>
          <a:p>
            <a:pPr marL="0" indent="0"/>
            <a:endParaRPr lang="en-US" altLang="zh-CN" sz="1800" i="1">
              <a:ea typeface="宋体" panose="02010600030101010101" pitchFamily="2" charset="-122"/>
            </a:endParaRPr>
          </a:p>
          <a:p>
            <a:pPr marL="0" indent="0"/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12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13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zh-CN" altLang="en-US">
                <a:ea typeface="宋体" panose="02010600030101010101" pitchFamily="2" charset="-122"/>
              </a:rPr>
              <a:t>・・・ 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1011</a:t>
            </a:r>
            <a:r>
              <a:rPr lang="en-US" altLang="zh-CN">
                <a:ea typeface="宋体" panose="02010600030101010101" pitchFamily="2" charset="-122"/>
              </a:rPr>
              <a:t> = 495 (the net gain for each of the 1,000 third prize tickets), and </a:t>
            </a:r>
          </a:p>
          <a:p>
            <a:pPr marL="0" indent="0"/>
            <a:endParaRPr lang="en-US" altLang="zh-CN" sz="1800" i="1">
              <a:ea typeface="宋体" panose="02010600030101010101" pitchFamily="2" charset="-122"/>
            </a:endParaRPr>
          </a:p>
          <a:p>
            <a:pPr marL="0" indent="0"/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1012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1013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zh-CN" altLang="en-US">
                <a:ea typeface="宋体" panose="02010600030101010101" pitchFamily="2" charset="-122"/>
              </a:rPr>
              <a:t>・・・ 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11011</a:t>
            </a:r>
            <a:r>
              <a:rPr lang="en-US" altLang="zh-CN">
                <a:ea typeface="宋体" panose="02010600030101010101" pitchFamily="2" charset="-122"/>
              </a:rPr>
              <a:t> = 5 (the net gain for each of the 10,000 fourth prize tickets).</a:t>
            </a:r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9813926" y="842964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cont’d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9E28603F-D545-7A08-93F1-8ABFCA3041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262B12F0-6FFE-4796-955E-D16BBC0252E6}" type="slidenum">
              <a:rPr kumimoji="0" lang="ar-SA" altLang="zh-TW" sz="1400">
                <a:solidFill>
                  <a:srgbClr val="800000"/>
                </a:solidFill>
                <a:cs typeface="Times New Roman" panose="02020603050405020304" pitchFamily="18" charset="0"/>
              </a:rPr>
              <a:pPr eaLnBrk="1" hangingPunct="1"/>
              <a:t>6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430BE47-F98F-D0AF-D99D-ABC9CF1E5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z="2800"/>
              <a:t>Example 2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53C1C2BB-E69A-0E50-9CBF-4F2159D31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857250"/>
            <a:ext cx="8169275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400">
                <a:solidFill>
                  <a:schemeClr val="tx2"/>
                </a:solidFill>
              </a:rPr>
              <a:t>Let </a:t>
            </a:r>
            <a:r>
              <a:rPr lang="en-US" altLang="zh-TW" sz="2400" b="1">
                <a:solidFill>
                  <a:schemeClr val="tx2"/>
                </a:solidFill>
              </a:rPr>
              <a:t>u</a:t>
            </a:r>
            <a:r>
              <a:rPr lang="en-US" altLang="zh-TW" sz="2400">
                <a:solidFill>
                  <a:schemeClr val="tx2"/>
                </a:solidFill>
              </a:rPr>
              <a:t> = ( –1, 4, 3) and </a:t>
            </a:r>
            <a:r>
              <a:rPr lang="en-US" altLang="zh-TW" sz="2400" b="1">
                <a:solidFill>
                  <a:schemeClr val="tx2"/>
                </a:solidFill>
              </a:rPr>
              <a:t>v</a:t>
            </a:r>
            <a:r>
              <a:rPr lang="en-US" altLang="zh-TW" sz="2400">
                <a:solidFill>
                  <a:schemeClr val="tx2"/>
                </a:solidFill>
              </a:rPr>
              <a:t> = ( –2, –3, 1) be elements of </a:t>
            </a:r>
            <a:r>
              <a:rPr lang="en-US" altLang="zh-TW" sz="2400" b="1">
                <a:solidFill>
                  <a:schemeClr val="tx2"/>
                </a:solidFill>
              </a:rPr>
              <a:t>R</a:t>
            </a:r>
            <a:r>
              <a:rPr lang="en-US" altLang="zh-TW" sz="2400" baseline="30000">
                <a:solidFill>
                  <a:schemeClr val="tx2"/>
                </a:solidFill>
              </a:rPr>
              <a:t>3</a:t>
            </a:r>
            <a:r>
              <a:rPr lang="en-US" altLang="zh-TW" sz="2400">
                <a:solidFill>
                  <a:schemeClr val="tx2"/>
                </a:solidFill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400">
                <a:solidFill>
                  <a:schemeClr val="tx2"/>
                </a:solidFill>
              </a:rPr>
              <a:t>Find </a:t>
            </a:r>
            <a:r>
              <a:rPr lang="en-US" altLang="zh-TW" sz="2400" b="1">
                <a:solidFill>
                  <a:schemeClr val="tx2"/>
                </a:solidFill>
              </a:rPr>
              <a:t>u</a:t>
            </a:r>
            <a:r>
              <a:rPr lang="en-US" altLang="zh-TW" sz="2400">
                <a:solidFill>
                  <a:schemeClr val="tx2"/>
                </a:solidFill>
              </a:rPr>
              <a:t> + </a:t>
            </a:r>
            <a:r>
              <a:rPr lang="en-US" altLang="zh-TW" sz="2400" b="1">
                <a:solidFill>
                  <a:schemeClr val="tx2"/>
                </a:solidFill>
              </a:rPr>
              <a:t>v</a:t>
            </a:r>
            <a:r>
              <a:rPr lang="en-US" altLang="zh-TW" sz="2400">
                <a:solidFill>
                  <a:schemeClr val="tx2"/>
                </a:solidFill>
              </a:rPr>
              <a:t> and 3</a:t>
            </a:r>
            <a:r>
              <a:rPr lang="en-US" altLang="zh-TW" sz="2400" b="1">
                <a:solidFill>
                  <a:schemeClr val="tx2"/>
                </a:solidFill>
              </a:rPr>
              <a:t>u</a:t>
            </a:r>
            <a:r>
              <a:rPr lang="en-US" altLang="zh-TW" sz="2400">
                <a:solidFill>
                  <a:schemeClr val="tx2"/>
                </a:solidFill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400" b="1" u="sng">
                <a:solidFill>
                  <a:srgbClr val="0033CC"/>
                </a:solidFill>
              </a:rPr>
              <a:t>Solution:</a:t>
            </a:r>
          </a:p>
          <a:p>
            <a:pPr eaLnBrk="1" hangingPunct="1">
              <a:spcBef>
                <a:spcPct val="20000"/>
              </a:spcBef>
            </a:pPr>
            <a:endParaRPr lang="en-US" altLang="zh-TW" sz="2400">
              <a:solidFill>
                <a:srgbClr val="0033CC"/>
              </a:solidFill>
            </a:endParaRP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87DFE731-1275-F96B-A5DA-CF84B6929F24}"/>
              </a:ext>
            </a:extLst>
          </p:cNvPr>
          <p:cNvGrpSpPr>
            <a:grpSpLocks/>
          </p:cNvGrpSpPr>
          <p:nvPr/>
        </p:nvGrpSpPr>
        <p:grpSpPr bwMode="auto">
          <a:xfrm>
            <a:off x="2346326" y="2924176"/>
            <a:ext cx="8321675" cy="3681413"/>
            <a:chOff x="230" y="2016"/>
            <a:chExt cx="5242" cy="2183"/>
          </a:xfrm>
        </p:grpSpPr>
        <p:pic>
          <p:nvPicPr>
            <p:cNvPr id="53254" name="Picture 22" descr="4-4">
              <a:extLst>
                <a:ext uri="{FF2B5EF4-FFF2-40B4-BE49-F238E27FC236}">
                  <a16:creationId xmlns:a16="http://schemas.microsoft.com/office/drawing/2014/main" id="{7ACB75FF-3EF5-3BC1-2037-A501476CA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4000"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4"/>
              <a:ext cx="2256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Text Box 19">
              <a:extLst>
                <a:ext uri="{FF2B5EF4-FFF2-40B4-BE49-F238E27FC236}">
                  <a16:creationId xmlns:a16="http://schemas.microsoft.com/office/drawing/2014/main" id="{20C21764-2F63-9C6D-65D4-FEF206C47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16"/>
              <a:ext cx="1076" cy="27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i="1">
                  <a:solidFill>
                    <a:schemeClr val="tx2"/>
                  </a:solidFill>
                  <a:latin typeface="Arial" panose="020B0604020202020204" pitchFamily="34" charset="0"/>
                </a:rPr>
                <a:t>Example 3</a:t>
              </a:r>
            </a:p>
          </p:txBody>
        </p:sp>
        <p:sp>
          <p:nvSpPr>
            <p:cNvPr id="53256" name="Text Box 20">
              <a:extLst>
                <a:ext uri="{FF2B5EF4-FFF2-40B4-BE49-F238E27FC236}">
                  <a16:creationId xmlns:a16="http://schemas.microsoft.com/office/drawing/2014/main" id="{2573E056-3E41-A282-7389-0E9ADEF02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3964"/>
              <a:ext cx="87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33CC"/>
                  </a:solidFill>
                  <a:latin typeface="Arial" panose="020B0604020202020204" pitchFamily="34" charset="0"/>
                </a:rPr>
                <a:t>Figure 4.2</a:t>
              </a:r>
            </a:p>
          </p:txBody>
        </p:sp>
        <p:sp>
          <p:nvSpPr>
            <p:cNvPr id="53257" name="Text Box 24">
              <a:extLst>
                <a:ext uri="{FF2B5EF4-FFF2-40B4-BE49-F238E27FC236}">
                  <a16:creationId xmlns:a16="http://schemas.microsoft.com/office/drawing/2014/main" id="{596EF1BE-6543-D3B4-A4EE-6AEBFC075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378"/>
              <a:ext cx="2986" cy="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2400"/>
                <a:t>In R</a:t>
              </a:r>
              <a:r>
                <a:rPr lang="en-US" altLang="zh-TW" sz="2400" baseline="30000"/>
                <a:t>2</a:t>
              </a:r>
              <a:r>
                <a:rPr lang="en-US" altLang="zh-TW" sz="2400"/>
                <a:t> ,  consider the two elements   (4, 1) and (2, 3).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2000" i="1"/>
                <a:t>Find their sum and give a geometrical interpretation of  this sum</a:t>
              </a:r>
              <a:r>
                <a:rPr lang="en-US" altLang="zh-TW" sz="2000"/>
                <a:t>.</a:t>
              </a:r>
              <a:r>
                <a:rPr lang="en-US" altLang="zh-TW" sz="2400"/>
                <a:t>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2400"/>
                <a:t>we get (4, 1) + (2, 3) = (6, 4).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2400"/>
                <a:t>The vector (6, 4), the sum, is the diagonal of the parallelogram.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 5 – </a:t>
            </a:r>
            <a:r>
              <a:rPr lang="en-US" altLang="zh-CN" i="1">
                <a:ea typeface="宋体" panose="02010600030101010101" pitchFamily="2" charset="-122"/>
              </a:rPr>
              <a:t>Solution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200"/>
              </a:lnSpc>
            </a:pPr>
            <a:r>
              <a:rPr lang="en-US" altLang="zh-CN">
                <a:ea typeface="宋体" panose="02010600030101010101" pitchFamily="2" charset="-122"/>
              </a:rPr>
              <a:t>Since the remaining 488,989 tickets just lose $5,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11012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11013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zh-CN" altLang="en-US">
                <a:ea typeface="宋体" panose="02010600030101010101" pitchFamily="2" charset="-122"/>
              </a:rPr>
              <a:t>・・・ 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500000</a:t>
            </a:r>
            <a:r>
              <a:rPr lang="en-US" altLang="zh-CN">
                <a:ea typeface="宋体" panose="02010600030101010101" pitchFamily="2" charset="-122"/>
              </a:rPr>
              <a:t> = –5.</a:t>
            </a:r>
          </a:p>
          <a:p>
            <a:pPr marL="0" indent="0">
              <a:lnSpc>
                <a:spcPts val="32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ts val="3200"/>
              </a:lnSpc>
            </a:pPr>
            <a:r>
              <a:rPr lang="en-US" altLang="zh-CN">
                <a:ea typeface="宋体" panose="02010600030101010101" pitchFamily="2" charset="-122"/>
              </a:rPr>
              <a:t>The expected value of a ticket is therefore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3926" y="842964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cont’d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1" y="3733800"/>
            <a:ext cx="331946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4953000"/>
            <a:ext cx="1917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3" y="4052888"/>
            <a:ext cx="22399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5299076"/>
            <a:ext cx="15922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 5 – </a:t>
            </a:r>
            <a:r>
              <a:rPr lang="en-US" altLang="zh-CN" i="1">
                <a:ea typeface="宋体" panose="02010600030101010101" pitchFamily="2" charset="-122"/>
              </a:rPr>
              <a:t>Solution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 other words, a person who continues to play this lottery for a very long time will probably win some money occasionally but on average will lose $1.78 per ticket.</a:t>
            </a: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9813926" y="842964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cont’d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45"/>
          <a:stretch>
            <a:fillRect/>
          </a:stretch>
        </p:blipFill>
        <p:spPr bwMode="auto">
          <a:xfrm>
            <a:off x="3276601" y="2662238"/>
            <a:ext cx="5611813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75" r="82587" b="12393"/>
          <a:stretch>
            <a:fillRect/>
          </a:stretch>
        </p:blipFill>
        <p:spPr bwMode="auto">
          <a:xfrm>
            <a:off x="3276601" y="3825876"/>
            <a:ext cx="9763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8138"/>
            <a:ext cx="66675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Conditional Probability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CN">
                <a:ea typeface="宋体" panose="02010600030101010101" pitchFamily="2" charset="-122"/>
              </a:rPr>
              <a:t>Imagine a couple with two children, each of whom is equally likely to be a boy or a girl. Now suppose you are given the information that one is a boy. What is the probability that the other child is a boy? 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Figure 9.9.1 shows the four equally likely combinations of gender for the children.</a:t>
            </a:r>
          </a:p>
        </p:txBody>
      </p: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5383214" y="6394451"/>
            <a:ext cx="1393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200" b="1">
                <a:ea typeface="宋体" panose="02010600030101010101" pitchFamily="2" charset="-122"/>
              </a:rPr>
              <a:t>Figure 9.9.1</a:t>
            </a: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4360864"/>
            <a:ext cx="2773363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Conditional Probability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CN">
                <a:ea typeface="宋体" panose="02010600030101010101" pitchFamily="2" charset="-122"/>
              </a:rPr>
              <a:t>You can imagine that the first letter refers to the older child and the second letter to the younger. 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 sz="1600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Thus the combination </a:t>
            </a:r>
            <a:r>
              <a:rPr lang="en-US" altLang="zh-CN" i="1">
                <a:ea typeface="宋体" panose="02010600030101010101" pitchFamily="2" charset="-122"/>
              </a:rPr>
              <a:t>BG</a:t>
            </a:r>
            <a:r>
              <a:rPr lang="en-US" altLang="zh-CN">
                <a:ea typeface="宋体" panose="02010600030101010101" pitchFamily="2" charset="-122"/>
              </a:rPr>
              <a:t> indicates that the older child is a boy and the younger is a girl.</a:t>
            </a:r>
          </a:p>
          <a:p>
            <a:pPr marL="0" indent="0"/>
            <a:endParaRPr lang="en-US" altLang="zh-CN" sz="1600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The combinations where one of the children is a boy are shaded gray, and the combination where the other child is also a boy is shaded blue-gray.</a:t>
            </a:r>
          </a:p>
          <a:p>
            <a:pPr marL="0" indent="0"/>
            <a:endParaRPr lang="en-US" altLang="zh-CN" sz="1600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Given that you know one child is a boy, only the three combinations in the gray region could be the case, so you can think of the set of those outcomes as a new sample space with three elements, all of which are equally likely.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Conditional Probability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CN">
                <a:ea typeface="宋体" panose="02010600030101010101" pitchFamily="2" charset="-122"/>
              </a:rPr>
              <a:t>Within the new sample space, there is one combination where the other child is a boy (in the region shaded         blue-gray).</a:t>
            </a:r>
          </a:p>
          <a:p>
            <a:pPr marL="0" indent="0"/>
            <a:endParaRPr lang="en-US" altLang="zh-CN" sz="800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Thus it would be reasonable to say that the likelihood that the other child is a boy, given that at least one is a boy, is </a:t>
            </a: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1/3 = 33   %. 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 sz="800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Note that because the original sample space contained four outcomes,</a:t>
            </a: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also.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3429000"/>
            <a:ext cx="3667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5178426"/>
            <a:ext cx="783113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Conditional Probability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altLang="zh-CN">
                <a:ea typeface="宋体" panose="02010600030101010101" pitchFamily="2" charset="-122"/>
              </a:rPr>
              <a:t>A generalization of this observation forms the basis for the following definition.</a:t>
            </a: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Note that when both sides of the formula for conditional probability (formula 9.9.1) are multiplied by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), a formula for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) is obtained: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598738"/>
            <a:ext cx="82296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5845176"/>
            <a:ext cx="584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Independent Events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CN">
                <a:ea typeface="宋体" panose="02010600030101010101" pitchFamily="2" charset="-122"/>
              </a:rPr>
              <a:t>Informally, two events are independent: the probability of one event to happen does not depend on whether the other happens or not.</a:t>
            </a: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Formally, events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can be </a:t>
            </a:r>
            <a:r>
              <a:rPr lang="en-US" altLang="zh-CN" i="1">
                <a:ea typeface="宋体" panose="02010600030101010101" pitchFamily="2" charset="-122"/>
              </a:rPr>
              <a:t>independent</a:t>
            </a:r>
            <a:r>
              <a:rPr lang="en-US" altLang="zh-CN">
                <a:ea typeface="宋体" panose="02010600030101010101" pitchFamily="2" charset="-122"/>
              </a:rPr>
              <a:t> in the sense that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| 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) =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) and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|</a:t>
            </a:r>
            <a:r>
              <a:rPr lang="en-US" altLang="zh-CN" i="1">
                <a:ea typeface="宋体" panose="02010600030101010101" pitchFamily="2" charset="-122"/>
              </a:rPr>
              <a:t> A</a:t>
            </a:r>
            <a:r>
              <a:rPr lang="en-US" altLang="zh-CN">
                <a:ea typeface="宋体" panose="02010600030101010101" pitchFamily="2" charset="-122"/>
              </a:rPr>
              <a:t>) =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958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Bayes’ Theorem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CN">
                <a:ea typeface="宋体" panose="02010600030101010101" pitchFamily="2" charset="-122"/>
              </a:rPr>
              <a:t>Suppose that one urn contains 3 blue and 4 gray balls and a second urn contains 5 blue and 3 gray balls. A ball is selected by choosing one of the urns at random and then picking a ball at random from that urn. If the chosen ball is blue, what is the probability that it came from the first urn?</a:t>
            </a: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This problem can be solved by carefully interpreting all the information that is known and putting it together in just the right way.</a:t>
            </a: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be the event that the chosen ball is blue, 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the event that the ball came from the first urn, and 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the event that the ball came from the second urn.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Bayes’ Theorem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CN">
                <a:ea typeface="宋体" panose="02010600030101010101" pitchFamily="2" charset="-122"/>
              </a:rPr>
              <a:t>Because 3 of the 7 balls in urn one are blue, and 5 of the 8 balls in urn two are blue,</a:t>
            </a: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And because the urns are equally likely to be chosen,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2681289"/>
            <a:ext cx="45910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5348289"/>
            <a:ext cx="257175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Bayes’ Theorem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Moreover, by formula (9.9.2),</a:t>
            </a: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But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is the disjoint union of (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and (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B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), so by probability axiom 3,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68"/>
          <a:stretch>
            <a:fillRect/>
          </a:stretch>
        </p:blipFill>
        <p:spPr bwMode="auto">
          <a:xfrm>
            <a:off x="2855913" y="2895600"/>
            <a:ext cx="63103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32" r="11848"/>
          <a:stretch>
            <a:fillRect/>
          </a:stretch>
        </p:blipFill>
        <p:spPr bwMode="auto">
          <a:xfrm>
            <a:off x="2854325" y="3733800"/>
            <a:ext cx="556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5857875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201863"/>
            <a:ext cx="584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A4D05B7C-DE29-4EF0-43B8-6D96A43874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A2C0486A-C34A-4F93-A5A8-34D80E5C07DD}" type="slidenum">
              <a:rPr kumimoji="0" lang="ar-SA" altLang="zh-TW" sz="1400">
                <a:solidFill>
                  <a:srgbClr val="800000"/>
                </a:solidFill>
                <a:cs typeface="Times New Roman" panose="02020603050405020304" pitchFamily="18" charset="0"/>
              </a:rPr>
              <a:pPr eaLnBrk="1" hangingPunct="1"/>
              <a:t>7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015F831-FECD-DC4C-57F5-29C26E078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z="2800"/>
              <a:t>Example 4</a:t>
            </a:r>
          </a:p>
        </p:txBody>
      </p:sp>
      <p:pic>
        <p:nvPicPr>
          <p:cNvPr id="54276" name="Picture 5" descr="4-6">
            <a:extLst>
              <a:ext uri="{FF2B5EF4-FFF2-40B4-BE49-F238E27FC236}">
                <a16:creationId xmlns:a16="http://schemas.microsoft.com/office/drawing/2014/main" id="{A698B221-ADF3-6054-672C-A75EA7C7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67000"/>
            <a:ext cx="45720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3">
            <a:extLst>
              <a:ext uri="{FF2B5EF4-FFF2-40B4-BE49-F238E27FC236}">
                <a16:creationId xmlns:a16="http://schemas.microsoft.com/office/drawing/2014/main" id="{D4F8C4DA-9F2B-1FE7-2147-4E27205CF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6" y="6021389"/>
            <a:ext cx="162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0033CC"/>
                </a:solidFill>
                <a:latin typeface="Arial" panose="020B0604020202020204" pitchFamily="34" charset="0"/>
              </a:rPr>
              <a:t>Figure 4.3</a:t>
            </a:r>
          </a:p>
        </p:txBody>
      </p:sp>
      <p:sp>
        <p:nvSpPr>
          <p:cNvPr id="54278" name="Text Box 8">
            <a:extLst>
              <a:ext uri="{FF2B5EF4-FFF2-40B4-BE49-F238E27FC236}">
                <a16:creationId xmlns:a16="http://schemas.microsoft.com/office/drawing/2014/main" id="{CAF3563A-7CA5-A99A-C2C7-E6E576D3F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14401"/>
            <a:ext cx="80772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400"/>
              <a:t>Consider the scalar multiple of the vector (3, 2) by 2, we get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TW" sz="2400"/>
              <a:t>2(3, 2) = (6, 4)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400"/>
              <a:t>Observe in Figure 4.3 that (6, 4) is a vector in the </a:t>
            </a:r>
            <a:r>
              <a:rPr lang="en-US" altLang="zh-TW" sz="2400" u="sng">
                <a:solidFill>
                  <a:srgbClr val="0033CC"/>
                </a:solidFill>
              </a:rPr>
              <a:t>same direction</a:t>
            </a:r>
            <a:r>
              <a:rPr lang="en-US" altLang="zh-TW" sz="2400"/>
              <a:t> as (3, 2), and </a:t>
            </a:r>
            <a:r>
              <a:rPr lang="en-US" altLang="zh-TW" sz="2400" u="sng">
                <a:solidFill>
                  <a:srgbClr val="0033CC"/>
                </a:solidFill>
              </a:rPr>
              <a:t>2 times it in length</a:t>
            </a:r>
            <a:r>
              <a:rPr lang="en-US" altLang="zh-TW" sz="240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Bayes’ Theorem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altLang="zh-CN">
                <a:ea typeface="宋体" panose="02010600030101010101" pitchFamily="2" charset="-122"/>
              </a:rPr>
              <a:t>Finally, by definition of conditional probability,</a:t>
            </a: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Thus, if the chosen ball is blue, the probability is approximately 40.7% that it came from the first urn.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The steps used to derive the answer in the previous example can be generalized to prove Bayes’ Theorem.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59578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Bayes’ Theorem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600200"/>
            <a:ext cx="785495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Example 3 – </a:t>
            </a:r>
            <a:r>
              <a:rPr lang="en-US" altLang="zh-CN" sz="3600" i="1">
                <a:ea typeface="宋体" panose="02010600030101010101" pitchFamily="2" charset="-122"/>
              </a:rPr>
              <a:t>Applying Bayes’ Theorem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CN">
                <a:ea typeface="宋体" panose="02010600030101010101" pitchFamily="2" charset="-122"/>
              </a:rPr>
              <a:t>Most medical tests occasionally produce incorrect results, called false positives and false negatives. 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When a test is designed to determine whether a patient has a certain disease, a </a:t>
            </a:r>
            <a:r>
              <a:rPr lang="en-US" altLang="zh-CN" b="1">
                <a:ea typeface="宋体" panose="02010600030101010101" pitchFamily="2" charset="-122"/>
              </a:rPr>
              <a:t>false positive</a:t>
            </a:r>
            <a:r>
              <a:rPr lang="en-US" altLang="zh-CN">
                <a:ea typeface="宋体" panose="02010600030101010101" pitchFamily="2" charset="-122"/>
              </a:rPr>
              <a:t> result indicates that a patient has the disease when the patient does not have it. 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 marL="0" indent="0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ea typeface="宋体" panose="02010600030101010101" pitchFamily="2" charset="-122"/>
              </a:rPr>
              <a:t>false negative</a:t>
            </a:r>
            <a:r>
              <a:rPr lang="en-US" altLang="zh-CN">
                <a:ea typeface="宋体" panose="02010600030101010101" pitchFamily="2" charset="-122"/>
              </a:rPr>
              <a:t> result indicates that a patient does not have the disease when the patient does have it.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FDA21FF-2169-5F89-B9B8-2DC71F05EB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096964"/>
            <a:ext cx="8382000" cy="1112837"/>
          </a:xfrm>
        </p:spPr>
        <p:txBody>
          <a:bodyPr/>
          <a:lstStyle/>
          <a:p>
            <a:r>
              <a:rPr lang="en-US" altLang="en-US"/>
              <a:t>Basic Statistical Concepts</a:t>
            </a:r>
            <a:endParaRPr lang="en-US" altLang="en-US" b="1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>
            <a:extLst>
              <a:ext uri="{FF2B5EF4-FFF2-40B4-BE49-F238E27FC236}">
                <a16:creationId xmlns:a16="http://schemas.microsoft.com/office/drawing/2014/main" id="{9BB69672-ACB9-826F-A387-41CFB512E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There are three main measures of center</a:t>
            </a:r>
          </a:p>
          <a:p>
            <a:pPr lvl="1">
              <a:lnSpc>
                <a:spcPct val="90000"/>
              </a:lnSpc>
            </a:pPr>
            <a:r>
              <a:rPr lang="en-US" altLang="en-US" u="sng" dirty="0"/>
              <a:t>Mean (M)</a:t>
            </a:r>
            <a:r>
              <a:rPr lang="en-US" altLang="en-US" dirty="0"/>
              <a:t>: the arithmetic average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Add up all of the scores and divide by the total number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Most used measure of center</a:t>
            </a:r>
          </a:p>
          <a:p>
            <a:pPr lvl="1">
              <a:lnSpc>
                <a:spcPct val="90000"/>
              </a:lnSpc>
            </a:pPr>
            <a:r>
              <a:rPr lang="en-US" altLang="en-US" u="sng" dirty="0"/>
              <a:t>Median (</a:t>
            </a:r>
            <a:r>
              <a:rPr lang="en-US" altLang="en-US" u="sng" dirty="0" err="1"/>
              <a:t>Mdn</a:t>
            </a:r>
            <a:r>
              <a:rPr lang="en-US" altLang="en-US" u="sng" dirty="0"/>
              <a:t>)</a:t>
            </a:r>
            <a:r>
              <a:rPr lang="en-US" altLang="en-US" dirty="0"/>
              <a:t>: the middle score in terms of location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score that cuts off the top 50% of the from the bottom 50%</a:t>
            </a:r>
          </a:p>
          <a:p>
            <a:pPr lvl="1">
              <a:lnSpc>
                <a:spcPct val="90000"/>
              </a:lnSpc>
            </a:pPr>
            <a:r>
              <a:rPr lang="en-US" altLang="en-US" u="sng" dirty="0"/>
              <a:t>Mode</a:t>
            </a:r>
            <a:r>
              <a:rPr lang="en-US" altLang="en-US" dirty="0"/>
              <a:t>: the most frequent score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Good for nominal scales (e.g. eye color)</a:t>
            </a:r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17626F56-37D7-B4DD-80F7-EBD6282F7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/>
              <a:t>Properties of distributions: Center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bldLvl="5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221437EA-CDB8-5FF1-39E2-F798974C7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The Mean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FCB47AFE-14D7-EB28-B7BE-46BE7BFBA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7163" y="1828800"/>
            <a:ext cx="7772400" cy="8509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The most commonly used measure of center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arithmetic average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Computing the mean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3486AA67-160F-8215-0E8A-6F3DA925B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/>
              <a:t>  The formula for the population mean is (a parameter):		</a:t>
            </a:r>
          </a:p>
        </p:txBody>
      </p:sp>
      <p:grpSp>
        <p:nvGrpSpPr>
          <p:cNvPr id="149512" name="Group 8">
            <a:extLst>
              <a:ext uri="{FF2B5EF4-FFF2-40B4-BE49-F238E27FC236}">
                <a16:creationId xmlns:a16="http://schemas.microsoft.com/office/drawing/2014/main" id="{6EED7C35-48B6-3EF7-5ECD-97B5B7184334}"/>
              </a:ext>
            </a:extLst>
          </p:cNvPr>
          <p:cNvGrpSpPr>
            <a:grpSpLocks/>
          </p:cNvGrpSpPr>
          <p:nvPr/>
        </p:nvGrpSpPr>
        <p:grpSpPr bwMode="auto">
          <a:xfrm>
            <a:off x="7073901" y="3111500"/>
            <a:ext cx="3000375" cy="1171575"/>
            <a:chOff x="3256" y="1912"/>
            <a:chExt cx="1890" cy="738"/>
          </a:xfrm>
        </p:grpSpPr>
        <p:sp>
          <p:nvSpPr>
            <p:cNvPr id="149513" name="AutoShape 9">
              <a:extLst>
                <a:ext uri="{FF2B5EF4-FFF2-40B4-BE49-F238E27FC236}">
                  <a16:creationId xmlns:a16="http://schemas.microsoft.com/office/drawing/2014/main" id="{3ACF406B-2DD9-7BBF-DF47-AFC87A47B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1912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5" name="Line 11">
              <a:extLst>
                <a:ext uri="{FF2B5EF4-FFF2-40B4-BE49-F238E27FC236}">
                  <a16:creationId xmlns:a16="http://schemas.microsoft.com/office/drawing/2014/main" id="{C660F68C-EC00-90C3-FC21-BC09847D8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016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7" name="Text Box 13">
              <a:extLst>
                <a:ext uri="{FF2B5EF4-FFF2-40B4-BE49-F238E27FC236}">
                  <a16:creationId xmlns:a16="http://schemas.microsoft.com/office/drawing/2014/main" id="{BE3DA741-2FE2-B985-A662-794CBFC43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208"/>
              <a:ext cx="111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chemeClr val="tx2"/>
                  </a:solidFill>
                </a:rPr>
                <a:t>Add up all of the X’s</a:t>
              </a:r>
            </a:p>
          </p:txBody>
        </p:sp>
      </p:grpSp>
      <p:grpSp>
        <p:nvGrpSpPr>
          <p:cNvPr id="149518" name="Group 14">
            <a:extLst>
              <a:ext uri="{FF2B5EF4-FFF2-40B4-BE49-F238E27FC236}">
                <a16:creationId xmlns:a16="http://schemas.microsoft.com/office/drawing/2014/main" id="{0778DC7C-64AD-F1C6-5323-674426761D06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2209800"/>
            <a:ext cx="3200400" cy="1752600"/>
            <a:chOff x="3312" y="1344"/>
            <a:chExt cx="2016" cy="1104"/>
          </a:xfrm>
        </p:grpSpPr>
        <p:sp>
          <p:nvSpPr>
            <p:cNvPr id="149519" name="AutoShape 15">
              <a:extLst>
                <a:ext uri="{FF2B5EF4-FFF2-40B4-BE49-F238E27FC236}">
                  <a16:creationId xmlns:a16="http://schemas.microsoft.com/office/drawing/2014/main" id="{DD1E87E3-0360-D366-0CD1-C5E6C4C51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60"/>
              <a:ext cx="240" cy="288"/>
            </a:xfrm>
            <a:prstGeom prst="roundRect">
              <a:avLst>
                <a:gd name="adj" fmla="val 16667"/>
              </a:avLst>
            </a:prstGeom>
            <a:solidFill>
              <a:srgbClr val="00FF00">
                <a:alpha val="2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0" name="Line 16">
              <a:extLst>
                <a:ext uri="{FF2B5EF4-FFF2-40B4-BE49-F238E27FC236}">
                  <a16:creationId xmlns:a16="http://schemas.microsoft.com/office/drawing/2014/main" id="{4BB15495-766D-AA57-4BD0-B69E5E88D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776"/>
              <a:ext cx="480" cy="5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1" name="Text Box 17">
              <a:extLst>
                <a:ext uri="{FF2B5EF4-FFF2-40B4-BE49-F238E27FC236}">
                  <a16:creationId xmlns:a16="http://schemas.microsoft.com/office/drawing/2014/main" id="{C2725B62-75AD-BFB6-229F-946884981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344"/>
              <a:ext cx="129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hlink"/>
                  </a:solidFill>
                </a:rPr>
                <a:t>Divide by the total number in the population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677EB4-C2A3-4B88-FCBD-A1DCBD522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75" y="3073364"/>
            <a:ext cx="1233910" cy="850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bldLvl="5" autoUpdateAnimBg="0"/>
      <p:bldP spid="149509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DC6E109A-7416-DB3E-B845-0F8CFAB6A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Spread (Variability)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10275A3A-83CB-3412-F341-8EFF8732D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How similar are the scores?</a:t>
            </a:r>
            <a:endParaRPr lang="en-US" altLang="en-US" sz="2400" u="sng"/>
          </a:p>
          <a:p>
            <a:pPr lvl="1"/>
            <a:r>
              <a:rPr lang="en-US" altLang="en-US" sz="2000" u="sng"/>
              <a:t>Range</a:t>
            </a:r>
            <a:r>
              <a:rPr lang="en-US" altLang="en-US" sz="2000"/>
              <a:t>: the maximum value - minimum value</a:t>
            </a:r>
          </a:p>
          <a:p>
            <a:pPr lvl="2"/>
            <a:r>
              <a:rPr lang="en-US" altLang="en-US" sz="1800"/>
              <a:t>Only takes two scores from the distribution into account</a:t>
            </a:r>
          </a:p>
          <a:p>
            <a:pPr lvl="2"/>
            <a:r>
              <a:rPr lang="en-US" altLang="en-US" sz="1800"/>
              <a:t>Influenced by extreme values (outliers)</a:t>
            </a:r>
          </a:p>
          <a:p>
            <a:pPr lvl="1"/>
            <a:r>
              <a:rPr lang="en-US" altLang="en-US" sz="2000" u="sng"/>
              <a:t>Standard deviation (SD)</a:t>
            </a:r>
            <a:r>
              <a:rPr lang="en-US" altLang="en-US" sz="2000"/>
              <a:t>: (essentially) the average amount that the scores in the distribution deviate from the mean</a:t>
            </a:r>
          </a:p>
          <a:p>
            <a:pPr lvl="2"/>
            <a:r>
              <a:rPr lang="en-US" altLang="en-US" sz="1800"/>
              <a:t>Takes all of the scores into account</a:t>
            </a:r>
          </a:p>
          <a:p>
            <a:pPr lvl="2"/>
            <a:r>
              <a:rPr lang="en-US" altLang="en-US" sz="1800"/>
              <a:t>Also influenced by extreme values (but not as much as the range)</a:t>
            </a:r>
          </a:p>
          <a:p>
            <a:pPr lvl="1"/>
            <a:r>
              <a:rPr lang="en-US" altLang="en-US" u="sng"/>
              <a:t>Variance</a:t>
            </a:r>
            <a:r>
              <a:rPr lang="en-US" altLang="en-US"/>
              <a:t>: standard deviation squared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bldLvl="5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E0E99436-B768-1740-5652-651876184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Variability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74A3B01D-C44B-657C-AD0F-84216AD80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4103688" cy="776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Low variability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The scores are fairly similar</a:t>
            </a:r>
            <a:endParaRPr lang="en-US" altLang="en-US"/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6AAE131F-077A-2C75-7CF5-AA7B8592C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1905000"/>
            <a:ext cx="411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000"/>
              <a:t>High variability</a:t>
            </a:r>
          </a:p>
          <a:p>
            <a:pPr lvl="1"/>
            <a:r>
              <a:rPr lang="en-US" altLang="en-US"/>
              <a:t>The scores are fairly dissimilar</a:t>
            </a:r>
          </a:p>
        </p:txBody>
      </p:sp>
      <p:grpSp>
        <p:nvGrpSpPr>
          <p:cNvPr id="139272" name="Group 8">
            <a:extLst>
              <a:ext uri="{FF2B5EF4-FFF2-40B4-BE49-F238E27FC236}">
                <a16:creationId xmlns:a16="http://schemas.microsoft.com/office/drawing/2014/main" id="{29D0C012-1C9B-48DB-CF2D-2FE037EAA8B1}"/>
              </a:ext>
            </a:extLst>
          </p:cNvPr>
          <p:cNvGrpSpPr>
            <a:grpSpLocks/>
          </p:cNvGrpSpPr>
          <p:nvPr/>
        </p:nvGrpSpPr>
        <p:grpSpPr bwMode="auto">
          <a:xfrm>
            <a:off x="6630988" y="3810000"/>
            <a:ext cx="2895600" cy="914400"/>
            <a:chOff x="3408" y="2400"/>
            <a:chExt cx="1824" cy="576"/>
          </a:xfrm>
        </p:grpSpPr>
        <p:sp>
          <p:nvSpPr>
            <p:cNvPr id="139273" name="Line 9">
              <a:extLst>
                <a:ext uri="{FF2B5EF4-FFF2-40B4-BE49-F238E27FC236}">
                  <a16:creationId xmlns:a16="http://schemas.microsoft.com/office/drawing/2014/main" id="{CB5BE641-8711-46D1-14F7-5CB604211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7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4" name="Freeform 10">
              <a:extLst>
                <a:ext uri="{FF2B5EF4-FFF2-40B4-BE49-F238E27FC236}">
                  <a16:creationId xmlns:a16="http://schemas.microsoft.com/office/drawing/2014/main" id="{7D9E8CD0-FA46-BD44-7838-38873544D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400"/>
              <a:ext cx="1714" cy="506"/>
            </a:xfrm>
            <a:custGeom>
              <a:avLst/>
              <a:gdLst>
                <a:gd name="T0" fmla="*/ 0 w 1714"/>
                <a:gd name="T1" fmla="*/ 686 h 686"/>
                <a:gd name="T2" fmla="*/ 53 w 1714"/>
                <a:gd name="T3" fmla="*/ 660 h 686"/>
                <a:gd name="T4" fmla="*/ 106 w 1714"/>
                <a:gd name="T5" fmla="*/ 642 h 686"/>
                <a:gd name="T6" fmla="*/ 159 w 1714"/>
                <a:gd name="T7" fmla="*/ 607 h 686"/>
                <a:gd name="T8" fmla="*/ 202 w 1714"/>
                <a:gd name="T9" fmla="*/ 563 h 686"/>
                <a:gd name="T10" fmla="*/ 255 w 1714"/>
                <a:gd name="T11" fmla="*/ 484 h 686"/>
                <a:gd name="T12" fmla="*/ 405 w 1714"/>
                <a:gd name="T13" fmla="*/ 220 h 686"/>
                <a:gd name="T14" fmla="*/ 563 w 1714"/>
                <a:gd name="T15" fmla="*/ 79 h 686"/>
                <a:gd name="T16" fmla="*/ 730 w 1714"/>
                <a:gd name="T17" fmla="*/ 0 h 686"/>
                <a:gd name="T18" fmla="*/ 958 w 1714"/>
                <a:gd name="T19" fmla="*/ 44 h 686"/>
                <a:gd name="T20" fmla="*/ 994 w 1714"/>
                <a:gd name="T21" fmla="*/ 62 h 686"/>
                <a:gd name="T22" fmla="*/ 1046 w 1714"/>
                <a:gd name="T23" fmla="*/ 97 h 686"/>
                <a:gd name="T24" fmla="*/ 1090 w 1714"/>
                <a:gd name="T25" fmla="*/ 150 h 686"/>
                <a:gd name="T26" fmla="*/ 1099 w 1714"/>
                <a:gd name="T27" fmla="*/ 176 h 686"/>
                <a:gd name="T28" fmla="*/ 1169 w 1714"/>
                <a:gd name="T29" fmla="*/ 282 h 686"/>
                <a:gd name="T30" fmla="*/ 1257 w 1714"/>
                <a:gd name="T31" fmla="*/ 413 h 686"/>
                <a:gd name="T32" fmla="*/ 1336 w 1714"/>
                <a:gd name="T33" fmla="*/ 545 h 686"/>
                <a:gd name="T34" fmla="*/ 1442 w 1714"/>
                <a:gd name="T35" fmla="*/ 624 h 686"/>
                <a:gd name="T36" fmla="*/ 1714 w 1714"/>
                <a:gd name="T37" fmla="*/ 66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4" h="686">
                  <a:moveTo>
                    <a:pt x="0" y="686"/>
                  </a:moveTo>
                  <a:cubicBezTo>
                    <a:pt x="37" y="661"/>
                    <a:pt x="14" y="672"/>
                    <a:pt x="53" y="660"/>
                  </a:cubicBezTo>
                  <a:cubicBezTo>
                    <a:pt x="70" y="654"/>
                    <a:pt x="106" y="642"/>
                    <a:pt x="106" y="642"/>
                  </a:cubicBezTo>
                  <a:cubicBezTo>
                    <a:pt x="123" y="630"/>
                    <a:pt x="147" y="624"/>
                    <a:pt x="159" y="607"/>
                  </a:cubicBezTo>
                  <a:cubicBezTo>
                    <a:pt x="181" y="571"/>
                    <a:pt x="167" y="585"/>
                    <a:pt x="202" y="563"/>
                  </a:cubicBezTo>
                  <a:cubicBezTo>
                    <a:pt x="213" y="529"/>
                    <a:pt x="240" y="515"/>
                    <a:pt x="255" y="484"/>
                  </a:cubicBezTo>
                  <a:cubicBezTo>
                    <a:pt x="292" y="398"/>
                    <a:pt x="337" y="285"/>
                    <a:pt x="405" y="220"/>
                  </a:cubicBezTo>
                  <a:cubicBezTo>
                    <a:pt x="425" y="152"/>
                    <a:pt x="497" y="101"/>
                    <a:pt x="563" y="79"/>
                  </a:cubicBezTo>
                  <a:cubicBezTo>
                    <a:pt x="607" y="34"/>
                    <a:pt x="669" y="15"/>
                    <a:pt x="730" y="0"/>
                  </a:cubicBezTo>
                  <a:cubicBezTo>
                    <a:pt x="808" y="6"/>
                    <a:pt x="884" y="12"/>
                    <a:pt x="958" y="44"/>
                  </a:cubicBezTo>
                  <a:cubicBezTo>
                    <a:pt x="970" y="49"/>
                    <a:pt x="982" y="55"/>
                    <a:pt x="994" y="62"/>
                  </a:cubicBezTo>
                  <a:cubicBezTo>
                    <a:pt x="1011" y="72"/>
                    <a:pt x="1046" y="97"/>
                    <a:pt x="1046" y="97"/>
                  </a:cubicBezTo>
                  <a:cubicBezTo>
                    <a:pt x="1059" y="115"/>
                    <a:pt x="1077" y="130"/>
                    <a:pt x="1090" y="150"/>
                  </a:cubicBezTo>
                  <a:cubicBezTo>
                    <a:pt x="1095" y="157"/>
                    <a:pt x="1094" y="167"/>
                    <a:pt x="1099" y="176"/>
                  </a:cubicBezTo>
                  <a:cubicBezTo>
                    <a:pt x="1117" y="208"/>
                    <a:pt x="1143" y="255"/>
                    <a:pt x="1169" y="282"/>
                  </a:cubicBezTo>
                  <a:cubicBezTo>
                    <a:pt x="1187" y="335"/>
                    <a:pt x="1222" y="371"/>
                    <a:pt x="1257" y="413"/>
                  </a:cubicBezTo>
                  <a:cubicBezTo>
                    <a:pt x="1285" y="447"/>
                    <a:pt x="1300" y="521"/>
                    <a:pt x="1336" y="545"/>
                  </a:cubicBezTo>
                  <a:cubicBezTo>
                    <a:pt x="1371" y="568"/>
                    <a:pt x="1401" y="610"/>
                    <a:pt x="1442" y="624"/>
                  </a:cubicBezTo>
                  <a:cubicBezTo>
                    <a:pt x="1539" y="657"/>
                    <a:pt x="1603" y="660"/>
                    <a:pt x="1714" y="6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283" name="Group 19">
            <a:extLst>
              <a:ext uri="{FF2B5EF4-FFF2-40B4-BE49-F238E27FC236}">
                <a16:creationId xmlns:a16="http://schemas.microsoft.com/office/drawing/2014/main" id="{C00AD279-688C-74E2-B6A9-E490A484D03B}"/>
              </a:ext>
            </a:extLst>
          </p:cNvPr>
          <p:cNvGrpSpPr>
            <a:grpSpLocks/>
          </p:cNvGrpSpPr>
          <p:nvPr/>
        </p:nvGrpSpPr>
        <p:grpSpPr bwMode="auto">
          <a:xfrm>
            <a:off x="2744788" y="3429001"/>
            <a:ext cx="2895600" cy="1847850"/>
            <a:chOff x="960" y="2160"/>
            <a:chExt cx="1824" cy="1164"/>
          </a:xfrm>
        </p:grpSpPr>
        <p:grpSp>
          <p:nvGrpSpPr>
            <p:cNvPr id="139269" name="Group 5">
              <a:extLst>
                <a:ext uri="{FF2B5EF4-FFF2-40B4-BE49-F238E27FC236}">
                  <a16:creationId xmlns:a16="http://schemas.microsoft.com/office/drawing/2014/main" id="{4888BC79-185E-5D83-8143-ECF3587C2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256"/>
              <a:ext cx="1824" cy="720"/>
              <a:chOff x="960" y="2256"/>
              <a:chExt cx="1824" cy="720"/>
            </a:xfrm>
          </p:grpSpPr>
          <p:sp>
            <p:nvSpPr>
              <p:cNvPr id="139270" name="Line 6">
                <a:extLst>
                  <a:ext uri="{FF2B5EF4-FFF2-40B4-BE49-F238E27FC236}">
                    <a16:creationId xmlns:a16="http://schemas.microsoft.com/office/drawing/2014/main" id="{D7479BB2-7434-EE69-BF1A-247CA05AC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976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71" name="Freeform 7">
                <a:extLst>
                  <a:ext uri="{FF2B5EF4-FFF2-40B4-BE49-F238E27FC236}">
                    <a16:creationId xmlns:a16="http://schemas.microsoft.com/office/drawing/2014/main" id="{B2401151-B2FA-D8EB-DEAC-18FC84825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2256"/>
                <a:ext cx="1512" cy="704"/>
              </a:xfrm>
              <a:custGeom>
                <a:avLst/>
                <a:gdLst>
                  <a:gd name="T0" fmla="*/ 0 w 1512"/>
                  <a:gd name="T1" fmla="*/ 704 h 704"/>
                  <a:gd name="T2" fmla="*/ 193 w 1512"/>
                  <a:gd name="T3" fmla="*/ 677 h 704"/>
                  <a:gd name="T4" fmla="*/ 290 w 1512"/>
                  <a:gd name="T5" fmla="*/ 660 h 704"/>
                  <a:gd name="T6" fmla="*/ 395 w 1512"/>
                  <a:gd name="T7" fmla="*/ 625 h 704"/>
                  <a:gd name="T8" fmla="*/ 475 w 1512"/>
                  <a:gd name="T9" fmla="*/ 563 h 704"/>
                  <a:gd name="T10" fmla="*/ 492 w 1512"/>
                  <a:gd name="T11" fmla="*/ 528 h 704"/>
                  <a:gd name="T12" fmla="*/ 519 w 1512"/>
                  <a:gd name="T13" fmla="*/ 502 h 704"/>
                  <a:gd name="T14" fmla="*/ 527 w 1512"/>
                  <a:gd name="T15" fmla="*/ 475 h 704"/>
                  <a:gd name="T16" fmla="*/ 563 w 1512"/>
                  <a:gd name="T17" fmla="*/ 414 h 704"/>
                  <a:gd name="T18" fmla="*/ 642 w 1512"/>
                  <a:gd name="T19" fmla="*/ 132 h 704"/>
                  <a:gd name="T20" fmla="*/ 686 w 1512"/>
                  <a:gd name="T21" fmla="*/ 27 h 704"/>
                  <a:gd name="T22" fmla="*/ 738 w 1512"/>
                  <a:gd name="T23" fmla="*/ 0 h 704"/>
                  <a:gd name="T24" fmla="*/ 791 w 1512"/>
                  <a:gd name="T25" fmla="*/ 106 h 704"/>
                  <a:gd name="T26" fmla="*/ 861 w 1512"/>
                  <a:gd name="T27" fmla="*/ 361 h 704"/>
                  <a:gd name="T28" fmla="*/ 940 w 1512"/>
                  <a:gd name="T29" fmla="*/ 519 h 704"/>
                  <a:gd name="T30" fmla="*/ 1037 w 1512"/>
                  <a:gd name="T31" fmla="*/ 589 h 704"/>
                  <a:gd name="T32" fmla="*/ 1345 w 1512"/>
                  <a:gd name="T33" fmla="*/ 677 h 704"/>
                  <a:gd name="T34" fmla="*/ 1512 w 1512"/>
                  <a:gd name="T35" fmla="*/ 695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12" h="704">
                    <a:moveTo>
                      <a:pt x="0" y="704"/>
                    </a:moveTo>
                    <a:cubicBezTo>
                      <a:pt x="61" y="682"/>
                      <a:pt x="128" y="688"/>
                      <a:pt x="193" y="677"/>
                    </a:cubicBezTo>
                    <a:cubicBezTo>
                      <a:pt x="225" y="671"/>
                      <a:pt x="290" y="660"/>
                      <a:pt x="290" y="660"/>
                    </a:cubicBezTo>
                    <a:cubicBezTo>
                      <a:pt x="324" y="648"/>
                      <a:pt x="359" y="635"/>
                      <a:pt x="395" y="625"/>
                    </a:cubicBezTo>
                    <a:cubicBezTo>
                      <a:pt x="423" y="605"/>
                      <a:pt x="446" y="582"/>
                      <a:pt x="475" y="563"/>
                    </a:cubicBezTo>
                    <a:cubicBezTo>
                      <a:pt x="480" y="551"/>
                      <a:pt x="484" y="538"/>
                      <a:pt x="492" y="528"/>
                    </a:cubicBezTo>
                    <a:cubicBezTo>
                      <a:pt x="499" y="517"/>
                      <a:pt x="512" y="512"/>
                      <a:pt x="519" y="502"/>
                    </a:cubicBezTo>
                    <a:cubicBezTo>
                      <a:pt x="524" y="494"/>
                      <a:pt x="523" y="483"/>
                      <a:pt x="527" y="475"/>
                    </a:cubicBezTo>
                    <a:cubicBezTo>
                      <a:pt x="539" y="446"/>
                      <a:pt x="546" y="438"/>
                      <a:pt x="563" y="414"/>
                    </a:cubicBezTo>
                    <a:cubicBezTo>
                      <a:pt x="583" y="317"/>
                      <a:pt x="612" y="225"/>
                      <a:pt x="642" y="132"/>
                    </a:cubicBezTo>
                    <a:cubicBezTo>
                      <a:pt x="652" y="98"/>
                      <a:pt x="656" y="50"/>
                      <a:pt x="686" y="27"/>
                    </a:cubicBezTo>
                    <a:cubicBezTo>
                      <a:pt x="701" y="14"/>
                      <a:pt x="721" y="11"/>
                      <a:pt x="738" y="0"/>
                    </a:cubicBezTo>
                    <a:cubicBezTo>
                      <a:pt x="770" y="32"/>
                      <a:pt x="776" y="63"/>
                      <a:pt x="791" y="106"/>
                    </a:cubicBezTo>
                    <a:cubicBezTo>
                      <a:pt x="819" y="189"/>
                      <a:pt x="839" y="275"/>
                      <a:pt x="861" y="361"/>
                    </a:cubicBezTo>
                    <a:cubicBezTo>
                      <a:pt x="874" y="415"/>
                      <a:pt x="880" y="498"/>
                      <a:pt x="940" y="519"/>
                    </a:cubicBezTo>
                    <a:cubicBezTo>
                      <a:pt x="964" y="555"/>
                      <a:pt x="998" y="563"/>
                      <a:pt x="1037" y="589"/>
                    </a:cubicBezTo>
                    <a:cubicBezTo>
                      <a:pt x="1127" y="649"/>
                      <a:pt x="1238" y="662"/>
                      <a:pt x="1345" y="677"/>
                    </a:cubicBezTo>
                    <a:cubicBezTo>
                      <a:pt x="1400" y="684"/>
                      <a:pt x="1455" y="695"/>
                      <a:pt x="1512" y="69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76" name="Line 12">
              <a:extLst>
                <a:ext uri="{FF2B5EF4-FFF2-40B4-BE49-F238E27FC236}">
                  <a16:creationId xmlns:a16="http://schemas.microsoft.com/office/drawing/2014/main" id="{D428F223-EC2A-4385-F1C9-DEA927CF8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60"/>
              <a:ext cx="0" cy="1008"/>
            </a:xfrm>
            <a:prstGeom prst="line">
              <a:avLst/>
            </a:prstGeom>
            <a:noFill/>
            <a:ln w="9525" cap="rnd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7" name="Text Box 13">
              <a:extLst>
                <a:ext uri="{FF2B5EF4-FFF2-40B4-BE49-F238E27FC236}">
                  <a16:creationId xmlns:a16="http://schemas.microsoft.com/office/drawing/2014/main" id="{4D29ADC7-3797-A194-6D79-FAA363347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072"/>
              <a:ext cx="5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chemeClr val="hlink"/>
                  </a:solidFill>
                </a:rPr>
                <a:t>mean</a:t>
              </a:r>
            </a:p>
          </p:txBody>
        </p:sp>
        <p:sp>
          <p:nvSpPr>
            <p:cNvPr id="139278" name="Line 14">
              <a:extLst>
                <a:ext uri="{FF2B5EF4-FFF2-40B4-BE49-F238E27FC236}">
                  <a16:creationId xmlns:a16="http://schemas.microsoft.com/office/drawing/2014/main" id="{5A91A2E4-5B4D-2614-825A-64513C4A5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3072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280" name="Line 16">
            <a:extLst>
              <a:ext uri="{FF2B5EF4-FFF2-40B4-BE49-F238E27FC236}">
                <a16:creationId xmlns:a16="http://schemas.microsoft.com/office/drawing/2014/main" id="{C2D63AE9-BDBE-3270-5932-3772821FF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2588" y="3352800"/>
            <a:ext cx="0" cy="160020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1" name="Text Box 17">
            <a:extLst>
              <a:ext uri="{FF2B5EF4-FFF2-40B4-BE49-F238E27FC236}">
                <a16:creationId xmlns:a16="http://schemas.microsoft.com/office/drawing/2014/main" id="{3DA6A342-58C0-3077-A578-C998826E5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588" y="4876800"/>
            <a:ext cx="912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hlink"/>
                </a:solidFill>
              </a:rPr>
              <a:t>mean</a:t>
            </a:r>
          </a:p>
        </p:txBody>
      </p:sp>
      <p:sp>
        <p:nvSpPr>
          <p:cNvPr id="139282" name="Line 18">
            <a:extLst>
              <a:ext uri="{FF2B5EF4-FFF2-40B4-BE49-F238E27FC236}">
                <a16:creationId xmlns:a16="http://schemas.microsoft.com/office/drawing/2014/main" id="{52EA66F3-8608-A4F9-A1F1-7D430D0C9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788" y="4876800"/>
            <a:ext cx="1371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autoUpdateAnimBg="0"/>
      <p:bldP spid="139268" grpId="0" build="p" autoUpdateAnimBg="0"/>
      <p:bldP spid="139281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36C5EC-D56B-B5E5-00D5-A88F2E7A3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4357688"/>
            <a:ext cx="3714750" cy="1257300"/>
          </a:xfrm>
          <a:prstGeom prst="rect">
            <a:avLst/>
          </a:prstGeom>
        </p:spPr>
      </p:pic>
      <p:sp>
        <p:nvSpPr>
          <p:cNvPr id="140290" name="Rectangle 2">
            <a:extLst>
              <a:ext uri="{FF2B5EF4-FFF2-40B4-BE49-F238E27FC236}">
                <a16:creationId xmlns:a16="http://schemas.microsoft.com/office/drawing/2014/main" id="{A3655E45-D079-0857-F35B-9288005D2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Standard deviation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690BB094-65D5-5B37-A4BD-3E24030F1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1905001"/>
            <a:ext cx="8110537" cy="216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 b="1"/>
              <a:t>standard deviation</a:t>
            </a:r>
            <a:r>
              <a:rPr lang="en-US" altLang="en-US" sz="2400"/>
              <a:t> is the most popular and most important measure of variability.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 b="1" i="1"/>
              <a:t>standard deviation</a:t>
            </a:r>
            <a:r>
              <a:rPr lang="en-US" altLang="en-US" sz="2000"/>
              <a:t> measures how far off all of the individuals in the distribution are from a standard, where that standard is the mean of the distribution.  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Essentially, the average of the deviations.</a:t>
            </a:r>
          </a:p>
        </p:txBody>
      </p:sp>
      <p:sp>
        <p:nvSpPr>
          <p:cNvPr id="140294" name="Line 6">
            <a:extLst>
              <a:ext uri="{FF2B5EF4-FFF2-40B4-BE49-F238E27FC236}">
                <a16:creationId xmlns:a16="http://schemas.microsoft.com/office/drawing/2014/main" id="{38A653D3-716F-F06A-0210-EE58A132A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55904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0295" name="Group 7">
            <a:extLst>
              <a:ext uri="{FF2B5EF4-FFF2-40B4-BE49-F238E27FC236}">
                <a16:creationId xmlns:a16="http://schemas.microsoft.com/office/drawing/2014/main" id="{9705D045-AA9F-0AB3-751F-6B062B18CE70}"/>
              </a:ext>
            </a:extLst>
          </p:cNvPr>
          <p:cNvGrpSpPr>
            <a:grpSpLocks/>
          </p:cNvGrpSpPr>
          <p:nvPr/>
        </p:nvGrpSpPr>
        <p:grpSpPr bwMode="auto">
          <a:xfrm>
            <a:off x="6067419" y="4191001"/>
            <a:ext cx="317500" cy="1893888"/>
            <a:chOff x="2862" y="2544"/>
            <a:chExt cx="200" cy="1193"/>
          </a:xfrm>
        </p:grpSpPr>
        <p:sp>
          <p:nvSpPr>
            <p:cNvPr id="140296" name="Line 8">
              <a:extLst>
                <a:ext uri="{FF2B5EF4-FFF2-40B4-BE49-F238E27FC236}">
                  <a16:creationId xmlns:a16="http://schemas.microsoft.com/office/drawing/2014/main" id="{8C5D35D5-31EE-DA09-ED2E-F31EA8853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544"/>
              <a:ext cx="0" cy="960"/>
            </a:xfrm>
            <a:prstGeom prst="line">
              <a:avLst/>
            </a:prstGeom>
            <a:noFill/>
            <a:ln w="9525">
              <a:solidFill>
                <a:srgbClr val="85309D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7" name="Text Box 9">
              <a:extLst>
                <a:ext uri="{FF2B5EF4-FFF2-40B4-BE49-F238E27FC236}">
                  <a16:creationId xmlns:a16="http://schemas.microsoft.com/office/drawing/2014/main" id="{6AC49F2F-45F8-00D6-88AB-A7FB07FF9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3504"/>
              <a:ext cx="2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Symbol" panose="05050102010706020507" pitchFamily="18" charset="2"/>
                </a:rPr>
                <a:t>m</a:t>
              </a:r>
            </a:p>
          </p:txBody>
        </p:sp>
      </p:grpSp>
      <p:sp>
        <p:nvSpPr>
          <p:cNvPr id="140298" name="Oval 10">
            <a:extLst>
              <a:ext uri="{FF2B5EF4-FFF2-40B4-BE49-F238E27FC236}">
                <a16:creationId xmlns:a16="http://schemas.microsoft.com/office/drawing/2014/main" id="{9B59DFEF-1FA8-2BB0-843B-2AC633EB3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81600"/>
            <a:ext cx="76200" cy="76200"/>
          </a:xfrm>
          <a:prstGeom prst="ellipse">
            <a:avLst/>
          </a:prstGeom>
          <a:solidFill>
            <a:srgbClr val="85309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0299" name="Group 11">
            <a:extLst>
              <a:ext uri="{FF2B5EF4-FFF2-40B4-BE49-F238E27FC236}">
                <a16:creationId xmlns:a16="http://schemas.microsoft.com/office/drawing/2014/main" id="{BB809BB4-1C2E-7EB1-09E7-81E3C8A16B3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724400"/>
            <a:ext cx="228600" cy="76200"/>
            <a:chOff x="2832" y="2880"/>
            <a:chExt cx="144" cy="48"/>
          </a:xfrm>
        </p:grpSpPr>
        <p:sp>
          <p:nvSpPr>
            <p:cNvPr id="140300" name="Oval 12">
              <a:extLst>
                <a:ext uri="{FF2B5EF4-FFF2-40B4-BE49-F238E27FC236}">
                  <a16:creationId xmlns:a16="http://schemas.microsoft.com/office/drawing/2014/main" id="{2C800308-6815-4CA8-F148-B7C6DD36C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880"/>
              <a:ext cx="48" cy="48"/>
            </a:xfrm>
            <a:prstGeom prst="ellipse">
              <a:avLst/>
            </a:prstGeom>
            <a:solidFill>
              <a:srgbClr val="85309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Line 13">
              <a:extLst>
                <a:ext uri="{FF2B5EF4-FFF2-40B4-BE49-F238E27FC236}">
                  <a16:creationId xmlns:a16="http://schemas.microsoft.com/office/drawing/2014/main" id="{C9606C71-B64C-1D25-F13A-A1CC35424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89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302" name="Group 14">
            <a:extLst>
              <a:ext uri="{FF2B5EF4-FFF2-40B4-BE49-F238E27FC236}">
                <a16:creationId xmlns:a16="http://schemas.microsoft.com/office/drawing/2014/main" id="{2507556F-7CE8-6413-DD23-7CFF20FB65F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648200"/>
            <a:ext cx="228600" cy="76200"/>
            <a:chOff x="2976" y="2832"/>
            <a:chExt cx="144" cy="48"/>
          </a:xfrm>
        </p:grpSpPr>
        <p:sp>
          <p:nvSpPr>
            <p:cNvPr id="140303" name="Oval 15">
              <a:extLst>
                <a:ext uri="{FF2B5EF4-FFF2-40B4-BE49-F238E27FC236}">
                  <a16:creationId xmlns:a16="http://schemas.microsoft.com/office/drawing/2014/main" id="{2B1C1794-02FC-C2A8-F1FE-9B0B29FF6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32"/>
              <a:ext cx="48" cy="48"/>
            </a:xfrm>
            <a:prstGeom prst="ellipse">
              <a:avLst/>
            </a:prstGeom>
            <a:solidFill>
              <a:srgbClr val="85309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4" name="Line 16">
              <a:extLst>
                <a:ext uri="{FF2B5EF4-FFF2-40B4-BE49-F238E27FC236}">
                  <a16:creationId xmlns:a16="http://schemas.microsoft.com/office/drawing/2014/main" id="{324A7319-A874-A64C-ED09-F69983710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85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305" name="Group 17">
            <a:extLst>
              <a:ext uri="{FF2B5EF4-FFF2-40B4-BE49-F238E27FC236}">
                <a16:creationId xmlns:a16="http://schemas.microsoft.com/office/drawing/2014/main" id="{A441D768-2D90-5B55-8F08-6D90095C9F5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5105400"/>
            <a:ext cx="533400" cy="76200"/>
            <a:chOff x="2640" y="3120"/>
            <a:chExt cx="336" cy="48"/>
          </a:xfrm>
        </p:grpSpPr>
        <p:sp>
          <p:nvSpPr>
            <p:cNvPr id="140306" name="Oval 18">
              <a:extLst>
                <a:ext uri="{FF2B5EF4-FFF2-40B4-BE49-F238E27FC236}">
                  <a16:creationId xmlns:a16="http://schemas.microsoft.com/office/drawing/2014/main" id="{D0A6B87B-D714-2101-B973-C43036DB4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20"/>
              <a:ext cx="48" cy="48"/>
            </a:xfrm>
            <a:prstGeom prst="ellipse">
              <a:avLst/>
            </a:prstGeom>
            <a:solidFill>
              <a:srgbClr val="85309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7" name="Line 19">
              <a:extLst>
                <a:ext uri="{FF2B5EF4-FFF2-40B4-BE49-F238E27FC236}">
                  <a16:creationId xmlns:a16="http://schemas.microsoft.com/office/drawing/2014/main" id="{003A29AA-EAAE-E36B-408E-947EFA8EF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308" name="Group 20">
            <a:extLst>
              <a:ext uri="{FF2B5EF4-FFF2-40B4-BE49-F238E27FC236}">
                <a16:creationId xmlns:a16="http://schemas.microsoft.com/office/drawing/2014/main" id="{FBC92563-F102-B691-060E-5F92701A4F2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029200"/>
            <a:ext cx="381000" cy="76200"/>
            <a:chOff x="2976" y="3072"/>
            <a:chExt cx="240" cy="48"/>
          </a:xfrm>
        </p:grpSpPr>
        <p:sp>
          <p:nvSpPr>
            <p:cNvPr id="140309" name="Oval 21">
              <a:extLst>
                <a:ext uri="{FF2B5EF4-FFF2-40B4-BE49-F238E27FC236}">
                  <a16:creationId xmlns:a16="http://schemas.microsoft.com/office/drawing/2014/main" id="{E7C7B074-1011-AC55-69BA-7E0D82E66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72"/>
              <a:ext cx="48" cy="48"/>
            </a:xfrm>
            <a:prstGeom prst="ellipse">
              <a:avLst/>
            </a:prstGeom>
            <a:solidFill>
              <a:srgbClr val="85309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0" name="Line 22">
              <a:extLst>
                <a:ext uri="{FF2B5EF4-FFF2-40B4-BE49-F238E27FC236}">
                  <a16:creationId xmlns:a16="http://schemas.microsoft.com/office/drawing/2014/main" id="{A79506F6-497E-CB13-E163-40F36CBC7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09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311" name="Group 23">
            <a:extLst>
              <a:ext uri="{FF2B5EF4-FFF2-40B4-BE49-F238E27FC236}">
                <a16:creationId xmlns:a16="http://schemas.microsoft.com/office/drawing/2014/main" id="{F6603B1B-A92E-ED7D-CF84-A4B6258AA85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5486400"/>
            <a:ext cx="1143000" cy="76200"/>
            <a:chOff x="2256" y="3360"/>
            <a:chExt cx="720" cy="48"/>
          </a:xfrm>
        </p:grpSpPr>
        <p:sp>
          <p:nvSpPr>
            <p:cNvPr id="140312" name="Oval 24">
              <a:extLst>
                <a:ext uri="{FF2B5EF4-FFF2-40B4-BE49-F238E27FC236}">
                  <a16:creationId xmlns:a16="http://schemas.microsoft.com/office/drawing/2014/main" id="{5D6391A8-4EF4-7E57-BD53-CF91B21D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360"/>
              <a:ext cx="48" cy="48"/>
            </a:xfrm>
            <a:prstGeom prst="ellipse">
              <a:avLst/>
            </a:prstGeom>
            <a:solidFill>
              <a:srgbClr val="85309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3" name="Line 25">
              <a:extLst>
                <a:ext uri="{FF2B5EF4-FFF2-40B4-BE49-F238E27FC236}">
                  <a16:creationId xmlns:a16="http://schemas.microsoft.com/office/drawing/2014/main" id="{C324827F-A276-933F-B693-2E006187C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37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314" name="Group 26">
            <a:extLst>
              <a:ext uri="{FF2B5EF4-FFF2-40B4-BE49-F238E27FC236}">
                <a16:creationId xmlns:a16="http://schemas.microsoft.com/office/drawing/2014/main" id="{65F75329-E88D-7295-C13A-462AFB9E87C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410200"/>
            <a:ext cx="228600" cy="76200"/>
            <a:chOff x="2976" y="3312"/>
            <a:chExt cx="144" cy="48"/>
          </a:xfrm>
        </p:grpSpPr>
        <p:sp>
          <p:nvSpPr>
            <p:cNvPr id="140315" name="Oval 27">
              <a:extLst>
                <a:ext uri="{FF2B5EF4-FFF2-40B4-BE49-F238E27FC236}">
                  <a16:creationId xmlns:a16="http://schemas.microsoft.com/office/drawing/2014/main" id="{7A77BEF2-2B56-A7A5-8F05-D6F9E93A5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312"/>
              <a:ext cx="48" cy="48"/>
            </a:xfrm>
            <a:prstGeom prst="ellipse">
              <a:avLst/>
            </a:prstGeom>
            <a:solidFill>
              <a:srgbClr val="85309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6" name="Line 28">
              <a:extLst>
                <a:ext uri="{FF2B5EF4-FFF2-40B4-BE49-F238E27FC236}">
                  <a16:creationId xmlns:a16="http://schemas.microsoft.com/office/drawing/2014/main" id="{2A338879-34AD-B15B-177A-B39E3BAA6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33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317" name="Line 29">
            <a:extLst>
              <a:ext uri="{FF2B5EF4-FFF2-40B4-BE49-F238E27FC236}">
                <a16:creationId xmlns:a16="http://schemas.microsoft.com/office/drawing/2014/main" id="{67B8FB3B-B398-AE1D-63B9-A47EB87728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2101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4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54CC1ED8-F028-AE4E-2C21-F275C3313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folHlink"/>
                </a:solidFill>
              </a:rPr>
              <a:t>An Example:</a:t>
            </a:r>
            <a:r>
              <a:rPr lang="en-US" altLang="en-US" sz="3600"/>
              <a:t> Computing the Mean</a:t>
            </a:r>
          </a:p>
        </p:txBody>
      </p:sp>
      <p:sp>
        <p:nvSpPr>
          <p:cNvPr id="150550" name="Text Box 22">
            <a:extLst>
              <a:ext uri="{FF2B5EF4-FFF2-40B4-BE49-F238E27FC236}">
                <a16:creationId xmlns:a16="http://schemas.microsoft.com/office/drawing/2014/main" id="{F6159A54-92B8-D3AE-BCF4-958640CF5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057400"/>
            <a:ext cx="1614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Our population</a:t>
            </a:r>
            <a:endParaRPr lang="en-US" altLang="en-US"/>
          </a:p>
        </p:txBody>
      </p:sp>
      <p:sp>
        <p:nvSpPr>
          <p:cNvPr id="150551" name="Text Box 23">
            <a:extLst>
              <a:ext uri="{FF2B5EF4-FFF2-40B4-BE49-F238E27FC236}">
                <a16:creationId xmlns:a16="http://schemas.microsoft.com/office/drawing/2014/main" id="{AF09E9B6-7E68-71BD-1DFE-2F91F2762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6" y="2378075"/>
            <a:ext cx="9845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2, 4, 6, 8</a:t>
            </a:r>
          </a:p>
        </p:txBody>
      </p:sp>
      <p:grpSp>
        <p:nvGrpSpPr>
          <p:cNvPr id="150567" name="Group 39">
            <a:extLst>
              <a:ext uri="{FF2B5EF4-FFF2-40B4-BE49-F238E27FC236}">
                <a16:creationId xmlns:a16="http://schemas.microsoft.com/office/drawing/2014/main" id="{0417261E-3455-A123-E459-837B6375A9D9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276600"/>
            <a:ext cx="2743200" cy="1828800"/>
            <a:chOff x="3504" y="2064"/>
            <a:chExt cx="1728" cy="1152"/>
          </a:xfrm>
        </p:grpSpPr>
        <p:grpSp>
          <p:nvGrpSpPr>
            <p:cNvPr id="150554" name="Group 26">
              <a:extLst>
                <a:ext uri="{FF2B5EF4-FFF2-40B4-BE49-F238E27FC236}">
                  <a16:creationId xmlns:a16="http://schemas.microsoft.com/office/drawing/2014/main" id="{0BC6E856-48EF-A8C4-3C44-A28283215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496"/>
              <a:ext cx="1728" cy="378"/>
              <a:chOff x="3504" y="2256"/>
              <a:chExt cx="1728" cy="378"/>
            </a:xfrm>
          </p:grpSpPr>
          <p:grpSp>
            <p:nvGrpSpPr>
              <p:cNvPr id="150555" name="Group 27">
                <a:extLst>
                  <a:ext uri="{FF2B5EF4-FFF2-40B4-BE49-F238E27FC236}">
                    <a16:creationId xmlns:a16="http://schemas.microsoft.com/office/drawing/2014/main" id="{01529A5C-4077-AA9A-2151-0C314C6AD9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2384"/>
                <a:ext cx="1728" cy="250"/>
                <a:chOff x="336" y="2144"/>
                <a:chExt cx="1728" cy="250"/>
              </a:xfrm>
            </p:grpSpPr>
            <p:sp>
              <p:nvSpPr>
                <p:cNvPr id="150556" name="Rectangle 28">
                  <a:extLst>
                    <a:ext uri="{FF2B5EF4-FFF2-40B4-BE49-F238E27FC236}">
                      <a16:creationId xmlns:a16="http://schemas.microsoft.com/office/drawing/2014/main" id="{31601FD6-CFF1-1149-7AB7-85C76D0347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2160"/>
                  <a:ext cx="17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557" name="Text Box 29">
                  <a:extLst>
                    <a:ext uri="{FF2B5EF4-FFF2-40B4-BE49-F238E27FC236}">
                      <a16:creationId xmlns:a16="http://schemas.microsoft.com/office/drawing/2014/main" id="{FC279F24-55BB-FD35-FE97-37C7073894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2144"/>
                  <a:ext cx="17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/>
                    <a:t>1  2  3  4  5  6  7  8  9  10</a:t>
                  </a:r>
                </a:p>
              </p:txBody>
            </p:sp>
          </p:grpSp>
          <p:sp>
            <p:nvSpPr>
              <p:cNvPr id="150558" name="Rectangle 30">
                <a:extLst>
                  <a:ext uri="{FF2B5EF4-FFF2-40B4-BE49-F238E27FC236}">
                    <a16:creationId xmlns:a16="http://schemas.microsoft.com/office/drawing/2014/main" id="{6E7F22E3-C3E9-ACE3-BC58-64B12ACC2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59" name="Rectangle 31">
                <a:extLst>
                  <a:ext uri="{FF2B5EF4-FFF2-40B4-BE49-F238E27FC236}">
                    <a16:creationId xmlns:a16="http://schemas.microsoft.com/office/drawing/2014/main" id="{51778D91-F159-F62C-162D-D2BE15CB3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60" name="Rectangle 32">
                <a:extLst>
                  <a:ext uri="{FF2B5EF4-FFF2-40B4-BE49-F238E27FC236}">
                    <a16:creationId xmlns:a16="http://schemas.microsoft.com/office/drawing/2014/main" id="{AD365C87-3759-07EB-751B-768757618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61" name="Rectangle 33">
                <a:extLst>
                  <a:ext uri="{FF2B5EF4-FFF2-40B4-BE49-F238E27FC236}">
                    <a16:creationId xmlns:a16="http://schemas.microsoft.com/office/drawing/2014/main" id="{EC379A1E-38D8-72A4-CC86-2E7DBD350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0562" name="Group 34">
              <a:extLst>
                <a:ext uri="{FF2B5EF4-FFF2-40B4-BE49-F238E27FC236}">
                  <a16:creationId xmlns:a16="http://schemas.microsoft.com/office/drawing/2014/main" id="{8D47B265-32CA-6F10-66F4-94D46C0AD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1" y="2064"/>
              <a:ext cx="209" cy="1152"/>
              <a:chOff x="4131" y="1824"/>
              <a:chExt cx="209" cy="1152"/>
            </a:xfrm>
          </p:grpSpPr>
          <p:grpSp>
            <p:nvGrpSpPr>
              <p:cNvPr id="150563" name="Group 35">
                <a:extLst>
                  <a:ext uri="{FF2B5EF4-FFF2-40B4-BE49-F238E27FC236}">
                    <a16:creationId xmlns:a16="http://schemas.microsoft.com/office/drawing/2014/main" id="{A6E7200B-D6F9-557E-47BB-53B71C8281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1" y="2592"/>
                <a:ext cx="209" cy="384"/>
                <a:chOff x="3891" y="2592"/>
                <a:chExt cx="209" cy="384"/>
              </a:xfrm>
            </p:grpSpPr>
            <p:sp>
              <p:nvSpPr>
                <p:cNvPr id="150564" name="AutoShape 36">
                  <a:extLst>
                    <a:ext uri="{FF2B5EF4-FFF2-40B4-BE49-F238E27FC236}">
                      <a16:creationId xmlns:a16="http://schemas.microsoft.com/office/drawing/2014/main" id="{CDFC4754-D460-3874-F958-D1DA3BADBD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8" y="2592"/>
                  <a:ext cx="192" cy="38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565" name="Text Box 37">
                  <a:extLst>
                    <a:ext uri="{FF2B5EF4-FFF2-40B4-BE49-F238E27FC236}">
                      <a16:creationId xmlns:a16="http://schemas.microsoft.com/office/drawing/2014/main" id="{2C98D65B-7524-746D-3D7D-221224B3F2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1" y="2736"/>
                  <a:ext cx="20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Symbol" panose="05050102010706020507" pitchFamily="18" charset="2"/>
                    </a:rPr>
                    <a:t>m</a:t>
                  </a:r>
                </a:p>
              </p:txBody>
            </p:sp>
          </p:grpSp>
          <p:sp>
            <p:nvSpPr>
              <p:cNvPr id="150566" name="Line 38">
                <a:extLst>
                  <a:ext uri="{FF2B5EF4-FFF2-40B4-BE49-F238E27FC236}">
                    <a16:creationId xmlns:a16="http://schemas.microsoft.com/office/drawing/2014/main" id="{FADEBE34-C0A3-1BF1-EA9D-60A2330CC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4" y="182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85309D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7693BF3-D675-6A2A-C336-7BF7C990C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70" y="4022726"/>
            <a:ext cx="3133333" cy="6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0" grpId="0" autoUpdateAnimBg="0"/>
      <p:bldP spid="15055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6D5336E6-4AE5-33C7-0582-168B326D4A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57FB63F5-F7E2-4796-A0A6-FACA667188C6}" type="slidenum">
              <a:rPr kumimoji="0" lang="ar-SA" altLang="zh-TW" sz="1400">
                <a:solidFill>
                  <a:srgbClr val="800000"/>
                </a:solidFill>
                <a:cs typeface="Times New Roman" panose="02020603050405020304" pitchFamily="18" charset="0"/>
              </a:rPr>
              <a:pPr eaLnBrk="1" hangingPunct="1"/>
              <a:t>8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4801B6C-6F4B-2004-DE85-AAE240BDB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200"/>
              <a:t>Zero Vector</a:t>
            </a:r>
            <a:r>
              <a:rPr lang="en-US" altLang="zh-TW"/>
              <a:t> </a:t>
            </a:r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DCDC6B0D-FC55-2142-4E14-643C99D9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955676"/>
            <a:ext cx="8169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The vector (0, 0, …, 0), having </a:t>
            </a:r>
            <a:r>
              <a:rPr lang="en-US" altLang="zh-TW" sz="2400" i="1" u="sng">
                <a:solidFill>
                  <a:srgbClr val="0033CC"/>
                </a:solidFill>
              </a:rPr>
              <a:t>n</a:t>
            </a:r>
            <a:r>
              <a:rPr lang="en-US" altLang="zh-TW" sz="2400" u="sng">
                <a:solidFill>
                  <a:srgbClr val="0033CC"/>
                </a:solidFill>
              </a:rPr>
              <a:t> zero components</a:t>
            </a:r>
            <a:r>
              <a:rPr lang="en-US" altLang="zh-TW" sz="2400"/>
              <a:t>, is called the </a:t>
            </a:r>
            <a:r>
              <a:rPr lang="en-US" altLang="zh-TW" sz="2400" b="1">
                <a:solidFill>
                  <a:srgbClr val="0033CC"/>
                </a:solidFill>
              </a:rPr>
              <a:t>zero vector</a:t>
            </a:r>
            <a:r>
              <a:rPr lang="en-US" altLang="zh-TW" sz="2400"/>
              <a:t> of </a:t>
            </a:r>
            <a:r>
              <a:rPr lang="en-US" altLang="zh-TW" sz="2400" b="1"/>
              <a:t>R</a:t>
            </a:r>
            <a:r>
              <a:rPr lang="en-US" altLang="zh-TW" sz="2400" i="1" baseline="30000"/>
              <a:t>n</a:t>
            </a:r>
            <a:r>
              <a:rPr lang="en-US" altLang="zh-TW" sz="2400"/>
              <a:t> and is denoted </a:t>
            </a:r>
            <a:r>
              <a:rPr lang="en-US" altLang="zh-TW" sz="2400" b="1">
                <a:solidFill>
                  <a:srgbClr val="0033CC"/>
                </a:solidFill>
              </a:rPr>
              <a:t>0</a:t>
            </a:r>
            <a:r>
              <a:rPr lang="en-US" altLang="zh-TW" sz="2400"/>
              <a:t>.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897FFB0A-C840-38EF-F1BE-23501BA9D451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2041526"/>
            <a:ext cx="8321675" cy="1749425"/>
            <a:chOff x="240" y="1286"/>
            <a:chExt cx="5242" cy="1102"/>
          </a:xfrm>
        </p:grpSpPr>
        <p:sp>
          <p:nvSpPr>
            <p:cNvPr id="55311" name="Text Box 4">
              <a:extLst>
                <a:ext uri="{FF2B5EF4-FFF2-40B4-BE49-F238E27FC236}">
                  <a16:creationId xmlns:a16="http://schemas.microsoft.com/office/drawing/2014/main" id="{EE35789E-24F7-A46D-3A9F-FAFA83C38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286"/>
              <a:ext cx="1568" cy="288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i="1">
                  <a:solidFill>
                    <a:schemeClr val="tx2"/>
                  </a:solidFill>
                  <a:latin typeface="Arial" panose="020B0604020202020204" pitchFamily="34" charset="0"/>
                </a:rPr>
                <a:t>Negative Vector</a:t>
              </a:r>
            </a:p>
          </p:txBody>
        </p:sp>
        <p:sp>
          <p:nvSpPr>
            <p:cNvPr id="55312" name="Text Box 5">
              <a:extLst>
                <a:ext uri="{FF2B5EF4-FFF2-40B4-BE49-F238E27FC236}">
                  <a16:creationId xmlns:a16="http://schemas.microsoft.com/office/drawing/2014/main" id="{171D31DD-D898-D511-F89C-A38D2E6DE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32"/>
              <a:ext cx="514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/>
                <a:t>The vector (–1)</a:t>
              </a:r>
              <a:r>
                <a:rPr lang="en-US" altLang="zh-TW" sz="2400" b="1"/>
                <a:t>u</a:t>
              </a:r>
              <a:r>
                <a:rPr lang="en-US" altLang="zh-TW" sz="2400"/>
                <a:t> is writing –</a:t>
              </a:r>
              <a:r>
                <a:rPr lang="en-US" altLang="zh-TW" sz="2400" b="1"/>
                <a:t>u</a:t>
              </a:r>
              <a:r>
                <a:rPr lang="en-US" altLang="zh-TW" sz="2400"/>
                <a:t> and is called </a:t>
              </a:r>
              <a:r>
                <a:rPr lang="en-US" altLang="zh-TW" sz="2400" b="1">
                  <a:solidFill>
                    <a:srgbClr val="0033CC"/>
                  </a:solidFill>
                </a:rPr>
                <a:t>the</a:t>
              </a:r>
              <a:r>
                <a:rPr lang="en-US" altLang="zh-TW" sz="2400"/>
                <a:t> </a:t>
              </a:r>
              <a:r>
                <a:rPr lang="en-US" altLang="zh-TW" sz="2400" b="1">
                  <a:solidFill>
                    <a:srgbClr val="0033CC"/>
                  </a:solidFill>
                </a:rPr>
                <a:t>negative of u</a:t>
              </a:r>
              <a:r>
                <a:rPr lang="en-US" altLang="zh-TW" sz="2400"/>
                <a:t>. </a:t>
              </a:r>
            </a:p>
            <a:p>
              <a:pPr eaLnBrk="1" hangingPunct="1"/>
              <a:r>
                <a:rPr lang="en-US" altLang="zh-TW" sz="2400"/>
                <a:t>It is a vector having the </a:t>
              </a:r>
              <a:r>
                <a:rPr lang="en-US" altLang="zh-TW" sz="2400" u="sng">
                  <a:solidFill>
                    <a:srgbClr val="0033CC"/>
                  </a:solidFill>
                </a:rPr>
                <a:t>same length (or magnitude)</a:t>
              </a:r>
              <a:r>
                <a:rPr lang="en-US" altLang="zh-TW" sz="2400"/>
                <a:t>   as</a:t>
              </a:r>
              <a:r>
                <a:rPr lang="en-US" altLang="zh-TW" sz="2400" b="1"/>
                <a:t> u</a:t>
              </a:r>
              <a:r>
                <a:rPr lang="en-US" altLang="zh-TW" sz="2400"/>
                <a:t>, but lies in the </a:t>
              </a:r>
              <a:r>
                <a:rPr lang="en-US" altLang="zh-TW" sz="2400" u="sng">
                  <a:solidFill>
                    <a:srgbClr val="0033CC"/>
                  </a:solidFill>
                </a:rPr>
                <a:t>opposite direction</a:t>
              </a:r>
              <a:r>
                <a:rPr lang="en-US" altLang="zh-TW" sz="2400"/>
                <a:t> to </a:t>
              </a:r>
              <a:r>
                <a:rPr lang="en-US" altLang="zh-TW" sz="2400" b="1"/>
                <a:t>u</a:t>
              </a:r>
              <a:r>
                <a:rPr lang="en-US" altLang="zh-TW" sz="2400"/>
                <a:t>.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C3888E1B-F69D-63F1-ADF6-B4284B523E9B}"/>
              </a:ext>
            </a:extLst>
          </p:cNvPr>
          <p:cNvGrpSpPr>
            <a:grpSpLocks/>
          </p:cNvGrpSpPr>
          <p:nvPr/>
        </p:nvGrpSpPr>
        <p:grpSpPr bwMode="auto">
          <a:xfrm>
            <a:off x="1992314" y="4797426"/>
            <a:ext cx="8321675" cy="1379538"/>
            <a:chOff x="240" y="2054"/>
            <a:chExt cx="5242" cy="869"/>
          </a:xfrm>
        </p:grpSpPr>
        <p:sp>
          <p:nvSpPr>
            <p:cNvPr id="55309" name="Text Box 6">
              <a:extLst>
                <a:ext uri="{FF2B5EF4-FFF2-40B4-BE49-F238E27FC236}">
                  <a16:creationId xmlns:a16="http://schemas.microsoft.com/office/drawing/2014/main" id="{FD363C56-E379-B744-0A9B-67AC8194A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54"/>
              <a:ext cx="1182" cy="288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i="1">
                  <a:solidFill>
                    <a:schemeClr val="tx2"/>
                  </a:solidFill>
                  <a:latin typeface="Arial" panose="020B0604020202020204" pitchFamily="34" charset="0"/>
                </a:rPr>
                <a:t>Subtraction</a:t>
              </a:r>
            </a:p>
          </p:txBody>
        </p:sp>
        <p:sp>
          <p:nvSpPr>
            <p:cNvPr id="55310" name="Text Box 7">
              <a:extLst>
                <a:ext uri="{FF2B5EF4-FFF2-40B4-BE49-F238E27FC236}">
                  <a16:creationId xmlns:a16="http://schemas.microsoft.com/office/drawing/2014/main" id="{2563F273-613C-FCE7-AB49-F6BA56613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00"/>
              <a:ext cx="514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/>
                <a:t>Subtraction is performed on element of </a:t>
              </a:r>
              <a:r>
                <a:rPr lang="en-US" altLang="zh-TW" sz="2400" b="1"/>
                <a:t>R</a:t>
              </a:r>
              <a:r>
                <a:rPr lang="en-US" altLang="zh-TW" sz="2400" i="1" baseline="30000"/>
                <a:t>n</a:t>
              </a:r>
              <a:r>
                <a:rPr lang="en-US" altLang="zh-TW" sz="2400"/>
                <a:t> by </a:t>
              </a:r>
              <a:r>
                <a:rPr lang="en-US" altLang="zh-TW" sz="2400" u="sng">
                  <a:solidFill>
                    <a:srgbClr val="0033CC"/>
                  </a:solidFill>
                </a:rPr>
                <a:t>subtracting corresponding components.</a:t>
              </a:r>
            </a:p>
          </p:txBody>
        </p:sp>
      </p:grpSp>
      <p:grpSp>
        <p:nvGrpSpPr>
          <p:cNvPr id="55303" name="Group 15">
            <a:extLst>
              <a:ext uri="{FF2B5EF4-FFF2-40B4-BE49-F238E27FC236}">
                <a16:creationId xmlns:a16="http://schemas.microsoft.com/office/drawing/2014/main" id="{BEAF0C17-3F52-C9EC-60B4-228FE7811019}"/>
              </a:ext>
            </a:extLst>
          </p:cNvPr>
          <p:cNvGrpSpPr>
            <a:grpSpLocks/>
          </p:cNvGrpSpPr>
          <p:nvPr/>
        </p:nvGrpSpPr>
        <p:grpSpPr bwMode="auto">
          <a:xfrm>
            <a:off x="5016501" y="3716339"/>
            <a:ext cx="1762125" cy="1171575"/>
            <a:chOff x="2200" y="2341"/>
            <a:chExt cx="1110" cy="738"/>
          </a:xfrm>
        </p:grpSpPr>
        <p:sp>
          <p:nvSpPr>
            <p:cNvPr id="55304" name="Oval 10">
              <a:extLst>
                <a:ext uri="{FF2B5EF4-FFF2-40B4-BE49-F238E27FC236}">
                  <a16:creationId xmlns:a16="http://schemas.microsoft.com/office/drawing/2014/main" id="{FBE4C76B-FBD4-B579-DCE2-84EB1DA3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704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fr-FR" altLang="en-US"/>
            </a:p>
          </p:txBody>
        </p:sp>
        <p:sp>
          <p:nvSpPr>
            <p:cNvPr id="55305" name="Line 11">
              <a:extLst>
                <a:ext uri="{FF2B5EF4-FFF2-40B4-BE49-F238E27FC236}">
                  <a16:creationId xmlns:a16="http://schemas.microsoft.com/office/drawing/2014/main" id="{1E97CEEC-D9A9-4725-98D8-A39E56479F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40000" flipV="1">
              <a:off x="2720" y="2523"/>
              <a:ext cx="5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06" name="Line 12">
              <a:extLst>
                <a:ext uri="{FF2B5EF4-FFF2-40B4-BE49-F238E27FC236}">
                  <a16:creationId xmlns:a16="http://schemas.microsoft.com/office/drawing/2014/main" id="{7F13027A-EAD6-A9B3-8A09-A311E4CF8A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0" y="2750"/>
              <a:ext cx="54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07" name="Text Box 13">
              <a:extLst>
                <a:ext uri="{FF2B5EF4-FFF2-40B4-BE49-F238E27FC236}">
                  <a16:creationId xmlns:a16="http://schemas.microsoft.com/office/drawing/2014/main" id="{D07AB810-553F-47DC-BA48-E49EBAE05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34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/>
                <a:t>u</a:t>
              </a:r>
            </a:p>
          </p:txBody>
        </p:sp>
        <p:sp>
          <p:nvSpPr>
            <p:cNvPr id="55308" name="Text Box 14">
              <a:extLst>
                <a:ext uri="{FF2B5EF4-FFF2-40B4-BE49-F238E27FC236}">
                  <a16:creationId xmlns:a16="http://schemas.microsoft.com/office/drawing/2014/main" id="{5BDB5579-6428-3D05-51B4-F9F3ECE7D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791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latin typeface="Symbol" panose="05050102010706020507" pitchFamily="18" charset="2"/>
                </a:rPr>
                <a:t>-</a:t>
              </a:r>
              <a:r>
                <a:rPr lang="en-US" altLang="zh-TW" sz="2400" b="1"/>
                <a:t>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F02C0ADB-562B-57B7-F6CA-D35467E1E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228601"/>
            <a:ext cx="8164513" cy="1266825"/>
          </a:xfrm>
        </p:spPr>
        <p:txBody>
          <a:bodyPr/>
          <a:lstStyle/>
          <a:p>
            <a:r>
              <a:rPr lang="en-US" altLang="en-US" sz="3600">
                <a:solidFill>
                  <a:schemeClr val="folHlink"/>
                </a:solidFill>
              </a:rPr>
              <a:t>An Example:</a:t>
            </a:r>
            <a:r>
              <a:rPr lang="en-US" altLang="en-US" sz="3600"/>
              <a:t> Computing Standard Deviation </a:t>
            </a:r>
            <a:r>
              <a:rPr lang="en-US" altLang="en-US" sz="2400"/>
              <a:t>(population)</a:t>
            </a:r>
            <a:endParaRPr lang="en-US" altLang="en-US" sz="3600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BFC305F-DB7E-9F9F-B110-454911595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29200" y="1981200"/>
            <a:ext cx="5334000" cy="129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i="1"/>
              <a:t>Step 1:</a:t>
            </a:r>
            <a:r>
              <a:rPr lang="en-US" altLang="en-US" sz="2400"/>
              <a:t> To get a measure of the deviation we need to subtract the population mean from every individual in our distribution.</a:t>
            </a:r>
          </a:p>
        </p:txBody>
      </p:sp>
      <p:sp>
        <p:nvSpPr>
          <p:cNvPr id="141327" name="Text Box 15">
            <a:extLst>
              <a:ext uri="{FF2B5EF4-FFF2-40B4-BE49-F238E27FC236}">
                <a16:creationId xmlns:a16="http://schemas.microsoft.com/office/drawing/2014/main" id="{C569A91E-8C65-DD60-C4E7-4AAA0C4A8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1" y="5486400"/>
            <a:ext cx="100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2 - 5 = -3</a:t>
            </a:r>
            <a:endParaRPr lang="en-US" altLang="en-US"/>
          </a:p>
        </p:txBody>
      </p:sp>
      <p:sp>
        <p:nvSpPr>
          <p:cNvPr id="141333" name="Rectangle 21">
            <a:extLst>
              <a:ext uri="{FF2B5EF4-FFF2-40B4-BE49-F238E27FC236}">
                <a16:creationId xmlns:a16="http://schemas.microsoft.com/office/drawing/2014/main" id="{FF187880-764B-DB72-CE25-CA8B8848B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73651"/>
            <a:ext cx="2591222" cy="34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X - </a:t>
            </a:r>
            <a:r>
              <a:rPr lang="en-US" altLang="en-US" sz="2000">
                <a:sym typeface="Symbol" panose="05050102010706020507" pitchFamily="18" charset="2"/>
              </a:rPr>
              <a:t></a:t>
            </a:r>
            <a:r>
              <a:rPr lang="en-US" altLang="en-US" sz="2000"/>
              <a:t> = deviation scores</a:t>
            </a:r>
            <a:endParaRPr lang="en-US" altLang="en-US"/>
          </a:p>
        </p:txBody>
      </p:sp>
      <p:grpSp>
        <p:nvGrpSpPr>
          <p:cNvPr id="141334" name="Group 22">
            <a:extLst>
              <a:ext uri="{FF2B5EF4-FFF2-40B4-BE49-F238E27FC236}">
                <a16:creationId xmlns:a16="http://schemas.microsoft.com/office/drawing/2014/main" id="{24F36999-F8ED-28F9-5D00-5937C41BB553}"/>
              </a:ext>
            </a:extLst>
          </p:cNvPr>
          <p:cNvGrpSpPr>
            <a:grpSpLocks/>
          </p:cNvGrpSpPr>
          <p:nvPr/>
        </p:nvGrpSpPr>
        <p:grpSpPr bwMode="auto">
          <a:xfrm>
            <a:off x="7510464" y="3352800"/>
            <a:ext cx="719137" cy="609600"/>
            <a:chOff x="3771" y="1872"/>
            <a:chExt cx="453" cy="384"/>
          </a:xfrm>
        </p:grpSpPr>
        <p:sp>
          <p:nvSpPr>
            <p:cNvPr id="141335" name="Line 23">
              <a:extLst>
                <a:ext uri="{FF2B5EF4-FFF2-40B4-BE49-F238E27FC236}">
                  <a16:creationId xmlns:a16="http://schemas.microsoft.com/office/drawing/2014/main" id="{06F7A8C4-53C5-ED2D-DD20-40BF8E7B3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1" y="19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1336" name="Group 24">
              <a:extLst>
                <a:ext uri="{FF2B5EF4-FFF2-40B4-BE49-F238E27FC236}">
                  <a16:creationId xmlns:a16="http://schemas.microsoft.com/office/drawing/2014/main" id="{44172E2D-AF11-8292-FC24-5A5B3A0E4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872"/>
              <a:ext cx="432" cy="231"/>
              <a:chOff x="3792" y="1872"/>
              <a:chExt cx="432" cy="231"/>
            </a:xfrm>
          </p:grpSpPr>
          <p:sp>
            <p:nvSpPr>
              <p:cNvPr id="141337" name="Line 25">
                <a:extLst>
                  <a:ext uri="{FF2B5EF4-FFF2-40B4-BE49-F238E27FC236}">
                    <a16:creationId xmlns:a16="http://schemas.microsoft.com/office/drawing/2014/main" id="{96DAD5A2-6D4D-1509-7B71-793CAFED5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38" name="Text Box 26">
                <a:extLst>
                  <a:ext uri="{FF2B5EF4-FFF2-40B4-BE49-F238E27FC236}">
                    <a16:creationId xmlns:a16="http://schemas.microsoft.com/office/drawing/2014/main" id="{935CEB4C-E402-2EE6-97B0-4DC377D4A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872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-3</a:t>
                </a:r>
              </a:p>
            </p:txBody>
          </p:sp>
        </p:grpSp>
      </p:grpSp>
      <p:sp>
        <p:nvSpPr>
          <p:cNvPr id="141339" name="Text Box 27">
            <a:extLst>
              <a:ext uri="{FF2B5EF4-FFF2-40B4-BE49-F238E27FC236}">
                <a16:creationId xmlns:a16="http://schemas.microsoft.com/office/drawing/2014/main" id="{9060CCCF-5745-88B3-BACF-0AB894BDE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057400"/>
            <a:ext cx="1614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Our population</a:t>
            </a:r>
            <a:endParaRPr lang="en-US" altLang="en-US"/>
          </a:p>
        </p:txBody>
      </p:sp>
      <p:sp>
        <p:nvSpPr>
          <p:cNvPr id="141340" name="Text Box 28">
            <a:extLst>
              <a:ext uri="{FF2B5EF4-FFF2-40B4-BE49-F238E27FC236}">
                <a16:creationId xmlns:a16="http://schemas.microsoft.com/office/drawing/2014/main" id="{3A21A6F3-4854-C826-5070-DA05203F4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6" y="2378075"/>
            <a:ext cx="9845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2, 4, 6, 8</a:t>
            </a:r>
          </a:p>
        </p:txBody>
      </p:sp>
      <p:grpSp>
        <p:nvGrpSpPr>
          <p:cNvPr id="141364" name="Group 52">
            <a:extLst>
              <a:ext uri="{FF2B5EF4-FFF2-40B4-BE49-F238E27FC236}">
                <a16:creationId xmlns:a16="http://schemas.microsoft.com/office/drawing/2014/main" id="{48973F71-41AE-3FD4-2529-4247B3086807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276600"/>
            <a:ext cx="2743200" cy="1828800"/>
            <a:chOff x="3504" y="2064"/>
            <a:chExt cx="1728" cy="1152"/>
          </a:xfrm>
        </p:grpSpPr>
        <p:grpSp>
          <p:nvGrpSpPr>
            <p:cNvPr id="141365" name="Group 53">
              <a:extLst>
                <a:ext uri="{FF2B5EF4-FFF2-40B4-BE49-F238E27FC236}">
                  <a16:creationId xmlns:a16="http://schemas.microsoft.com/office/drawing/2014/main" id="{F736164E-1D7A-1308-3B45-B143B8CF4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496"/>
              <a:ext cx="1728" cy="378"/>
              <a:chOff x="3504" y="2256"/>
              <a:chExt cx="1728" cy="378"/>
            </a:xfrm>
          </p:grpSpPr>
          <p:grpSp>
            <p:nvGrpSpPr>
              <p:cNvPr id="141366" name="Group 54">
                <a:extLst>
                  <a:ext uri="{FF2B5EF4-FFF2-40B4-BE49-F238E27FC236}">
                    <a16:creationId xmlns:a16="http://schemas.microsoft.com/office/drawing/2014/main" id="{950906C5-FEC5-D0DC-2029-98B2AC248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2384"/>
                <a:ext cx="1728" cy="250"/>
                <a:chOff x="336" y="2144"/>
                <a:chExt cx="1728" cy="250"/>
              </a:xfrm>
            </p:grpSpPr>
            <p:sp>
              <p:nvSpPr>
                <p:cNvPr id="141367" name="Rectangle 55">
                  <a:extLst>
                    <a:ext uri="{FF2B5EF4-FFF2-40B4-BE49-F238E27FC236}">
                      <a16:creationId xmlns:a16="http://schemas.microsoft.com/office/drawing/2014/main" id="{CC76F7EE-0FBD-E874-2FE8-DF654AF03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2160"/>
                  <a:ext cx="17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368" name="Text Box 56">
                  <a:extLst>
                    <a:ext uri="{FF2B5EF4-FFF2-40B4-BE49-F238E27FC236}">
                      <a16:creationId xmlns:a16="http://schemas.microsoft.com/office/drawing/2014/main" id="{1E92CBD3-C205-A115-6EEC-D5BB5FF933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2144"/>
                  <a:ext cx="17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/>
                    <a:t>1  2  3  4  5  6  7  8  9  10</a:t>
                  </a:r>
                </a:p>
              </p:txBody>
            </p:sp>
          </p:grpSp>
          <p:sp>
            <p:nvSpPr>
              <p:cNvPr id="141369" name="Rectangle 57">
                <a:extLst>
                  <a:ext uri="{FF2B5EF4-FFF2-40B4-BE49-F238E27FC236}">
                    <a16:creationId xmlns:a16="http://schemas.microsoft.com/office/drawing/2014/main" id="{8765671E-B01F-A1ED-CDC9-5A0F79270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70" name="Rectangle 58">
                <a:extLst>
                  <a:ext uri="{FF2B5EF4-FFF2-40B4-BE49-F238E27FC236}">
                    <a16:creationId xmlns:a16="http://schemas.microsoft.com/office/drawing/2014/main" id="{A441EFA0-95BC-DAF4-0CB7-26243CDF1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71" name="Rectangle 59">
                <a:extLst>
                  <a:ext uri="{FF2B5EF4-FFF2-40B4-BE49-F238E27FC236}">
                    <a16:creationId xmlns:a16="http://schemas.microsoft.com/office/drawing/2014/main" id="{9234D571-D977-1D32-61DC-531819C26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72" name="Rectangle 60">
                <a:extLst>
                  <a:ext uri="{FF2B5EF4-FFF2-40B4-BE49-F238E27FC236}">
                    <a16:creationId xmlns:a16="http://schemas.microsoft.com/office/drawing/2014/main" id="{219359AE-091E-6E72-59DF-771ABDD07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73" name="Group 61">
              <a:extLst>
                <a:ext uri="{FF2B5EF4-FFF2-40B4-BE49-F238E27FC236}">
                  <a16:creationId xmlns:a16="http://schemas.microsoft.com/office/drawing/2014/main" id="{07603E95-6C84-A14D-125A-7918851DA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1" y="2064"/>
              <a:ext cx="209" cy="1152"/>
              <a:chOff x="4131" y="1824"/>
              <a:chExt cx="209" cy="1152"/>
            </a:xfrm>
          </p:grpSpPr>
          <p:grpSp>
            <p:nvGrpSpPr>
              <p:cNvPr id="141374" name="Group 62">
                <a:extLst>
                  <a:ext uri="{FF2B5EF4-FFF2-40B4-BE49-F238E27FC236}">
                    <a16:creationId xmlns:a16="http://schemas.microsoft.com/office/drawing/2014/main" id="{E1101E03-D801-8A12-CABD-312E5DCF26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1" y="2592"/>
                <a:ext cx="209" cy="384"/>
                <a:chOff x="3891" y="2592"/>
                <a:chExt cx="209" cy="384"/>
              </a:xfrm>
            </p:grpSpPr>
            <p:sp>
              <p:nvSpPr>
                <p:cNvPr id="141375" name="AutoShape 63">
                  <a:extLst>
                    <a:ext uri="{FF2B5EF4-FFF2-40B4-BE49-F238E27FC236}">
                      <a16:creationId xmlns:a16="http://schemas.microsoft.com/office/drawing/2014/main" id="{59544B5B-1541-7755-679F-C124F1F1B8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8" y="2592"/>
                  <a:ext cx="192" cy="38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376" name="Text Box 64">
                  <a:extLst>
                    <a:ext uri="{FF2B5EF4-FFF2-40B4-BE49-F238E27FC236}">
                      <a16:creationId xmlns:a16="http://schemas.microsoft.com/office/drawing/2014/main" id="{E9473065-0FB0-F34C-255E-A167A1B14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1" y="2736"/>
                  <a:ext cx="20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Symbol" panose="05050102010706020507" pitchFamily="18" charset="2"/>
                    </a:rPr>
                    <a:t>m</a:t>
                  </a:r>
                </a:p>
              </p:txBody>
            </p:sp>
          </p:grpSp>
          <p:sp>
            <p:nvSpPr>
              <p:cNvPr id="141377" name="Line 65">
                <a:extLst>
                  <a:ext uri="{FF2B5EF4-FFF2-40B4-BE49-F238E27FC236}">
                    <a16:creationId xmlns:a16="http://schemas.microsoft.com/office/drawing/2014/main" id="{CD13CB35-4D25-8841-1C7D-FD2CF591B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4" y="182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85309D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1A9E89E-E911-D526-E9B1-DB60560B5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92" y="3949700"/>
            <a:ext cx="3133333" cy="6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7" grpId="0" build="p" autoUpdateAnimBg="0"/>
      <p:bldP spid="141333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>
            <a:extLst>
              <a:ext uri="{FF2B5EF4-FFF2-40B4-BE49-F238E27FC236}">
                <a16:creationId xmlns:a16="http://schemas.microsoft.com/office/drawing/2014/main" id="{A35860FC-4499-93D6-39F1-462EF41BC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1" y="5489575"/>
            <a:ext cx="100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2 - 5 = -3</a:t>
            </a:r>
          </a:p>
        </p:txBody>
      </p:sp>
      <p:sp>
        <p:nvSpPr>
          <p:cNvPr id="142351" name="Text Box 15">
            <a:extLst>
              <a:ext uri="{FF2B5EF4-FFF2-40B4-BE49-F238E27FC236}">
                <a16:creationId xmlns:a16="http://schemas.microsoft.com/office/drawing/2014/main" id="{0B02C38E-0FA0-0743-75B7-BE303867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1" y="5870575"/>
            <a:ext cx="100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4 - 5 = -1</a:t>
            </a:r>
          </a:p>
        </p:txBody>
      </p:sp>
      <p:sp>
        <p:nvSpPr>
          <p:cNvPr id="142357" name="Rectangle 21">
            <a:extLst>
              <a:ext uri="{FF2B5EF4-FFF2-40B4-BE49-F238E27FC236}">
                <a16:creationId xmlns:a16="http://schemas.microsoft.com/office/drawing/2014/main" id="{F1ADE872-203C-FFB5-EAFB-96E6A0CC3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76826"/>
            <a:ext cx="2591222" cy="34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X - </a:t>
            </a:r>
            <a:r>
              <a:rPr lang="en-US" altLang="en-US" sz="2000">
                <a:sym typeface="Symbol" panose="05050102010706020507" pitchFamily="18" charset="2"/>
              </a:rPr>
              <a:t></a:t>
            </a:r>
            <a:r>
              <a:rPr lang="en-US" altLang="en-US" sz="2000"/>
              <a:t> = deviation scores</a:t>
            </a:r>
            <a:endParaRPr lang="en-US" altLang="en-US"/>
          </a:p>
        </p:txBody>
      </p:sp>
      <p:grpSp>
        <p:nvGrpSpPr>
          <p:cNvPr id="142358" name="Group 22">
            <a:extLst>
              <a:ext uri="{FF2B5EF4-FFF2-40B4-BE49-F238E27FC236}">
                <a16:creationId xmlns:a16="http://schemas.microsoft.com/office/drawing/2014/main" id="{E2BFFEE0-0969-4664-C08B-0EB26494E777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3370263"/>
            <a:ext cx="381000" cy="595312"/>
            <a:chOff x="4032" y="1881"/>
            <a:chExt cx="240" cy="375"/>
          </a:xfrm>
        </p:grpSpPr>
        <p:sp>
          <p:nvSpPr>
            <p:cNvPr id="142359" name="Line 23">
              <a:extLst>
                <a:ext uri="{FF2B5EF4-FFF2-40B4-BE49-F238E27FC236}">
                  <a16:creationId xmlns:a16="http://schemas.microsoft.com/office/drawing/2014/main" id="{5564D560-1684-98EC-6836-BC97DDE8A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" y="19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60" name="Line 24">
              <a:extLst>
                <a:ext uri="{FF2B5EF4-FFF2-40B4-BE49-F238E27FC236}">
                  <a16:creationId xmlns:a16="http://schemas.microsoft.com/office/drawing/2014/main" id="{999BB06F-B503-D320-8F68-56A81741A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0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61" name="Text Box 25">
              <a:extLst>
                <a:ext uri="{FF2B5EF4-FFF2-40B4-BE49-F238E27FC236}">
                  <a16:creationId xmlns:a16="http://schemas.microsoft.com/office/drawing/2014/main" id="{AD335973-34F1-ED8B-5277-B45C63167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81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</p:grpSp>
      <p:sp>
        <p:nvSpPr>
          <p:cNvPr id="142364" name="Rectangle 28">
            <a:extLst>
              <a:ext uri="{FF2B5EF4-FFF2-40B4-BE49-F238E27FC236}">
                <a16:creationId xmlns:a16="http://schemas.microsoft.com/office/drawing/2014/main" id="{131368F9-21CD-A682-BF89-F24A2B32C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228601"/>
            <a:ext cx="8164513" cy="1266825"/>
          </a:xfrm>
          <a:noFill/>
          <a:ln/>
        </p:spPr>
        <p:txBody>
          <a:bodyPr/>
          <a:lstStyle/>
          <a:p>
            <a:r>
              <a:rPr lang="en-US" altLang="en-US" sz="3600">
                <a:solidFill>
                  <a:schemeClr val="folHlink"/>
                </a:solidFill>
              </a:rPr>
              <a:t>An Example:</a:t>
            </a:r>
            <a:r>
              <a:rPr lang="en-US" altLang="en-US" sz="3600"/>
              <a:t> Computing Standard Deviation </a:t>
            </a:r>
            <a:r>
              <a:rPr lang="en-US" altLang="en-US" sz="2400"/>
              <a:t>(population)</a:t>
            </a:r>
            <a:endParaRPr lang="en-US" altLang="en-US" sz="3600"/>
          </a:p>
        </p:txBody>
      </p:sp>
      <p:sp>
        <p:nvSpPr>
          <p:cNvPr id="142366" name="Rectangle 30">
            <a:extLst>
              <a:ext uri="{FF2B5EF4-FFF2-40B4-BE49-F238E27FC236}">
                <a16:creationId xmlns:a16="http://schemas.microsoft.com/office/drawing/2014/main" id="{6A33ABC2-297F-0929-B98D-F2FE89342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29200" y="1981200"/>
            <a:ext cx="5334000" cy="1295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i="1"/>
              <a:t>Step 1:</a:t>
            </a:r>
            <a:r>
              <a:rPr lang="en-US" altLang="en-US" sz="2400"/>
              <a:t> To get a measure of the deviation we need to subtract the population mean from every individual in our distribution.</a:t>
            </a:r>
          </a:p>
        </p:txBody>
      </p:sp>
      <p:sp>
        <p:nvSpPr>
          <p:cNvPr id="142367" name="Text Box 31">
            <a:extLst>
              <a:ext uri="{FF2B5EF4-FFF2-40B4-BE49-F238E27FC236}">
                <a16:creationId xmlns:a16="http://schemas.microsoft.com/office/drawing/2014/main" id="{15A08C07-5579-2C91-F274-1A9237D87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057400"/>
            <a:ext cx="1614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Our population</a:t>
            </a:r>
            <a:endParaRPr lang="en-US" altLang="en-US"/>
          </a:p>
        </p:txBody>
      </p:sp>
      <p:sp>
        <p:nvSpPr>
          <p:cNvPr id="142368" name="Text Box 32">
            <a:extLst>
              <a:ext uri="{FF2B5EF4-FFF2-40B4-BE49-F238E27FC236}">
                <a16:creationId xmlns:a16="http://schemas.microsoft.com/office/drawing/2014/main" id="{EC613230-E6AC-2823-CF39-D056BDA7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6" y="2378075"/>
            <a:ext cx="9845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2, 4, 6, 8</a:t>
            </a:r>
          </a:p>
        </p:txBody>
      </p:sp>
      <p:grpSp>
        <p:nvGrpSpPr>
          <p:cNvPr id="142370" name="Group 34">
            <a:extLst>
              <a:ext uri="{FF2B5EF4-FFF2-40B4-BE49-F238E27FC236}">
                <a16:creationId xmlns:a16="http://schemas.microsoft.com/office/drawing/2014/main" id="{EE3D6F2E-CBA4-7EA1-A9F6-F3B8F53952BA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276600"/>
            <a:ext cx="2743200" cy="1828800"/>
            <a:chOff x="3504" y="2064"/>
            <a:chExt cx="1728" cy="1152"/>
          </a:xfrm>
        </p:grpSpPr>
        <p:grpSp>
          <p:nvGrpSpPr>
            <p:cNvPr id="142371" name="Group 35">
              <a:extLst>
                <a:ext uri="{FF2B5EF4-FFF2-40B4-BE49-F238E27FC236}">
                  <a16:creationId xmlns:a16="http://schemas.microsoft.com/office/drawing/2014/main" id="{A61D309E-0856-5BB4-7D1D-8AC2E0EAC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496"/>
              <a:ext cx="1728" cy="378"/>
              <a:chOff x="3504" y="2256"/>
              <a:chExt cx="1728" cy="378"/>
            </a:xfrm>
          </p:grpSpPr>
          <p:grpSp>
            <p:nvGrpSpPr>
              <p:cNvPr id="142372" name="Group 36">
                <a:extLst>
                  <a:ext uri="{FF2B5EF4-FFF2-40B4-BE49-F238E27FC236}">
                    <a16:creationId xmlns:a16="http://schemas.microsoft.com/office/drawing/2014/main" id="{174F759C-B4BB-C4B4-C561-547FCEEB4B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2384"/>
                <a:ext cx="1728" cy="250"/>
                <a:chOff x="336" y="2144"/>
                <a:chExt cx="1728" cy="250"/>
              </a:xfrm>
            </p:grpSpPr>
            <p:sp>
              <p:nvSpPr>
                <p:cNvPr id="142373" name="Rectangle 37">
                  <a:extLst>
                    <a:ext uri="{FF2B5EF4-FFF2-40B4-BE49-F238E27FC236}">
                      <a16:creationId xmlns:a16="http://schemas.microsoft.com/office/drawing/2014/main" id="{906BCC12-FB32-C404-5EB6-6254D0819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2160"/>
                  <a:ext cx="17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74" name="Text Box 38">
                  <a:extLst>
                    <a:ext uri="{FF2B5EF4-FFF2-40B4-BE49-F238E27FC236}">
                      <a16:creationId xmlns:a16="http://schemas.microsoft.com/office/drawing/2014/main" id="{E85BF1B9-F38D-15A1-FBFC-96084FC46B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2144"/>
                  <a:ext cx="17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/>
                    <a:t>1  2  3  4  5  6  7  8  9  10</a:t>
                  </a:r>
                </a:p>
              </p:txBody>
            </p:sp>
          </p:grpSp>
          <p:sp>
            <p:nvSpPr>
              <p:cNvPr id="142375" name="Rectangle 39">
                <a:extLst>
                  <a:ext uri="{FF2B5EF4-FFF2-40B4-BE49-F238E27FC236}">
                    <a16:creationId xmlns:a16="http://schemas.microsoft.com/office/drawing/2014/main" id="{02B83351-D0DA-7D0B-8EF1-842EB3C19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6" name="Rectangle 40">
                <a:extLst>
                  <a:ext uri="{FF2B5EF4-FFF2-40B4-BE49-F238E27FC236}">
                    <a16:creationId xmlns:a16="http://schemas.microsoft.com/office/drawing/2014/main" id="{28684EF8-0395-0B6C-34DC-C163D1B1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7" name="Rectangle 41">
                <a:extLst>
                  <a:ext uri="{FF2B5EF4-FFF2-40B4-BE49-F238E27FC236}">
                    <a16:creationId xmlns:a16="http://schemas.microsoft.com/office/drawing/2014/main" id="{D9EF2A78-9D1F-F489-E339-E8CE632A8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8" name="Rectangle 42">
                <a:extLst>
                  <a:ext uri="{FF2B5EF4-FFF2-40B4-BE49-F238E27FC236}">
                    <a16:creationId xmlns:a16="http://schemas.microsoft.com/office/drawing/2014/main" id="{11C41F2F-D5E0-68F2-7EFC-E5B81BD69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2379" name="Group 43">
              <a:extLst>
                <a:ext uri="{FF2B5EF4-FFF2-40B4-BE49-F238E27FC236}">
                  <a16:creationId xmlns:a16="http://schemas.microsoft.com/office/drawing/2014/main" id="{A8142B36-0F1C-0F11-4235-4E4C97023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1" y="2064"/>
              <a:ext cx="209" cy="1152"/>
              <a:chOff x="4131" y="1824"/>
              <a:chExt cx="209" cy="1152"/>
            </a:xfrm>
          </p:grpSpPr>
          <p:grpSp>
            <p:nvGrpSpPr>
              <p:cNvPr id="142380" name="Group 44">
                <a:extLst>
                  <a:ext uri="{FF2B5EF4-FFF2-40B4-BE49-F238E27FC236}">
                    <a16:creationId xmlns:a16="http://schemas.microsoft.com/office/drawing/2014/main" id="{DA841585-D497-A6E6-2456-57BDDCCB9E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1" y="2592"/>
                <a:ext cx="209" cy="384"/>
                <a:chOff x="3891" y="2592"/>
                <a:chExt cx="209" cy="384"/>
              </a:xfrm>
            </p:grpSpPr>
            <p:sp>
              <p:nvSpPr>
                <p:cNvPr id="142381" name="AutoShape 45">
                  <a:extLst>
                    <a:ext uri="{FF2B5EF4-FFF2-40B4-BE49-F238E27FC236}">
                      <a16:creationId xmlns:a16="http://schemas.microsoft.com/office/drawing/2014/main" id="{72FEDE2C-8C99-02DE-E8BA-08687536DF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8" y="2592"/>
                  <a:ext cx="192" cy="38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382" name="Text Box 46">
                  <a:extLst>
                    <a:ext uri="{FF2B5EF4-FFF2-40B4-BE49-F238E27FC236}">
                      <a16:creationId xmlns:a16="http://schemas.microsoft.com/office/drawing/2014/main" id="{11A1F5AD-00C4-132B-4AD4-D3A0E22B33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1" y="2736"/>
                  <a:ext cx="20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Symbol" panose="05050102010706020507" pitchFamily="18" charset="2"/>
                    </a:rPr>
                    <a:t>m</a:t>
                  </a:r>
                </a:p>
              </p:txBody>
            </p:sp>
          </p:grpSp>
          <p:sp>
            <p:nvSpPr>
              <p:cNvPr id="142383" name="Line 47">
                <a:extLst>
                  <a:ext uri="{FF2B5EF4-FFF2-40B4-BE49-F238E27FC236}">
                    <a16:creationId xmlns:a16="http://schemas.microsoft.com/office/drawing/2014/main" id="{7F3F2872-E1B5-BE18-C545-8D7CE3C74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4" y="182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85309D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DB9DA1B-91F3-2F10-B31A-DB517649D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26" y="3657638"/>
            <a:ext cx="3133333" cy="6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4" name="Text Box 14">
            <a:extLst>
              <a:ext uri="{FF2B5EF4-FFF2-40B4-BE49-F238E27FC236}">
                <a16:creationId xmlns:a16="http://schemas.microsoft.com/office/drawing/2014/main" id="{3D97F602-8C6A-FCA2-CB53-0652F9E9F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1" y="5486400"/>
            <a:ext cx="100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2 - 5 = -3</a:t>
            </a:r>
          </a:p>
        </p:txBody>
      </p:sp>
      <p:sp>
        <p:nvSpPr>
          <p:cNvPr id="143375" name="Text Box 15">
            <a:extLst>
              <a:ext uri="{FF2B5EF4-FFF2-40B4-BE49-F238E27FC236}">
                <a16:creationId xmlns:a16="http://schemas.microsoft.com/office/drawing/2014/main" id="{DD8BC0DE-5939-FB73-F9BA-9467748AA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1" y="5883275"/>
            <a:ext cx="100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4 - 5 = -1</a:t>
            </a:r>
          </a:p>
        </p:txBody>
      </p:sp>
      <p:sp>
        <p:nvSpPr>
          <p:cNvPr id="143376" name="Text Box 16">
            <a:extLst>
              <a:ext uri="{FF2B5EF4-FFF2-40B4-BE49-F238E27FC236}">
                <a16:creationId xmlns:a16="http://schemas.microsoft.com/office/drawing/2014/main" id="{FDA8D788-FEB3-40F0-9DAC-5FF17DF33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51" y="5486400"/>
            <a:ext cx="10486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6 - 5 = +1</a:t>
            </a:r>
          </a:p>
        </p:txBody>
      </p:sp>
      <p:sp>
        <p:nvSpPr>
          <p:cNvPr id="143382" name="Rectangle 22">
            <a:extLst>
              <a:ext uri="{FF2B5EF4-FFF2-40B4-BE49-F238E27FC236}">
                <a16:creationId xmlns:a16="http://schemas.microsoft.com/office/drawing/2014/main" id="{EB6ECE1D-694A-A730-2566-4BF28C65A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73651"/>
            <a:ext cx="2591222" cy="34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X - </a:t>
            </a:r>
            <a:r>
              <a:rPr lang="en-US" altLang="en-US" sz="2000">
                <a:sym typeface="Symbol" panose="05050102010706020507" pitchFamily="18" charset="2"/>
              </a:rPr>
              <a:t></a:t>
            </a:r>
            <a:r>
              <a:rPr lang="en-US" altLang="en-US" sz="2000"/>
              <a:t> = deviation scores</a:t>
            </a:r>
            <a:endParaRPr lang="en-US" altLang="en-US"/>
          </a:p>
        </p:txBody>
      </p:sp>
      <p:grpSp>
        <p:nvGrpSpPr>
          <p:cNvPr id="143419" name="Group 59">
            <a:extLst>
              <a:ext uri="{FF2B5EF4-FFF2-40B4-BE49-F238E27FC236}">
                <a16:creationId xmlns:a16="http://schemas.microsoft.com/office/drawing/2014/main" id="{592D7753-DF02-A84C-66E0-90EBC868F019}"/>
              </a:ext>
            </a:extLst>
          </p:cNvPr>
          <p:cNvGrpSpPr>
            <a:grpSpLocks/>
          </p:cNvGrpSpPr>
          <p:nvPr/>
        </p:nvGrpSpPr>
        <p:grpSpPr bwMode="auto">
          <a:xfrm>
            <a:off x="8224838" y="3367088"/>
            <a:ext cx="381000" cy="595312"/>
            <a:chOff x="4221" y="2121"/>
            <a:chExt cx="240" cy="375"/>
          </a:xfrm>
        </p:grpSpPr>
        <p:sp>
          <p:nvSpPr>
            <p:cNvPr id="143384" name="Line 24">
              <a:extLst>
                <a:ext uri="{FF2B5EF4-FFF2-40B4-BE49-F238E27FC236}">
                  <a16:creationId xmlns:a16="http://schemas.microsoft.com/office/drawing/2014/main" id="{592EB202-A3F2-435B-DF0C-F2334AD56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5" name="Line 25">
              <a:extLst>
                <a:ext uri="{FF2B5EF4-FFF2-40B4-BE49-F238E27FC236}">
                  <a16:creationId xmlns:a16="http://schemas.microsoft.com/office/drawing/2014/main" id="{487A2AD9-3705-2297-6172-8FE3DC4C5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4" y="2304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6" name="Text Box 26">
              <a:extLst>
                <a:ext uri="{FF2B5EF4-FFF2-40B4-BE49-F238E27FC236}">
                  <a16:creationId xmlns:a16="http://schemas.microsoft.com/office/drawing/2014/main" id="{857DF43D-3813-F9DF-5699-317D9A573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2121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</p:grpSp>
      <p:sp>
        <p:nvSpPr>
          <p:cNvPr id="143389" name="Rectangle 29">
            <a:extLst>
              <a:ext uri="{FF2B5EF4-FFF2-40B4-BE49-F238E27FC236}">
                <a16:creationId xmlns:a16="http://schemas.microsoft.com/office/drawing/2014/main" id="{5F5D63B5-0F99-F1A7-10D8-B23D0DF54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228601"/>
            <a:ext cx="8164513" cy="1266825"/>
          </a:xfrm>
          <a:noFill/>
          <a:ln/>
        </p:spPr>
        <p:txBody>
          <a:bodyPr/>
          <a:lstStyle/>
          <a:p>
            <a:r>
              <a:rPr lang="en-US" altLang="en-US" sz="3600">
                <a:solidFill>
                  <a:schemeClr val="folHlink"/>
                </a:solidFill>
              </a:rPr>
              <a:t>An Example:</a:t>
            </a:r>
            <a:r>
              <a:rPr lang="en-US" altLang="en-US" sz="3600"/>
              <a:t> Computing Standard Deviation </a:t>
            </a:r>
            <a:r>
              <a:rPr lang="en-US" altLang="en-US" sz="2400"/>
              <a:t>(population)</a:t>
            </a:r>
            <a:endParaRPr lang="en-US" altLang="en-US" sz="3600"/>
          </a:p>
        </p:txBody>
      </p:sp>
      <p:sp>
        <p:nvSpPr>
          <p:cNvPr id="143392" name="Rectangle 32">
            <a:extLst>
              <a:ext uri="{FF2B5EF4-FFF2-40B4-BE49-F238E27FC236}">
                <a16:creationId xmlns:a16="http://schemas.microsoft.com/office/drawing/2014/main" id="{605A6E08-DA63-FFF3-59C7-74E05E527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29200" y="1981200"/>
            <a:ext cx="5334000" cy="1295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i="1"/>
              <a:t>Step 1:</a:t>
            </a:r>
            <a:r>
              <a:rPr lang="en-US" altLang="en-US" sz="2400"/>
              <a:t> To get a measure of the deviation we need to subtract the population mean from every individual in our distribution.</a:t>
            </a:r>
          </a:p>
        </p:txBody>
      </p:sp>
      <p:sp>
        <p:nvSpPr>
          <p:cNvPr id="143393" name="Text Box 33">
            <a:extLst>
              <a:ext uri="{FF2B5EF4-FFF2-40B4-BE49-F238E27FC236}">
                <a16:creationId xmlns:a16="http://schemas.microsoft.com/office/drawing/2014/main" id="{2F8E32A5-3786-2143-8FBC-2BCF84C96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057400"/>
            <a:ext cx="1614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Our population</a:t>
            </a:r>
            <a:endParaRPr lang="en-US" altLang="en-US"/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20FB5A4C-DE73-926C-2EC3-763FCFA85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6" y="2378075"/>
            <a:ext cx="9845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2, 4, 6, 8</a:t>
            </a:r>
          </a:p>
        </p:txBody>
      </p: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07D818FA-3E57-6847-0A6B-AEE2A5A72B17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276600"/>
            <a:ext cx="2743200" cy="1828800"/>
            <a:chOff x="3504" y="2064"/>
            <a:chExt cx="1728" cy="1152"/>
          </a:xfrm>
        </p:grpSpPr>
        <p:grpSp>
          <p:nvGrpSpPr>
            <p:cNvPr id="143405" name="Group 45">
              <a:extLst>
                <a:ext uri="{FF2B5EF4-FFF2-40B4-BE49-F238E27FC236}">
                  <a16:creationId xmlns:a16="http://schemas.microsoft.com/office/drawing/2014/main" id="{2E4B12DC-B7E6-CA3A-DAAC-EE4B83DA00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496"/>
              <a:ext cx="1728" cy="378"/>
              <a:chOff x="3504" y="2256"/>
              <a:chExt cx="1728" cy="378"/>
            </a:xfrm>
          </p:grpSpPr>
          <p:grpSp>
            <p:nvGrpSpPr>
              <p:cNvPr id="143406" name="Group 46">
                <a:extLst>
                  <a:ext uri="{FF2B5EF4-FFF2-40B4-BE49-F238E27FC236}">
                    <a16:creationId xmlns:a16="http://schemas.microsoft.com/office/drawing/2014/main" id="{75064269-2A26-48B9-732E-EBA30F9BD5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2384"/>
                <a:ext cx="1728" cy="250"/>
                <a:chOff x="336" y="2144"/>
                <a:chExt cx="1728" cy="250"/>
              </a:xfrm>
            </p:grpSpPr>
            <p:sp>
              <p:nvSpPr>
                <p:cNvPr id="143407" name="Rectangle 47">
                  <a:extLst>
                    <a:ext uri="{FF2B5EF4-FFF2-40B4-BE49-F238E27FC236}">
                      <a16:creationId xmlns:a16="http://schemas.microsoft.com/office/drawing/2014/main" id="{F35AD8A9-39DE-A6C6-70C5-D700680F9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2160"/>
                  <a:ext cx="17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08" name="Text Box 48">
                  <a:extLst>
                    <a:ext uri="{FF2B5EF4-FFF2-40B4-BE49-F238E27FC236}">
                      <a16:creationId xmlns:a16="http://schemas.microsoft.com/office/drawing/2014/main" id="{DE0A3A12-74AE-E325-FA12-6CDDA3E889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2144"/>
                  <a:ext cx="17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/>
                    <a:t>1  2  3  4  5  6  7  8  9  10</a:t>
                  </a:r>
                </a:p>
              </p:txBody>
            </p:sp>
          </p:grpSp>
          <p:sp>
            <p:nvSpPr>
              <p:cNvPr id="143409" name="Rectangle 49">
                <a:extLst>
                  <a:ext uri="{FF2B5EF4-FFF2-40B4-BE49-F238E27FC236}">
                    <a16:creationId xmlns:a16="http://schemas.microsoft.com/office/drawing/2014/main" id="{274311D1-20A2-30D8-81EF-70053FFEF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10" name="Rectangle 50">
                <a:extLst>
                  <a:ext uri="{FF2B5EF4-FFF2-40B4-BE49-F238E27FC236}">
                    <a16:creationId xmlns:a16="http://schemas.microsoft.com/office/drawing/2014/main" id="{ECCD2C2A-B28E-1EF6-62DA-A4D849133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11" name="Rectangle 51">
                <a:extLst>
                  <a:ext uri="{FF2B5EF4-FFF2-40B4-BE49-F238E27FC236}">
                    <a16:creationId xmlns:a16="http://schemas.microsoft.com/office/drawing/2014/main" id="{46A83E4E-2A13-6340-6BD6-65482EA93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12" name="Rectangle 52">
                <a:extLst>
                  <a:ext uri="{FF2B5EF4-FFF2-40B4-BE49-F238E27FC236}">
                    <a16:creationId xmlns:a16="http://schemas.microsoft.com/office/drawing/2014/main" id="{B8FB9ECD-DB3C-DF30-C808-36BC340D8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413" name="Group 53">
              <a:extLst>
                <a:ext uri="{FF2B5EF4-FFF2-40B4-BE49-F238E27FC236}">
                  <a16:creationId xmlns:a16="http://schemas.microsoft.com/office/drawing/2014/main" id="{762CC635-8E47-C63F-B155-6691D84A75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1" y="2064"/>
              <a:ext cx="209" cy="1152"/>
              <a:chOff x="4131" y="1824"/>
              <a:chExt cx="209" cy="1152"/>
            </a:xfrm>
          </p:grpSpPr>
          <p:grpSp>
            <p:nvGrpSpPr>
              <p:cNvPr id="143414" name="Group 54">
                <a:extLst>
                  <a:ext uri="{FF2B5EF4-FFF2-40B4-BE49-F238E27FC236}">
                    <a16:creationId xmlns:a16="http://schemas.microsoft.com/office/drawing/2014/main" id="{6B7EEC36-D410-B655-C0E2-8FF78E3791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1" y="2592"/>
                <a:ext cx="209" cy="384"/>
                <a:chOff x="3891" y="2592"/>
                <a:chExt cx="209" cy="384"/>
              </a:xfrm>
            </p:grpSpPr>
            <p:sp>
              <p:nvSpPr>
                <p:cNvPr id="143415" name="AutoShape 55">
                  <a:extLst>
                    <a:ext uri="{FF2B5EF4-FFF2-40B4-BE49-F238E27FC236}">
                      <a16:creationId xmlns:a16="http://schemas.microsoft.com/office/drawing/2014/main" id="{B3C957B1-0034-6926-3E72-B6DEBA705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8" y="2592"/>
                  <a:ext cx="192" cy="38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16" name="Text Box 56">
                  <a:extLst>
                    <a:ext uri="{FF2B5EF4-FFF2-40B4-BE49-F238E27FC236}">
                      <a16:creationId xmlns:a16="http://schemas.microsoft.com/office/drawing/2014/main" id="{9425C731-4703-A9D3-328D-50F7FAEF83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1" y="2736"/>
                  <a:ext cx="20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Symbol" panose="05050102010706020507" pitchFamily="18" charset="2"/>
                    </a:rPr>
                    <a:t>m</a:t>
                  </a:r>
                </a:p>
              </p:txBody>
            </p:sp>
          </p:grpSp>
          <p:sp>
            <p:nvSpPr>
              <p:cNvPr id="143417" name="Line 57">
                <a:extLst>
                  <a:ext uri="{FF2B5EF4-FFF2-40B4-BE49-F238E27FC236}">
                    <a16:creationId xmlns:a16="http://schemas.microsoft.com/office/drawing/2014/main" id="{359D355C-0CAD-E8E1-33A5-90C371E33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4" y="182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85309D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B7C9955-34B0-4847-2530-EF134F52C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57" y="3962400"/>
            <a:ext cx="3133333" cy="6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8" name="Text Box 14">
            <a:extLst>
              <a:ext uri="{FF2B5EF4-FFF2-40B4-BE49-F238E27FC236}">
                <a16:creationId xmlns:a16="http://schemas.microsoft.com/office/drawing/2014/main" id="{0AEC8548-064B-F29D-EF2F-555DF6CE3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1" y="5486400"/>
            <a:ext cx="100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2 - 5 = -3</a:t>
            </a:r>
          </a:p>
        </p:txBody>
      </p:sp>
      <p:sp>
        <p:nvSpPr>
          <p:cNvPr id="144399" name="Text Box 15">
            <a:extLst>
              <a:ext uri="{FF2B5EF4-FFF2-40B4-BE49-F238E27FC236}">
                <a16:creationId xmlns:a16="http://schemas.microsoft.com/office/drawing/2014/main" id="{1C1C9EE0-35D6-C0F1-98D9-D13C3CA79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1" y="5883275"/>
            <a:ext cx="100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4 - 5 = -1</a:t>
            </a:r>
          </a:p>
        </p:txBody>
      </p:sp>
      <p:sp>
        <p:nvSpPr>
          <p:cNvPr id="144400" name="Text Box 16">
            <a:extLst>
              <a:ext uri="{FF2B5EF4-FFF2-40B4-BE49-F238E27FC236}">
                <a16:creationId xmlns:a16="http://schemas.microsoft.com/office/drawing/2014/main" id="{F3B4BEE6-B18F-9C5B-E3C6-F18A58DBE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51" y="5486400"/>
            <a:ext cx="10486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6 - 5 = +1</a:t>
            </a:r>
          </a:p>
        </p:txBody>
      </p:sp>
      <p:sp>
        <p:nvSpPr>
          <p:cNvPr id="144401" name="Text Box 17">
            <a:extLst>
              <a:ext uri="{FF2B5EF4-FFF2-40B4-BE49-F238E27FC236}">
                <a16:creationId xmlns:a16="http://schemas.microsoft.com/office/drawing/2014/main" id="{9B427EF5-F73D-6A1F-AE89-2CFEF1E0A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6" y="5867400"/>
            <a:ext cx="10486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8 - 5 = +3</a:t>
            </a:r>
          </a:p>
        </p:txBody>
      </p:sp>
      <p:sp>
        <p:nvSpPr>
          <p:cNvPr id="144407" name="Rectangle 23">
            <a:extLst>
              <a:ext uri="{FF2B5EF4-FFF2-40B4-BE49-F238E27FC236}">
                <a16:creationId xmlns:a16="http://schemas.microsoft.com/office/drawing/2014/main" id="{57B4DB64-66B9-E350-5C46-107FE1DD3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73651"/>
            <a:ext cx="2591222" cy="34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X - </a:t>
            </a:r>
            <a:r>
              <a:rPr lang="en-US" altLang="en-US" sz="2000">
                <a:sym typeface="Symbol" panose="05050102010706020507" pitchFamily="18" charset="2"/>
              </a:rPr>
              <a:t></a:t>
            </a:r>
            <a:r>
              <a:rPr lang="en-US" altLang="en-US" sz="2000"/>
              <a:t> = deviation scores</a:t>
            </a:r>
            <a:endParaRPr lang="en-US" altLang="en-US"/>
          </a:p>
        </p:txBody>
      </p:sp>
      <p:grpSp>
        <p:nvGrpSpPr>
          <p:cNvPr id="144408" name="Group 24">
            <a:extLst>
              <a:ext uri="{FF2B5EF4-FFF2-40B4-BE49-F238E27FC236}">
                <a16:creationId xmlns:a16="http://schemas.microsoft.com/office/drawing/2014/main" id="{F57C7519-6577-4A23-A86A-7CA0012E73AC}"/>
              </a:ext>
            </a:extLst>
          </p:cNvPr>
          <p:cNvGrpSpPr>
            <a:grpSpLocks/>
          </p:cNvGrpSpPr>
          <p:nvPr/>
        </p:nvGrpSpPr>
        <p:grpSpPr bwMode="auto">
          <a:xfrm>
            <a:off x="8262939" y="3367088"/>
            <a:ext cx="771525" cy="595312"/>
            <a:chOff x="4245" y="1881"/>
            <a:chExt cx="486" cy="375"/>
          </a:xfrm>
        </p:grpSpPr>
        <p:sp>
          <p:nvSpPr>
            <p:cNvPr id="144409" name="Line 25">
              <a:extLst>
                <a:ext uri="{FF2B5EF4-FFF2-40B4-BE49-F238E27FC236}">
                  <a16:creationId xmlns:a16="http://schemas.microsoft.com/office/drawing/2014/main" id="{F404F031-AA3F-18A0-2C48-1DC2048A1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1" y="19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0" name="Line 26">
              <a:extLst>
                <a:ext uri="{FF2B5EF4-FFF2-40B4-BE49-F238E27FC236}">
                  <a16:creationId xmlns:a16="http://schemas.microsoft.com/office/drawing/2014/main" id="{00E6BCFB-DDEF-3E83-F61D-49B96FA99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5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1" name="Text Box 27">
              <a:extLst>
                <a:ext uri="{FF2B5EF4-FFF2-40B4-BE49-F238E27FC236}">
                  <a16:creationId xmlns:a16="http://schemas.microsoft.com/office/drawing/2014/main" id="{8BDDCAB2-0780-B7AE-6A18-6638F5A4F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881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3</a:t>
              </a:r>
            </a:p>
          </p:txBody>
        </p:sp>
      </p:grpSp>
      <p:sp>
        <p:nvSpPr>
          <p:cNvPr id="144417" name="Rectangle 33">
            <a:extLst>
              <a:ext uri="{FF2B5EF4-FFF2-40B4-BE49-F238E27FC236}">
                <a16:creationId xmlns:a16="http://schemas.microsoft.com/office/drawing/2014/main" id="{1E611407-66B2-85A7-5299-970DBCE1B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228601"/>
            <a:ext cx="8164513" cy="1266825"/>
          </a:xfrm>
          <a:noFill/>
          <a:ln/>
        </p:spPr>
        <p:txBody>
          <a:bodyPr/>
          <a:lstStyle/>
          <a:p>
            <a:r>
              <a:rPr lang="en-US" altLang="en-US" sz="3600">
                <a:solidFill>
                  <a:schemeClr val="folHlink"/>
                </a:solidFill>
              </a:rPr>
              <a:t>An Example:</a:t>
            </a:r>
            <a:r>
              <a:rPr lang="en-US" altLang="en-US" sz="3600"/>
              <a:t> Computing Standard Deviation </a:t>
            </a:r>
            <a:r>
              <a:rPr lang="en-US" altLang="en-US" sz="2400"/>
              <a:t>(population)</a:t>
            </a:r>
            <a:endParaRPr lang="en-US" altLang="en-US" sz="3600"/>
          </a:p>
        </p:txBody>
      </p:sp>
      <p:sp>
        <p:nvSpPr>
          <p:cNvPr id="144419" name="Rectangle 35">
            <a:extLst>
              <a:ext uri="{FF2B5EF4-FFF2-40B4-BE49-F238E27FC236}">
                <a16:creationId xmlns:a16="http://schemas.microsoft.com/office/drawing/2014/main" id="{5428461F-97F7-F616-E81C-3548E4430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29200" y="1981200"/>
            <a:ext cx="5334000" cy="1295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i="1"/>
              <a:t>Step 1:</a:t>
            </a:r>
            <a:r>
              <a:rPr lang="en-US" altLang="en-US" sz="2400"/>
              <a:t> To get a measure of the deviation we need to subtract the population mean from every individual in our distribution.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069A7956-B523-B2DE-2026-EA87CB11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057400"/>
            <a:ext cx="1614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Our population</a:t>
            </a:r>
            <a:endParaRPr lang="en-US" altLang="en-US"/>
          </a:p>
        </p:txBody>
      </p:sp>
      <p:sp>
        <p:nvSpPr>
          <p:cNvPr id="144421" name="Text Box 37">
            <a:extLst>
              <a:ext uri="{FF2B5EF4-FFF2-40B4-BE49-F238E27FC236}">
                <a16:creationId xmlns:a16="http://schemas.microsoft.com/office/drawing/2014/main" id="{C9F6AFB2-01B4-7569-0C39-A4B7AD6F4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6" y="2378075"/>
            <a:ext cx="9845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2, 4, 6, 8</a:t>
            </a:r>
          </a:p>
        </p:txBody>
      </p:sp>
      <p:grpSp>
        <p:nvGrpSpPr>
          <p:cNvPr id="144431" name="Group 47">
            <a:extLst>
              <a:ext uri="{FF2B5EF4-FFF2-40B4-BE49-F238E27FC236}">
                <a16:creationId xmlns:a16="http://schemas.microsoft.com/office/drawing/2014/main" id="{BAA18FC8-2D70-4B2C-9D8D-9A64B831462E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276600"/>
            <a:ext cx="2743200" cy="1828800"/>
            <a:chOff x="3504" y="2064"/>
            <a:chExt cx="1728" cy="1152"/>
          </a:xfrm>
        </p:grpSpPr>
        <p:grpSp>
          <p:nvGrpSpPr>
            <p:cNvPr id="144432" name="Group 48">
              <a:extLst>
                <a:ext uri="{FF2B5EF4-FFF2-40B4-BE49-F238E27FC236}">
                  <a16:creationId xmlns:a16="http://schemas.microsoft.com/office/drawing/2014/main" id="{342681C5-91B3-E43B-C60B-E2CE431C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496"/>
              <a:ext cx="1728" cy="378"/>
              <a:chOff x="3504" y="2256"/>
              <a:chExt cx="1728" cy="378"/>
            </a:xfrm>
          </p:grpSpPr>
          <p:grpSp>
            <p:nvGrpSpPr>
              <p:cNvPr id="144433" name="Group 49">
                <a:extLst>
                  <a:ext uri="{FF2B5EF4-FFF2-40B4-BE49-F238E27FC236}">
                    <a16:creationId xmlns:a16="http://schemas.microsoft.com/office/drawing/2014/main" id="{06B02B4E-8064-0BC0-BE91-1C389C7E74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2384"/>
                <a:ext cx="1728" cy="250"/>
                <a:chOff x="336" y="2144"/>
                <a:chExt cx="1728" cy="250"/>
              </a:xfrm>
            </p:grpSpPr>
            <p:sp>
              <p:nvSpPr>
                <p:cNvPr id="144434" name="Rectangle 50">
                  <a:extLst>
                    <a:ext uri="{FF2B5EF4-FFF2-40B4-BE49-F238E27FC236}">
                      <a16:creationId xmlns:a16="http://schemas.microsoft.com/office/drawing/2014/main" id="{76E6E70C-67C1-E54B-5BA8-FFFD9BB2A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2160"/>
                  <a:ext cx="17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435" name="Text Box 51">
                  <a:extLst>
                    <a:ext uri="{FF2B5EF4-FFF2-40B4-BE49-F238E27FC236}">
                      <a16:creationId xmlns:a16="http://schemas.microsoft.com/office/drawing/2014/main" id="{67A2B596-B316-262F-6E7C-8B208A329F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2144"/>
                  <a:ext cx="17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/>
                    <a:t>1  2  3  4  5  6  7  8  9  10</a:t>
                  </a:r>
                </a:p>
              </p:txBody>
            </p:sp>
          </p:grpSp>
          <p:sp>
            <p:nvSpPr>
              <p:cNvPr id="144436" name="Rectangle 52">
                <a:extLst>
                  <a:ext uri="{FF2B5EF4-FFF2-40B4-BE49-F238E27FC236}">
                    <a16:creationId xmlns:a16="http://schemas.microsoft.com/office/drawing/2014/main" id="{F9520991-3B8C-B9A0-6257-FD8756F06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37" name="Rectangle 53">
                <a:extLst>
                  <a:ext uri="{FF2B5EF4-FFF2-40B4-BE49-F238E27FC236}">
                    <a16:creationId xmlns:a16="http://schemas.microsoft.com/office/drawing/2014/main" id="{C3A65E82-7997-B656-4472-AD113545A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38" name="Rectangle 54">
                <a:extLst>
                  <a:ext uri="{FF2B5EF4-FFF2-40B4-BE49-F238E27FC236}">
                    <a16:creationId xmlns:a16="http://schemas.microsoft.com/office/drawing/2014/main" id="{74132868-435B-49C3-B10D-9856DA3C0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39" name="Rectangle 55">
                <a:extLst>
                  <a:ext uri="{FF2B5EF4-FFF2-40B4-BE49-F238E27FC236}">
                    <a16:creationId xmlns:a16="http://schemas.microsoft.com/office/drawing/2014/main" id="{3A2841A2-C609-FF50-4C94-166CEDA81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2256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4440" name="Group 56">
              <a:extLst>
                <a:ext uri="{FF2B5EF4-FFF2-40B4-BE49-F238E27FC236}">
                  <a16:creationId xmlns:a16="http://schemas.microsoft.com/office/drawing/2014/main" id="{3A53ECD7-D020-E20F-C736-F18E60F28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1" y="2064"/>
              <a:ext cx="209" cy="1152"/>
              <a:chOff x="4131" y="1824"/>
              <a:chExt cx="209" cy="1152"/>
            </a:xfrm>
          </p:grpSpPr>
          <p:grpSp>
            <p:nvGrpSpPr>
              <p:cNvPr id="144441" name="Group 57">
                <a:extLst>
                  <a:ext uri="{FF2B5EF4-FFF2-40B4-BE49-F238E27FC236}">
                    <a16:creationId xmlns:a16="http://schemas.microsoft.com/office/drawing/2014/main" id="{33743975-B8E7-EEB8-B51C-2FAA0D02DF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1" y="2592"/>
                <a:ext cx="209" cy="384"/>
                <a:chOff x="3891" y="2592"/>
                <a:chExt cx="209" cy="384"/>
              </a:xfrm>
            </p:grpSpPr>
            <p:sp>
              <p:nvSpPr>
                <p:cNvPr id="144442" name="AutoShape 58">
                  <a:extLst>
                    <a:ext uri="{FF2B5EF4-FFF2-40B4-BE49-F238E27FC236}">
                      <a16:creationId xmlns:a16="http://schemas.microsoft.com/office/drawing/2014/main" id="{277D8572-1DE5-4918-930B-FAA22B856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8" y="2592"/>
                  <a:ext cx="192" cy="38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443" name="Text Box 59">
                  <a:extLst>
                    <a:ext uri="{FF2B5EF4-FFF2-40B4-BE49-F238E27FC236}">
                      <a16:creationId xmlns:a16="http://schemas.microsoft.com/office/drawing/2014/main" id="{98A736E6-E4B9-DF95-DF94-564CF4E9A9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1" y="2736"/>
                  <a:ext cx="20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Symbol" panose="05050102010706020507" pitchFamily="18" charset="2"/>
                    </a:rPr>
                    <a:t>m</a:t>
                  </a:r>
                </a:p>
              </p:txBody>
            </p:sp>
          </p:grpSp>
          <p:sp>
            <p:nvSpPr>
              <p:cNvPr id="144444" name="Line 60">
                <a:extLst>
                  <a:ext uri="{FF2B5EF4-FFF2-40B4-BE49-F238E27FC236}">
                    <a16:creationId xmlns:a16="http://schemas.microsoft.com/office/drawing/2014/main" id="{797C0098-9710-79E9-25A5-DF6C0C4B7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4" y="182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85309D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4448" name="Group 64">
            <a:extLst>
              <a:ext uri="{FF2B5EF4-FFF2-40B4-BE49-F238E27FC236}">
                <a16:creationId xmlns:a16="http://schemas.microsoft.com/office/drawing/2014/main" id="{32FB5AF1-6B39-5BAF-EFC4-2D19D3194559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410201"/>
            <a:ext cx="6248400" cy="1006475"/>
            <a:chOff x="1296" y="3408"/>
            <a:chExt cx="3936" cy="634"/>
          </a:xfrm>
        </p:grpSpPr>
        <p:sp>
          <p:nvSpPr>
            <p:cNvPr id="144412" name="Text Box 28">
              <a:extLst>
                <a:ext uri="{FF2B5EF4-FFF2-40B4-BE49-F238E27FC236}">
                  <a16:creationId xmlns:a16="http://schemas.microsoft.com/office/drawing/2014/main" id="{1178B4DB-9663-D965-72AE-10EC187A5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3408"/>
              <a:ext cx="183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85309D"/>
                  </a:solidFill>
                </a:rPr>
                <a:t>Notice that if you add up all of the deviations they must equal 0.</a:t>
              </a:r>
            </a:p>
          </p:txBody>
        </p:sp>
        <p:sp>
          <p:nvSpPr>
            <p:cNvPr id="144445" name="Oval 61">
              <a:extLst>
                <a:ext uri="{FF2B5EF4-FFF2-40B4-BE49-F238E27FC236}">
                  <a16:creationId xmlns:a16="http://schemas.microsoft.com/office/drawing/2014/main" id="{56C4EE65-7B90-F160-2845-17326E2E7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456"/>
              <a:ext cx="384" cy="576"/>
            </a:xfrm>
            <a:prstGeom prst="ellips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6" name="Oval 62">
              <a:extLst>
                <a:ext uri="{FF2B5EF4-FFF2-40B4-BE49-F238E27FC236}">
                  <a16:creationId xmlns:a16="http://schemas.microsoft.com/office/drawing/2014/main" id="{7B736462-5631-2CB6-26CF-DA36B5E4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456"/>
              <a:ext cx="384" cy="576"/>
            </a:xfrm>
            <a:prstGeom prst="ellips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7" name="AutoShape 63">
              <a:extLst>
                <a:ext uri="{FF2B5EF4-FFF2-40B4-BE49-F238E27FC236}">
                  <a16:creationId xmlns:a16="http://schemas.microsoft.com/office/drawing/2014/main" id="{188DF784-0918-D7CC-ED22-125977A37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3610"/>
              <a:ext cx="480" cy="24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AA3561A-5F17-4E5B-6C88-16A3F6F23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08" y="3873500"/>
            <a:ext cx="3133333" cy="6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E57C6FBE-EF80-3505-6985-BEA48D558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1905001"/>
            <a:ext cx="8110537" cy="180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i="1"/>
              <a:t>Step 2</a:t>
            </a:r>
            <a:r>
              <a:rPr lang="en-US" altLang="en-US" sz="2400" b="1"/>
              <a:t>:</a:t>
            </a:r>
            <a:r>
              <a:rPr lang="en-US" altLang="en-US" sz="2400"/>
              <a:t> So what we have to do is get rid of the negative signs.  We do this by squaring the deviations and then taking the square root of the </a:t>
            </a:r>
            <a:r>
              <a:rPr lang="en-US" altLang="en-US" sz="2400" b="1"/>
              <a:t>sum of the squared deviations (SS)</a:t>
            </a:r>
            <a:r>
              <a:rPr lang="en-US" altLang="en-US" sz="2400"/>
              <a:t>.</a:t>
            </a:r>
            <a:endParaRPr lang="en-US" altLang="en-US" sz="2000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34BB19D0-E9F6-3732-D81B-400CE058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624263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/>
              <a:t>SS = </a:t>
            </a:r>
            <a:r>
              <a:rPr lang="en-US" altLang="en-US">
                <a:sym typeface="Symbol" panose="05050102010706020507" pitchFamily="18" charset="2"/>
              </a:rPr>
              <a:t></a:t>
            </a:r>
            <a:r>
              <a:rPr lang="en-US" altLang="en-US"/>
              <a:t> (X - </a:t>
            </a:r>
            <a:r>
              <a:rPr lang="en-US" altLang="en-US">
                <a:sym typeface="Symbol" panose="05050102010706020507" pitchFamily="18" charset="2"/>
              </a:rPr>
              <a:t></a:t>
            </a:r>
            <a:r>
              <a:rPr lang="en-US" altLang="en-US"/>
              <a:t>)</a:t>
            </a:r>
            <a:r>
              <a:rPr lang="en-US" altLang="en-US" baseline="30000"/>
              <a:t>2</a:t>
            </a:r>
            <a:endParaRPr lang="en-US" altLang="en-US"/>
          </a:p>
        </p:txBody>
      </p:sp>
      <p:grpSp>
        <p:nvGrpSpPr>
          <p:cNvPr id="145412" name="Group 4">
            <a:extLst>
              <a:ext uri="{FF2B5EF4-FFF2-40B4-BE49-F238E27FC236}">
                <a16:creationId xmlns:a16="http://schemas.microsoft.com/office/drawing/2014/main" id="{88DED530-C598-E065-BAD5-F409E58A0505}"/>
              </a:ext>
            </a:extLst>
          </p:cNvPr>
          <p:cNvGrpSpPr>
            <a:grpSpLocks/>
          </p:cNvGrpSpPr>
          <p:nvPr/>
        </p:nvGrpSpPr>
        <p:grpSpPr bwMode="auto">
          <a:xfrm>
            <a:off x="2722563" y="3700464"/>
            <a:ext cx="2914650" cy="1131888"/>
            <a:chOff x="372" y="1968"/>
            <a:chExt cx="1836" cy="713"/>
          </a:xfrm>
        </p:grpSpPr>
        <p:sp>
          <p:nvSpPr>
            <p:cNvPr id="145413" name="Text Box 5">
              <a:extLst>
                <a:ext uri="{FF2B5EF4-FFF2-40B4-BE49-F238E27FC236}">
                  <a16:creationId xmlns:a16="http://schemas.microsoft.com/office/drawing/2014/main" id="{B532EA40-C8CE-E827-AEBC-186B8B2C2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2208"/>
              <a:ext cx="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folHlink"/>
                  </a:solidFill>
                </a:rPr>
                <a:t>2 - 5 = -3</a:t>
              </a:r>
            </a:p>
          </p:txBody>
        </p:sp>
        <p:sp>
          <p:nvSpPr>
            <p:cNvPr id="145414" name="Text Box 6">
              <a:extLst>
                <a:ext uri="{FF2B5EF4-FFF2-40B4-BE49-F238E27FC236}">
                  <a16:creationId xmlns:a16="http://schemas.microsoft.com/office/drawing/2014/main" id="{E2037252-4BEA-1DA5-75AE-BCF145633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2448"/>
              <a:ext cx="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folHlink"/>
                  </a:solidFill>
                </a:rPr>
                <a:t>4 - 5 = -1</a:t>
              </a:r>
              <a:endParaRPr lang="en-US" altLang="en-US"/>
            </a:p>
          </p:txBody>
        </p:sp>
        <p:sp>
          <p:nvSpPr>
            <p:cNvPr id="145415" name="Text Box 7">
              <a:extLst>
                <a:ext uri="{FF2B5EF4-FFF2-40B4-BE49-F238E27FC236}">
                  <a16:creationId xmlns:a16="http://schemas.microsoft.com/office/drawing/2014/main" id="{7BF6DF26-4122-1D2E-0A30-72524C339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2208"/>
              <a:ext cx="6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folHlink"/>
                  </a:solidFill>
                </a:rPr>
                <a:t>6 - 5 = +1</a:t>
              </a:r>
            </a:p>
          </p:txBody>
        </p:sp>
        <p:sp>
          <p:nvSpPr>
            <p:cNvPr id="145416" name="Text Box 8">
              <a:extLst>
                <a:ext uri="{FF2B5EF4-FFF2-40B4-BE49-F238E27FC236}">
                  <a16:creationId xmlns:a16="http://schemas.microsoft.com/office/drawing/2014/main" id="{D714DD70-3024-33C9-5D0D-327AB438E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2448"/>
              <a:ext cx="6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folHlink"/>
                  </a:solidFill>
                </a:rPr>
                <a:t>8 - 5 = +3</a:t>
              </a:r>
              <a:endParaRPr lang="en-US" altLang="en-US"/>
            </a:p>
          </p:txBody>
        </p:sp>
        <p:sp>
          <p:nvSpPr>
            <p:cNvPr id="145417" name="Rectangle 9">
              <a:extLst>
                <a:ext uri="{FF2B5EF4-FFF2-40B4-BE49-F238E27FC236}">
                  <a16:creationId xmlns:a16="http://schemas.microsoft.com/office/drawing/2014/main" id="{07FA9EBA-221F-467B-2FD2-5906816B0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968"/>
              <a:ext cx="163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2000"/>
                <a:t>X - </a:t>
              </a:r>
              <a:r>
                <a:rPr lang="en-US" altLang="en-US" sz="2000">
                  <a:sym typeface="Symbol" panose="05050102010706020507" pitchFamily="18" charset="2"/>
                </a:rPr>
                <a:t></a:t>
              </a:r>
              <a:r>
                <a:rPr lang="en-US" altLang="en-US" sz="2000"/>
                <a:t> = deviation scores</a:t>
              </a:r>
              <a:endParaRPr lang="en-US" altLang="en-US"/>
            </a:p>
          </p:txBody>
        </p:sp>
      </p:grpSp>
      <p:sp>
        <p:nvSpPr>
          <p:cNvPr id="145418" name="Text Box 10">
            <a:extLst>
              <a:ext uri="{FF2B5EF4-FFF2-40B4-BE49-F238E27FC236}">
                <a16:creationId xmlns:a16="http://schemas.microsoft.com/office/drawing/2014/main" id="{F3ACAC0B-DF40-2C44-3460-16E3309FF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4098925"/>
            <a:ext cx="7601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= (-3)</a:t>
            </a:r>
            <a:r>
              <a:rPr lang="en-US" altLang="en-US" baseline="30000">
                <a:solidFill>
                  <a:schemeClr val="folHlink"/>
                </a:solidFill>
              </a:rPr>
              <a:t>2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145419" name="Text Box 11">
            <a:extLst>
              <a:ext uri="{FF2B5EF4-FFF2-40B4-BE49-F238E27FC236}">
                <a16:creationId xmlns:a16="http://schemas.microsoft.com/office/drawing/2014/main" id="{2C24953F-A006-95C7-CA9A-08BFEE500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4098925"/>
            <a:ext cx="7601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+ (-1)</a:t>
            </a:r>
            <a:r>
              <a:rPr lang="en-US" altLang="en-US" baseline="30000">
                <a:solidFill>
                  <a:schemeClr val="folHlink"/>
                </a:solidFill>
              </a:rPr>
              <a:t>2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145420" name="Text Box 12">
            <a:extLst>
              <a:ext uri="{FF2B5EF4-FFF2-40B4-BE49-F238E27FC236}">
                <a16:creationId xmlns:a16="http://schemas.microsoft.com/office/drawing/2014/main" id="{C1367BAB-6A47-7E10-02B8-D30AAA6BA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51" y="4098925"/>
            <a:ext cx="805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+ (+1)</a:t>
            </a:r>
            <a:r>
              <a:rPr lang="en-US" altLang="en-US" baseline="30000">
                <a:solidFill>
                  <a:schemeClr val="folHlink"/>
                </a:solidFill>
              </a:rPr>
              <a:t>2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145421" name="Text Box 13">
            <a:extLst>
              <a:ext uri="{FF2B5EF4-FFF2-40B4-BE49-F238E27FC236}">
                <a16:creationId xmlns:a16="http://schemas.microsoft.com/office/drawing/2014/main" id="{34620ECE-02F8-AF19-63AB-FEA28EE39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951" y="4083050"/>
            <a:ext cx="805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+ (+3)</a:t>
            </a:r>
            <a:r>
              <a:rPr lang="en-US" altLang="en-US" baseline="30000">
                <a:solidFill>
                  <a:schemeClr val="folHlink"/>
                </a:solidFill>
              </a:rPr>
              <a:t>2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145422" name="Text Box 14">
            <a:extLst>
              <a:ext uri="{FF2B5EF4-FFF2-40B4-BE49-F238E27FC236}">
                <a16:creationId xmlns:a16="http://schemas.microsoft.com/office/drawing/2014/main" id="{BCD54BAE-56E4-5124-C4B9-837A58953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1" y="4495800"/>
            <a:ext cx="19399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= 9 + 1 + 1 + 9 = 20</a:t>
            </a:r>
          </a:p>
        </p:txBody>
      </p:sp>
      <p:sp>
        <p:nvSpPr>
          <p:cNvPr id="145428" name="Rectangle 20">
            <a:extLst>
              <a:ext uri="{FF2B5EF4-FFF2-40B4-BE49-F238E27FC236}">
                <a16:creationId xmlns:a16="http://schemas.microsoft.com/office/drawing/2014/main" id="{96234B36-0A46-CC72-AD72-D3B0B03A8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228601"/>
            <a:ext cx="8164513" cy="1266825"/>
          </a:xfrm>
          <a:noFill/>
          <a:ln/>
        </p:spPr>
        <p:txBody>
          <a:bodyPr/>
          <a:lstStyle/>
          <a:p>
            <a:r>
              <a:rPr lang="en-US" altLang="en-US" sz="3600">
                <a:solidFill>
                  <a:schemeClr val="folHlink"/>
                </a:solidFill>
              </a:rPr>
              <a:t>An Example:</a:t>
            </a:r>
            <a:r>
              <a:rPr lang="en-US" altLang="en-US" sz="3600"/>
              <a:t> Computing Standard Deviation </a:t>
            </a:r>
            <a:r>
              <a:rPr lang="en-US" altLang="en-US" sz="2400"/>
              <a:t>(population)</a:t>
            </a:r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  <p:bldP spid="145418" grpId="0" build="p" autoUpdateAnimBg="0"/>
      <p:bldP spid="145419" grpId="0" build="p" autoUpdateAnimBg="0"/>
      <p:bldP spid="145420" grpId="0" build="p" autoUpdateAnimBg="0"/>
      <p:bldP spid="145421" grpId="0" build="p" autoUpdateAnimBg="0"/>
      <p:bldP spid="145422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736D5C50-8767-3153-3DCC-C22C14D3E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1905000"/>
            <a:ext cx="8110537" cy="1752600"/>
          </a:xfrm>
        </p:spPr>
        <p:txBody>
          <a:bodyPr/>
          <a:lstStyle/>
          <a:p>
            <a:r>
              <a:rPr lang="en-US" altLang="en-US" sz="2400" b="1" i="1"/>
              <a:t>Step 3</a:t>
            </a:r>
            <a:r>
              <a:rPr lang="en-US" altLang="en-US" sz="2400" i="1"/>
              <a:t>:</a:t>
            </a:r>
            <a:r>
              <a:rPr lang="en-US" altLang="en-US" sz="2400"/>
              <a:t> Compute</a:t>
            </a:r>
            <a:r>
              <a:rPr lang="en-US" altLang="en-US" sz="2400" b="1" i="1"/>
              <a:t>Variance</a:t>
            </a:r>
            <a:r>
              <a:rPr lang="en-US" altLang="en-US" sz="2400"/>
              <a:t> (which is simply the average of the squared deviations (SS))</a:t>
            </a:r>
          </a:p>
          <a:p>
            <a:pPr lvl="1"/>
            <a:r>
              <a:rPr lang="en-US" altLang="en-US" sz="2000"/>
              <a:t>So to get the mean, we need to divide by the number of individuals in the population.</a:t>
            </a:r>
          </a:p>
        </p:txBody>
      </p:sp>
      <p:sp>
        <p:nvSpPr>
          <p:cNvPr id="146435" name="Text Box 3">
            <a:extLst>
              <a:ext uri="{FF2B5EF4-FFF2-40B4-BE49-F238E27FC236}">
                <a16:creationId xmlns:a16="http://schemas.microsoft.com/office/drawing/2014/main" id="{3CB3718D-4387-6229-7845-9CBADB108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10000"/>
            <a:ext cx="20856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/>
              <a:t>variance = </a:t>
            </a:r>
            <a:r>
              <a:rPr lang="en-US" altLang="en-US">
                <a:sym typeface="Symbol" panose="05050102010706020507" pitchFamily="18" charset="2"/>
              </a:rPr>
              <a:t></a:t>
            </a:r>
            <a:r>
              <a:rPr lang="en-US" altLang="en-US" baseline="30000"/>
              <a:t>2</a:t>
            </a:r>
            <a:r>
              <a:rPr lang="en-US" altLang="en-US"/>
              <a:t> = SS/N</a:t>
            </a:r>
          </a:p>
        </p:txBody>
      </p:sp>
      <p:sp>
        <p:nvSpPr>
          <p:cNvPr id="146440" name="Rectangle 8">
            <a:extLst>
              <a:ext uri="{FF2B5EF4-FFF2-40B4-BE49-F238E27FC236}">
                <a16:creationId xmlns:a16="http://schemas.microsoft.com/office/drawing/2014/main" id="{D1A2BE39-36A7-3B02-72A2-8443D6EDB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228601"/>
            <a:ext cx="8164513" cy="1266825"/>
          </a:xfrm>
          <a:noFill/>
          <a:ln/>
        </p:spPr>
        <p:txBody>
          <a:bodyPr/>
          <a:lstStyle/>
          <a:p>
            <a:r>
              <a:rPr lang="en-US" altLang="en-US" sz="3600">
                <a:solidFill>
                  <a:schemeClr val="folHlink"/>
                </a:solidFill>
              </a:rPr>
              <a:t>An Example:</a:t>
            </a:r>
            <a:r>
              <a:rPr lang="en-US" altLang="en-US" sz="3600"/>
              <a:t> Computing Standard Deviation </a:t>
            </a:r>
            <a:r>
              <a:rPr lang="en-US" altLang="en-US" sz="2400"/>
              <a:t>(population)</a:t>
            </a:r>
            <a:endParaRPr lang="en-US" altLang="en-US" sz="3600"/>
          </a:p>
        </p:txBody>
      </p:sp>
      <p:sp>
        <p:nvSpPr>
          <p:cNvPr id="146441" name="Text Box 9">
            <a:extLst>
              <a:ext uri="{FF2B5EF4-FFF2-40B4-BE49-F238E27FC236}">
                <a16:creationId xmlns:a16="http://schemas.microsoft.com/office/drawing/2014/main" id="{065D0186-23A3-9B8D-5AF5-D2E18A2A1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343400"/>
            <a:ext cx="1449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SS = 20, N = 4</a:t>
            </a:r>
          </a:p>
        </p:txBody>
      </p:sp>
      <p:sp>
        <p:nvSpPr>
          <p:cNvPr id="146442" name="Text Box 10">
            <a:extLst>
              <a:ext uri="{FF2B5EF4-FFF2-40B4-BE49-F238E27FC236}">
                <a16:creationId xmlns:a16="http://schemas.microsoft.com/office/drawing/2014/main" id="{0B769EBD-CEB3-9589-75CC-BBFFADEFE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953000"/>
            <a:ext cx="1630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chemeClr val="folHlink"/>
                </a:solidFill>
                <a:sym typeface="Symbol" panose="05050102010706020507" pitchFamily="18" charset="2"/>
              </a:rPr>
              <a:t></a:t>
            </a:r>
            <a:r>
              <a:rPr lang="en-US" altLang="en-US" baseline="30000">
                <a:solidFill>
                  <a:schemeClr val="folHlink"/>
                </a:solidFill>
              </a:rPr>
              <a:t>2</a:t>
            </a:r>
            <a:r>
              <a:rPr lang="en-US" altLang="en-US">
                <a:solidFill>
                  <a:schemeClr val="folHlink"/>
                </a:solidFill>
              </a:rPr>
              <a:t> = 20/4 = 5.0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build="p" bldLvl="5" autoUpdateAnimBg="0"/>
      <p:bldP spid="146435" grpId="0" autoUpdateAnimBg="0"/>
      <p:bldP spid="146441" grpId="0" build="p" autoUpdateAnimBg="0"/>
      <p:bldP spid="146442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26492458-2848-D7DF-2487-3520A2EAB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1905001"/>
            <a:ext cx="8110537" cy="1662113"/>
          </a:xfrm>
        </p:spPr>
        <p:txBody>
          <a:bodyPr/>
          <a:lstStyle/>
          <a:p>
            <a:r>
              <a:rPr lang="en-US" altLang="en-US" sz="2400" b="1" i="1"/>
              <a:t>Step 4:</a:t>
            </a:r>
            <a:r>
              <a:rPr lang="en-US" altLang="en-US" sz="2400"/>
              <a:t> Compute </a:t>
            </a:r>
            <a:r>
              <a:rPr lang="en-US" altLang="en-US" sz="2400" b="1"/>
              <a:t>Standard Deviation</a:t>
            </a:r>
            <a:endParaRPr lang="en-US" altLang="en-US" sz="2400"/>
          </a:p>
          <a:p>
            <a:pPr lvl="1"/>
            <a:r>
              <a:rPr lang="en-US" altLang="en-US" sz="2000"/>
              <a:t>To get this we need to take the square root of the population variance.</a:t>
            </a:r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57BB68B5-EF61-265A-F816-8C5FA8697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75075"/>
            <a:ext cx="2466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standard deviation = </a:t>
            </a:r>
            <a:r>
              <a:rPr lang="en-US" altLang="en-US">
                <a:sym typeface="Symbol" panose="05050102010706020507" pitchFamily="18" charset="2"/>
              </a:rPr>
              <a:t></a:t>
            </a:r>
            <a:r>
              <a:rPr lang="en-US" altLang="en-US"/>
              <a:t> =</a:t>
            </a:r>
          </a:p>
        </p:txBody>
      </p:sp>
      <p:sp>
        <p:nvSpPr>
          <p:cNvPr id="147466" name="Rectangle 10">
            <a:extLst>
              <a:ext uri="{FF2B5EF4-FFF2-40B4-BE49-F238E27FC236}">
                <a16:creationId xmlns:a16="http://schemas.microsoft.com/office/drawing/2014/main" id="{4A56EFBB-1A05-1E91-6381-96DD1B12E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228601"/>
            <a:ext cx="8164513" cy="1266825"/>
          </a:xfrm>
          <a:noFill/>
          <a:ln/>
        </p:spPr>
        <p:txBody>
          <a:bodyPr/>
          <a:lstStyle/>
          <a:p>
            <a:r>
              <a:rPr lang="en-US" altLang="en-US" sz="3600">
                <a:solidFill>
                  <a:schemeClr val="folHlink"/>
                </a:solidFill>
              </a:rPr>
              <a:t>An Example:</a:t>
            </a:r>
            <a:r>
              <a:rPr lang="en-US" altLang="en-US" sz="3600"/>
              <a:t> Computing Standard Deviation </a:t>
            </a:r>
            <a:r>
              <a:rPr lang="en-US" altLang="en-US" sz="2400"/>
              <a:t>(population)</a:t>
            </a:r>
            <a:endParaRPr lang="en-US" alt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14ADC-2B56-6D80-3A8E-9A1913B8F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456" y="3567113"/>
            <a:ext cx="1923810" cy="7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3883C-F4FC-FC1F-AE73-861493F4E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38" y="4648200"/>
            <a:ext cx="1409524" cy="3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 bldLvl="5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4AF7BCBF-A6FB-CE55-1980-4C2F54CA8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1905000"/>
            <a:ext cx="8110537" cy="3657600"/>
          </a:xfrm>
        </p:spPr>
        <p:txBody>
          <a:bodyPr/>
          <a:lstStyle/>
          <a:p>
            <a:r>
              <a:rPr lang="en-US" altLang="en-US"/>
              <a:t>To review:</a:t>
            </a:r>
          </a:p>
          <a:p>
            <a:pPr lvl="1"/>
            <a:r>
              <a:rPr lang="en-US" altLang="en-US" i="1"/>
              <a:t>Step 1</a:t>
            </a:r>
            <a:r>
              <a:rPr lang="en-US" altLang="en-US"/>
              <a:t>: Compute deviation scores</a:t>
            </a:r>
            <a:endParaRPr lang="en-US" altLang="en-US" i="1"/>
          </a:p>
          <a:p>
            <a:pPr lvl="1"/>
            <a:r>
              <a:rPr lang="en-US" altLang="en-US" i="1"/>
              <a:t>Step 2</a:t>
            </a:r>
            <a:r>
              <a:rPr lang="en-US" altLang="en-US"/>
              <a:t>: Compute the SS</a:t>
            </a:r>
          </a:p>
          <a:p>
            <a:pPr lvl="1"/>
            <a:r>
              <a:rPr lang="en-US" altLang="en-US" i="1"/>
              <a:t>Step 3</a:t>
            </a:r>
            <a:r>
              <a:rPr lang="en-US" altLang="en-US"/>
              <a:t>: Determine the variance</a:t>
            </a:r>
          </a:p>
          <a:p>
            <a:pPr lvl="2"/>
            <a:r>
              <a:rPr lang="en-US" altLang="en-US"/>
              <a:t>Take the average of the squared deviations</a:t>
            </a:r>
          </a:p>
          <a:p>
            <a:pPr lvl="2"/>
            <a:r>
              <a:rPr lang="en-US" altLang="en-US"/>
              <a:t>Divide the SS by the N</a:t>
            </a:r>
          </a:p>
          <a:p>
            <a:pPr lvl="1"/>
            <a:r>
              <a:rPr lang="en-US" altLang="en-US" i="1"/>
              <a:t>Step 4</a:t>
            </a:r>
            <a:r>
              <a:rPr lang="en-US" altLang="en-US"/>
              <a:t>:  Determine the standard deviation</a:t>
            </a:r>
          </a:p>
          <a:p>
            <a:pPr lvl="2"/>
            <a:r>
              <a:rPr lang="en-US" altLang="en-US"/>
              <a:t>Take the square root of the variance</a:t>
            </a:r>
          </a:p>
        </p:txBody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60C657EE-84A2-7DBE-AFDE-6FC207401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228601"/>
            <a:ext cx="8164513" cy="1266825"/>
          </a:xfrm>
          <a:noFill/>
          <a:ln/>
        </p:spPr>
        <p:txBody>
          <a:bodyPr/>
          <a:lstStyle/>
          <a:p>
            <a:r>
              <a:rPr lang="en-US" altLang="en-US" sz="3600">
                <a:solidFill>
                  <a:schemeClr val="folHlink"/>
                </a:solidFill>
              </a:rPr>
              <a:t>An Example:</a:t>
            </a:r>
            <a:r>
              <a:rPr lang="en-US" altLang="en-US" sz="3600"/>
              <a:t> Computing Standard Deviation </a:t>
            </a:r>
            <a:r>
              <a:rPr lang="en-US" altLang="en-US" sz="2400"/>
              <a:t>(population)</a:t>
            </a:r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build="p" bldLvl="5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0AF22D47-988E-5D57-718A-91BF9688A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1905000"/>
            <a:ext cx="8110537" cy="3657600"/>
          </a:xfrm>
        </p:spPr>
        <p:txBody>
          <a:bodyPr/>
          <a:lstStyle/>
          <a:p>
            <a:r>
              <a:rPr lang="en-US" altLang="en-US"/>
              <a:t>To review:</a:t>
            </a:r>
          </a:p>
          <a:p>
            <a:pPr lvl="1"/>
            <a:r>
              <a:rPr lang="en-US" altLang="en-US" i="1"/>
              <a:t>Step 1</a:t>
            </a:r>
            <a:r>
              <a:rPr lang="en-US" altLang="en-US"/>
              <a:t>: Compute deviation scores</a:t>
            </a:r>
            <a:endParaRPr lang="en-US" altLang="en-US" i="1"/>
          </a:p>
          <a:p>
            <a:pPr lvl="1"/>
            <a:r>
              <a:rPr lang="en-US" altLang="en-US" i="1"/>
              <a:t>Step 2</a:t>
            </a:r>
            <a:r>
              <a:rPr lang="en-US" altLang="en-US"/>
              <a:t>: Compute the SS</a:t>
            </a:r>
          </a:p>
          <a:p>
            <a:pPr lvl="1"/>
            <a:r>
              <a:rPr lang="en-US" altLang="en-US" i="1"/>
              <a:t>Step 3</a:t>
            </a:r>
            <a:r>
              <a:rPr lang="en-US" altLang="en-US"/>
              <a:t>: Determine the variance</a:t>
            </a:r>
          </a:p>
          <a:p>
            <a:pPr lvl="2"/>
            <a:r>
              <a:rPr lang="en-US" altLang="en-US"/>
              <a:t>Take the average of the squared deviations</a:t>
            </a:r>
          </a:p>
          <a:p>
            <a:pPr lvl="2"/>
            <a:r>
              <a:rPr lang="en-US" altLang="en-US"/>
              <a:t>Divide the SS by </a:t>
            </a:r>
            <a:r>
              <a:rPr lang="en-US" altLang="en-US" b="1">
                <a:solidFill>
                  <a:schemeClr val="folHlink"/>
                </a:solidFill>
              </a:rPr>
              <a:t>(n-1)</a:t>
            </a:r>
            <a:endParaRPr lang="en-US" altLang="en-US"/>
          </a:p>
          <a:p>
            <a:pPr lvl="1"/>
            <a:r>
              <a:rPr lang="en-US" altLang="en-US" i="1"/>
              <a:t>Step 4</a:t>
            </a:r>
            <a:r>
              <a:rPr lang="en-US" altLang="en-US"/>
              <a:t>:  Determine the standard deviation</a:t>
            </a:r>
          </a:p>
          <a:p>
            <a:pPr lvl="2"/>
            <a:r>
              <a:rPr lang="en-US" altLang="en-US"/>
              <a:t>Take the square root of the variance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BB94C816-519F-C9B7-3B74-180EBB3BD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228601"/>
            <a:ext cx="8164513" cy="1266825"/>
          </a:xfrm>
          <a:noFill/>
          <a:ln/>
        </p:spPr>
        <p:txBody>
          <a:bodyPr/>
          <a:lstStyle/>
          <a:p>
            <a:r>
              <a:rPr lang="en-US" altLang="en-US" sz="3600">
                <a:solidFill>
                  <a:schemeClr val="folHlink"/>
                </a:solidFill>
              </a:rPr>
              <a:t>An Example:</a:t>
            </a:r>
            <a:r>
              <a:rPr lang="en-US" altLang="en-US" sz="3600"/>
              <a:t> Computing Standard Deviation </a:t>
            </a:r>
            <a:r>
              <a:rPr lang="en-US" altLang="en-US" sz="2400"/>
              <a:t>(</a:t>
            </a:r>
            <a:r>
              <a:rPr lang="en-US" altLang="en-US" sz="2400">
                <a:solidFill>
                  <a:schemeClr val="folHlink"/>
                </a:solidFill>
              </a:rPr>
              <a:t>SAMPLE</a:t>
            </a:r>
            <a:r>
              <a:rPr lang="en-US" altLang="en-US" sz="2400"/>
              <a:t>)</a:t>
            </a:r>
            <a:endParaRPr lang="en-US" altLang="en-US" sz="3600"/>
          </a:p>
        </p:txBody>
      </p:sp>
      <p:cxnSp>
        <p:nvCxnSpPr>
          <p:cNvPr id="228356" name="AutoShape 4">
            <a:extLst>
              <a:ext uri="{FF2B5EF4-FFF2-40B4-BE49-F238E27FC236}">
                <a16:creationId xmlns:a16="http://schemas.microsoft.com/office/drawing/2014/main" id="{0A9086B8-4E21-09A4-24AD-1A3F7DF0AF3E}"/>
              </a:ext>
            </a:extLst>
          </p:cNvPr>
          <p:cNvCxnSpPr>
            <a:cxnSpLocks noChangeShapeType="1"/>
            <a:stCxn id="228357" idx="6"/>
            <a:endCxn id="228358" idx="4"/>
          </p:cNvCxnSpPr>
          <p:nvPr/>
        </p:nvCxnSpPr>
        <p:spPr bwMode="auto">
          <a:xfrm>
            <a:off x="6019800" y="1257300"/>
            <a:ext cx="190500" cy="3009900"/>
          </a:xfrm>
          <a:prstGeom prst="curvedConnector4">
            <a:avLst>
              <a:gd name="adj1" fmla="val 2001667"/>
              <a:gd name="adj2" fmla="val 99366"/>
            </a:avLst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357" name="Oval 5">
            <a:extLst>
              <a:ext uri="{FF2B5EF4-FFF2-40B4-BE49-F238E27FC236}">
                <a16:creationId xmlns:a16="http://schemas.microsoft.com/office/drawing/2014/main" id="{E8453B9C-8AD9-4CDF-FC59-9659E961D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219200"/>
            <a:ext cx="76200" cy="76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>
                <a:alpha val="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8" name="Oval 6">
            <a:extLst>
              <a:ext uri="{FF2B5EF4-FFF2-40B4-BE49-F238E27FC236}">
                <a16:creationId xmlns:a16="http://schemas.microsoft.com/office/drawing/2014/main" id="{4C3882B8-83D8-7763-FB20-115258D2D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76200" cy="76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>
                <a:alpha val="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F5B64E7E-4309-5E9E-BCD0-698F00B1C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Relationships between variables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37330D5A-4D0E-9F61-45C8-3C18D5211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2101850"/>
            <a:ext cx="7545387" cy="2393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Example: </a:t>
            </a:r>
            <a:r>
              <a:rPr lang="en-US" altLang="en-US">
                <a:solidFill>
                  <a:schemeClr val="hlink"/>
                </a:solidFill>
              </a:rPr>
              <a:t>Suppose that you notice that the more you study for an exam, the better your score typically is.</a:t>
            </a:r>
            <a:r>
              <a:rPr lang="en-US" altLang="en-US" sz="2000">
                <a:solidFill>
                  <a:schemeClr val="hlink"/>
                </a:solidFill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suggests that there is a relationship between study time and test performance.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We call this relationship a </a:t>
            </a:r>
            <a:r>
              <a:rPr lang="en-US" altLang="en-US" i="1"/>
              <a:t>correlation</a:t>
            </a:r>
            <a:r>
              <a:rPr lang="en-US" altLang="en-US"/>
              <a:t>.</a:t>
            </a:r>
            <a:endParaRPr lang="en-US" altLang="en-US" sz="18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bldLvl="4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19DA4494-3D8B-4716-9C21-BFDAE5AA75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rgbClr val="800000"/>
                </a:solidFill>
              </a:rPr>
              <a:t>Ch04_</a:t>
            </a:r>
            <a:fld id="{CE1A3EDC-CFB2-4B8B-9283-870D77F1290C}" type="slidenum">
              <a:rPr kumimoji="0" lang="ar-SA" altLang="zh-TW" sz="1400">
                <a:solidFill>
                  <a:srgbClr val="800000"/>
                </a:solidFill>
                <a:cs typeface="Times New Roman" panose="02020603050405020304" pitchFamily="18" charset="0"/>
              </a:rPr>
              <a:pPr eaLnBrk="1" hangingPunct="1"/>
              <a:t>9</a:t>
            </a:fld>
            <a:endParaRPr kumimoji="0" lang="en-US" altLang="zh-TW" sz="1400">
              <a:solidFill>
                <a:srgbClr val="800000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A6B1AC3-C0C0-4A27-4F71-44C518831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/>
              <a:t>Theorem 4.1</a:t>
            </a:r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D1F8614A-26C9-7D05-5892-34ABF679D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90601"/>
            <a:ext cx="8229600" cy="3971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400"/>
              <a:t>Let </a:t>
            </a:r>
            <a:r>
              <a:rPr lang="en-US" altLang="zh-TW" sz="2400" b="1"/>
              <a:t>u</a:t>
            </a:r>
            <a:r>
              <a:rPr lang="en-US" altLang="zh-TW" sz="2400"/>
              <a:t>, </a:t>
            </a:r>
            <a:r>
              <a:rPr lang="en-US" altLang="zh-TW" sz="2400" b="1"/>
              <a:t>v</a:t>
            </a:r>
            <a:r>
              <a:rPr lang="en-US" altLang="zh-TW" sz="2400"/>
              <a:t>, and </a:t>
            </a:r>
            <a:r>
              <a:rPr lang="en-US" altLang="zh-TW" sz="2400" b="1"/>
              <a:t>w</a:t>
            </a:r>
            <a:r>
              <a:rPr lang="en-US" altLang="zh-TW" sz="2400"/>
              <a:t> be vectors in </a:t>
            </a:r>
            <a:r>
              <a:rPr lang="en-US" altLang="zh-TW" sz="2400" b="1"/>
              <a:t>R</a:t>
            </a:r>
            <a:r>
              <a:rPr lang="en-US" altLang="zh-TW" sz="2400" i="1" baseline="30000"/>
              <a:t>n</a:t>
            </a:r>
            <a:r>
              <a:rPr lang="en-US" altLang="zh-TW" sz="2400"/>
              <a:t> and let </a:t>
            </a:r>
            <a:r>
              <a:rPr lang="en-US" altLang="zh-TW" sz="2400" i="1"/>
              <a:t>c</a:t>
            </a:r>
            <a:r>
              <a:rPr lang="en-US" altLang="zh-TW" sz="2400"/>
              <a:t> and </a:t>
            </a:r>
            <a:r>
              <a:rPr lang="en-US" altLang="zh-TW" sz="2400" i="1"/>
              <a:t>d</a:t>
            </a:r>
            <a:r>
              <a:rPr lang="en-US" altLang="zh-TW" sz="2400"/>
              <a:t> be scalars.</a:t>
            </a:r>
          </a:p>
          <a:p>
            <a:pPr eaLnBrk="1" hangingPunct="1">
              <a:spcBef>
                <a:spcPct val="20000"/>
              </a:spcBef>
              <a:buFontTx/>
              <a:buAutoNum type="alphaLcParenBoth"/>
            </a:pPr>
            <a:r>
              <a:rPr lang="en-US" altLang="zh-TW" sz="2400" b="1"/>
              <a:t>u + v = v + u</a:t>
            </a:r>
          </a:p>
          <a:p>
            <a:pPr eaLnBrk="1" hangingPunct="1">
              <a:spcBef>
                <a:spcPct val="20000"/>
              </a:spcBef>
              <a:buFontTx/>
              <a:buAutoNum type="alphaLcParenBoth"/>
            </a:pPr>
            <a:r>
              <a:rPr lang="en-US" altLang="zh-TW" sz="2400" b="1"/>
              <a:t>u + (v + w) = (u + v) + w</a:t>
            </a:r>
          </a:p>
          <a:p>
            <a:pPr eaLnBrk="1" hangingPunct="1">
              <a:spcBef>
                <a:spcPct val="20000"/>
              </a:spcBef>
              <a:buFontTx/>
              <a:buAutoNum type="alphaLcParenBoth"/>
            </a:pPr>
            <a:r>
              <a:rPr lang="en-US" altLang="zh-TW" sz="2400" b="1"/>
              <a:t>u + 0 = 0 + u = u</a:t>
            </a:r>
          </a:p>
          <a:p>
            <a:pPr eaLnBrk="1" hangingPunct="1">
              <a:spcBef>
                <a:spcPct val="20000"/>
              </a:spcBef>
              <a:buFontTx/>
              <a:buAutoNum type="alphaLcParenBoth"/>
            </a:pPr>
            <a:r>
              <a:rPr lang="en-US" altLang="zh-TW" sz="2400" b="1"/>
              <a:t>u + (–u) = 0 </a:t>
            </a:r>
          </a:p>
          <a:p>
            <a:pPr eaLnBrk="1" hangingPunct="1">
              <a:spcBef>
                <a:spcPct val="20000"/>
              </a:spcBef>
              <a:buFontTx/>
              <a:buAutoNum type="alphaLcParenBoth"/>
            </a:pPr>
            <a:r>
              <a:rPr lang="en-US" altLang="zh-TW" sz="2400" b="1"/>
              <a:t> </a:t>
            </a:r>
            <a:r>
              <a:rPr lang="en-US" altLang="zh-TW" sz="2400" i="1"/>
              <a:t>c</a:t>
            </a:r>
            <a:r>
              <a:rPr lang="en-US" altLang="zh-TW" sz="2400" b="1"/>
              <a:t>(u + v) = </a:t>
            </a:r>
            <a:r>
              <a:rPr lang="en-US" altLang="zh-TW" sz="2400" i="1"/>
              <a:t>c</a:t>
            </a:r>
            <a:r>
              <a:rPr lang="en-US" altLang="zh-TW" sz="2400" b="1"/>
              <a:t>u + </a:t>
            </a:r>
            <a:r>
              <a:rPr lang="en-US" altLang="zh-TW" sz="2400" i="1"/>
              <a:t>c</a:t>
            </a:r>
            <a:r>
              <a:rPr lang="en-US" altLang="zh-TW" sz="2400" b="1"/>
              <a:t>v</a:t>
            </a:r>
          </a:p>
          <a:p>
            <a:pPr eaLnBrk="1" hangingPunct="1">
              <a:spcBef>
                <a:spcPct val="20000"/>
              </a:spcBef>
              <a:buFontTx/>
              <a:buAutoNum type="alphaLcParenBoth"/>
            </a:pPr>
            <a:r>
              <a:rPr lang="en-US" altLang="zh-TW" sz="2400" b="1"/>
              <a:t>(</a:t>
            </a:r>
            <a:r>
              <a:rPr lang="en-US" altLang="zh-TW" sz="2400" i="1"/>
              <a:t>c</a:t>
            </a:r>
            <a:r>
              <a:rPr lang="en-US" altLang="zh-TW" sz="2400" b="1"/>
              <a:t> + </a:t>
            </a:r>
            <a:r>
              <a:rPr lang="en-US" altLang="zh-TW" sz="2400" i="1"/>
              <a:t>d</a:t>
            </a:r>
            <a:r>
              <a:rPr lang="en-US" altLang="zh-TW" sz="2400" b="1"/>
              <a:t>)u = </a:t>
            </a:r>
            <a:r>
              <a:rPr lang="en-US" altLang="zh-TW" sz="2400" i="1"/>
              <a:t>c</a:t>
            </a:r>
            <a:r>
              <a:rPr lang="en-US" altLang="zh-TW" sz="2400" b="1"/>
              <a:t>u + </a:t>
            </a:r>
            <a:r>
              <a:rPr lang="en-US" altLang="zh-TW" sz="2400" i="1"/>
              <a:t>d</a:t>
            </a:r>
            <a:r>
              <a:rPr lang="en-US" altLang="zh-TW" sz="2400" b="1"/>
              <a:t>u</a:t>
            </a:r>
          </a:p>
          <a:p>
            <a:pPr eaLnBrk="1" hangingPunct="1">
              <a:spcBef>
                <a:spcPct val="20000"/>
              </a:spcBef>
              <a:buFontTx/>
              <a:buAutoNum type="alphaLcParenBoth"/>
            </a:pPr>
            <a:r>
              <a:rPr lang="en-US" altLang="zh-TW" sz="2400" b="1"/>
              <a:t> </a:t>
            </a:r>
            <a:r>
              <a:rPr lang="en-US" altLang="zh-TW" sz="2400" i="1"/>
              <a:t>c</a:t>
            </a:r>
            <a:r>
              <a:rPr lang="en-US" altLang="zh-TW" sz="2400" b="1"/>
              <a:t>(</a:t>
            </a:r>
            <a:r>
              <a:rPr lang="en-US" altLang="zh-TW" sz="2400" i="1"/>
              <a:t>d</a:t>
            </a:r>
            <a:r>
              <a:rPr lang="en-US" altLang="zh-TW" sz="2400" b="1"/>
              <a:t>u) = (</a:t>
            </a:r>
            <a:r>
              <a:rPr lang="en-US" altLang="zh-TW" sz="2400" i="1"/>
              <a:t>cd</a:t>
            </a:r>
            <a:r>
              <a:rPr lang="en-US" altLang="zh-TW" sz="2400" b="1"/>
              <a:t>)u</a:t>
            </a:r>
          </a:p>
          <a:p>
            <a:pPr eaLnBrk="1" hangingPunct="1">
              <a:spcBef>
                <a:spcPct val="20000"/>
              </a:spcBef>
              <a:buFontTx/>
              <a:buAutoNum type="alphaLcParenBoth"/>
            </a:pPr>
            <a:r>
              <a:rPr lang="en-US" altLang="zh-TW" sz="2400" b="1"/>
              <a:t> </a:t>
            </a:r>
            <a:r>
              <a:rPr lang="en-US" altLang="zh-TW" sz="2400"/>
              <a:t>1</a:t>
            </a:r>
            <a:r>
              <a:rPr lang="en-US" altLang="zh-TW" sz="2400" b="1"/>
              <a:t>u = u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7E19B407-AD53-86AF-1074-A2533B467015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844676"/>
            <a:ext cx="3455988" cy="4362927"/>
            <a:chOff x="2832" y="1392"/>
            <a:chExt cx="2160" cy="2980"/>
          </a:xfrm>
        </p:grpSpPr>
        <p:sp>
          <p:nvSpPr>
            <p:cNvPr id="56326" name="Text Box 5">
              <a:extLst>
                <a:ext uri="{FF2B5EF4-FFF2-40B4-BE49-F238E27FC236}">
                  <a16:creationId xmlns:a16="http://schemas.microsoft.com/office/drawing/2014/main" id="{44B905A4-F1A3-3E4A-AF04-F5E5948C0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552"/>
              <a:ext cx="2112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33CC"/>
                  </a:solidFill>
                  <a:latin typeface="Arial" panose="020B0604020202020204" pitchFamily="34" charset="0"/>
                </a:rPr>
                <a:t>Figure 4.4</a:t>
              </a:r>
              <a:r>
                <a:rPr lang="en-US" altLang="zh-TW" sz="2400" b="1">
                  <a:solidFill>
                    <a:srgbClr val="0033CC"/>
                  </a:solidFill>
                  <a:latin typeface="Arial" panose="020B0604020202020204" pitchFamily="34" charset="0"/>
                </a:rPr>
                <a:t> </a:t>
              </a:r>
            </a:p>
            <a:p>
              <a:pPr eaLnBrk="1" hangingPunct="1"/>
              <a:r>
                <a:rPr lang="en-US" altLang="zh-TW" sz="1800">
                  <a:solidFill>
                    <a:srgbClr val="0033CC"/>
                  </a:solidFill>
                </a:rPr>
                <a:t>Commutativity of vector addition</a:t>
              </a:r>
              <a:r>
                <a:rPr lang="en-US" altLang="zh-TW" sz="2400">
                  <a:solidFill>
                    <a:srgbClr val="0033CC"/>
                  </a:solidFill>
                </a:rPr>
                <a:t>       </a:t>
              </a:r>
              <a:r>
                <a:rPr lang="en-US" altLang="zh-TW" sz="2400" b="1">
                  <a:solidFill>
                    <a:srgbClr val="0033CC"/>
                  </a:solidFill>
                </a:rPr>
                <a:t>u + v = v + u</a:t>
              </a:r>
              <a:endParaRPr lang="en-US" altLang="zh-TW" sz="2400" b="1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56327" name="Picture 6" descr="4-8">
              <a:extLst>
                <a:ext uri="{FF2B5EF4-FFF2-40B4-BE49-F238E27FC236}">
                  <a16:creationId xmlns:a16="http://schemas.microsoft.com/office/drawing/2014/main" id="{D2522977-6056-64F1-1CDC-72592AB58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8000" contras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" y="1392"/>
              <a:ext cx="2142" cy="2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107D2531-048E-8454-9073-A1398C786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Relationships between variables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9C3FD0DE-92DE-8845-BC8F-956451016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2101850"/>
            <a:ext cx="7469187" cy="3536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Properties of a correlation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/>
              <a:t>Form (linear or non-linear)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Direction (positive or negative)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Strength (none, weak, strong, perfect)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 examine this relationship you should: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Make a </a:t>
            </a:r>
            <a:r>
              <a:rPr lang="en-US" altLang="en-US" u="sng"/>
              <a:t>scatterplot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Compute the </a:t>
            </a:r>
            <a:r>
              <a:rPr lang="en-US" altLang="en-US" u="sng"/>
              <a:t>Correlation Coefficient</a:t>
            </a: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 bldLvl="4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8F8DB55C-8316-0EB3-C188-1E8D7BC95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Scatterplot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AA88B21A-106F-FACA-00D7-36DFB9935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Plots one variable against the other</a:t>
            </a:r>
          </a:p>
          <a:p>
            <a:r>
              <a:rPr lang="en-US" altLang="en-US"/>
              <a:t>Useful for “seeing” the relationship</a:t>
            </a:r>
          </a:p>
          <a:p>
            <a:pPr lvl="1"/>
            <a:r>
              <a:rPr lang="en-US" altLang="en-US"/>
              <a:t>Form, Direction, and Strength</a:t>
            </a:r>
          </a:p>
          <a:p>
            <a:r>
              <a:rPr lang="en-US" altLang="en-US"/>
              <a:t>Each point corresponds to a different individual</a:t>
            </a:r>
          </a:p>
          <a:p>
            <a:r>
              <a:rPr lang="en-US" altLang="en-US"/>
              <a:t>Imagine a line through the data points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bldLvl="4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5A045170-5886-5E83-9CBF-AF7460DDE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Scatterplot</a:t>
            </a:r>
          </a:p>
        </p:txBody>
      </p:sp>
      <p:graphicFrame>
        <p:nvGraphicFramePr>
          <p:cNvPr id="201789" name="Group 61">
            <a:extLst>
              <a:ext uri="{FF2B5EF4-FFF2-40B4-BE49-F238E27FC236}">
                <a16:creationId xmlns:a16="http://schemas.microsoft.com/office/drawing/2014/main" id="{2AEE64AF-A5A1-4DAC-5CA7-615301555A40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2133600"/>
          <a:ext cx="1600200" cy="402710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79854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6312929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Hours study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Exam perf.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235631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645174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294182"/>
                  </a:ext>
                </a:extLst>
              </a:tr>
              <a:tr h="603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840308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88464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194975"/>
                  </a:ext>
                </a:extLst>
              </a:tr>
            </a:tbl>
          </a:graphicData>
        </a:graphic>
      </p:graphicFrame>
      <p:grpSp>
        <p:nvGrpSpPr>
          <p:cNvPr id="201750" name="Group 22">
            <a:extLst>
              <a:ext uri="{FF2B5EF4-FFF2-40B4-BE49-F238E27FC236}">
                <a16:creationId xmlns:a16="http://schemas.microsoft.com/office/drawing/2014/main" id="{19480EBD-A052-DBE2-8FE5-22CD1194479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981200"/>
            <a:ext cx="4800600" cy="4027488"/>
            <a:chOff x="1920" y="1296"/>
            <a:chExt cx="3024" cy="2537"/>
          </a:xfrm>
        </p:grpSpPr>
        <p:sp>
          <p:nvSpPr>
            <p:cNvPr id="201751" name="Line 23">
              <a:extLst>
                <a:ext uri="{FF2B5EF4-FFF2-40B4-BE49-F238E27FC236}">
                  <a16:creationId xmlns:a16="http://schemas.microsoft.com/office/drawing/2014/main" id="{C3F556EA-0972-7239-2BC3-F4D4E998D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52" name="Line 24">
              <a:extLst>
                <a:ext uri="{FF2B5EF4-FFF2-40B4-BE49-F238E27FC236}">
                  <a16:creationId xmlns:a16="http://schemas.microsoft.com/office/drawing/2014/main" id="{679FF639-55A1-9B3F-C65E-551D37EFF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60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53" name="Text Box 25">
              <a:extLst>
                <a:ext uri="{FF2B5EF4-FFF2-40B4-BE49-F238E27FC236}">
                  <a16:creationId xmlns:a16="http://schemas.microsoft.com/office/drawing/2014/main" id="{24DD16A3-89D4-84C4-EA20-683078258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296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201754" name="Text Box 26">
              <a:extLst>
                <a:ext uri="{FF2B5EF4-FFF2-40B4-BE49-F238E27FC236}">
                  <a16:creationId xmlns:a16="http://schemas.microsoft.com/office/drawing/2014/main" id="{30F683DB-3275-7EE9-7505-9D211E748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60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sp>
          <p:nvSpPr>
            <p:cNvPr id="201755" name="Text Box 27">
              <a:extLst>
                <a:ext uri="{FF2B5EF4-FFF2-40B4-BE49-F238E27FC236}">
                  <a16:creationId xmlns:a16="http://schemas.microsoft.com/office/drawing/2014/main" id="{BB3ABC4D-C8FE-2BDD-748C-0E29C1B15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264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201756" name="Text Box 28">
              <a:extLst>
                <a:ext uri="{FF2B5EF4-FFF2-40B4-BE49-F238E27FC236}">
                  <a16:creationId xmlns:a16="http://schemas.microsoft.com/office/drawing/2014/main" id="{44FEB0DC-5E21-6E8D-1FB6-09D487C18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28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2</a:t>
              </a:r>
            </a:p>
          </p:txBody>
        </p:sp>
        <p:sp>
          <p:nvSpPr>
            <p:cNvPr id="201757" name="Text Box 29">
              <a:extLst>
                <a:ext uri="{FF2B5EF4-FFF2-40B4-BE49-F238E27FC236}">
                  <a16:creationId xmlns:a16="http://schemas.microsoft.com/office/drawing/2014/main" id="{7A80E435-06FA-9B08-C7E3-AE1A245E9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44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3</a:t>
              </a:r>
            </a:p>
          </p:txBody>
        </p:sp>
        <p:sp>
          <p:nvSpPr>
            <p:cNvPr id="201758" name="Text Box 30">
              <a:extLst>
                <a:ext uri="{FF2B5EF4-FFF2-40B4-BE49-F238E27FC236}">
                  <a16:creationId xmlns:a16="http://schemas.microsoft.com/office/drawing/2014/main" id="{C6D0CF49-554F-B977-144C-D373A8C4B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0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01759" name="Text Box 31">
              <a:extLst>
                <a:ext uri="{FF2B5EF4-FFF2-40B4-BE49-F238E27FC236}">
                  <a16:creationId xmlns:a16="http://schemas.microsoft.com/office/drawing/2014/main" id="{5217F028-9EAE-104D-4F9E-FB311E57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82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01760" name="Text Box 32">
              <a:extLst>
                <a:ext uri="{FF2B5EF4-FFF2-40B4-BE49-F238E27FC236}">
                  <a16:creationId xmlns:a16="http://schemas.microsoft.com/office/drawing/2014/main" id="{A5AE385E-CB59-D488-0761-E98D52A7E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48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01761" name="Text Box 33">
              <a:extLst>
                <a:ext uri="{FF2B5EF4-FFF2-40B4-BE49-F238E27FC236}">
                  <a16:creationId xmlns:a16="http://schemas.microsoft.com/office/drawing/2014/main" id="{355532CA-DEFA-8814-51B3-A4A8D3587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600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201762" name="Text Box 34">
              <a:extLst>
                <a:ext uri="{FF2B5EF4-FFF2-40B4-BE49-F238E27FC236}">
                  <a16:creationId xmlns:a16="http://schemas.microsoft.com/office/drawing/2014/main" id="{C18CD4FD-319B-FAC2-67D3-3EE0D9A4E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600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2</a:t>
              </a:r>
            </a:p>
          </p:txBody>
        </p:sp>
        <p:sp>
          <p:nvSpPr>
            <p:cNvPr id="201763" name="Text Box 35">
              <a:extLst>
                <a:ext uri="{FF2B5EF4-FFF2-40B4-BE49-F238E27FC236}">
                  <a16:creationId xmlns:a16="http://schemas.microsoft.com/office/drawing/2014/main" id="{BB352A10-6DE0-1CD2-EC1B-38D49AC2F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600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3</a:t>
              </a:r>
            </a:p>
          </p:txBody>
        </p:sp>
        <p:sp>
          <p:nvSpPr>
            <p:cNvPr id="201764" name="Text Box 36">
              <a:extLst>
                <a:ext uri="{FF2B5EF4-FFF2-40B4-BE49-F238E27FC236}">
                  <a16:creationId xmlns:a16="http://schemas.microsoft.com/office/drawing/2014/main" id="{9AF13A3D-F585-5ACB-B114-82041BFA5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360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01765" name="Text Box 37">
              <a:extLst>
                <a:ext uri="{FF2B5EF4-FFF2-40B4-BE49-F238E27FC236}">
                  <a16:creationId xmlns:a16="http://schemas.microsoft.com/office/drawing/2014/main" id="{47C5152D-91A6-70BE-2C42-9C252460E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2" y="360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01766" name="Text Box 38">
              <a:extLst>
                <a:ext uri="{FF2B5EF4-FFF2-40B4-BE49-F238E27FC236}">
                  <a16:creationId xmlns:a16="http://schemas.microsoft.com/office/drawing/2014/main" id="{719F1867-06CD-87BD-631D-291600B3C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360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</p:grpSp>
      <p:sp>
        <p:nvSpPr>
          <p:cNvPr id="201767" name="Oval 39">
            <a:extLst>
              <a:ext uri="{FF2B5EF4-FFF2-40B4-BE49-F238E27FC236}">
                <a16:creationId xmlns:a16="http://schemas.microsoft.com/office/drawing/2014/main" id="{E3C03B81-07F0-BB21-8742-F59D9D29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68" name="Oval 40">
            <a:extLst>
              <a:ext uri="{FF2B5EF4-FFF2-40B4-BE49-F238E27FC236}">
                <a16:creationId xmlns:a16="http://schemas.microsoft.com/office/drawing/2014/main" id="{8448E4E1-38CE-A0FD-194C-95CC5D5FA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69" name="Oval 41">
            <a:extLst>
              <a:ext uri="{FF2B5EF4-FFF2-40B4-BE49-F238E27FC236}">
                <a16:creationId xmlns:a16="http://schemas.microsoft.com/office/drawing/2014/main" id="{8A1F0703-203C-7E1B-49CA-5AF2A1ACD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70" name="Oval 42">
            <a:extLst>
              <a:ext uri="{FF2B5EF4-FFF2-40B4-BE49-F238E27FC236}">
                <a16:creationId xmlns:a16="http://schemas.microsoft.com/office/drawing/2014/main" id="{0DECABCA-9AA3-85FE-12E3-A21FA83ED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71" name="Oval 43">
            <a:extLst>
              <a:ext uri="{FF2B5EF4-FFF2-40B4-BE49-F238E27FC236}">
                <a16:creationId xmlns:a16="http://schemas.microsoft.com/office/drawing/2014/main" id="{1ACD41A1-38F4-82BB-FC65-3D52A20D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72" name="Line 44">
            <a:extLst>
              <a:ext uri="{FF2B5EF4-FFF2-40B4-BE49-F238E27FC236}">
                <a16:creationId xmlns:a16="http://schemas.microsoft.com/office/drawing/2014/main" id="{7D7198D6-8897-CF75-8C88-AA39647778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209800"/>
            <a:ext cx="3505200" cy="2895600"/>
          </a:xfrm>
          <a:prstGeom prst="line">
            <a:avLst/>
          </a:prstGeom>
          <a:noFill/>
          <a:ln w="25400">
            <a:solidFill>
              <a:srgbClr val="FF23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98E9C5B2-CC0A-88F7-FAC8-3DEE2150A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Correlation Coefficient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ABC3A713-2A7C-582A-96F7-12492008F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numerical description of the relationship between two variables</a:t>
            </a:r>
          </a:p>
          <a:p>
            <a:r>
              <a:rPr lang="en-US" altLang="en-US" sz="2400"/>
              <a:t>For relationship between two </a:t>
            </a:r>
            <a:r>
              <a:rPr lang="en-US" altLang="en-US" sz="2400" u="sng"/>
              <a:t>continuous</a:t>
            </a:r>
            <a:r>
              <a:rPr lang="en-US" altLang="en-US" sz="2400"/>
              <a:t> variables we use Pearson’s r </a:t>
            </a:r>
          </a:p>
          <a:p>
            <a:r>
              <a:rPr lang="en-US" altLang="en-US" sz="2400"/>
              <a:t>It basically tells us how much our two variables vary together</a:t>
            </a:r>
          </a:p>
          <a:p>
            <a:pPr lvl="1"/>
            <a:r>
              <a:rPr lang="en-US" altLang="en-US" sz="2000"/>
              <a:t>As X goes up, what does Y typically do</a:t>
            </a:r>
          </a:p>
          <a:p>
            <a:pPr lvl="2"/>
            <a:r>
              <a:rPr lang="en-US" altLang="en-US" sz="1800"/>
              <a:t>X</a:t>
            </a:r>
            <a:r>
              <a:rPr lang="en-US" altLang="en-US" sz="1800">
                <a:sym typeface="Symbol" panose="05050102010706020507" pitchFamily="18" charset="2"/>
              </a:rPr>
              <a:t>, Y</a:t>
            </a:r>
          </a:p>
          <a:p>
            <a:pPr lvl="2"/>
            <a:r>
              <a:rPr lang="en-US" altLang="en-US" sz="1800">
                <a:sym typeface="Symbol" panose="05050102010706020507" pitchFamily="18" charset="2"/>
              </a:rPr>
              <a:t>X, Y</a:t>
            </a:r>
          </a:p>
          <a:p>
            <a:pPr lvl="2"/>
            <a:r>
              <a:rPr lang="en-US" altLang="en-US" sz="1800">
                <a:sym typeface="Symbol" panose="05050102010706020507" pitchFamily="18" charset="2"/>
              </a:rPr>
              <a:t>X, Y</a:t>
            </a:r>
            <a:r>
              <a:rPr lang="en-US" altLang="en-US" sz="1800">
                <a:sym typeface="Wingdings" panose="05000000000000000000" pitchFamily="2" charset="2"/>
              </a:rPr>
              <a:t>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bldLvl="4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893B548A-E191-9B17-04BB-8D7A76436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Form</a:t>
            </a:r>
          </a:p>
        </p:txBody>
      </p:sp>
      <p:grpSp>
        <p:nvGrpSpPr>
          <p:cNvPr id="203779" name="Group 3">
            <a:extLst>
              <a:ext uri="{FF2B5EF4-FFF2-40B4-BE49-F238E27FC236}">
                <a16:creationId xmlns:a16="http://schemas.microsoft.com/office/drawing/2014/main" id="{8349D7A9-B65A-F10A-3AB4-D495FC817C75}"/>
              </a:ext>
            </a:extLst>
          </p:cNvPr>
          <p:cNvGrpSpPr>
            <a:grpSpLocks/>
          </p:cNvGrpSpPr>
          <p:nvPr/>
        </p:nvGrpSpPr>
        <p:grpSpPr bwMode="auto">
          <a:xfrm>
            <a:off x="7010402" y="1905000"/>
            <a:ext cx="1846263" cy="3962400"/>
            <a:chOff x="3456" y="912"/>
            <a:chExt cx="1163" cy="2496"/>
          </a:xfrm>
        </p:grpSpPr>
        <p:sp>
          <p:nvSpPr>
            <p:cNvPr id="203780" name="Text Box 4">
              <a:extLst>
                <a:ext uri="{FF2B5EF4-FFF2-40B4-BE49-F238E27FC236}">
                  <a16:creationId xmlns:a16="http://schemas.microsoft.com/office/drawing/2014/main" id="{45EA1055-4898-CF43-2E18-186B4FE5B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11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latin typeface="Arial" panose="020B0604020202020204" pitchFamily="34" charset="0"/>
                </a:rPr>
                <a:t>Non-linear</a:t>
              </a:r>
            </a:p>
          </p:txBody>
        </p:sp>
        <p:grpSp>
          <p:nvGrpSpPr>
            <p:cNvPr id="203781" name="Group 5">
              <a:extLst>
                <a:ext uri="{FF2B5EF4-FFF2-40B4-BE49-F238E27FC236}">
                  <a16:creationId xmlns:a16="http://schemas.microsoft.com/office/drawing/2014/main" id="{84BBC895-20D3-A138-E37E-ADF3FB669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496"/>
              <a:ext cx="1008" cy="912"/>
              <a:chOff x="3600" y="2496"/>
              <a:chExt cx="1008" cy="912"/>
            </a:xfrm>
          </p:grpSpPr>
          <p:grpSp>
            <p:nvGrpSpPr>
              <p:cNvPr id="203782" name="Group 6">
                <a:extLst>
                  <a:ext uri="{FF2B5EF4-FFF2-40B4-BE49-F238E27FC236}">
                    <a16:creationId xmlns:a16="http://schemas.microsoft.com/office/drawing/2014/main" id="{BA2ED926-926E-A721-9D7E-EABDA6FA51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2496"/>
                <a:ext cx="1008" cy="912"/>
                <a:chOff x="816" y="1584"/>
                <a:chExt cx="1008" cy="912"/>
              </a:xfrm>
            </p:grpSpPr>
            <p:sp>
              <p:nvSpPr>
                <p:cNvPr id="203783" name="Line 7">
                  <a:extLst>
                    <a:ext uri="{FF2B5EF4-FFF2-40B4-BE49-F238E27FC236}">
                      <a16:creationId xmlns:a16="http://schemas.microsoft.com/office/drawing/2014/main" id="{EC03503C-01E4-CAFA-2334-47F83E2C11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1584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784" name="Line 8">
                  <a:extLst>
                    <a:ext uri="{FF2B5EF4-FFF2-40B4-BE49-F238E27FC236}">
                      <a16:creationId xmlns:a16="http://schemas.microsoft.com/office/drawing/2014/main" id="{4F7BDE94-CCFF-8439-5C1B-72F8FC8E8C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3785" name="Oval 9">
                <a:extLst>
                  <a:ext uri="{FF2B5EF4-FFF2-40B4-BE49-F238E27FC236}">
                    <a16:creationId xmlns:a16="http://schemas.microsoft.com/office/drawing/2014/main" id="{9FB586DA-F36D-E36D-5A8C-F60564811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86" name="Oval 10">
                <a:extLst>
                  <a:ext uri="{FF2B5EF4-FFF2-40B4-BE49-F238E27FC236}">
                    <a16:creationId xmlns:a16="http://schemas.microsoft.com/office/drawing/2014/main" id="{C2A29CC7-F81C-54B3-61A4-4FE0886B6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9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87" name="Oval 11">
                <a:extLst>
                  <a:ext uri="{FF2B5EF4-FFF2-40B4-BE49-F238E27FC236}">
                    <a16:creationId xmlns:a16="http://schemas.microsoft.com/office/drawing/2014/main" id="{8C18F226-29A6-7085-1C37-3FFB794B6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88" name="Oval 12">
                <a:extLst>
                  <a:ext uri="{FF2B5EF4-FFF2-40B4-BE49-F238E27FC236}">
                    <a16:creationId xmlns:a16="http://schemas.microsoft.com/office/drawing/2014/main" id="{F26FF683-BEEE-A99F-9903-C1CEF43C1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89" name="Oval 13">
                <a:extLst>
                  <a:ext uri="{FF2B5EF4-FFF2-40B4-BE49-F238E27FC236}">
                    <a16:creationId xmlns:a16="http://schemas.microsoft.com/office/drawing/2014/main" id="{167FFBAE-B2FC-25A4-1B44-6FD30E31D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7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90" name="Oval 14">
                <a:extLst>
                  <a:ext uri="{FF2B5EF4-FFF2-40B4-BE49-F238E27FC236}">
                    <a16:creationId xmlns:a16="http://schemas.microsoft.com/office/drawing/2014/main" id="{209FB7E5-A981-5A03-8FE7-FFB8D4CFE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91" name="Oval 15">
                <a:extLst>
                  <a:ext uri="{FF2B5EF4-FFF2-40B4-BE49-F238E27FC236}">
                    <a16:creationId xmlns:a16="http://schemas.microsoft.com/office/drawing/2014/main" id="{28EDABE4-73E3-D673-AA21-31379A363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8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92" name="Oval 16">
                <a:extLst>
                  <a:ext uri="{FF2B5EF4-FFF2-40B4-BE49-F238E27FC236}">
                    <a16:creationId xmlns:a16="http://schemas.microsoft.com/office/drawing/2014/main" id="{C89228D4-4789-09D9-599C-4BA7467B8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7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93" name="Oval 17">
                <a:extLst>
                  <a:ext uri="{FF2B5EF4-FFF2-40B4-BE49-F238E27FC236}">
                    <a16:creationId xmlns:a16="http://schemas.microsoft.com/office/drawing/2014/main" id="{145D8A9F-8307-0BF6-EBAC-7877A4183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8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94" name="Oval 18">
                <a:extLst>
                  <a:ext uri="{FF2B5EF4-FFF2-40B4-BE49-F238E27FC236}">
                    <a16:creationId xmlns:a16="http://schemas.microsoft.com/office/drawing/2014/main" id="{E1A36875-95C1-700F-41B4-F17EB2F82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3795" name="Group 19">
              <a:extLst>
                <a:ext uri="{FF2B5EF4-FFF2-40B4-BE49-F238E27FC236}">
                  <a16:creationId xmlns:a16="http://schemas.microsoft.com/office/drawing/2014/main" id="{6E31DF99-2AB2-FAAF-8ED8-801BC380D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296"/>
              <a:ext cx="1008" cy="912"/>
              <a:chOff x="3600" y="1584"/>
              <a:chExt cx="1008" cy="912"/>
            </a:xfrm>
          </p:grpSpPr>
          <p:grpSp>
            <p:nvGrpSpPr>
              <p:cNvPr id="203796" name="Group 20">
                <a:extLst>
                  <a:ext uri="{FF2B5EF4-FFF2-40B4-BE49-F238E27FC236}">
                    <a16:creationId xmlns:a16="http://schemas.microsoft.com/office/drawing/2014/main" id="{9DE7EEAD-1274-D2D5-7B4F-09A0536585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1584"/>
                <a:ext cx="1008" cy="912"/>
                <a:chOff x="816" y="1584"/>
                <a:chExt cx="1008" cy="912"/>
              </a:xfrm>
            </p:grpSpPr>
            <p:sp>
              <p:nvSpPr>
                <p:cNvPr id="203797" name="Line 21">
                  <a:extLst>
                    <a:ext uri="{FF2B5EF4-FFF2-40B4-BE49-F238E27FC236}">
                      <a16:creationId xmlns:a16="http://schemas.microsoft.com/office/drawing/2014/main" id="{3B98574B-976A-B312-5D47-9FDE695EE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1584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798" name="Line 22">
                  <a:extLst>
                    <a:ext uri="{FF2B5EF4-FFF2-40B4-BE49-F238E27FC236}">
                      <a16:creationId xmlns:a16="http://schemas.microsoft.com/office/drawing/2014/main" id="{7880E4F0-C317-A132-1076-A330DD28DD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3799" name="Oval 23">
                <a:extLst>
                  <a:ext uri="{FF2B5EF4-FFF2-40B4-BE49-F238E27FC236}">
                    <a16:creationId xmlns:a16="http://schemas.microsoft.com/office/drawing/2014/main" id="{319F965E-D81C-2EA3-B34C-6B698C1C1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00" name="Oval 24">
                <a:extLst>
                  <a:ext uri="{FF2B5EF4-FFF2-40B4-BE49-F238E27FC236}">
                    <a16:creationId xmlns:a16="http://schemas.microsoft.com/office/drawing/2014/main" id="{28C2BC88-E1EE-F1FB-EDBF-70DF3D61A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01" name="Oval 25">
                <a:extLst>
                  <a:ext uri="{FF2B5EF4-FFF2-40B4-BE49-F238E27FC236}">
                    <a16:creationId xmlns:a16="http://schemas.microsoft.com/office/drawing/2014/main" id="{D2470E86-6FCD-1820-566A-7D8783838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02" name="Oval 26">
                <a:extLst>
                  <a:ext uri="{FF2B5EF4-FFF2-40B4-BE49-F238E27FC236}">
                    <a16:creationId xmlns:a16="http://schemas.microsoft.com/office/drawing/2014/main" id="{91C06702-8761-454B-B108-B981DDAFE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03" name="Oval 27">
                <a:extLst>
                  <a:ext uri="{FF2B5EF4-FFF2-40B4-BE49-F238E27FC236}">
                    <a16:creationId xmlns:a16="http://schemas.microsoft.com/office/drawing/2014/main" id="{F1C16D99-F546-0381-96F8-BE3527B5B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0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04" name="Oval 28">
                <a:extLst>
                  <a:ext uri="{FF2B5EF4-FFF2-40B4-BE49-F238E27FC236}">
                    <a16:creationId xmlns:a16="http://schemas.microsoft.com/office/drawing/2014/main" id="{4494FAB1-06EF-E0CE-C886-04628EBB3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05" name="Oval 29">
                <a:extLst>
                  <a:ext uri="{FF2B5EF4-FFF2-40B4-BE49-F238E27FC236}">
                    <a16:creationId xmlns:a16="http://schemas.microsoft.com/office/drawing/2014/main" id="{A6895F65-E114-93D6-1E29-DAC97D7E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06" name="Oval 30">
                <a:extLst>
                  <a:ext uri="{FF2B5EF4-FFF2-40B4-BE49-F238E27FC236}">
                    <a16:creationId xmlns:a16="http://schemas.microsoft.com/office/drawing/2014/main" id="{45A86698-4A82-8BB1-E96B-78B0956FE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07" name="Oval 31">
                <a:extLst>
                  <a:ext uri="{FF2B5EF4-FFF2-40B4-BE49-F238E27FC236}">
                    <a16:creationId xmlns:a16="http://schemas.microsoft.com/office/drawing/2014/main" id="{648E3DCF-EE74-74F4-389C-467520EFA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08" name="Oval 32">
                <a:extLst>
                  <a:ext uri="{FF2B5EF4-FFF2-40B4-BE49-F238E27FC236}">
                    <a16:creationId xmlns:a16="http://schemas.microsoft.com/office/drawing/2014/main" id="{E709CAE5-ED31-F9F7-465E-3EA03D7DA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09" name="Oval 33">
                <a:extLst>
                  <a:ext uri="{FF2B5EF4-FFF2-40B4-BE49-F238E27FC236}">
                    <a16:creationId xmlns:a16="http://schemas.microsoft.com/office/drawing/2014/main" id="{1F86057D-61EC-D635-471C-513B516CB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10" name="Oval 34">
                <a:extLst>
                  <a:ext uri="{FF2B5EF4-FFF2-40B4-BE49-F238E27FC236}">
                    <a16:creationId xmlns:a16="http://schemas.microsoft.com/office/drawing/2014/main" id="{A7137623-DA71-792F-DBFA-98F4F8550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6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11" name="Oval 35">
                <a:extLst>
                  <a:ext uri="{FF2B5EF4-FFF2-40B4-BE49-F238E27FC236}">
                    <a16:creationId xmlns:a16="http://schemas.microsoft.com/office/drawing/2014/main" id="{9479AF39-E1DA-71B4-4412-DDE82FB6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12" name="Oval 36">
                <a:extLst>
                  <a:ext uri="{FF2B5EF4-FFF2-40B4-BE49-F238E27FC236}">
                    <a16:creationId xmlns:a16="http://schemas.microsoft.com/office/drawing/2014/main" id="{E50023F5-2ACF-92C0-0D1B-F7A180FE7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6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13" name="Oval 37">
                <a:extLst>
                  <a:ext uri="{FF2B5EF4-FFF2-40B4-BE49-F238E27FC236}">
                    <a16:creationId xmlns:a16="http://schemas.microsoft.com/office/drawing/2014/main" id="{B40B8570-5BDF-6BD0-1D4B-F0620334B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14" name="Oval 38">
                <a:extLst>
                  <a:ext uri="{FF2B5EF4-FFF2-40B4-BE49-F238E27FC236}">
                    <a16:creationId xmlns:a16="http://schemas.microsoft.com/office/drawing/2014/main" id="{63DDE9AD-9BD6-6658-49E0-412930D1A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15" name="Oval 39">
                <a:extLst>
                  <a:ext uri="{FF2B5EF4-FFF2-40B4-BE49-F238E27FC236}">
                    <a16:creationId xmlns:a16="http://schemas.microsoft.com/office/drawing/2014/main" id="{889D228B-F731-3ADC-0CFC-E4A10AA68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3816" name="Group 40">
            <a:extLst>
              <a:ext uri="{FF2B5EF4-FFF2-40B4-BE49-F238E27FC236}">
                <a16:creationId xmlns:a16="http://schemas.microsoft.com/office/drawing/2014/main" id="{0DAE4B3A-C67D-E6F5-1413-E298032D2B81}"/>
              </a:ext>
            </a:extLst>
          </p:cNvPr>
          <p:cNvGrpSpPr>
            <a:grpSpLocks/>
          </p:cNvGrpSpPr>
          <p:nvPr/>
        </p:nvGrpSpPr>
        <p:grpSpPr bwMode="auto">
          <a:xfrm>
            <a:off x="3489326" y="1905000"/>
            <a:ext cx="1692275" cy="3962400"/>
            <a:chOff x="758" y="912"/>
            <a:chExt cx="1066" cy="2496"/>
          </a:xfrm>
        </p:grpSpPr>
        <p:grpSp>
          <p:nvGrpSpPr>
            <p:cNvPr id="203817" name="Group 41">
              <a:extLst>
                <a:ext uri="{FF2B5EF4-FFF2-40B4-BE49-F238E27FC236}">
                  <a16:creationId xmlns:a16="http://schemas.microsoft.com/office/drawing/2014/main" id="{B8836BEA-E95A-ACDE-EF58-DF46BB006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296"/>
              <a:ext cx="1008" cy="2112"/>
              <a:chOff x="816" y="1296"/>
              <a:chExt cx="1008" cy="2112"/>
            </a:xfrm>
          </p:grpSpPr>
          <p:grpSp>
            <p:nvGrpSpPr>
              <p:cNvPr id="203818" name="Group 42">
                <a:extLst>
                  <a:ext uri="{FF2B5EF4-FFF2-40B4-BE49-F238E27FC236}">
                    <a16:creationId xmlns:a16="http://schemas.microsoft.com/office/drawing/2014/main" id="{3E56FB92-55EC-890B-DE3F-99EADA74FC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1296"/>
                <a:ext cx="1008" cy="912"/>
                <a:chOff x="816" y="1584"/>
                <a:chExt cx="1008" cy="912"/>
              </a:xfrm>
            </p:grpSpPr>
            <p:grpSp>
              <p:nvGrpSpPr>
                <p:cNvPr id="203819" name="Group 43">
                  <a:extLst>
                    <a:ext uri="{FF2B5EF4-FFF2-40B4-BE49-F238E27FC236}">
                      <a16:creationId xmlns:a16="http://schemas.microsoft.com/office/drawing/2014/main" id="{9901A074-B2B1-FE6D-7D6C-E78757EE4C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6" y="1584"/>
                  <a:ext cx="1008" cy="912"/>
                  <a:chOff x="816" y="1584"/>
                  <a:chExt cx="1008" cy="912"/>
                </a:xfrm>
              </p:grpSpPr>
              <p:sp>
                <p:nvSpPr>
                  <p:cNvPr id="203820" name="Line 44">
                    <a:extLst>
                      <a:ext uri="{FF2B5EF4-FFF2-40B4-BE49-F238E27FC236}">
                        <a16:creationId xmlns:a16="http://schemas.microsoft.com/office/drawing/2014/main" id="{D30943D4-932C-3D5D-379B-D1E0602FD0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1584"/>
                    <a:ext cx="0" cy="9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821" name="Line 45">
                    <a:extLst>
                      <a:ext uri="{FF2B5EF4-FFF2-40B4-BE49-F238E27FC236}">
                        <a16:creationId xmlns:a16="http://schemas.microsoft.com/office/drawing/2014/main" id="{7EA68DDC-22C4-8F19-586B-66750CEAFC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96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3822" name="Oval 46">
                  <a:extLst>
                    <a:ext uri="{FF2B5EF4-FFF2-40B4-BE49-F238E27FC236}">
                      <a16:creationId xmlns:a16="http://schemas.microsoft.com/office/drawing/2014/main" id="{F7938B6A-870A-B7F6-A57B-D00098C0BF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824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23" name="Oval 47">
                  <a:extLst>
                    <a:ext uri="{FF2B5EF4-FFF2-40B4-BE49-F238E27FC236}">
                      <a16:creationId xmlns:a16="http://schemas.microsoft.com/office/drawing/2014/main" id="{45307D09-6EAF-4250-916A-4BB8EEEDC4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92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24" name="Oval 48">
                  <a:extLst>
                    <a:ext uri="{FF2B5EF4-FFF2-40B4-BE49-F238E27FC236}">
                      <a16:creationId xmlns:a16="http://schemas.microsoft.com/office/drawing/2014/main" id="{79E32DED-E0BF-E323-EEFC-9942C99C0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968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25" name="Oval 49">
                  <a:extLst>
                    <a:ext uri="{FF2B5EF4-FFF2-40B4-BE49-F238E27FC236}">
                      <a16:creationId xmlns:a16="http://schemas.microsoft.com/office/drawing/2014/main" id="{59119F71-818A-DAD0-3E7A-99FE59B3AA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201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26" name="Oval 50">
                  <a:extLst>
                    <a:ext uri="{FF2B5EF4-FFF2-40B4-BE49-F238E27FC236}">
                      <a16:creationId xmlns:a16="http://schemas.microsoft.com/office/drawing/2014/main" id="{6A95F687-6A1C-C6D0-1134-228379F52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87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27" name="Oval 51">
                  <a:extLst>
                    <a:ext uri="{FF2B5EF4-FFF2-40B4-BE49-F238E27FC236}">
                      <a16:creationId xmlns:a16="http://schemas.microsoft.com/office/drawing/2014/main" id="{993E6887-033C-8B1E-D5E2-731E5C637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11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28" name="Oval 52">
                  <a:extLst>
                    <a:ext uri="{FF2B5EF4-FFF2-40B4-BE49-F238E27FC236}">
                      <a16:creationId xmlns:a16="http://schemas.microsoft.com/office/drawing/2014/main" id="{9DAE1A78-1369-7985-BD4B-35425D5699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216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29" name="Oval 53">
                  <a:extLst>
                    <a:ext uri="{FF2B5EF4-FFF2-40B4-BE49-F238E27FC236}">
                      <a16:creationId xmlns:a16="http://schemas.microsoft.com/office/drawing/2014/main" id="{87AF7123-6E6A-C661-1287-D97E29C69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30" name="Oval 54">
                  <a:extLst>
                    <a:ext uri="{FF2B5EF4-FFF2-40B4-BE49-F238E27FC236}">
                      <a16:creationId xmlns:a16="http://schemas.microsoft.com/office/drawing/2014/main" id="{D340CA2B-A516-9D77-DB84-6B135FBA1E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16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3831" name="Group 55">
                <a:extLst>
                  <a:ext uri="{FF2B5EF4-FFF2-40B4-BE49-F238E27FC236}">
                    <a16:creationId xmlns:a16="http://schemas.microsoft.com/office/drawing/2014/main" id="{9ED0FAA4-EA35-B90A-6B7B-0E07788ED9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2496"/>
                <a:ext cx="1008" cy="912"/>
                <a:chOff x="816" y="2784"/>
                <a:chExt cx="1008" cy="912"/>
              </a:xfrm>
            </p:grpSpPr>
            <p:grpSp>
              <p:nvGrpSpPr>
                <p:cNvPr id="203832" name="Group 56">
                  <a:extLst>
                    <a:ext uri="{FF2B5EF4-FFF2-40B4-BE49-F238E27FC236}">
                      <a16:creationId xmlns:a16="http://schemas.microsoft.com/office/drawing/2014/main" id="{D877E0CE-7B99-C863-CE38-DEF0D254BA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6" y="2784"/>
                  <a:ext cx="1008" cy="912"/>
                  <a:chOff x="816" y="1584"/>
                  <a:chExt cx="1008" cy="912"/>
                </a:xfrm>
              </p:grpSpPr>
              <p:sp>
                <p:nvSpPr>
                  <p:cNvPr id="203833" name="Line 57">
                    <a:extLst>
                      <a:ext uri="{FF2B5EF4-FFF2-40B4-BE49-F238E27FC236}">
                        <a16:creationId xmlns:a16="http://schemas.microsoft.com/office/drawing/2014/main" id="{965D6C3E-0E50-6A47-2012-2ADE16DD76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1584"/>
                    <a:ext cx="0" cy="9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834" name="Line 58">
                    <a:extLst>
                      <a:ext uri="{FF2B5EF4-FFF2-40B4-BE49-F238E27FC236}">
                        <a16:creationId xmlns:a16="http://schemas.microsoft.com/office/drawing/2014/main" id="{EEAF4BAE-2E80-47B3-878B-0046025106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96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3835" name="Oval 59">
                  <a:extLst>
                    <a:ext uri="{FF2B5EF4-FFF2-40B4-BE49-F238E27FC236}">
                      <a16:creationId xmlns:a16="http://schemas.microsoft.com/office/drawing/2014/main" id="{870892B2-0D06-D055-4788-D438EA80B9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345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36" name="Oval 60">
                  <a:extLst>
                    <a:ext uri="{FF2B5EF4-FFF2-40B4-BE49-F238E27FC236}">
                      <a16:creationId xmlns:a16="http://schemas.microsoft.com/office/drawing/2014/main" id="{5EAB5037-3F37-1895-3049-5C2CB68877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31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37" name="Oval 61">
                  <a:extLst>
                    <a:ext uri="{FF2B5EF4-FFF2-40B4-BE49-F238E27FC236}">
                      <a16:creationId xmlns:a16="http://schemas.microsoft.com/office/drawing/2014/main" id="{08F015FA-B9A8-8978-8642-2C79C69173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331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38" name="Oval 62">
                  <a:extLst>
                    <a:ext uri="{FF2B5EF4-FFF2-40B4-BE49-F238E27FC236}">
                      <a16:creationId xmlns:a16="http://schemas.microsoft.com/office/drawing/2014/main" id="{71E6160C-B67E-8F59-9AD6-159B9C7B1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31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39" name="Oval 63">
                  <a:extLst>
                    <a:ext uri="{FF2B5EF4-FFF2-40B4-BE49-F238E27FC236}">
                      <a16:creationId xmlns:a16="http://schemas.microsoft.com/office/drawing/2014/main" id="{F7150389-A365-6DEC-3A85-5887985AC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321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40" name="Oval 64">
                  <a:extLst>
                    <a:ext uri="{FF2B5EF4-FFF2-40B4-BE49-F238E27FC236}">
                      <a16:creationId xmlns:a16="http://schemas.microsoft.com/office/drawing/2014/main" id="{6E869491-0018-4E5D-F16D-747732321C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41" name="Oval 65">
                  <a:extLst>
                    <a:ext uri="{FF2B5EF4-FFF2-40B4-BE49-F238E27FC236}">
                      <a16:creationId xmlns:a16="http://schemas.microsoft.com/office/drawing/2014/main" id="{F6BB4D1F-BCAA-3A80-CB02-6250BF8E0B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307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42" name="Oval 66">
                  <a:extLst>
                    <a:ext uri="{FF2B5EF4-FFF2-40B4-BE49-F238E27FC236}">
                      <a16:creationId xmlns:a16="http://schemas.microsoft.com/office/drawing/2014/main" id="{C48CBF34-DB21-6A4C-9FA3-ACF3D2377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12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43" name="Oval 67">
                  <a:extLst>
                    <a:ext uri="{FF2B5EF4-FFF2-40B4-BE49-F238E27FC236}">
                      <a16:creationId xmlns:a16="http://schemas.microsoft.com/office/drawing/2014/main" id="{F0B766C4-5084-58E6-A9C1-52B342CED8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3408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44" name="Oval 68">
                  <a:extLst>
                    <a:ext uri="{FF2B5EF4-FFF2-40B4-BE49-F238E27FC236}">
                      <a16:creationId xmlns:a16="http://schemas.microsoft.com/office/drawing/2014/main" id="{8B1317EA-F023-9B20-C289-7493B0644F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928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45" name="Oval 69">
                  <a:extLst>
                    <a:ext uri="{FF2B5EF4-FFF2-40B4-BE49-F238E27FC236}">
                      <a16:creationId xmlns:a16="http://schemas.microsoft.com/office/drawing/2014/main" id="{6D1EB5C0-DF16-94C8-7F54-4991159130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55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3846" name="Text Box 70">
              <a:extLst>
                <a:ext uri="{FF2B5EF4-FFF2-40B4-BE49-F238E27FC236}">
                  <a16:creationId xmlns:a16="http://schemas.microsoft.com/office/drawing/2014/main" id="{62C2547E-87A1-8134-1831-E651BB7E4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912"/>
              <a:ext cx="7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Linear</a:t>
              </a:r>
              <a:endParaRPr lang="en-US" altLang="en-US"/>
            </a:p>
          </p:txBody>
        </p:sp>
      </p:grpSp>
      <p:sp>
        <p:nvSpPr>
          <p:cNvPr id="203847" name="Line 71">
            <a:extLst>
              <a:ext uri="{FF2B5EF4-FFF2-40B4-BE49-F238E27FC236}">
                <a16:creationId xmlns:a16="http://schemas.microsoft.com/office/drawing/2014/main" id="{4D99A97B-C78A-BC43-C9D6-720BDD5E1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43200"/>
            <a:ext cx="1143000" cy="990600"/>
          </a:xfrm>
          <a:prstGeom prst="line">
            <a:avLst/>
          </a:prstGeom>
          <a:noFill/>
          <a:ln w="22225">
            <a:solidFill>
              <a:srgbClr val="FF23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48" name="Line 72">
            <a:extLst>
              <a:ext uri="{FF2B5EF4-FFF2-40B4-BE49-F238E27FC236}">
                <a16:creationId xmlns:a16="http://schemas.microsoft.com/office/drawing/2014/main" id="{E5E3F797-01D3-4D51-7C41-BCE0BFEDEB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572000"/>
            <a:ext cx="1066800" cy="1066800"/>
          </a:xfrm>
          <a:prstGeom prst="line">
            <a:avLst/>
          </a:prstGeom>
          <a:noFill/>
          <a:ln w="22225">
            <a:solidFill>
              <a:srgbClr val="FF23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49" name="Freeform 73">
            <a:extLst>
              <a:ext uri="{FF2B5EF4-FFF2-40B4-BE49-F238E27FC236}">
                <a16:creationId xmlns:a16="http://schemas.microsoft.com/office/drawing/2014/main" id="{8D8E85B3-B0B8-51BA-FD5B-CB1CE84E2487}"/>
              </a:ext>
            </a:extLst>
          </p:cNvPr>
          <p:cNvSpPr>
            <a:spLocks/>
          </p:cNvSpPr>
          <p:nvPr/>
        </p:nvSpPr>
        <p:spPr bwMode="auto">
          <a:xfrm>
            <a:off x="7399338" y="2732089"/>
            <a:ext cx="1339850" cy="460375"/>
          </a:xfrm>
          <a:custGeom>
            <a:avLst/>
            <a:gdLst>
              <a:gd name="T0" fmla="*/ 0 w 844"/>
              <a:gd name="T1" fmla="*/ 0 h 290"/>
              <a:gd name="T2" fmla="*/ 17 w 844"/>
              <a:gd name="T3" fmla="*/ 26 h 290"/>
              <a:gd name="T4" fmla="*/ 44 w 844"/>
              <a:gd name="T5" fmla="*/ 44 h 290"/>
              <a:gd name="T6" fmla="*/ 53 w 844"/>
              <a:gd name="T7" fmla="*/ 70 h 290"/>
              <a:gd name="T8" fmla="*/ 79 w 844"/>
              <a:gd name="T9" fmla="*/ 97 h 290"/>
              <a:gd name="T10" fmla="*/ 158 w 844"/>
              <a:gd name="T11" fmla="*/ 193 h 290"/>
              <a:gd name="T12" fmla="*/ 202 w 844"/>
              <a:gd name="T13" fmla="*/ 229 h 290"/>
              <a:gd name="T14" fmla="*/ 228 w 844"/>
              <a:gd name="T15" fmla="*/ 255 h 290"/>
              <a:gd name="T16" fmla="*/ 307 w 844"/>
              <a:gd name="T17" fmla="*/ 290 h 290"/>
              <a:gd name="T18" fmla="*/ 413 w 844"/>
              <a:gd name="T19" fmla="*/ 264 h 290"/>
              <a:gd name="T20" fmla="*/ 501 w 844"/>
              <a:gd name="T21" fmla="*/ 158 h 290"/>
              <a:gd name="T22" fmla="*/ 536 w 844"/>
              <a:gd name="T23" fmla="*/ 106 h 290"/>
              <a:gd name="T24" fmla="*/ 562 w 844"/>
              <a:gd name="T25" fmla="*/ 79 h 290"/>
              <a:gd name="T26" fmla="*/ 615 w 844"/>
              <a:gd name="T27" fmla="*/ 44 h 290"/>
              <a:gd name="T28" fmla="*/ 721 w 844"/>
              <a:gd name="T29" fmla="*/ 88 h 290"/>
              <a:gd name="T30" fmla="*/ 791 w 844"/>
              <a:gd name="T31" fmla="*/ 220 h 290"/>
              <a:gd name="T32" fmla="*/ 809 w 844"/>
              <a:gd name="T33" fmla="*/ 246 h 290"/>
              <a:gd name="T34" fmla="*/ 844 w 844"/>
              <a:gd name="T35" fmla="*/ 27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44" h="290">
                <a:moveTo>
                  <a:pt x="0" y="0"/>
                </a:moveTo>
                <a:cubicBezTo>
                  <a:pt x="5" y="8"/>
                  <a:pt x="9" y="18"/>
                  <a:pt x="17" y="26"/>
                </a:cubicBezTo>
                <a:cubicBezTo>
                  <a:pt x="24" y="33"/>
                  <a:pt x="37" y="35"/>
                  <a:pt x="44" y="44"/>
                </a:cubicBezTo>
                <a:cubicBezTo>
                  <a:pt x="49" y="51"/>
                  <a:pt x="47" y="62"/>
                  <a:pt x="53" y="70"/>
                </a:cubicBezTo>
                <a:cubicBezTo>
                  <a:pt x="59" y="80"/>
                  <a:pt x="71" y="87"/>
                  <a:pt x="79" y="97"/>
                </a:cubicBezTo>
                <a:cubicBezTo>
                  <a:pt x="109" y="136"/>
                  <a:pt x="118" y="166"/>
                  <a:pt x="158" y="193"/>
                </a:cubicBezTo>
                <a:cubicBezTo>
                  <a:pt x="197" y="252"/>
                  <a:pt x="151" y="194"/>
                  <a:pt x="202" y="229"/>
                </a:cubicBezTo>
                <a:cubicBezTo>
                  <a:pt x="212" y="235"/>
                  <a:pt x="218" y="247"/>
                  <a:pt x="228" y="255"/>
                </a:cubicBezTo>
                <a:cubicBezTo>
                  <a:pt x="251" y="274"/>
                  <a:pt x="278" y="280"/>
                  <a:pt x="307" y="290"/>
                </a:cubicBezTo>
                <a:cubicBezTo>
                  <a:pt x="395" y="271"/>
                  <a:pt x="361" y="281"/>
                  <a:pt x="413" y="264"/>
                </a:cubicBezTo>
                <a:cubicBezTo>
                  <a:pt x="444" y="231"/>
                  <a:pt x="473" y="193"/>
                  <a:pt x="501" y="158"/>
                </a:cubicBezTo>
                <a:cubicBezTo>
                  <a:pt x="513" y="141"/>
                  <a:pt x="521" y="121"/>
                  <a:pt x="536" y="106"/>
                </a:cubicBezTo>
                <a:cubicBezTo>
                  <a:pt x="544" y="97"/>
                  <a:pt x="552" y="86"/>
                  <a:pt x="562" y="79"/>
                </a:cubicBezTo>
                <a:cubicBezTo>
                  <a:pt x="578" y="65"/>
                  <a:pt x="615" y="44"/>
                  <a:pt x="615" y="44"/>
                </a:cubicBezTo>
                <a:cubicBezTo>
                  <a:pt x="667" y="52"/>
                  <a:pt x="683" y="52"/>
                  <a:pt x="721" y="88"/>
                </a:cubicBezTo>
                <a:cubicBezTo>
                  <a:pt x="735" y="134"/>
                  <a:pt x="764" y="179"/>
                  <a:pt x="791" y="220"/>
                </a:cubicBezTo>
                <a:cubicBezTo>
                  <a:pt x="796" y="228"/>
                  <a:pt x="800" y="240"/>
                  <a:pt x="809" y="246"/>
                </a:cubicBezTo>
                <a:cubicBezTo>
                  <a:pt x="838" y="266"/>
                  <a:pt x="827" y="256"/>
                  <a:pt x="844" y="273"/>
                </a:cubicBezTo>
              </a:path>
            </a:pathLst>
          </a:custGeom>
          <a:noFill/>
          <a:ln w="22225">
            <a:solidFill>
              <a:srgbClr val="FF23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50" name="Freeform 74">
            <a:extLst>
              <a:ext uri="{FF2B5EF4-FFF2-40B4-BE49-F238E27FC236}">
                <a16:creationId xmlns:a16="http://schemas.microsoft.com/office/drawing/2014/main" id="{D6099DBA-CC41-A9AE-5604-FC8B0B55C8BE}"/>
              </a:ext>
            </a:extLst>
          </p:cNvPr>
          <p:cNvSpPr>
            <a:spLocks/>
          </p:cNvSpPr>
          <p:nvPr/>
        </p:nvSpPr>
        <p:spPr bwMode="auto">
          <a:xfrm>
            <a:off x="7467600" y="4851400"/>
            <a:ext cx="1066800" cy="635000"/>
          </a:xfrm>
          <a:custGeom>
            <a:avLst/>
            <a:gdLst>
              <a:gd name="T0" fmla="*/ 0 w 672"/>
              <a:gd name="T1" fmla="*/ 400 h 400"/>
              <a:gd name="T2" fmla="*/ 192 w 672"/>
              <a:gd name="T3" fmla="*/ 64 h 400"/>
              <a:gd name="T4" fmla="*/ 672 w 672"/>
              <a:gd name="T5" fmla="*/ 1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400">
                <a:moveTo>
                  <a:pt x="0" y="400"/>
                </a:moveTo>
                <a:cubicBezTo>
                  <a:pt x="40" y="264"/>
                  <a:pt x="80" y="128"/>
                  <a:pt x="192" y="64"/>
                </a:cubicBezTo>
                <a:cubicBezTo>
                  <a:pt x="304" y="0"/>
                  <a:pt x="592" y="16"/>
                  <a:pt x="672" y="16"/>
                </a:cubicBezTo>
              </a:path>
            </a:pathLst>
          </a:custGeom>
          <a:noFill/>
          <a:ln w="22225">
            <a:solidFill>
              <a:srgbClr val="FF23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51" name="Line 75">
            <a:extLst>
              <a:ext uri="{FF2B5EF4-FFF2-40B4-BE49-F238E27FC236}">
                <a16:creationId xmlns:a16="http://schemas.microsoft.com/office/drawing/2014/main" id="{33C641ED-2789-4267-D86C-D578A7AF6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048000"/>
            <a:ext cx="1447800" cy="0"/>
          </a:xfrm>
          <a:prstGeom prst="line">
            <a:avLst/>
          </a:prstGeom>
          <a:noFill/>
          <a:ln w="22225">
            <a:solidFill>
              <a:srgbClr val="238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52" name="Line 76">
            <a:extLst>
              <a:ext uri="{FF2B5EF4-FFF2-40B4-BE49-F238E27FC236}">
                <a16:creationId xmlns:a16="http://schemas.microsoft.com/office/drawing/2014/main" id="{9907614A-0BAA-1E4A-E1B2-0FEC0DCFB4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724400"/>
            <a:ext cx="1295400" cy="533400"/>
          </a:xfrm>
          <a:prstGeom prst="line">
            <a:avLst/>
          </a:prstGeom>
          <a:noFill/>
          <a:ln w="22225">
            <a:solidFill>
              <a:srgbClr val="238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448411DF-ACF6-AB2B-A6D0-C8AB2ED18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Direction</a:t>
            </a:r>
          </a:p>
        </p:txBody>
      </p:sp>
      <p:sp>
        <p:nvSpPr>
          <p:cNvPr id="204803" name="Text Box 3">
            <a:extLst>
              <a:ext uri="{FF2B5EF4-FFF2-40B4-BE49-F238E27FC236}">
                <a16:creationId xmlns:a16="http://schemas.microsoft.com/office/drawing/2014/main" id="{E93ADDC8-2169-EEC2-7A1F-F81E0CA5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26" y="1752600"/>
            <a:ext cx="16049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</a:rPr>
              <a:t>Negative</a:t>
            </a:r>
            <a:endParaRPr lang="en-US" altLang="en-US"/>
          </a:p>
        </p:txBody>
      </p:sp>
      <p:sp>
        <p:nvSpPr>
          <p:cNvPr id="204804" name="Text Box 4">
            <a:extLst>
              <a:ext uri="{FF2B5EF4-FFF2-40B4-BE49-F238E27FC236}">
                <a16:creationId xmlns:a16="http://schemas.microsoft.com/office/drawing/2014/main" id="{72697FE5-10D7-E5C2-03AB-51DE0EC5C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752600"/>
            <a:ext cx="1443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Arial" panose="020B0604020202020204" pitchFamily="34" charset="0"/>
              </a:rPr>
              <a:t>Positive</a:t>
            </a:r>
          </a:p>
        </p:txBody>
      </p:sp>
      <p:sp>
        <p:nvSpPr>
          <p:cNvPr id="204805" name="Text Box 5">
            <a:extLst>
              <a:ext uri="{FF2B5EF4-FFF2-40B4-BE49-F238E27FC236}">
                <a16:creationId xmlns:a16="http://schemas.microsoft.com/office/drawing/2014/main" id="{A37E8345-5900-02C3-4C58-46FD519C6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76800"/>
            <a:ext cx="3581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 </a:t>
            </a:r>
            <a:r>
              <a:rPr lang="en-US" altLang="en-US" sz="2000"/>
              <a:t>As X goes up, Y goes up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  X &amp; Y vary in the same direction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 positive Pearson’s r</a:t>
            </a:r>
          </a:p>
        </p:txBody>
      </p:sp>
      <p:sp>
        <p:nvSpPr>
          <p:cNvPr id="204806" name="Text Box 6">
            <a:extLst>
              <a:ext uri="{FF2B5EF4-FFF2-40B4-BE49-F238E27FC236}">
                <a16:creationId xmlns:a16="http://schemas.microsoft.com/office/drawing/2014/main" id="{5791CBC0-FB31-4380-9574-4055ABD6B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876800"/>
            <a:ext cx="3581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 </a:t>
            </a:r>
            <a:r>
              <a:rPr lang="en-US" altLang="en-US" sz="2000"/>
              <a:t>As X goes up, Y goes down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  X &amp; Y vary in opposite directions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 negative Pearson’s r</a:t>
            </a:r>
          </a:p>
        </p:txBody>
      </p:sp>
      <p:grpSp>
        <p:nvGrpSpPr>
          <p:cNvPr id="204807" name="Group 7">
            <a:extLst>
              <a:ext uri="{FF2B5EF4-FFF2-40B4-BE49-F238E27FC236}">
                <a16:creationId xmlns:a16="http://schemas.microsoft.com/office/drawing/2014/main" id="{37FF8558-E10E-6E5E-E2A7-BF32A775A0D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209800"/>
            <a:ext cx="3124200" cy="2732088"/>
            <a:chOff x="672" y="1200"/>
            <a:chExt cx="1968" cy="1721"/>
          </a:xfrm>
        </p:grpSpPr>
        <p:grpSp>
          <p:nvGrpSpPr>
            <p:cNvPr id="204808" name="Group 8">
              <a:extLst>
                <a:ext uri="{FF2B5EF4-FFF2-40B4-BE49-F238E27FC236}">
                  <a16:creationId xmlns:a16="http://schemas.microsoft.com/office/drawing/2014/main" id="{1319AC7F-F1BF-C901-1333-6361C9CE1D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248"/>
              <a:ext cx="1680" cy="1536"/>
              <a:chOff x="2592" y="2496"/>
              <a:chExt cx="1008" cy="912"/>
            </a:xfrm>
          </p:grpSpPr>
          <p:grpSp>
            <p:nvGrpSpPr>
              <p:cNvPr id="204809" name="Group 9">
                <a:extLst>
                  <a:ext uri="{FF2B5EF4-FFF2-40B4-BE49-F238E27FC236}">
                    <a16:creationId xmlns:a16="http://schemas.microsoft.com/office/drawing/2014/main" id="{CAE93004-C817-18B9-6FA9-D57E738424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2496"/>
                <a:ext cx="1008" cy="912"/>
                <a:chOff x="816" y="2784"/>
                <a:chExt cx="1008" cy="912"/>
              </a:xfrm>
            </p:grpSpPr>
            <p:grpSp>
              <p:nvGrpSpPr>
                <p:cNvPr id="204810" name="Group 10">
                  <a:extLst>
                    <a:ext uri="{FF2B5EF4-FFF2-40B4-BE49-F238E27FC236}">
                      <a16:creationId xmlns:a16="http://schemas.microsoft.com/office/drawing/2014/main" id="{977BB535-AB1C-9994-21FD-3CB639DFB5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6" y="2784"/>
                  <a:ext cx="1008" cy="912"/>
                  <a:chOff x="816" y="1584"/>
                  <a:chExt cx="1008" cy="912"/>
                </a:xfrm>
              </p:grpSpPr>
              <p:sp>
                <p:nvSpPr>
                  <p:cNvPr id="204811" name="Line 11">
                    <a:extLst>
                      <a:ext uri="{FF2B5EF4-FFF2-40B4-BE49-F238E27FC236}">
                        <a16:creationId xmlns:a16="http://schemas.microsoft.com/office/drawing/2014/main" id="{1F18C906-5539-67A6-D16C-20358EADE6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1584"/>
                    <a:ext cx="0" cy="9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812" name="Line 12">
                    <a:extLst>
                      <a:ext uri="{FF2B5EF4-FFF2-40B4-BE49-F238E27FC236}">
                        <a16:creationId xmlns:a16="http://schemas.microsoft.com/office/drawing/2014/main" id="{FCC05F24-14CC-E94E-ECE2-CA1226717E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96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4813" name="Oval 13">
                  <a:extLst>
                    <a:ext uri="{FF2B5EF4-FFF2-40B4-BE49-F238E27FC236}">
                      <a16:creationId xmlns:a16="http://schemas.microsoft.com/office/drawing/2014/main" id="{C0B6902E-3FB9-A379-8417-74E171DCC6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345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14" name="Oval 14">
                  <a:extLst>
                    <a:ext uri="{FF2B5EF4-FFF2-40B4-BE49-F238E27FC236}">
                      <a16:creationId xmlns:a16="http://schemas.microsoft.com/office/drawing/2014/main" id="{1490308B-7649-C20C-25D9-94D8E0494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31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15" name="Oval 15">
                  <a:extLst>
                    <a:ext uri="{FF2B5EF4-FFF2-40B4-BE49-F238E27FC236}">
                      <a16:creationId xmlns:a16="http://schemas.microsoft.com/office/drawing/2014/main" id="{C2234731-0CE9-2DF6-CD73-460650DA9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331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16" name="Oval 16">
                  <a:extLst>
                    <a:ext uri="{FF2B5EF4-FFF2-40B4-BE49-F238E27FC236}">
                      <a16:creationId xmlns:a16="http://schemas.microsoft.com/office/drawing/2014/main" id="{72ED0FD4-3DA2-43DE-CB93-16A2954813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31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17" name="Oval 17">
                  <a:extLst>
                    <a:ext uri="{FF2B5EF4-FFF2-40B4-BE49-F238E27FC236}">
                      <a16:creationId xmlns:a16="http://schemas.microsoft.com/office/drawing/2014/main" id="{3E0B3CD5-C0E5-3E10-A3A1-ADB2D5969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321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18" name="Oval 18">
                  <a:extLst>
                    <a:ext uri="{FF2B5EF4-FFF2-40B4-BE49-F238E27FC236}">
                      <a16:creationId xmlns:a16="http://schemas.microsoft.com/office/drawing/2014/main" id="{F81912D5-84F8-38C8-A4B8-9EDD9AAAD9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19" name="Oval 19">
                  <a:extLst>
                    <a:ext uri="{FF2B5EF4-FFF2-40B4-BE49-F238E27FC236}">
                      <a16:creationId xmlns:a16="http://schemas.microsoft.com/office/drawing/2014/main" id="{8A7C84D3-93BA-9728-1605-389058F90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307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20" name="Oval 20">
                  <a:extLst>
                    <a:ext uri="{FF2B5EF4-FFF2-40B4-BE49-F238E27FC236}">
                      <a16:creationId xmlns:a16="http://schemas.microsoft.com/office/drawing/2014/main" id="{A836E6BB-74A5-F295-02AF-661109211F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12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21" name="Oval 21">
                  <a:extLst>
                    <a:ext uri="{FF2B5EF4-FFF2-40B4-BE49-F238E27FC236}">
                      <a16:creationId xmlns:a16="http://schemas.microsoft.com/office/drawing/2014/main" id="{9C2F6F54-ED9D-B50E-78B6-A28727A8A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3408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22" name="Oval 22">
                  <a:extLst>
                    <a:ext uri="{FF2B5EF4-FFF2-40B4-BE49-F238E27FC236}">
                      <a16:creationId xmlns:a16="http://schemas.microsoft.com/office/drawing/2014/main" id="{F71E9AFA-8657-FBE2-E684-47DE6D98A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928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23" name="Oval 23">
                  <a:extLst>
                    <a:ext uri="{FF2B5EF4-FFF2-40B4-BE49-F238E27FC236}">
                      <a16:creationId xmlns:a16="http://schemas.microsoft.com/office/drawing/2014/main" id="{2C608A13-013F-5417-DCB7-9438B3326E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55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4824" name="Line 24">
                <a:extLst>
                  <a:ext uri="{FF2B5EF4-FFF2-40B4-BE49-F238E27FC236}">
                    <a16:creationId xmlns:a16="http://schemas.microsoft.com/office/drawing/2014/main" id="{EEEBCC44-57DA-0469-4971-F53933257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2592"/>
                <a:ext cx="672" cy="672"/>
              </a:xfrm>
              <a:prstGeom prst="line">
                <a:avLst/>
              </a:prstGeom>
              <a:noFill/>
              <a:ln w="22225">
                <a:solidFill>
                  <a:srgbClr val="FF232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825" name="Text Box 25">
              <a:extLst>
                <a:ext uri="{FF2B5EF4-FFF2-40B4-BE49-F238E27FC236}">
                  <a16:creationId xmlns:a16="http://schemas.microsoft.com/office/drawing/2014/main" id="{E40C5189-8106-4513-5200-241CBC997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204826" name="Text Box 26">
              <a:extLst>
                <a:ext uri="{FF2B5EF4-FFF2-40B4-BE49-F238E27FC236}">
                  <a16:creationId xmlns:a16="http://schemas.microsoft.com/office/drawing/2014/main" id="{D5AB0128-9012-2FC4-6C7D-71E1A4E7F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688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</p:grpSp>
      <p:grpSp>
        <p:nvGrpSpPr>
          <p:cNvPr id="204827" name="Group 27">
            <a:extLst>
              <a:ext uri="{FF2B5EF4-FFF2-40B4-BE49-F238E27FC236}">
                <a16:creationId xmlns:a16="http://schemas.microsoft.com/office/drawing/2014/main" id="{1F5DB88B-AB79-BA4A-2478-4FB474858122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209800"/>
            <a:ext cx="3124200" cy="2732088"/>
            <a:chOff x="3216" y="1200"/>
            <a:chExt cx="1968" cy="1721"/>
          </a:xfrm>
        </p:grpSpPr>
        <p:grpSp>
          <p:nvGrpSpPr>
            <p:cNvPr id="204828" name="Group 28">
              <a:extLst>
                <a:ext uri="{FF2B5EF4-FFF2-40B4-BE49-F238E27FC236}">
                  <a16:creationId xmlns:a16="http://schemas.microsoft.com/office/drawing/2014/main" id="{1EF476C5-D911-2799-A35B-9A2E4390E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248"/>
              <a:ext cx="1680" cy="1536"/>
              <a:chOff x="2592" y="1296"/>
              <a:chExt cx="1008" cy="912"/>
            </a:xfrm>
          </p:grpSpPr>
          <p:grpSp>
            <p:nvGrpSpPr>
              <p:cNvPr id="204829" name="Group 29">
                <a:extLst>
                  <a:ext uri="{FF2B5EF4-FFF2-40B4-BE49-F238E27FC236}">
                    <a16:creationId xmlns:a16="http://schemas.microsoft.com/office/drawing/2014/main" id="{602C4745-074F-5CF1-547B-75EB980B7C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296"/>
                <a:ext cx="1008" cy="912"/>
                <a:chOff x="816" y="1584"/>
                <a:chExt cx="1008" cy="912"/>
              </a:xfrm>
            </p:grpSpPr>
            <p:grpSp>
              <p:nvGrpSpPr>
                <p:cNvPr id="204830" name="Group 30">
                  <a:extLst>
                    <a:ext uri="{FF2B5EF4-FFF2-40B4-BE49-F238E27FC236}">
                      <a16:creationId xmlns:a16="http://schemas.microsoft.com/office/drawing/2014/main" id="{4A54C510-B3DF-C915-D28A-2C1FED70B7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6" y="1584"/>
                  <a:ext cx="1008" cy="912"/>
                  <a:chOff x="816" y="1584"/>
                  <a:chExt cx="1008" cy="912"/>
                </a:xfrm>
              </p:grpSpPr>
              <p:sp>
                <p:nvSpPr>
                  <p:cNvPr id="204831" name="Line 31">
                    <a:extLst>
                      <a:ext uri="{FF2B5EF4-FFF2-40B4-BE49-F238E27FC236}">
                        <a16:creationId xmlns:a16="http://schemas.microsoft.com/office/drawing/2014/main" id="{BE259352-23B4-AD44-EBD8-BC2CF3163A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1584"/>
                    <a:ext cx="0" cy="9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832" name="Line 32">
                    <a:extLst>
                      <a:ext uri="{FF2B5EF4-FFF2-40B4-BE49-F238E27FC236}">
                        <a16:creationId xmlns:a16="http://schemas.microsoft.com/office/drawing/2014/main" id="{F4D7996C-DD97-F052-9A81-043B4AB3EB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96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4833" name="Oval 33">
                  <a:extLst>
                    <a:ext uri="{FF2B5EF4-FFF2-40B4-BE49-F238E27FC236}">
                      <a16:creationId xmlns:a16="http://schemas.microsoft.com/office/drawing/2014/main" id="{30F53787-8CDE-FAA3-74DB-C15DB67D1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824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34" name="Oval 34">
                  <a:extLst>
                    <a:ext uri="{FF2B5EF4-FFF2-40B4-BE49-F238E27FC236}">
                      <a16:creationId xmlns:a16="http://schemas.microsoft.com/office/drawing/2014/main" id="{450167F0-A865-01CE-8B47-0779D19A2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92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35" name="Oval 35">
                  <a:extLst>
                    <a:ext uri="{FF2B5EF4-FFF2-40B4-BE49-F238E27FC236}">
                      <a16:creationId xmlns:a16="http://schemas.microsoft.com/office/drawing/2014/main" id="{1E237CC1-55C9-92C9-45F0-A44A12413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968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36" name="Oval 36">
                  <a:extLst>
                    <a:ext uri="{FF2B5EF4-FFF2-40B4-BE49-F238E27FC236}">
                      <a16:creationId xmlns:a16="http://schemas.microsoft.com/office/drawing/2014/main" id="{5DA1E943-73CE-648E-0813-C9B1CFCF01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201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37" name="Oval 37">
                  <a:extLst>
                    <a:ext uri="{FF2B5EF4-FFF2-40B4-BE49-F238E27FC236}">
                      <a16:creationId xmlns:a16="http://schemas.microsoft.com/office/drawing/2014/main" id="{1D2A0A0D-E8C8-4ADD-BDF5-EBB79A467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87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38" name="Oval 38">
                  <a:extLst>
                    <a:ext uri="{FF2B5EF4-FFF2-40B4-BE49-F238E27FC236}">
                      <a16:creationId xmlns:a16="http://schemas.microsoft.com/office/drawing/2014/main" id="{8C114E95-D1E7-546D-A6C8-D1FB48475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11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39" name="Oval 39">
                  <a:extLst>
                    <a:ext uri="{FF2B5EF4-FFF2-40B4-BE49-F238E27FC236}">
                      <a16:creationId xmlns:a16="http://schemas.microsoft.com/office/drawing/2014/main" id="{306104FE-D64A-9770-A533-8963DDFBD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216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40" name="Oval 40">
                  <a:extLst>
                    <a:ext uri="{FF2B5EF4-FFF2-40B4-BE49-F238E27FC236}">
                      <a16:creationId xmlns:a16="http://schemas.microsoft.com/office/drawing/2014/main" id="{1177D002-DBDE-4207-5523-70FB8D8343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841" name="Oval 41">
                  <a:extLst>
                    <a:ext uri="{FF2B5EF4-FFF2-40B4-BE49-F238E27FC236}">
                      <a16:creationId xmlns:a16="http://schemas.microsoft.com/office/drawing/2014/main" id="{0511EF0D-BC9B-C952-CAC9-F27D0256BB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16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4842" name="Line 42">
                <a:extLst>
                  <a:ext uri="{FF2B5EF4-FFF2-40B4-BE49-F238E27FC236}">
                    <a16:creationId xmlns:a16="http://schemas.microsoft.com/office/drawing/2014/main" id="{484523BF-43F4-7464-87E7-7ADCD227A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720" cy="624"/>
              </a:xfrm>
              <a:prstGeom prst="line">
                <a:avLst/>
              </a:prstGeom>
              <a:noFill/>
              <a:ln w="22225">
                <a:solidFill>
                  <a:srgbClr val="FF232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843" name="Text Box 43">
              <a:extLst>
                <a:ext uri="{FF2B5EF4-FFF2-40B4-BE49-F238E27FC236}">
                  <a16:creationId xmlns:a16="http://schemas.microsoft.com/office/drawing/2014/main" id="{12595578-4DB1-DA3D-2E61-1F80ECC8A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00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204844" name="Text Box 44">
              <a:extLst>
                <a:ext uri="{FF2B5EF4-FFF2-40B4-BE49-F238E27FC236}">
                  <a16:creationId xmlns:a16="http://schemas.microsoft.com/office/drawing/2014/main" id="{3F7445EB-D85E-D10F-79EE-46537468A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688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utoUpdateAnimBg="0"/>
      <p:bldP spid="204804" grpId="0" build="p" autoUpdateAnimBg="0"/>
      <p:bldP spid="204805" grpId="0" autoUpdateAnimBg="0"/>
      <p:bldP spid="204806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039F2160-CAA7-3368-E64D-2E25494D2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Strength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8CC55874-C246-7FBA-F6AB-D905BA511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Zero means “no relationship”.</a:t>
            </a:r>
          </a:p>
          <a:p>
            <a:pPr lvl="1"/>
            <a:r>
              <a:rPr lang="en-US" altLang="en-US"/>
              <a:t>The farther the r is from zero, the stronger the relationship</a:t>
            </a:r>
          </a:p>
          <a:p>
            <a:r>
              <a:rPr lang="en-US" altLang="en-US"/>
              <a:t>The strength of the relationship</a:t>
            </a:r>
          </a:p>
          <a:p>
            <a:pPr lvl="1"/>
            <a:r>
              <a:rPr lang="en-US" altLang="en-US"/>
              <a:t>Spread around the line (note the axis scales)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bldLvl="4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A1848004-AC92-54D2-3D36-F05E004EA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Strength</a:t>
            </a:r>
          </a:p>
        </p:txBody>
      </p:sp>
      <p:grpSp>
        <p:nvGrpSpPr>
          <p:cNvPr id="206851" name="Group 3">
            <a:extLst>
              <a:ext uri="{FF2B5EF4-FFF2-40B4-BE49-F238E27FC236}">
                <a16:creationId xmlns:a16="http://schemas.microsoft.com/office/drawing/2014/main" id="{E8EC018A-1EAD-1291-0D57-5632F4C83F3B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05001"/>
            <a:ext cx="2438400" cy="2125663"/>
            <a:chOff x="1152" y="1008"/>
            <a:chExt cx="1536" cy="1339"/>
          </a:xfrm>
        </p:grpSpPr>
        <p:grpSp>
          <p:nvGrpSpPr>
            <p:cNvPr id="206852" name="Group 4">
              <a:extLst>
                <a:ext uri="{FF2B5EF4-FFF2-40B4-BE49-F238E27FC236}">
                  <a16:creationId xmlns:a16="http://schemas.microsoft.com/office/drawing/2014/main" id="{E8CAA18F-F8DC-BF12-4DB3-A8880BE7D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008"/>
              <a:ext cx="1008" cy="912"/>
              <a:chOff x="1152" y="1008"/>
              <a:chExt cx="1008" cy="912"/>
            </a:xfrm>
          </p:grpSpPr>
          <p:grpSp>
            <p:nvGrpSpPr>
              <p:cNvPr id="206853" name="Group 5">
                <a:extLst>
                  <a:ext uri="{FF2B5EF4-FFF2-40B4-BE49-F238E27FC236}">
                    <a16:creationId xmlns:a16="http://schemas.microsoft.com/office/drawing/2014/main" id="{05E5E7B0-1D76-011F-8093-44847CDE49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008"/>
                <a:ext cx="1008" cy="912"/>
                <a:chOff x="816" y="1584"/>
                <a:chExt cx="1008" cy="912"/>
              </a:xfrm>
            </p:grpSpPr>
            <p:sp>
              <p:nvSpPr>
                <p:cNvPr id="206854" name="Line 6">
                  <a:extLst>
                    <a:ext uri="{FF2B5EF4-FFF2-40B4-BE49-F238E27FC236}">
                      <a16:creationId xmlns:a16="http://schemas.microsoft.com/office/drawing/2014/main" id="{A81AADFA-B925-6DCA-4552-FD2AAFD3F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1584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55" name="Line 7">
                  <a:extLst>
                    <a:ext uri="{FF2B5EF4-FFF2-40B4-BE49-F238E27FC236}">
                      <a16:creationId xmlns:a16="http://schemas.microsoft.com/office/drawing/2014/main" id="{F210D2D5-5C69-F2B8-7EB1-4AAC4F1FC6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6856" name="Oval 8">
                <a:extLst>
                  <a:ext uri="{FF2B5EF4-FFF2-40B4-BE49-F238E27FC236}">
                    <a16:creationId xmlns:a16="http://schemas.microsoft.com/office/drawing/2014/main" id="{51507FFA-F0EE-635C-370E-69D10865D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57" name="Oval 9">
                <a:extLst>
                  <a:ext uri="{FF2B5EF4-FFF2-40B4-BE49-F238E27FC236}">
                    <a16:creationId xmlns:a16="http://schemas.microsoft.com/office/drawing/2014/main" id="{6F01FBAB-F37D-FB1E-259E-E1E8FC5E5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58" name="Oval 10">
                <a:extLst>
                  <a:ext uri="{FF2B5EF4-FFF2-40B4-BE49-F238E27FC236}">
                    <a16:creationId xmlns:a16="http://schemas.microsoft.com/office/drawing/2014/main" id="{C3610FC5-6E5A-2FAA-FCEC-948E36459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59" name="Oval 11">
                <a:extLst>
                  <a:ext uri="{FF2B5EF4-FFF2-40B4-BE49-F238E27FC236}">
                    <a16:creationId xmlns:a16="http://schemas.microsoft.com/office/drawing/2014/main" id="{43C3DB32-0216-1919-F400-BA1B7955E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60" name="Oval 12">
                <a:extLst>
                  <a:ext uri="{FF2B5EF4-FFF2-40B4-BE49-F238E27FC236}">
                    <a16:creationId xmlns:a16="http://schemas.microsoft.com/office/drawing/2014/main" id="{0803717B-E190-BF9A-041D-6EC66E36D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61" name="Oval 13">
                <a:extLst>
                  <a:ext uri="{FF2B5EF4-FFF2-40B4-BE49-F238E27FC236}">
                    <a16:creationId xmlns:a16="http://schemas.microsoft.com/office/drawing/2014/main" id="{41A7825C-B381-337D-3663-AA3D2706C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0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206862" name="Oval 14">
                <a:extLst>
                  <a:ext uri="{FF2B5EF4-FFF2-40B4-BE49-F238E27FC236}">
                    <a16:creationId xmlns:a16="http://schemas.microsoft.com/office/drawing/2014/main" id="{8306AF20-96A7-53DA-AD8A-B4FD1421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1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6863" name="Line 15">
              <a:extLst>
                <a:ext uri="{FF2B5EF4-FFF2-40B4-BE49-F238E27FC236}">
                  <a16:creationId xmlns:a16="http://schemas.microsoft.com/office/drawing/2014/main" id="{F30D6900-79D6-CD13-38DB-398DC09DA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056"/>
              <a:ext cx="624" cy="624"/>
            </a:xfrm>
            <a:prstGeom prst="line">
              <a:avLst/>
            </a:prstGeom>
            <a:noFill/>
            <a:ln w="22225">
              <a:solidFill>
                <a:srgbClr val="FF232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64" name="Text Box 16">
              <a:extLst>
                <a:ext uri="{FF2B5EF4-FFF2-40B4-BE49-F238E27FC236}">
                  <a16:creationId xmlns:a16="http://schemas.microsoft.com/office/drawing/2014/main" id="{B8FDB0FF-92E2-A460-81F1-19E4DC0E1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16"/>
              <a:ext cx="153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r = 1.0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“perfect positive corr.”</a:t>
              </a:r>
            </a:p>
          </p:txBody>
        </p:sp>
      </p:grpSp>
      <p:grpSp>
        <p:nvGrpSpPr>
          <p:cNvPr id="206866" name="Group 18">
            <a:extLst>
              <a:ext uri="{FF2B5EF4-FFF2-40B4-BE49-F238E27FC236}">
                <a16:creationId xmlns:a16="http://schemas.microsoft.com/office/drawing/2014/main" id="{512D3096-0D48-1FF2-011A-09714D23224B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905000"/>
            <a:ext cx="1600200" cy="1447800"/>
            <a:chOff x="816" y="1584"/>
            <a:chExt cx="1008" cy="912"/>
          </a:xfrm>
        </p:grpSpPr>
        <p:sp>
          <p:nvSpPr>
            <p:cNvPr id="206867" name="Line 19">
              <a:extLst>
                <a:ext uri="{FF2B5EF4-FFF2-40B4-BE49-F238E27FC236}">
                  <a16:creationId xmlns:a16="http://schemas.microsoft.com/office/drawing/2014/main" id="{468B1E91-0E01-37E1-BA69-0974E782C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8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68" name="Line 20">
              <a:extLst>
                <a:ext uri="{FF2B5EF4-FFF2-40B4-BE49-F238E27FC236}">
                  <a16:creationId xmlns:a16="http://schemas.microsoft.com/office/drawing/2014/main" id="{6E00F26F-FD81-C6B7-A0B6-6BC26D845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9" name="Oval 21">
            <a:extLst>
              <a:ext uri="{FF2B5EF4-FFF2-40B4-BE49-F238E27FC236}">
                <a16:creationId xmlns:a16="http://schemas.microsoft.com/office/drawing/2014/main" id="{B98C944F-C162-136E-060F-18FA644DE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0" name="Oval 22">
            <a:extLst>
              <a:ext uri="{FF2B5EF4-FFF2-40B4-BE49-F238E27FC236}">
                <a16:creationId xmlns:a16="http://schemas.microsoft.com/office/drawing/2014/main" id="{3503DD97-B1BC-4568-CA64-BA04AFE2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1" name="Oval 23">
            <a:extLst>
              <a:ext uri="{FF2B5EF4-FFF2-40B4-BE49-F238E27FC236}">
                <a16:creationId xmlns:a16="http://schemas.microsoft.com/office/drawing/2014/main" id="{FAF6C022-F155-7876-4A4C-B660A609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2" name="Oval 24">
            <a:extLst>
              <a:ext uri="{FF2B5EF4-FFF2-40B4-BE49-F238E27FC236}">
                <a16:creationId xmlns:a16="http://schemas.microsoft.com/office/drawing/2014/main" id="{FC74D08D-C568-94F5-B987-4051DBF1C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3" name="Oval 25">
            <a:extLst>
              <a:ext uri="{FF2B5EF4-FFF2-40B4-BE49-F238E27FC236}">
                <a16:creationId xmlns:a16="http://schemas.microsoft.com/office/drawing/2014/main" id="{70399458-C017-D513-CEF7-59B242B53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4" name="Oval 26">
            <a:extLst>
              <a:ext uri="{FF2B5EF4-FFF2-40B4-BE49-F238E27FC236}">
                <a16:creationId xmlns:a16="http://schemas.microsoft.com/office/drawing/2014/main" id="{D4E6FD92-DF49-6277-CC22-864BF3E13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5" name="Oval 27">
            <a:extLst>
              <a:ext uri="{FF2B5EF4-FFF2-40B4-BE49-F238E27FC236}">
                <a16:creationId xmlns:a16="http://schemas.microsoft.com/office/drawing/2014/main" id="{10A9E264-1459-3DC5-5319-0F4E785B0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6" name="Line 28">
            <a:extLst>
              <a:ext uri="{FF2B5EF4-FFF2-40B4-BE49-F238E27FC236}">
                <a16:creationId xmlns:a16="http://schemas.microsoft.com/office/drawing/2014/main" id="{306E48F4-D159-75CE-944D-8A2A60BB0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057400"/>
            <a:ext cx="1066800" cy="1066800"/>
          </a:xfrm>
          <a:prstGeom prst="line">
            <a:avLst/>
          </a:prstGeom>
          <a:noFill/>
          <a:ln w="22225">
            <a:solidFill>
              <a:srgbClr val="FF23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7" name="Text Box 29">
            <a:extLst>
              <a:ext uri="{FF2B5EF4-FFF2-40B4-BE49-F238E27FC236}">
                <a16:creationId xmlns:a16="http://schemas.microsoft.com/office/drawing/2014/main" id="{45F58D16-8E68-B75E-D664-FB7B7B008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2590800" cy="80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r = -1.0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“perfect negative corr.”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6879" name="Oval 31">
            <a:extLst>
              <a:ext uri="{FF2B5EF4-FFF2-40B4-BE49-F238E27FC236}">
                <a16:creationId xmlns:a16="http://schemas.microsoft.com/office/drawing/2014/main" id="{CAAA7CF5-D95C-DC0D-0A54-770D6D80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0" name="Oval 32">
            <a:extLst>
              <a:ext uri="{FF2B5EF4-FFF2-40B4-BE49-F238E27FC236}">
                <a16:creationId xmlns:a16="http://schemas.microsoft.com/office/drawing/2014/main" id="{C35B3BE1-7B8D-FC80-0665-61451A48B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1" name="Oval 33">
            <a:extLst>
              <a:ext uri="{FF2B5EF4-FFF2-40B4-BE49-F238E27FC236}">
                <a16:creationId xmlns:a16="http://schemas.microsoft.com/office/drawing/2014/main" id="{FD040292-9A57-369E-BDD0-67C33CB55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2" name="Oval 34">
            <a:extLst>
              <a:ext uri="{FF2B5EF4-FFF2-40B4-BE49-F238E27FC236}">
                <a16:creationId xmlns:a16="http://schemas.microsoft.com/office/drawing/2014/main" id="{5863F28E-532C-FDB0-59F2-6A34567F6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3" name="Oval 35">
            <a:extLst>
              <a:ext uri="{FF2B5EF4-FFF2-40B4-BE49-F238E27FC236}">
                <a16:creationId xmlns:a16="http://schemas.microsoft.com/office/drawing/2014/main" id="{1845C62D-403C-30BB-785F-566557363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4" name="Oval 36">
            <a:extLst>
              <a:ext uri="{FF2B5EF4-FFF2-40B4-BE49-F238E27FC236}">
                <a16:creationId xmlns:a16="http://schemas.microsoft.com/office/drawing/2014/main" id="{1425008C-473B-763A-6A79-F65B08A2F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5" name="Oval 37">
            <a:extLst>
              <a:ext uri="{FF2B5EF4-FFF2-40B4-BE49-F238E27FC236}">
                <a16:creationId xmlns:a16="http://schemas.microsoft.com/office/drawing/2014/main" id="{EFB9F7FC-9883-83B4-3BB6-D6B60F9F0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6" name="Oval 38">
            <a:extLst>
              <a:ext uri="{FF2B5EF4-FFF2-40B4-BE49-F238E27FC236}">
                <a16:creationId xmlns:a16="http://schemas.microsoft.com/office/drawing/2014/main" id="{DDBE25A5-EF21-52A0-A021-D601A5E73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7" name="Oval 39">
            <a:extLst>
              <a:ext uri="{FF2B5EF4-FFF2-40B4-BE49-F238E27FC236}">
                <a16:creationId xmlns:a16="http://schemas.microsoft.com/office/drawing/2014/main" id="{2B96ECBF-BA6D-9D72-6803-8596FFD3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9" name="Line 41">
            <a:extLst>
              <a:ext uri="{FF2B5EF4-FFF2-40B4-BE49-F238E27FC236}">
                <a16:creationId xmlns:a16="http://schemas.microsoft.com/office/drawing/2014/main" id="{587AD3B6-6B09-DAAC-40BD-C6E1A9DEB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67000"/>
            <a:ext cx="1371600" cy="0"/>
          </a:xfrm>
          <a:prstGeom prst="line">
            <a:avLst/>
          </a:prstGeom>
          <a:noFill/>
          <a:ln w="22225">
            <a:solidFill>
              <a:srgbClr val="FF23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890" name="Group 42">
            <a:extLst>
              <a:ext uri="{FF2B5EF4-FFF2-40B4-BE49-F238E27FC236}">
                <a16:creationId xmlns:a16="http://schemas.microsoft.com/office/drawing/2014/main" id="{A7143172-44EA-31E7-BB6E-D53EBBF0C60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905001"/>
            <a:ext cx="2667000" cy="2411413"/>
            <a:chOff x="2640" y="1008"/>
            <a:chExt cx="1680" cy="1519"/>
          </a:xfrm>
        </p:grpSpPr>
        <p:grpSp>
          <p:nvGrpSpPr>
            <p:cNvPr id="206891" name="Group 43">
              <a:extLst>
                <a:ext uri="{FF2B5EF4-FFF2-40B4-BE49-F238E27FC236}">
                  <a16:creationId xmlns:a16="http://schemas.microsoft.com/office/drawing/2014/main" id="{B24E1F4D-95C1-D7F8-B6C5-6798B1EF7C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008"/>
              <a:ext cx="1008" cy="912"/>
              <a:chOff x="816" y="1584"/>
              <a:chExt cx="1008" cy="912"/>
            </a:xfrm>
          </p:grpSpPr>
          <p:sp>
            <p:nvSpPr>
              <p:cNvPr id="206892" name="Line 44">
                <a:extLst>
                  <a:ext uri="{FF2B5EF4-FFF2-40B4-BE49-F238E27FC236}">
                    <a16:creationId xmlns:a16="http://schemas.microsoft.com/office/drawing/2014/main" id="{A13B5B4A-8F72-426F-A30B-6183FA1C5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584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93" name="Line 45">
                <a:extLst>
                  <a:ext uri="{FF2B5EF4-FFF2-40B4-BE49-F238E27FC236}">
                    <a16:creationId xmlns:a16="http://schemas.microsoft.com/office/drawing/2014/main" id="{C836041A-4A63-EDD0-5D3C-FCE6EA003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49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6894" name="Text Box 46">
              <a:extLst>
                <a:ext uri="{FF2B5EF4-FFF2-40B4-BE49-F238E27FC236}">
                  <a16:creationId xmlns:a16="http://schemas.microsoft.com/office/drawing/2014/main" id="{191C380A-B8BB-86B9-4C45-F342448C7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064"/>
              <a:ext cx="1680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r = 0.0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“no relationship”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206895" name="Group 47">
            <a:extLst>
              <a:ext uri="{FF2B5EF4-FFF2-40B4-BE49-F238E27FC236}">
                <a16:creationId xmlns:a16="http://schemas.microsoft.com/office/drawing/2014/main" id="{3C9D58DB-2BB5-D079-BFC7-6B05C0D62E8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267203"/>
            <a:ext cx="7696200" cy="674688"/>
            <a:chOff x="768" y="2928"/>
            <a:chExt cx="4848" cy="425"/>
          </a:xfrm>
        </p:grpSpPr>
        <p:sp>
          <p:nvSpPr>
            <p:cNvPr id="206896" name="Line 48">
              <a:extLst>
                <a:ext uri="{FF2B5EF4-FFF2-40B4-BE49-F238E27FC236}">
                  <a16:creationId xmlns:a16="http://schemas.microsoft.com/office/drawing/2014/main" id="{934BE43D-B5DF-B276-8496-610BE3C56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976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97" name="Text Box 49">
              <a:extLst>
                <a:ext uri="{FF2B5EF4-FFF2-40B4-BE49-F238E27FC236}">
                  <a16:creationId xmlns:a16="http://schemas.microsoft.com/office/drawing/2014/main" id="{12E15208-9010-274D-578C-9FC579B3E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-1.0</a:t>
              </a:r>
            </a:p>
          </p:txBody>
        </p:sp>
        <p:sp>
          <p:nvSpPr>
            <p:cNvPr id="206898" name="Line 50">
              <a:extLst>
                <a:ext uri="{FF2B5EF4-FFF2-40B4-BE49-F238E27FC236}">
                  <a16:creationId xmlns:a16="http://schemas.microsoft.com/office/drawing/2014/main" id="{A37255FF-0612-2A67-78D6-4360139C2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99" name="Line 51">
              <a:extLst>
                <a:ext uri="{FF2B5EF4-FFF2-40B4-BE49-F238E27FC236}">
                  <a16:creationId xmlns:a16="http://schemas.microsoft.com/office/drawing/2014/main" id="{041875C9-F345-C2F9-0D66-B7ADC0EC8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00" name="Line 52">
              <a:extLst>
                <a:ext uri="{FF2B5EF4-FFF2-40B4-BE49-F238E27FC236}">
                  <a16:creationId xmlns:a16="http://schemas.microsoft.com/office/drawing/2014/main" id="{34288C4F-D15A-CBAA-CA61-C154D717A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01" name="Text Box 53">
              <a:extLst>
                <a:ext uri="{FF2B5EF4-FFF2-40B4-BE49-F238E27FC236}">
                  <a16:creationId xmlns:a16="http://schemas.microsoft.com/office/drawing/2014/main" id="{CCF1F2F8-F8DD-D502-9548-B6C961385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120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0.0</a:t>
              </a:r>
            </a:p>
          </p:txBody>
        </p:sp>
        <p:sp>
          <p:nvSpPr>
            <p:cNvPr id="206902" name="Text Box 54">
              <a:extLst>
                <a:ext uri="{FF2B5EF4-FFF2-40B4-BE49-F238E27FC236}">
                  <a16:creationId xmlns:a16="http://schemas.microsoft.com/office/drawing/2014/main" id="{C79DEABB-9AFC-9A1F-EC45-3F311B6A7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120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+1.0</a:t>
              </a:r>
            </a:p>
          </p:txBody>
        </p:sp>
      </p:grpSp>
      <p:grpSp>
        <p:nvGrpSpPr>
          <p:cNvPr id="206903" name="Group 55">
            <a:extLst>
              <a:ext uri="{FF2B5EF4-FFF2-40B4-BE49-F238E27FC236}">
                <a16:creationId xmlns:a16="http://schemas.microsoft.com/office/drawing/2014/main" id="{64505BD8-52E7-AEB7-8461-59D5019E11C2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334001"/>
            <a:ext cx="6400800" cy="854075"/>
            <a:chOff x="1056" y="3360"/>
            <a:chExt cx="4032" cy="538"/>
          </a:xfrm>
        </p:grpSpPr>
        <p:sp>
          <p:nvSpPr>
            <p:cNvPr id="206904" name="AutoShape 56">
              <a:extLst>
                <a:ext uri="{FF2B5EF4-FFF2-40B4-BE49-F238E27FC236}">
                  <a16:creationId xmlns:a16="http://schemas.microsoft.com/office/drawing/2014/main" id="{38829C60-DA70-715D-BEEA-28D7B9195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360"/>
              <a:ext cx="3312" cy="192"/>
            </a:xfrm>
            <a:prstGeom prst="leftRightArrow">
              <a:avLst>
                <a:gd name="adj1" fmla="val 50000"/>
                <a:gd name="adj2" fmla="val 3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05" name="Text Box 57">
              <a:extLst>
                <a:ext uri="{FF2B5EF4-FFF2-40B4-BE49-F238E27FC236}">
                  <a16:creationId xmlns:a16="http://schemas.microsoft.com/office/drawing/2014/main" id="{3C6FF5D2-5503-3815-8745-F501CC345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48"/>
              <a:ext cx="40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Helvetica" panose="020B0604020202020204" pitchFamily="34" charset="0"/>
                </a:rPr>
                <a:t>The farther from zero, the stronger the relationship</a:t>
              </a:r>
              <a:endParaRPr lang="en-US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2C42E461-7E60-C7A1-C641-54989D00C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Strength</a:t>
            </a:r>
          </a:p>
        </p:txBody>
      </p:sp>
      <p:grpSp>
        <p:nvGrpSpPr>
          <p:cNvPr id="207875" name="Group 3">
            <a:extLst>
              <a:ext uri="{FF2B5EF4-FFF2-40B4-BE49-F238E27FC236}">
                <a16:creationId xmlns:a16="http://schemas.microsoft.com/office/drawing/2014/main" id="{E7D9343C-896D-EE76-8821-8B657F8B4DF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724403"/>
            <a:ext cx="7696200" cy="674688"/>
            <a:chOff x="768" y="2928"/>
            <a:chExt cx="4848" cy="425"/>
          </a:xfrm>
        </p:grpSpPr>
        <p:sp>
          <p:nvSpPr>
            <p:cNvPr id="207876" name="Line 4">
              <a:extLst>
                <a:ext uri="{FF2B5EF4-FFF2-40B4-BE49-F238E27FC236}">
                  <a16:creationId xmlns:a16="http://schemas.microsoft.com/office/drawing/2014/main" id="{59F313C7-262E-199E-EAF2-E271CFF73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976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Text Box 5">
              <a:extLst>
                <a:ext uri="{FF2B5EF4-FFF2-40B4-BE49-F238E27FC236}">
                  <a16:creationId xmlns:a16="http://schemas.microsoft.com/office/drawing/2014/main" id="{A4DE4F40-8D6E-A8C1-3E2B-DE5E7F825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-1.0</a:t>
              </a:r>
            </a:p>
          </p:txBody>
        </p:sp>
        <p:sp>
          <p:nvSpPr>
            <p:cNvPr id="207878" name="Line 6">
              <a:extLst>
                <a:ext uri="{FF2B5EF4-FFF2-40B4-BE49-F238E27FC236}">
                  <a16:creationId xmlns:a16="http://schemas.microsoft.com/office/drawing/2014/main" id="{48BA5B80-DABF-E85A-951E-BF2727987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Line 7">
              <a:extLst>
                <a:ext uri="{FF2B5EF4-FFF2-40B4-BE49-F238E27FC236}">
                  <a16:creationId xmlns:a16="http://schemas.microsoft.com/office/drawing/2014/main" id="{F54EEF66-516F-D900-5C61-589971DEA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Line 8">
              <a:extLst>
                <a:ext uri="{FF2B5EF4-FFF2-40B4-BE49-F238E27FC236}">
                  <a16:creationId xmlns:a16="http://schemas.microsoft.com/office/drawing/2014/main" id="{0C1EBB32-A7EB-AF40-B0EE-BD5DC82F4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Text Box 9">
              <a:extLst>
                <a:ext uri="{FF2B5EF4-FFF2-40B4-BE49-F238E27FC236}">
                  <a16:creationId xmlns:a16="http://schemas.microsoft.com/office/drawing/2014/main" id="{C60DAFE2-1A00-D284-906B-DBCED731E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120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0.0</a:t>
              </a:r>
            </a:p>
          </p:txBody>
        </p:sp>
        <p:sp>
          <p:nvSpPr>
            <p:cNvPr id="207882" name="Text Box 10">
              <a:extLst>
                <a:ext uri="{FF2B5EF4-FFF2-40B4-BE49-F238E27FC236}">
                  <a16:creationId xmlns:a16="http://schemas.microsoft.com/office/drawing/2014/main" id="{9DDD0267-A686-E262-E397-7D99FFFB2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120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+1.0</a:t>
              </a:r>
            </a:p>
          </p:txBody>
        </p:sp>
      </p:grpSp>
      <p:grpSp>
        <p:nvGrpSpPr>
          <p:cNvPr id="207883" name="Group 11">
            <a:extLst>
              <a:ext uri="{FF2B5EF4-FFF2-40B4-BE49-F238E27FC236}">
                <a16:creationId xmlns:a16="http://schemas.microsoft.com/office/drawing/2014/main" id="{7CD0104D-E76A-2087-24FF-319F0C370F95}"/>
              </a:ext>
            </a:extLst>
          </p:cNvPr>
          <p:cNvGrpSpPr>
            <a:grpSpLocks/>
          </p:cNvGrpSpPr>
          <p:nvPr/>
        </p:nvGrpSpPr>
        <p:grpSpPr bwMode="auto">
          <a:xfrm>
            <a:off x="3381375" y="4343400"/>
            <a:ext cx="685800" cy="533400"/>
            <a:chOff x="1170" y="2592"/>
            <a:chExt cx="432" cy="336"/>
          </a:xfrm>
        </p:grpSpPr>
        <p:sp>
          <p:nvSpPr>
            <p:cNvPr id="207884" name="Line 12">
              <a:extLst>
                <a:ext uri="{FF2B5EF4-FFF2-40B4-BE49-F238E27FC236}">
                  <a16:creationId xmlns:a16="http://schemas.microsoft.com/office/drawing/2014/main" id="{B63CBF3B-639B-90BE-5B67-FA1B3B175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Text Box 13">
              <a:extLst>
                <a:ext uri="{FF2B5EF4-FFF2-40B4-BE49-F238E27FC236}">
                  <a16:creationId xmlns:a16="http://schemas.microsoft.com/office/drawing/2014/main" id="{61003C4F-5001-4D96-D0E8-8106459CB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2592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2383FF"/>
                  </a:solidFill>
                </a:rPr>
                <a:t>-.8</a:t>
              </a:r>
            </a:p>
          </p:txBody>
        </p:sp>
      </p:grpSp>
      <p:grpSp>
        <p:nvGrpSpPr>
          <p:cNvPr id="207886" name="Group 14">
            <a:extLst>
              <a:ext uri="{FF2B5EF4-FFF2-40B4-BE49-F238E27FC236}">
                <a16:creationId xmlns:a16="http://schemas.microsoft.com/office/drawing/2014/main" id="{AD18F7C6-6FF7-88AB-579A-39514BA558D7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343400"/>
            <a:ext cx="533400" cy="533400"/>
            <a:chOff x="3984" y="2592"/>
            <a:chExt cx="336" cy="336"/>
          </a:xfrm>
        </p:grpSpPr>
        <p:sp>
          <p:nvSpPr>
            <p:cNvPr id="207887" name="Line 15">
              <a:extLst>
                <a:ext uri="{FF2B5EF4-FFF2-40B4-BE49-F238E27FC236}">
                  <a16:creationId xmlns:a16="http://schemas.microsoft.com/office/drawing/2014/main" id="{BAFEE16E-FF8B-0811-77C0-D1C7BA000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Text Box 16">
              <a:extLst>
                <a:ext uri="{FF2B5EF4-FFF2-40B4-BE49-F238E27FC236}">
                  <a16:creationId xmlns:a16="http://schemas.microsoft.com/office/drawing/2014/main" id="{EE60477F-1D2E-063F-0B89-9584ED571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59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2383FF"/>
                  </a:solidFill>
                </a:rPr>
                <a:t>.5</a:t>
              </a:r>
            </a:p>
          </p:txBody>
        </p:sp>
      </p:grpSp>
      <p:sp>
        <p:nvSpPr>
          <p:cNvPr id="207889" name="Text Box 17">
            <a:extLst>
              <a:ext uri="{FF2B5EF4-FFF2-40B4-BE49-F238E27FC236}">
                <a16:creationId xmlns:a16="http://schemas.microsoft.com/office/drawing/2014/main" id="{5AE04CC9-A77F-D81F-6460-D2EC9B923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334000"/>
            <a:ext cx="60198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Which relationship is stronger?</a:t>
            </a:r>
          </a:p>
          <a:p>
            <a:pPr lvl="1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Rel A, -0.8 is stronger than +0.5</a:t>
            </a:r>
            <a:endParaRPr lang="en-US" altLang="en-US"/>
          </a:p>
        </p:txBody>
      </p:sp>
      <p:grpSp>
        <p:nvGrpSpPr>
          <p:cNvPr id="207891" name="Group 19">
            <a:extLst>
              <a:ext uri="{FF2B5EF4-FFF2-40B4-BE49-F238E27FC236}">
                <a16:creationId xmlns:a16="http://schemas.microsoft.com/office/drawing/2014/main" id="{CD1D3DB3-5853-BAB7-D63E-03DBC015384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346326"/>
            <a:ext cx="1828800" cy="1890713"/>
            <a:chOff x="960" y="1008"/>
            <a:chExt cx="1152" cy="1191"/>
          </a:xfrm>
        </p:grpSpPr>
        <p:grpSp>
          <p:nvGrpSpPr>
            <p:cNvPr id="207892" name="Group 20">
              <a:extLst>
                <a:ext uri="{FF2B5EF4-FFF2-40B4-BE49-F238E27FC236}">
                  <a16:creationId xmlns:a16="http://schemas.microsoft.com/office/drawing/2014/main" id="{B91E18ED-2F80-32AB-C0AA-7ACA1B2CF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008"/>
              <a:ext cx="1008" cy="912"/>
              <a:chOff x="816" y="1584"/>
              <a:chExt cx="1008" cy="912"/>
            </a:xfrm>
          </p:grpSpPr>
          <p:sp>
            <p:nvSpPr>
              <p:cNvPr id="207893" name="Line 21">
                <a:extLst>
                  <a:ext uri="{FF2B5EF4-FFF2-40B4-BE49-F238E27FC236}">
                    <a16:creationId xmlns:a16="http://schemas.microsoft.com/office/drawing/2014/main" id="{09C6C127-5645-02B9-1F76-AF56DCC38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584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94" name="Line 22">
                <a:extLst>
                  <a:ext uri="{FF2B5EF4-FFF2-40B4-BE49-F238E27FC236}">
                    <a16:creationId xmlns:a16="http://schemas.microsoft.com/office/drawing/2014/main" id="{B0F18165-9980-2FD2-C2BC-DDCAFC6F7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49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895" name="Oval 23">
              <a:extLst>
                <a:ext uri="{FF2B5EF4-FFF2-40B4-BE49-F238E27FC236}">
                  <a16:creationId xmlns:a16="http://schemas.microsoft.com/office/drawing/2014/main" id="{B2A39B3E-F9BC-CC9B-9BCC-274E99E94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1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6" name="Oval 24">
              <a:extLst>
                <a:ext uri="{FF2B5EF4-FFF2-40B4-BE49-F238E27FC236}">
                  <a16:creationId xmlns:a16="http://schemas.microsoft.com/office/drawing/2014/main" id="{B55750FB-03C7-F86E-7081-727F232E0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7" name="Oval 25">
              <a:extLst>
                <a:ext uri="{FF2B5EF4-FFF2-40B4-BE49-F238E27FC236}">
                  <a16:creationId xmlns:a16="http://schemas.microsoft.com/office/drawing/2014/main" id="{2D042006-7EF1-030D-F39F-DF36DC623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8" name="Oval 26">
              <a:extLst>
                <a:ext uri="{FF2B5EF4-FFF2-40B4-BE49-F238E27FC236}">
                  <a16:creationId xmlns:a16="http://schemas.microsoft.com/office/drawing/2014/main" id="{A5236773-6DA6-CDE8-B0F5-C63241A3C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2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9" name="Oval 27">
              <a:extLst>
                <a:ext uri="{FF2B5EF4-FFF2-40B4-BE49-F238E27FC236}">
                  <a16:creationId xmlns:a16="http://schemas.microsoft.com/office/drawing/2014/main" id="{EB7405C5-A652-0C3E-EF91-DEEF5E1A6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>
              <a:extLst>
                <a:ext uri="{FF2B5EF4-FFF2-40B4-BE49-F238E27FC236}">
                  <a16:creationId xmlns:a16="http://schemas.microsoft.com/office/drawing/2014/main" id="{3DADFFF9-D20B-1CF2-190A-BA7557A8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>
              <a:extLst>
                <a:ext uri="{FF2B5EF4-FFF2-40B4-BE49-F238E27FC236}">
                  <a16:creationId xmlns:a16="http://schemas.microsoft.com/office/drawing/2014/main" id="{5E54A960-5ECB-298A-BEF7-B0E30061C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Line 30">
              <a:extLst>
                <a:ext uri="{FF2B5EF4-FFF2-40B4-BE49-F238E27FC236}">
                  <a16:creationId xmlns:a16="http://schemas.microsoft.com/office/drawing/2014/main" id="{C4F2C643-12AA-DF32-EEDA-758EED790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104"/>
              <a:ext cx="672" cy="672"/>
            </a:xfrm>
            <a:prstGeom prst="line">
              <a:avLst/>
            </a:prstGeom>
            <a:noFill/>
            <a:ln w="22225">
              <a:solidFill>
                <a:srgbClr val="FF232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Text Box 31">
              <a:extLst>
                <a:ext uri="{FF2B5EF4-FFF2-40B4-BE49-F238E27FC236}">
                  <a16:creationId xmlns:a16="http://schemas.microsoft.com/office/drawing/2014/main" id="{1A96BF11-10F6-F6DC-BCE7-7B8771664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16"/>
              <a:ext cx="115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r = -0.8</a:t>
              </a:r>
            </a:p>
          </p:txBody>
        </p:sp>
      </p:grpSp>
      <p:sp>
        <p:nvSpPr>
          <p:cNvPr id="207904" name="Text Box 32">
            <a:extLst>
              <a:ext uri="{FF2B5EF4-FFF2-40B4-BE49-F238E27FC236}">
                <a16:creationId xmlns:a16="http://schemas.microsoft.com/office/drawing/2014/main" id="{8D73C54F-8832-521C-4005-6752C18B5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812925"/>
            <a:ext cx="121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Rel A</a:t>
            </a:r>
          </a:p>
        </p:txBody>
      </p:sp>
      <p:grpSp>
        <p:nvGrpSpPr>
          <p:cNvPr id="207906" name="Group 34">
            <a:extLst>
              <a:ext uri="{FF2B5EF4-FFF2-40B4-BE49-F238E27FC236}">
                <a16:creationId xmlns:a16="http://schemas.microsoft.com/office/drawing/2014/main" id="{A2E9BA47-E5B0-9AD8-582B-9F78CCB30291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346325"/>
            <a:ext cx="1600200" cy="1849438"/>
            <a:chOff x="3792" y="1008"/>
            <a:chExt cx="1008" cy="1165"/>
          </a:xfrm>
        </p:grpSpPr>
        <p:grpSp>
          <p:nvGrpSpPr>
            <p:cNvPr id="207907" name="Group 35">
              <a:extLst>
                <a:ext uri="{FF2B5EF4-FFF2-40B4-BE49-F238E27FC236}">
                  <a16:creationId xmlns:a16="http://schemas.microsoft.com/office/drawing/2014/main" id="{FFFD9D9C-E0A1-E5DE-1D0E-FDBD2EF2B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1008" cy="912"/>
              <a:chOff x="816" y="1584"/>
              <a:chExt cx="1008" cy="912"/>
            </a:xfrm>
          </p:grpSpPr>
          <p:sp>
            <p:nvSpPr>
              <p:cNvPr id="207908" name="Line 36">
                <a:extLst>
                  <a:ext uri="{FF2B5EF4-FFF2-40B4-BE49-F238E27FC236}">
                    <a16:creationId xmlns:a16="http://schemas.microsoft.com/office/drawing/2014/main" id="{1A83F8B8-55E8-0C86-6785-5AE494AA5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584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09" name="Line 37">
                <a:extLst>
                  <a:ext uri="{FF2B5EF4-FFF2-40B4-BE49-F238E27FC236}">
                    <a16:creationId xmlns:a16="http://schemas.microsoft.com/office/drawing/2014/main" id="{ED1F1CA1-1900-FE5F-BEFE-A6E7D39DA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49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910" name="Oval 38">
              <a:extLst>
                <a:ext uri="{FF2B5EF4-FFF2-40B4-BE49-F238E27FC236}">
                  <a16:creationId xmlns:a16="http://schemas.microsoft.com/office/drawing/2014/main" id="{D1AA0B6C-42AB-5142-F0A6-D0E49BCDB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>
              <a:extLst>
                <a:ext uri="{FF2B5EF4-FFF2-40B4-BE49-F238E27FC236}">
                  <a16:creationId xmlns:a16="http://schemas.microsoft.com/office/drawing/2014/main" id="{D61D1CCD-F81D-1C75-9C83-99DCBC6FF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>
              <a:extLst>
                <a:ext uri="{FF2B5EF4-FFF2-40B4-BE49-F238E27FC236}">
                  <a16:creationId xmlns:a16="http://schemas.microsoft.com/office/drawing/2014/main" id="{FC227CC2-ECE8-5805-71F3-2E43B7CBE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3" name="Oval 41">
              <a:extLst>
                <a:ext uri="{FF2B5EF4-FFF2-40B4-BE49-F238E27FC236}">
                  <a16:creationId xmlns:a16="http://schemas.microsoft.com/office/drawing/2014/main" id="{4F1AD85E-4AE5-6D2B-480F-5746B524A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3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4" name="Oval 42">
              <a:extLst>
                <a:ext uri="{FF2B5EF4-FFF2-40B4-BE49-F238E27FC236}">
                  <a16:creationId xmlns:a16="http://schemas.microsoft.com/office/drawing/2014/main" id="{069AB7BE-C5E3-B752-48A3-60A54780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5" name="Oval 43">
              <a:extLst>
                <a:ext uri="{FF2B5EF4-FFF2-40B4-BE49-F238E27FC236}">
                  <a16:creationId xmlns:a16="http://schemas.microsoft.com/office/drawing/2014/main" id="{1C107F27-8DDB-5A63-B556-2D539784E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207916" name="Oval 44">
              <a:extLst>
                <a:ext uri="{FF2B5EF4-FFF2-40B4-BE49-F238E27FC236}">
                  <a16:creationId xmlns:a16="http://schemas.microsoft.com/office/drawing/2014/main" id="{19299EC9-6367-7E5D-75DB-597AAF823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7" name="Line 45">
              <a:extLst>
                <a:ext uri="{FF2B5EF4-FFF2-40B4-BE49-F238E27FC236}">
                  <a16:creationId xmlns:a16="http://schemas.microsoft.com/office/drawing/2014/main" id="{457D624E-5E95-12E1-C804-92C181EE3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056"/>
              <a:ext cx="624" cy="624"/>
            </a:xfrm>
            <a:prstGeom prst="line">
              <a:avLst/>
            </a:prstGeom>
            <a:noFill/>
            <a:ln w="22225">
              <a:solidFill>
                <a:srgbClr val="FF232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8" name="Text Box 46">
              <a:extLst>
                <a:ext uri="{FF2B5EF4-FFF2-40B4-BE49-F238E27FC236}">
                  <a16:creationId xmlns:a16="http://schemas.microsoft.com/office/drawing/2014/main" id="{DCE36710-EF13-0321-8D84-1E1542A1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016"/>
              <a:ext cx="1008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r = 0.5</a:t>
              </a:r>
            </a:p>
          </p:txBody>
        </p:sp>
      </p:grpSp>
      <p:sp>
        <p:nvSpPr>
          <p:cNvPr id="207919" name="Text Box 47">
            <a:extLst>
              <a:ext uri="{FF2B5EF4-FFF2-40B4-BE49-F238E27FC236}">
                <a16:creationId xmlns:a16="http://schemas.microsoft.com/office/drawing/2014/main" id="{03AC4C8E-D755-3398-0D11-2EFFF5479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812925"/>
            <a:ext cx="121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Rel 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9" grpId="0" build="p" bldLvl="2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9DA62816-E6E8-A33D-849D-902A17D8E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Regression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A6767AA9-5E8F-BAC5-4B45-1B2A9E0B9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828800"/>
            <a:ext cx="7391400" cy="1066800"/>
          </a:xfrm>
        </p:spPr>
        <p:txBody>
          <a:bodyPr/>
          <a:lstStyle/>
          <a:p>
            <a:r>
              <a:rPr lang="en-US" altLang="en-US"/>
              <a:t>Compute the equation for the line that best fits the data points</a:t>
            </a:r>
          </a:p>
        </p:txBody>
      </p:sp>
      <p:sp>
        <p:nvSpPr>
          <p:cNvPr id="208900" name="Text Box 4">
            <a:extLst>
              <a:ext uri="{FF2B5EF4-FFF2-40B4-BE49-F238E27FC236}">
                <a16:creationId xmlns:a16="http://schemas.microsoft.com/office/drawing/2014/main" id="{016F3BE3-318A-56F6-7E9A-2BC4590C0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00400"/>
            <a:ext cx="365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Y = (X)(slope) + (intercept)</a:t>
            </a:r>
          </a:p>
        </p:txBody>
      </p:sp>
      <p:grpSp>
        <p:nvGrpSpPr>
          <p:cNvPr id="208901" name="Group 5">
            <a:extLst>
              <a:ext uri="{FF2B5EF4-FFF2-40B4-BE49-F238E27FC236}">
                <a16:creationId xmlns:a16="http://schemas.microsoft.com/office/drawing/2014/main" id="{693E33F5-083D-0BDC-7927-2B3A6B7AB7B6}"/>
              </a:ext>
            </a:extLst>
          </p:cNvPr>
          <p:cNvGrpSpPr>
            <a:grpSpLocks/>
          </p:cNvGrpSpPr>
          <p:nvPr/>
        </p:nvGrpSpPr>
        <p:grpSpPr bwMode="auto">
          <a:xfrm>
            <a:off x="9144000" y="3581402"/>
            <a:ext cx="685800" cy="1055688"/>
            <a:chOff x="4800" y="2256"/>
            <a:chExt cx="432" cy="665"/>
          </a:xfrm>
        </p:grpSpPr>
        <p:sp>
          <p:nvSpPr>
            <p:cNvPr id="208902" name="Text Box 6">
              <a:extLst>
                <a:ext uri="{FF2B5EF4-FFF2-40B4-BE49-F238E27FC236}">
                  <a16:creationId xmlns:a16="http://schemas.microsoft.com/office/drawing/2014/main" id="{879F2BBE-2B53-A0F2-6FF5-36769A216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88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2.0</a:t>
              </a:r>
            </a:p>
          </p:txBody>
        </p:sp>
        <p:sp>
          <p:nvSpPr>
            <p:cNvPr id="208903" name="Line 7">
              <a:extLst>
                <a:ext uri="{FF2B5EF4-FFF2-40B4-BE49-F238E27FC236}">
                  <a16:creationId xmlns:a16="http://schemas.microsoft.com/office/drawing/2014/main" id="{31767090-4749-0A61-AF4F-0D1D816B2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904" name="Group 8">
            <a:extLst>
              <a:ext uri="{FF2B5EF4-FFF2-40B4-BE49-F238E27FC236}">
                <a16:creationId xmlns:a16="http://schemas.microsoft.com/office/drawing/2014/main" id="{17B24B96-00FA-80D9-DD2B-89617DDE63D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800598"/>
            <a:ext cx="3429000" cy="784225"/>
            <a:chOff x="3456" y="3360"/>
            <a:chExt cx="2160" cy="494"/>
          </a:xfrm>
        </p:grpSpPr>
        <p:sp>
          <p:nvSpPr>
            <p:cNvPr id="208905" name="Line 9">
              <a:extLst>
                <a:ext uri="{FF2B5EF4-FFF2-40B4-BE49-F238E27FC236}">
                  <a16:creationId xmlns:a16="http://schemas.microsoft.com/office/drawing/2014/main" id="{B243C19A-EABC-7300-932C-A992A9743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69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906" name="Group 10">
              <a:extLst>
                <a:ext uri="{FF2B5EF4-FFF2-40B4-BE49-F238E27FC236}">
                  <a16:creationId xmlns:a16="http://schemas.microsoft.com/office/drawing/2014/main" id="{14E2FFC1-FEFC-502E-6539-34C4B6B3A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60"/>
              <a:ext cx="2112" cy="494"/>
              <a:chOff x="3360" y="3168"/>
              <a:chExt cx="2112" cy="494"/>
            </a:xfrm>
          </p:grpSpPr>
          <p:sp>
            <p:nvSpPr>
              <p:cNvPr id="208907" name="Text Box 11">
                <a:extLst>
                  <a:ext uri="{FF2B5EF4-FFF2-40B4-BE49-F238E27FC236}">
                    <a16:creationId xmlns:a16="http://schemas.microsoft.com/office/drawing/2014/main" id="{77F1E5C0-71B1-C96C-E1F6-942D35A15E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168"/>
                <a:ext cx="1248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Change in Y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/>
                  <a:t>Change in X</a:t>
                </a:r>
              </a:p>
            </p:txBody>
          </p:sp>
          <p:sp>
            <p:nvSpPr>
              <p:cNvPr id="208908" name="Text Box 12">
                <a:extLst>
                  <a:ext uri="{FF2B5EF4-FFF2-40B4-BE49-F238E27FC236}">
                    <a16:creationId xmlns:a16="http://schemas.microsoft.com/office/drawing/2014/main" id="{7B296A18-0696-2C25-12A7-D1269E5B7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3360"/>
                <a:ext cx="76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= slope</a:t>
                </a:r>
              </a:p>
            </p:txBody>
          </p:sp>
        </p:grpSp>
      </p:grpSp>
      <p:grpSp>
        <p:nvGrpSpPr>
          <p:cNvPr id="208909" name="Group 13">
            <a:extLst>
              <a:ext uri="{FF2B5EF4-FFF2-40B4-BE49-F238E27FC236}">
                <a16:creationId xmlns:a16="http://schemas.microsoft.com/office/drawing/2014/main" id="{3827C0F5-2897-0530-F5C4-02C1BABF9F0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581400"/>
            <a:ext cx="5029200" cy="1828800"/>
            <a:chOff x="1104" y="2256"/>
            <a:chExt cx="3168" cy="1152"/>
          </a:xfrm>
        </p:grpSpPr>
        <p:grpSp>
          <p:nvGrpSpPr>
            <p:cNvPr id="208910" name="Group 14">
              <a:extLst>
                <a:ext uri="{FF2B5EF4-FFF2-40B4-BE49-F238E27FC236}">
                  <a16:creationId xmlns:a16="http://schemas.microsoft.com/office/drawing/2014/main" id="{76A4DA50-C2CA-43D0-711E-F0ED0BB6C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697"/>
              <a:ext cx="1056" cy="711"/>
              <a:chOff x="1104" y="2697"/>
              <a:chExt cx="1056" cy="711"/>
            </a:xfrm>
          </p:grpSpPr>
          <p:sp>
            <p:nvSpPr>
              <p:cNvPr id="208911" name="Line 15">
                <a:extLst>
                  <a:ext uri="{FF2B5EF4-FFF2-40B4-BE49-F238E27FC236}">
                    <a16:creationId xmlns:a16="http://schemas.microsoft.com/office/drawing/2014/main" id="{90ACEC94-9DA4-29B4-69A7-7C9382537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21ED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12" name="Line 16">
                <a:extLst>
                  <a:ext uri="{FF2B5EF4-FFF2-40B4-BE49-F238E27FC236}">
                    <a16:creationId xmlns:a16="http://schemas.microsoft.com/office/drawing/2014/main" id="{D706F7C2-BCF1-2B02-8B69-5FB552B09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928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21ED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13" name="Line 17">
                <a:extLst>
                  <a:ext uri="{FF2B5EF4-FFF2-40B4-BE49-F238E27FC236}">
                    <a16:creationId xmlns:a16="http://schemas.microsoft.com/office/drawing/2014/main" id="{9308CD1A-47F8-E5F2-83E3-6D0FFCE8D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697"/>
                <a:ext cx="1056" cy="0"/>
              </a:xfrm>
              <a:prstGeom prst="line">
                <a:avLst/>
              </a:prstGeom>
              <a:noFill/>
              <a:ln w="9525">
                <a:solidFill>
                  <a:srgbClr val="21ED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14" name="Line 18">
                <a:extLst>
                  <a:ext uri="{FF2B5EF4-FFF2-40B4-BE49-F238E27FC236}">
                    <a16:creationId xmlns:a16="http://schemas.microsoft.com/office/drawing/2014/main" id="{C6CC1A38-CF76-E8C6-FF43-07E12F91F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73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21ED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8915" name="Group 19">
              <a:extLst>
                <a:ext uri="{FF2B5EF4-FFF2-40B4-BE49-F238E27FC236}">
                  <a16:creationId xmlns:a16="http://schemas.microsoft.com/office/drawing/2014/main" id="{DDA31068-6FE6-0F67-B8F8-F9102BC88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256"/>
              <a:ext cx="432" cy="665"/>
              <a:chOff x="3840" y="2256"/>
              <a:chExt cx="432" cy="665"/>
            </a:xfrm>
          </p:grpSpPr>
          <p:sp>
            <p:nvSpPr>
              <p:cNvPr id="208916" name="Text Box 20">
                <a:extLst>
                  <a:ext uri="{FF2B5EF4-FFF2-40B4-BE49-F238E27FC236}">
                    <a16:creationId xmlns:a16="http://schemas.microsoft.com/office/drawing/2014/main" id="{5F9B1A4A-3C15-8342-68B3-4A56D57BA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688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0.5</a:t>
                </a:r>
              </a:p>
            </p:txBody>
          </p:sp>
          <p:sp>
            <p:nvSpPr>
              <p:cNvPr id="208917" name="Line 21">
                <a:extLst>
                  <a:ext uri="{FF2B5EF4-FFF2-40B4-BE49-F238E27FC236}">
                    <a16:creationId xmlns:a16="http://schemas.microsoft.com/office/drawing/2014/main" id="{E15BA713-E44C-0936-59C6-CE17B6F47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225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8918" name="Group 22">
            <a:extLst>
              <a:ext uri="{FF2B5EF4-FFF2-40B4-BE49-F238E27FC236}">
                <a16:creationId xmlns:a16="http://schemas.microsoft.com/office/drawing/2014/main" id="{E74DC13C-FEA2-1D99-4C8A-C1C85380E79E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175000"/>
            <a:ext cx="3276600" cy="2605088"/>
            <a:chOff x="912" y="2000"/>
            <a:chExt cx="2064" cy="1641"/>
          </a:xfrm>
        </p:grpSpPr>
        <p:grpSp>
          <p:nvGrpSpPr>
            <p:cNvPr id="208919" name="Group 23">
              <a:extLst>
                <a:ext uri="{FF2B5EF4-FFF2-40B4-BE49-F238E27FC236}">
                  <a16:creationId xmlns:a16="http://schemas.microsoft.com/office/drawing/2014/main" id="{DDC39291-280C-D95B-8890-871FAA35E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000"/>
              <a:ext cx="2064" cy="1641"/>
              <a:chOff x="912" y="2000"/>
              <a:chExt cx="2064" cy="1641"/>
            </a:xfrm>
          </p:grpSpPr>
          <p:sp>
            <p:nvSpPr>
              <p:cNvPr id="208920" name="Line 24">
                <a:extLst>
                  <a:ext uri="{FF2B5EF4-FFF2-40B4-BE49-F238E27FC236}">
                    <a16:creationId xmlns:a16="http://schemas.microsoft.com/office/drawing/2014/main" id="{A6EB50D0-88D3-CA4D-1640-B1A2D0D9E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9" y="2059"/>
                <a:ext cx="0" cy="1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21" name="Line 25">
                <a:extLst>
                  <a:ext uri="{FF2B5EF4-FFF2-40B4-BE49-F238E27FC236}">
                    <a16:creationId xmlns:a16="http://schemas.microsoft.com/office/drawing/2014/main" id="{E1210240-06AF-826F-EC68-433349840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9" y="3408"/>
                <a:ext cx="17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22" name="Text Box 26">
                <a:extLst>
                  <a:ext uri="{FF2B5EF4-FFF2-40B4-BE49-F238E27FC236}">
                    <a16:creationId xmlns:a16="http://schemas.microsoft.com/office/drawing/2014/main" id="{CBD0CF62-DC8B-CE32-5FDE-F4E8139D3D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000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Y</a:t>
                </a:r>
              </a:p>
            </p:txBody>
          </p:sp>
          <p:sp>
            <p:nvSpPr>
              <p:cNvPr id="208923" name="Text Box 27">
                <a:extLst>
                  <a:ext uri="{FF2B5EF4-FFF2-40B4-BE49-F238E27FC236}">
                    <a16:creationId xmlns:a16="http://schemas.microsoft.com/office/drawing/2014/main" id="{DA0DA0E8-9238-4F8B-4329-5BEE09BB9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2" y="3408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X</a:t>
                </a:r>
              </a:p>
            </p:txBody>
          </p:sp>
          <p:sp>
            <p:nvSpPr>
              <p:cNvPr id="208924" name="Text Box 28">
                <a:extLst>
                  <a:ext uri="{FF2B5EF4-FFF2-40B4-BE49-F238E27FC236}">
                    <a16:creationId xmlns:a16="http://schemas.microsoft.com/office/drawing/2014/main" id="{AD1E5D45-C79B-5B3B-A0D4-12752E056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8" y="3203"/>
                <a:ext cx="1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08925" name="Text Box 29">
                <a:extLst>
                  <a:ext uri="{FF2B5EF4-FFF2-40B4-BE49-F238E27FC236}">
                    <a16:creationId xmlns:a16="http://schemas.microsoft.com/office/drawing/2014/main" id="{9F6FDB66-DFFF-A53F-0212-9FEDF4D77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" y="29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208926" name="Text Box 30">
                <a:extLst>
                  <a:ext uri="{FF2B5EF4-FFF2-40B4-BE49-F238E27FC236}">
                    <a16:creationId xmlns:a16="http://schemas.microsoft.com/office/drawing/2014/main" id="{027752FD-7CA7-1636-41CF-BF4A43D22B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" y="2793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208927" name="Text Box 31">
                <a:extLst>
                  <a:ext uri="{FF2B5EF4-FFF2-40B4-BE49-F238E27FC236}">
                    <a16:creationId xmlns:a16="http://schemas.microsoft.com/office/drawing/2014/main" id="{E85DBECD-E87D-990B-DB48-7B3181B24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592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208928" name="Text Box 32">
                <a:extLst>
                  <a:ext uri="{FF2B5EF4-FFF2-40B4-BE49-F238E27FC236}">
                    <a16:creationId xmlns:a16="http://schemas.microsoft.com/office/drawing/2014/main" id="{4E33C8C1-E766-E9A9-50A1-33173138F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366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5</a:t>
                </a:r>
              </a:p>
            </p:txBody>
          </p:sp>
          <p:sp>
            <p:nvSpPr>
              <p:cNvPr id="208929" name="Text Box 33">
                <a:extLst>
                  <a:ext uri="{FF2B5EF4-FFF2-40B4-BE49-F238E27FC236}">
                    <a16:creationId xmlns:a16="http://schemas.microsoft.com/office/drawing/2014/main" id="{7DF3FCEC-8C20-D857-DBB6-BE22FA934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160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6</a:t>
                </a:r>
              </a:p>
            </p:txBody>
          </p:sp>
          <p:sp>
            <p:nvSpPr>
              <p:cNvPr id="208930" name="Text Box 34">
                <a:extLst>
                  <a:ext uri="{FF2B5EF4-FFF2-40B4-BE49-F238E27FC236}">
                    <a16:creationId xmlns:a16="http://schemas.microsoft.com/office/drawing/2014/main" id="{BB1508D9-8363-7A86-0B36-ECD981C78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0" y="3408"/>
                <a:ext cx="1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08931" name="Text Box 35">
                <a:extLst>
                  <a:ext uri="{FF2B5EF4-FFF2-40B4-BE49-F238E27FC236}">
                    <a16:creationId xmlns:a16="http://schemas.microsoft.com/office/drawing/2014/main" id="{9F6F2BC5-0C35-30B8-7F74-B969FCC8B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3" y="340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208932" name="Text Box 36">
                <a:extLst>
                  <a:ext uri="{FF2B5EF4-FFF2-40B4-BE49-F238E27FC236}">
                    <a16:creationId xmlns:a16="http://schemas.microsoft.com/office/drawing/2014/main" id="{46EC60F0-FF6B-D8F5-D6B7-513C60C6E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8" y="340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208933" name="Text Box 37">
                <a:extLst>
                  <a:ext uri="{FF2B5EF4-FFF2-40B4-BE49-F238E27FC236}">
                    <a16:creationId xmlns:a16="http://schemas.microsoft.com/office/drawing/2014/main" id="{FA2306A0-6121-1E8D-3C0E-D0781AA12B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8" y="3408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208934" name="Text Box 38">
                <a:extLst>
                  <a:ext uri="{FF2B5EF4-FFF2-40B4-BE49-F238E27FC236}">
                    <a16:creationId xmlns:a16="http://schemas.microsoft.com/office/drawing/2014/main" id="{6A9926AF-FFAF-1AEB-66BD-5D45A47B9D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" y="3408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5</a:t>
                </a:r>
              </a:p>
            </p:txBody>
          </p:sp>
          <p:sp>
            <p:nvSpPr>
              <p:cNvPr id="208935" name="Text Box 39">
                <a:extLst>
                  <a:ext uri="{FF2B5EF4-FFF2-40B4-BE49-F238E27FC236}">
                    <a16:creationId xmlns:a16="http://schemas.microsoft.com/office/drawing/2014/main" id="{77A8EB14-EB87-081E-9D50-88BF52F994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5" y="3408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6</a:t>
                </a:r>
              </a:p>
            </p:txBody>
          </p:sp>
          <p:sp>
            <p:nvSpPr>
              <p:cNvPr id="208936" name="Line 40">
                <a:extLst>
                  <a:ext uri="{FF2B5EF4-FFF2-40B4-BE49-F238E27FC236}">
                    <a16:creationId xmlns:a16="http://schemas.microsoft.com/office/drawing/2014/main" id="{043E5F51-1602-3B67-48F6-FEEE1BB63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2496"/>
                <a:ext cx="1584" cy="624"/>
              </a:xfrm>
              <a:prstGeom prst="line">
                <a:avLst/>
              </a:prstGeom>
              <a:noFill/>
              <a:ln w="22225">
                <a:solidFill>
                  <a:srgbClr val="FF232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8937" name="Oval 41">
              <a:extLst>
                <a:ext uri="{FF2B5EF4-FFF2-40B4-BE49-F238E27FC236}">
                  <a16:creationId xmlns:a16="http://schemas.microsoft.com/office/drawing/2014/main" id="{B387C34D-FB9A-5BFD-86B6-953877180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8" name="Oval 42">
              <a:extLst>
                <a:ext uri="{FF2B5EF4-FFF2-40B4-BE49-F238E27FC236}">
                  <a16:creationId xmlns:a16="http://schemas.microsoft.com/office/drawing/2014/main" id="{A954DCAC-080F-27B2-5443-517B4212C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9" name="Oval 43">
              <a:extLst>
                <a:ext uri="{FF2B5EF4-FFF2-40B4-BE49-F238E27FC236}">
                  <a16:creationId xmlns:a16="http://schemas.microsoft.com/office/drawing/2014/main" id="{190C981D-CBB2-9082-1E54-06416B476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6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40" name="Oval 44">
              <a:extLst>
                <a:ext uri="{FF2B5EF4-FFF2-40B4-BE49-F238E27FC236}">
                  <a16:creationId xmlns:a16="http://schemas.microsoft.com/office/drawing/2014/main" id="{CFD46D2A-EB9D-DD4F-E7EF-6B0F5490A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1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41" name="Oval 45">
              <a:extLst>
                <a:ext uri="{FF2B5EF4-FFF2-40B4-BE49-F238E27FC236}">
                  <a16:creationId xmlns:a16="http://schemas.microsoft.com/office/drawing/2014/main" id="{F14DEA08-8FD6-7555-B46C-8BFC9C596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267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42" name="Oval 46">
              <a:extLst>
                <a:ext uri="{FF2B5EF4-FFF2-40B4-BE49-F238E27FC236}">
                  <a16:creationId xmlns:a16="http://schemas.microsoft.com/office/drawing/2014/main" id="{82AAEB32-FB47-C6E0-64E3-0F5A46FAD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2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  <p:bldP spid="208900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6213</Words>
  <Application>Microsoft Office PowerPoint</Application>
  <PresentationFormat>Widescreen</PresentationFormat>
  <Paragraphs>790</Paragraphs>
  <Slides>100</Slides>
  <Notes>29</Notes>
  <HiddenSlides>5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15" baseType="lpstr">
      <vt:lpstr>ＭＳ Ｐゴシック</vt:lpstr>
      <vt:lpstr>宋体</vt:lpstr>
      <vt:lpstr>Arial</vt:lpstr>
      <vt:lpstr>Calibri</vt:lpstr>
      <vt:lpstr>Calibri Light</vt:lpstr>
      <vt:lpstr>Comic Sans MS</vt:lpstr>
      <vt:lpstr>Helvetica</vt:lpstr>
      <vt:lpstr>Symbol</vt:lpstr>
      <vt:lpstr>Times</vt:lpstr>
      <vt:lpstr>Times New Roman</vt:lpstr>
      <vt:lpstr>Verdana</vt:lpstr>
      <vt:lpstr>Wingdings</vt:lpstr>
      <vt:lpstr>Office Theme</vt:lpstr>
      <vt:lpstr>Equation</vt:lpstr>
      <vt:lpstr>方程式</vt:lpstr>
      <vt:lpstr>PowerPoint Presentation</vt:lpstr>
      <vt:lpstr>PowerPoint Presentation</vt:lpstr>
      <vt:lpstr>PowerPoint Presentation</vt:lpstr>
      <vt:lpstr>The vector Space Rn</vt:lpstr>
      <vt:lpstr>PowerPoint Presentation</vt:lpstr>
      <vt:lpstr>Example 2</vt:lpstr>
      <vt:lpstr>Example 4</vt:lpstr>
      <vt:lpstr>Zero Vector </vt:lpstr>
      <vt:lpstr>Theorem 4.1</vt:lpstr>
      <vt:lpstr>Column Vectors</vt:lpstr>
      <vt:lpstr>Dot Product, Norm, Angle, and Distance</vt:lpstr>
      <vt:lpstr>Properties of the Dot Product</vt:lpstr>
      <vt:lpstr>Norm of a Vector in Rn</vt:lpstr>
      <vt:lpstr>Example 2</vt:lpstr>
      <vt:lpstr>Example 3</vt:lpstr>
      <vt:lpstr>Angle between Vectors ( in R2)</vt:lpstr>
      <vt:lpstr>Angle between Vectors (in R n)</vt:lpstr>
      <vt:lpstr>Operations with Matrices</vt:lpstr>
      <vt:lpstr>Definitions</vt:lpstr>
      <vt:lpstr>Example 1</vt:lpstr>
      <vt:lpstr>Subtraction of Matrices</vt:lpstr>
      <vt:lpstr>Matrix Multiplication</vt:lpstr>
      <vt:lpstr>Example 4</vt:lpstr>
      <vt:lpstr>Example 5</vt:lpstr>
      <vt:lpstr>Systems of Linear Equations</vt:lpstr>
      <vt:lpstr>Diagonal Matrix &amp; Trace</vt:lpstr>
      <vt:lpstr>2.2 Properties of Matrix Operations</vt:lpstr>
      <vt:lpstr>Zero Matrix &amp; Additive Identity</vt:lpstr>
      <vt:lpstr>Matrix Equation</vt:lpstr>
      <vt:lpstr>Theorem 2.3</vt:lpstr>
      <vt:lpstr>Noncommutativity</vt:lpstr>
      <vt:lpstr>Cancellation Property</vt:lpstr>
      <vt:lpstr>Identity Matrix &amp; Theorem 4</vt:lpstr>
      <vt:lpstr>Repeated Multiplication</vt:lpstr>
      <vt:lpstr>The Transpose of a Matrix</vt:lpstr>
      <vt:lpstr>Theorem 2.6</vt:lpstr>
      <vt:lpstr>Example 9</vt:lpstr>
      <vt:lpstr>2.3 The Inverse of a Matrix</vt:lpstr>
      <vt:lpstr>Example 2</vt:lpstr>
      <vt:lpstr>Example 6</vt:lpstr>
      <vt:lpstr>Example 7</vt:lpstr>
      <vt:lpstr>Theorem 2.11</vt:lpstr>
      <vt:lpstr>PowerPoint Presentation</vt:lpstr>
      <vt:lpstr>6.1 Definitions</vt:lpstr>
      <vt:lpstr>Geometric interpretation of  Eigenvalues and Eigenvectors</vt:lpstr>
      <vt:lpstr>6.2 Eigenvalues</vt:lpstr>
      <vt:lpstr>6.2 Eigenvalues: examples</vt:lpstr>
      <vt:lpstr>6.3 Eigenvectors</vt:lpstr>
      <vt:lpstr>6.3 Eigenvectors</vt:lpstr>
      <vt:lpstr>6.4 Properties of Eigenvalues and Eigenvectors</vt:lpstr>
      <vt:lpstr>6.4 Properties of Eigenvalues and Eigenvectors</vt:lpstr>
      <vt:lpstr>6.5 Linearly independent eigenvectors</vt:lpstr>
      <vt:lpstr>PowerPoint Presentation</vt:lpstr>
      <vt:lpstr>Probability Axioms and Formulas</vt:lpstr>
      <vt:lpstr>Probability Axioms and Formulas</vt:lpstr>
      <vt:lpstr>Expected Value</vt:lpstr>
      <vt:lpstr>Expected Value of a Lottery</vt:lpstr>
      <vt:lpstr>Example 5 – Expected Value of a Lottery</vt:lpstr>
      <vt:lpstr>Example 5 – Solution</vt:lpstr>
      <vt:lpstr>Example 5 – Solution</vt:lpstr>
      <vt:lpstr>Example 5 – Solution</vt:lpstr>
      <vt:lpstr>Conditional Probability</vt:lpstr>
      <vt:lpstr>Conditional Probability</vt:lpstr>
      <vt:lpstr>Conditional Probability</vt:lpstr>
      <vt:lpstr>Conditional Probability</vt:lpstr>
      <vt:lpstr>Independent Events</vt:lpstr>
      <vt:lpstr>Bayes’ Theorem</vt:lpstr>
      <vt:lpstr>Bayes’ Theorem</vt:lpstr>
      <vt:lpstr>Bayes’ Theorem</vt:lpstr>
      <vt:lpstr>Bayes’ Theorem</vt:lpstr>
      <vt:lpstr>Bayes’ Theorem</vt:lpstr>
      <vt:lpstr>Example 3 – Applying Bayes’ Theorem</vt:lpstr>
      <vt:lpstr>Basic Statistical Concepts</vt:lpstr>
      <vt:lpstr>Properties of distributions: Center</vt:lpstr>
      <vt:lpstr>The Mean</vt:lpstr>
      <vt:lpstr>Spread (Variability)</vt:lpstr>
      <vt:lpstr>Variability</vt:lpstr>
      <vt:lpstr>Standard deviation</vt:lpstr>
      <vt:lpstr>An Example: Computing the Mean</vt:lpstr>
      <vt:lpstr>An Example: Computing Standard Deviation (population)</vt:lpstr>
      <vt:lpstr>An Example: Computing Standard Deviation (population)</vt:lpstr>
      <vt:lpstr>An Example: Computing Standard Deviation (population)</vt:lpstr>
      <vt:lpstr>An Example: Computing Standard Deviation (population)</vt:lpstr>
      <vt:lpstr>An Example: Computing Standard Deviation (population)</vt:lpstr>
      <vt:lpstr>An Example: Computing Standard Deviation (population)</vt:lpstr>
      <vt:lpstr>An Example: Computing Standard Deviation (population)</vt:lpstr>
      <vt:lpstr>An Example: Computing Standard Deviation (population)</vt:lpstr>
      <vt:lpstr>An Example: Computing Standard Deviation (SAMPLE)</vt:lpstr>
      <vt:lpstr>Relationships between variables</vt:lpstr>
      <vt:lpstr>Relationships between variables</vt:lpstr>
      <vt:lpstr>Scatterplot</vt:lpstr>
      <vt:lpstr>Scatterplot</vt:lpstr>
      <vt:lpstr>Correlation Coefficient</vt:lpstr>
      <vt:lpstr>Form</vt:lpstr>
      <vt:lpstr>Direction</vt:lpstr>
      <vt:lpstr>Strength</vt:lpstr>
      <vt:lpstr>Strength</vt:lpstr>
      <vt:lpstr>Strength</vt:lpstr>
      <vt:lpstr>Regression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Aziz Sorkar</dc:creator>
  <cp:lastModifiedBy>Abdul Aziz Sorkar</cp:lastModifiedBy>
  <cp:revision>27</cp:revision>
  <dcterms:created xsi:type="dcterms:W3CDTF">2024-11-13T19:05:25Z</dcterms:created>
  <dcterms:modified xsi:type="dcterms:W3CDTF">2024-11-14T18:03:30Z</dcterms:modified>
</cp:coreProperties>
</file>