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  <p:sldMasterId id="214748367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4" roundtripDataSignature="AMtx7mh7itlciuUHgPPWhiQm3P6XPMP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C8DF79-ED07-41B1-B993-0E87AD0A8DE7}">
  <a:tblStyle styleId="{F1C8DF79-ED07-41B1-B993-0E87AD0A8D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0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1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2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2"/>
          <p:cNvSpPr txBox="1"/>
          <p:nvPr>
            <p:ph idx="1" type="body"/>
          </p:nvPr>
        </p:nvSpPr>
        <p:spPr>
          <a:xfrm>
            <a:off x="609600" y="1219200"/>
            <a:ext cx="79248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52"/>
          <p:cNvSpPr txBox="1"/>
          <p:nvPr>
            <p:ph idx="2" type="body"/>
          </p:nvPr>
        </p:nvSpPr>
        <p:spPr>
          <a:xfrm>
            <a:off x="609600" y="3695700"/>
            <a:ext cx="79248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2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3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1" type="body"/>
          </p:nvPr>
        </p:nvSpPr>
        <p:spPr>
          <a:xfrm>
            <a:off x="609600" y="1219200"/>
            <a:ext cx="79248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53"/>
          <p:cNvSpPr txBox="1"/>
          <p:nvPr>
            <p:ph idx="2" type="body"/>
          </p:nvPr>
        </p:nvSpPr>
        <p:spPr>
          <a:xfrm>
            <a:off x="609600" y="3695700"/>
            <a:ext cx="79248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4"/>
          <p:cNvSpPr txBox="1"/>
          <p:nvPr>
            <p:ph idx="1" type="body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54"/>
          <p:cNvSpPr txBox="1"/>
          <p:nvPr>
            <p:ph idx="2" type="body"/>
          </p:nvPr>
        </p:nvSpPr>
        <p:spPr>
          <a:xfrm>
            <a:off x="4648200" y="1219200"/>
            <a:ext cx="3886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4"/>
          <p:cNvSpPr txBox="1"/>
          <p:nvPr>
            <p:ph idx="3" type="body"/>
          </p:nvPr>
        </p:nvSpPr>
        <p:spPr>
          <a:xfrm>
            <a:off x="4648200" y="3695700"/>
            <a:ext cx="3886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4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5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5"/>
          <p:cNvSpPr txBox="1"/>
          <p:nvPr>
            <p:ph idx="1" type="body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5"/>
          <p:cNvSpPr txBox="1"/>
          <p:nvPr>
            <p:ph idx="2" type="body"/>
          </p:nvPr>
        </p:nvSpPr>
        <p:spPr>
          <a:xfrm>
            <a:off x="46482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5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6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6"/>
          <p:cNvSpPr txBox="1"/>
          <p:nvPr>
            <p:ph idx="1" type="body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56"/>
          <p:cNvSpPr txBox="1"/>
          <p:nvPr>
            <p:ph idx="2" type="body"/>
          </p:nvPr>
        </p:nvSpPr>
        <p:spPr>
          <a:xfrm>
            <a:off x="46482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 txBox="1"/>
          <p:nvPr>
            <p:ph type="title"/>
          </p:nvPr>
        </p:nvSpPr>
        <p:spPr>
          <a:xfrm rot="5400000">
            <a:off x="4724400" y="2209800"/>
            <a:ext cx="5638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7"/>
          <p:cNvSpPr txBox="1"/>
          <p:nvPr>
            <p:ph idx="1" type="body"/>
          </p:nvPr>
        </p:nvSpPr>
        <p:spPr>
          <a:xfrm rot="5400000">
            <a:off x="685800" y="304800"/>
            <a:ext cx="5638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7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8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8"/>
          <p:cNvSpPr txBox="1"/>
          <p:nvPr>
            <p:ph idx="1" type="body"/>
          </p:nvPr>
        </p:nvSpPr>
        <p:spPr>
          <a:xfrm rot="5400000">
            <a:off x="2171700" y="-342900"/>
            <a:ext cx="48006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8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5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9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6" name="Google Shape;146;p6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0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1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6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6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3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3"/>
          <p:cNvSpPr txBox="1"/>
          <p:nvPr>
            <p:ph idx="1" type="body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63"/>
          <p:cNvSpPr txBox="1"/>
          <p:nvPr>
            <p:ph idx="2" type="body"/>
          </p:nvPr>
        </p:nvSpPr>
        <p:spPr>
          <a:xfrm>
            <a:off x="46482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3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4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5"/>
          <p:cNvSpPr txBox="1"/>
          <p:nvPr>
            <p:ph type="ctr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7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75"/>
          <p:cNvSpPr txBox="1"/>
          <p:nvPr>
            <p:ph idx="11" type="ftr"/>
          </p:nvPr>
        </p:nvSpPr>
        <p:spPr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5"/>
          <p:cNvSpPr txBox="1"/>
          <p:nvPr>
            <p:ph idx="12" type="sldNum"/>
          </p:nvPr>
        </p:nvSpPr>
        <p:spPr>
          <a:xfrm>
            <a:off x="304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99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6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99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7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7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7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49"/>
          <p:cNvSpPr txBox="1"/>
          <p:nvPr>
            <p:ph idx="12" type="sldNum"/>
          </p:nvPr>
        </p:nvSpPr>
        <p:spPr>
          <a:xfrm>
            <a:off x="3810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49"/>
          <p:cNvCxnSpPr/>
          <p:nvPr/>
        </p:nvCxnSpPr>
        <p:spPr>
          <a:xfrm>
            <a:off x="533400" y="990600"/>
            <a:ext cx="807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86" name="Google Shape;86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18450" y="6105525"/>
            <a:ext cx="844550" cy="60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7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600" y="5562600"/>
            <a:ext cx="920750" cy="65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74"/>
          <p:cNvCxnSpPr/>
          <p:nvPr/>
        </p:nvCxnSpPr>
        <p:spPr>
          <a:xfrm>
            <a:off x="533400" y="762000"/>
            <a:ext cx="807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74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74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74"/>
          <p:cNvSpPr txBox="1"/>
          <p:nvPr>
            <p:ph idx="11" type="ftr"/>
          </p:nvPr>
        </p:nvSpPr>
        <p:spPr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74"/>
          <p:cNvSpPr txBox="1"/>
          <p:nvPr>
            <p:ph idx="12" type="sldNum"/>
          </p:nvPr>
        </p:nvSpPr>
        <p:spPr>
          <a:xfrm>
            <a:off x="304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b="0" i="0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F4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06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Dimensions of Learning Systems</a:t>
            </a:r>
            <a:endParaRPr/>
          </a:p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feedback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(labeled examples)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(unlabeled examples)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(reward)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attribute-based (feature vector)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(first-order logic)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knowledge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(knowledge-free)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analytical (knowledge-guided)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279" name="Google Shape;279;p11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learning (knowledge-free)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attribute-value representation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representation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analytical learning (knowledge-guided)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learning theory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Inductive (Supervised) Learning</a:t>
            </a:r>
            <a:endParaRPr/>
          </a:p>
        </p:txBody>
      </p:sp>
      <p:sp>
        <p:nvSpPr>
          <p:cNvPr id="285" name="Google Shape;285;p12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Problem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Induce a representation of a function (a systematic relationship between inputs and outputs) from examples.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function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f: X → 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g: X → Y such that 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set of attribute values  (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attribute-value representation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set of logical sentences  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first-order representation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set of discrete labels  (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ℜ  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291" name="Google Shape;291;p13"/>
          <p:cNvSpPr txBox="1"/>
          <p:nvPr>
            <p:ph idx="1" type="body"/>
          </p:nvPr>
        </p:nvSpPr>
        <p:spPr>
          <a:xfrm>
            <a:off x="609600" y="1219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 wait at this restaurant?</a:t>
            </a:r>
            <a:endParaRPr/>
          </a:p>
        </p:txBody>
      </p:sp>
      <p:pic>
        <p:nvPicPr>
          <p:cNvPr id="292" name="Google Shape;29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893887"/>
            <a:ext cx="6364287" cy="412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 Induction</a:t>
            </a:r>
            <a:endParaRPr/>
          </a:p>
        </p:txBody>
      </p:sp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(Recursively) partition examples according to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important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impurity of a set of examples (entropy = 0 if perfectly homogeneous)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(#bits needed to encode class of an arbitrary example)</a:t>
            </a:r>
            <a:endParaRPr b="0" baseline="-2500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reduction in entropy caused by partitioning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 Induction: Attribute Selection</a:t>
            </a:r>
            <a:endParaRPr/>
          </a:p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609600" y="1219200"/>
            <a:ext cx="7924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Intuitively:  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attribute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splits the examples into subsets that are (ideally)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positive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negative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05" name="Google Shape;30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75" y="2994025"/>
            <a:ext cx="7908925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 Induction: Attribute Selection</a:t>
            </a:r>
            <a:endParaRPr/>
          </a:p>
        </p:txBody>
      </p:sp>
      <p:sp>
        <p:nvSpPr>
          <p:cNvPr id="311" name="Google Shape;311;p16"/>
          <p:cNvSpPr txBox="1"/>
          <p:nvPr>
            <p:ph idx="1" type="body"/>
          </p:nvPr>
        </p:nvSpPr>
        <p:spPr>
          <a:xfrm>
            <a:off x="609600" y="1219200"/>
            <a:ext cx="792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Intuitively:  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attribute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splits the examples into subsets that are (ideally)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positive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negative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12" name="Google Shape;31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75" y="2994025"/>
            <a:ext cx="7908925" cy="23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/>
          <p:nvPr/>
        </p:nvSpPr>
        <p:spPr>
          <a:xfrm>
            <a:off x="396875" y="2895600"/>
            <a:ext cx="4038600" cy="289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 Induction: Decision Boundary</a:t>
            </a:r>
            <a:endParaRPr/>
          </a:p>
        </p:txBody>
      </p:sp>
      <p:cxnSp>
        <p:nvCxnSpPr>
          <p:cNvPr id="319" name="Google Shape;319;p17"/>
          <p:cNvCxnSpPr/>
          <p:nvPr/>
        </p:nvCxnSpPr>
        <p:spPr>
          <a:xfrm>
            <a:off x="2895600" y="1743075"/>
            <a:ext cx="0" cy="3508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/>
          <p:nvPr/>
        </p:nvCxnSpPr>
        <p:spPr>
          <a:xfrm>
            <a:off x="2895600" y="5251450"/>
            <a:ext cx="3509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17"/>
          <p:cNvSpPr/>
          <p:nvPr/>
        </p:nvSpPr>
        <p:spPr>
          <a:xfrm>
            <a:off x="5045075" y="1885950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327525" y="1885950"/>
            <a:ext cx="144462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4327525" y="238760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4614862" y="2173287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4829175" y="24590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3254375" y="489426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4256087" y="296068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4900612" y="288925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4543425" y="3317875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5259387" y="31750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5618162" y="281781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3827462" y="4821237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4900612" y="32464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3109912" y="39624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3181350" y="3590925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3683000" y="367665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810000" y="26670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3581400" y="4191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5105400" y="36576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5116512" y="41783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5618162" y="3748087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4953000" y="4572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5486400" y="48006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4471987" y="36766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3352800" y="29718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 Induction: Decision Boundary</a:t>
            </a:r>
            <a:endParaRPr/>
          </a:p>
        </p:txBody>
      </p:sp>
      <p:cxnSp>
        <p:nvCxnSpPr>
          <p:cNvPr id="354" name="Google Shape;354;p18"/>
          <p:cNvCxnSpPr/>
          <p:nvPr/>
        </p:nvCxnSpPr>
        <p:spPr>
          <a:xfrm>
            <a:off x="2895600" y="1743075"/>
            <a:ext cx="0" cy="3508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5" name="Google Shape;355;p18"/>
          <p:cNvCxnSpPr/>
          <p:nvPr/>
        </p:nvCxnSpPr>
        <p:spPr>
          <a:xfrm>
            <a:off x="2895600" y="5251450"/>
            <a:ext cx="3509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6" name="Google Shape;356;p18"/>
          <p:cNvSpPr/>
          <p:nvPr/>
        </p:nvSpPr>
        <p:spPr>
          <a:xfrm>
            <a:off x="5045075" y="1885950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8"/>
          <p:cNvSpPr/>
          <p:nvPr/>
        </p:nvSpPr>
        <p:spPr>
          <a:xfrm>
            <a:off x="4327525" y="1885950"/>
            <a:ext cx="144462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4327525" y="238760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4614862" y="2173287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4829175" y="24590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3254375" y="489426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4256087" y="296068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4900612" y="288925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4543425" y="3317875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5259387" y="31750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5618162" y="281781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3827462" y="4821237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4900612" y="32464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3109912" y="39624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3181350" y="3590925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3683000" y="367665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3810000" y="26670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3581400" y="4191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5105400" y="36576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5116512" y="41783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5618162" y="3748087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953000" y="4572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486400" y="48006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4471987" y="36766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18"/>
          <p:cNvCxnSpPr/>
          <p:nvPr/>
        </p:nvCxnSpPr>
        <p:spPr>
          <a:xfrm>
            <a:off x="2895600" y="3505200"/>
            <a:ext cx="3295650" cy="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4" name="Google Shape;384;p18"/>
          <p:cNvSpPr/>
          <p:nvPr/>
        </p:nvSpPr>
        <p:spPr>
          <a:xfrm>
            <a:off x="3352800" y="29718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 Induction: Decision Boundary</a:t>
            </a:r>
            <a:endParaRPr/>
          </a:p>
        </p:txBody>
      </p:sp>
      <p:cxnSp>
        <p:nvCxnSpPr>
          <p:cNvPr id="390" name="Google Shape;390;p19"/>
          <p:cNvCxnSpPr/>
          <p:nvPr/>
        </p:nvCxnSpPr>
        <p:spPr>
          <a:xfrm>
            <a:off x="2895600" y="1743075"/>
            <a:ext cx="0" cy="3508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" name="Google Shape;391;p19"/>
          <p:cNvCxnSpPr/>
          <p:nvPr/>
        </p:nvCxnSpPr>
        <p:spPr>
          <a:xfrm>
            <a:off x="2895600" y="5251450"/>
            <a:ext cx="3509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2" name="Google Shape;392;p19"/>
          <p:cNvSpPr/>
          <p:nvPr/>
        </p:nvSpPr>
        <p:spPr>
          <a:xfrm>
            <a:off x="5045075" y="1885950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4327525" y="1885950"/>
            <a:ext cx="144462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4327525" y="238760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4614862" y="2173287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4829175" y="24590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3254375" y="489426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4256087" y="296068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4900612" y="288925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4543425" y="3317875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5259387" y="31750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5618162" y="281781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3827462" y="4821237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/>
          <p:nvPr/>
        </p:nvSpPr>
        <p:spPr>
          <a:xfrm>
            <a:off x="4900612" y="32464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3109912" y="39624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3181350" y="3590925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3683000" y="367665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3810000" y="26670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581400" y="4191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5105400" y="36576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16512" y="41783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5618162" y="3748087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4953000" y="4572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5486400" y="48006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4471987" y="36766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19"/>
          <p:cNvCxnSpPr/>
          <p:nvPr/>
        </p:nvCxnSpPr>
        <p:spPr>
          <a:xfrm>
            <a:off x="2895600" y="3505200"/>
            <a:ext cx="3295650" cy="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0" name="Google Shape;420;p19"/>
          <p:cNvSpPr/>
          <p:nvPr/>
        </p:nvSpPr>
        <p:spPr>
          <a:xfrm>
            <a:off x="3352800" y="29718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19"/>
          <p:cNvCxnSpPr/>
          <p:nvPr/>
        </p:nvCxnSpPr>
        <p:spPr>
          <a:xfrm>
            <a:off x="4191000" y="1752600"/>
            <a:ext cx="0" cy="175260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Relationship Between AI and ML</a:t>
            </a:r>
            <a:endParaRPr/>
          </a:p>
        </p:txBody>
      </p:sp>
      <p:pic>
        <p:nvPicPr>
          <p:cNvPr id="193" name="Google Shape;19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1566862"/>
            <a:ext cx="8339137" cy="4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Decision Tree Induction: Decision Boundary</a:t>
            </a:r>
            <a:endParaRPr/>
          </a:p>
        </p:txBody>
      </p:sp>
      <p:cxnSp>
        <p:nvCxnSpPr>
          <p:cNvPr id="427" name="Google Shape;427;p20"/>
          <p:cNvCxnSpPr/>
          <p:nvPr/>
        </p:nvCxnSpPr>
        <p:spPr>
          <a:xfrm>
            <a:off x="2895600" y="1743075"/>
            <a:ext cx="0" cy="3508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20"/>
          <p:cNvCxnSpPr/>
          <p:nvPr/>
        </p:nvCxnSpPr>
        <p:spPr>
          <a:xfrm>
            <a:off x="2895600" y="5251450"/>
            <a:ext cx="3509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9" name="Google Shape;429;p20"/>
          <p:cNvSpPr/>
          <p:nvPr/>
        </p:nvSpPr>
        <p:spPr>
          <a:xfrm>
            <a:off x="5045075" y="1885950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4327525" y="1885950"/>
            <a:ext cx="144462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4327525" y="238760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4614862" y="2173287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4829175" y="24590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3254375" y="489426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4256087" y="296068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900612" y="2889250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4543425" y="3317875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5259387" y="31750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5618162" y="2817812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3827462" y="4821237"/>
            <a:ext cx="142875" cy="144462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4900612" y="3246437"/>
            <a:ext cx="144462" cy="142875"/>
          </a:xfrm>
          <a:prstGeom prst="star4">
            <a:avLst>
              <a:gd fmla="val 125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0"/>
          <p:cNvSpPr/>
          <p:nvPr/>
        </p:nvSpPr>
        <p:spPr>
          <a:xfrm>
            <a:off x="3109912" y="39624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0"/>
          <p:cNvSpPr/>
          <p:nvPr/>
        </p:nvSpPr>
        <p:spPr>
          <a:xfrm>
            <a:off x="3181350" y="3590925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0"/>
          <p:cNvSpPr/>
          <p:nvPr/>
        </p:nvSpPr>
        <p:spPr>
          <a:xfrm>
            <a:off x="3683000" y="367665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3810000" y="26670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3581400" y="4191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5105400" y="36576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0"/>
          <p:cNvSpPr/>
          <p:nvPr/>
        </p:nvSpPr>
        <p:spPr>
          <a:xfrm>
            <a:off x="5116512" y="41783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0"/>
          <p:cNvSpPr/>
          <p:nvPr/>
        </p:nvSpPr>
        <p:spPr>
          <a:xfrm>
            <a:off x="5618162" y="3748087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0"/>
          <p:cNvSpPr/>
          <p:nvPr/>
        </p:nvSpPr>
        <p:spPr>
          <a:xfrm>
            <a:off x="4953000" y="45720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5486400" y="48006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4471987" y="36766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0"/>
          <p:cNvCxnSpPr/>
          <p:nvPr/>
        </p:nvCxnSpPr>
        <p:spPr>
          <a:xfrm>
            <a:off x="2895600" y="3505200"/>
            <a:ext cx="3295650" cy="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7" name="Google Shape;457;p20"/>
          <p:cNvSpPr/>
          <p:nvPr/>
        </p:nvSpPr>
        <p:spPr>
          <a:xfrm>
            <a:off x="3352800" y="2971800"/>
            <a:ext cx="144462" cy="1428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20"/>
          <p:cNvCxnSpPr/>
          <p:nvPr/>
        </p:nvCxnSpPr>
        <p:spPr>
          <a:xfrm>
            <a:off x="4191000" y="1752600"/>
            <a:ext cx="0" cy="175260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20"/>
          <p:cNvCxnSpPr/>
          <p:nvPr/>
        </p:nvCxnSpPr>
        <p:spPr>
          <a:xfrm>
            <a:off x="2895600" y="2590800"/>
            <a:ext cx="1295400" cy="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20"/>
          <p:cNvCxnSpPr/>
          <p:nvPr/>
        </p:nvCxnSpPr>
        <p:spPr>
          <a:xfrm>
            <a:off x="2895600" y="4419600"/>
            <a:ext cx="3295650" cy="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20"/>
          <p:cNvCxnSpPr/>
          <p:nvPr/>
        </p:nvCxnSpPr>
        <p:spPr>
          <a:xfrm>
            <a:off x="4648200" y="4419600"/>
            <a:ext cx="0" cy="838200"/>
          </a:xfrm>
          <a:prstGeom prst="straightConnector1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(Artificial) Neural Networks</a:t>
            </a:r>
            <a:endParaRPr/>
          </a:p>
        </p:txBody>
      </p:sp>
      <p:sp>
        <p:nvSpPr>
          <p:cNvPr id="467" name="Google Shape;467;p21"/>
          <p:cNvSpPr txBox="1"/>
          <p:nvPr>
            <p:ph idx="1" type="body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Motivation: human brain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massively parallel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neurons, ~20 types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computational units with simple low-bandwidth communication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synapses, 1-10ms cycle time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Realization: neural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(≈ neurons) connected by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weighted links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inputs to output</a:t>
            </a:r>
            <a:endParaRPr/>
          </a:p>
        </p:txBody>
      </p:sp>
      <p:pic>
        <p:nvPicPr>
          <p:cNvPr id="468" name="Google Shape;46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4191000"/>
            <a:ext cx="3886200" cy="16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447800"/>
            <a:ext cx="3352800" cy="201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Neural Networks 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75" name="Google Shape;475;p22"/>
          <p:cNvSpPr txBox="1"/>
          <p:nvPr>
            <p:ph idx="1" type="body"/>
          </p:nvPr>
        </p:nvSpPr>
        <p:spPr>
          <a:xfrm>
            <a:off x="609600" y="4191000"/>
            <a:ext cx="7924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= parameterized family of nonlinear functions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feed-forward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(acyclic): single-layer perceptrons, multi-layer networks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(cyclic): Hopfield networks, Boltzmann machines</a:t>
            </a:r>
            <a:endParaRPr/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b="0" i="1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connectionism, parallel distributed processing</a:t>
            </a: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pic>
        <p:nvPicPr>
          <p:cNvPr id="476" name="Google Shape;47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295400"/>
            <a:ext cx="34290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352800"/>
            <a:ext cx="6781800" cy="72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sp>
        <p:nvSpPr>
          <p:cNvPr id="483" name="Google Shape;483;p23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Idea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Adjusting the weights changes the function represented by the neural network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= optimization in weight space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Iteratively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weights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reduce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(difference between network output and target output).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Update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training rule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programming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delta rule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Neural Network Learning: Decision Boundary</a:t>
            </a:r>
            <a:endParaRPr/>
          </a:p>
        </p:txBody>
      </p:sp>
      <p:grpSp>
        <p:nvGrpSpPr>
          <p:cNvPr id="489" name="Google Shape;489;p24"/>
          <p:cNvGrpSpPr/>
          <p:nvPr/>
        </p:nvGrpSpPr>
        <p:grpSpPr>
          <a:xfrm>
            <a:off x="927100" y="1447800"/>
            <a:ext cx="3035300" cy="3111500"/>
            <a:chOff x="380" y="1824"/>
            <a:chExt cx="1876" cy="1923"/>
          </a:xfrm>
        </p:grpSpPr>
        <p:cxnSp>
          <p:nvCxnSpPr>
            <p:cNvPr id="490" name="Google Shape;490;p24"/>
            <p:cNvCxnSpPr/>
            <p:nvPr/>
          </p:nvCxnSpPr>
          <p:spPr>
            <a:xfrm>
              <a:off x="380" y="1824"/>
              <a:ext cx="0" cy="192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24"/>
            <p:cNvCxnSpPr/>
            <p:nvPr/>
          </p:nvCxnSpPr>
          <p:spPr>
            <a:xfrm>
              <a:off x="380" y="3747"/>
              <a:ext cx="18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2" name="Google Shape;492;p24"/>
            <p:cNvSpPr/>
            <p:nvPr/>
          </p:nvSpPr>
          <p:spPr>
            <a:xfrm>
              <a:off x="1296" y="2112"/>
              <a:ext cx="90" cy="91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1056" y="2496"/>
              <a:ext cx="90" cy="90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720" y="2640"/>
              <a:ext cx="90" cy="91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4" y="2448"/>
              <a:ext cx="90" cy="90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1440" y="2928"/>
              <a:ext cx="91" cy="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728" y="3072"/>
              <a:ext cx="91" cy="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392" y="3456"/>
              <a:ext cx="91" cy="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768" y="2645"/>
              <a:ext cx="90" cy="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157" y="3072"/>
              <a:ext cx="91" cy="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24"/>
            <p:cNvCxnSpPr/>
            <p:nvPr/>
          </p:nvCxnSpPr>
          <p:spPr>
            <a:xfrm flipH="1" rot="10800000">
              <a:off x="528" y="2112"/>
              <a:ext cx="1584" cy="1056"/>
            </a:xfrm>
            <a:prstGeom prst="straightConnector1">
              <a:avLst/>
            </a:prstGeom>
            <a:noFill/>
            <a:ln cap="flat" cmpd="sng" w="38100">
              <a:solidFill>
                <a:srgbClr val="0099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24"/>
          <p:cNvGrpSpPr/>
          <p:nvPr/>
        </p:nvGrpSpPr>
        <p:grpSpPr>
          <a:xfrm>
            <a:off x="4876800" y="1447800"/>
            <a:ext cx="3035300" cy="3111500"/>
            <a:chOff x="1786" y="960"/>
            <a:chExt cx="2246" cy="2303"/>
          </a:xfrm>
        </p:grpSpPr>
        <p:cxnSp>
          <p:nvCxnSpPr>
            <p:cNvPr id="503" name="Google Shape;503;p24"/>
            <p:cNvCxnSpPr/>
            <p:nvPr/>
          </p:nvCxnSpPr>
          <p:spPr>
            <a:xfrm>
              <a:off x="1786" y="960"/>
              <a:ext cx="0" cy="23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" name="Google Shape;504;p24"/>
            <p:cNvCxnSpPr/>
            <p:nvPr/>
          </p:nvCxnSpPr>
          <p:spPr>
            <a:xfrm>
              <a:off x="1786" y="3263"/>
              <a:ext cx="2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5" name="Google Shape;505;p24"/>
            <p:cNvSpPr/>
            <p:nvPr/>
          </p:nvSpPr>
          <p:spPr>
            <a:xfrm>
              <a:off x="3368" y="1823"/>
              <a:ext cx="108" cy="109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296" y="2830"/>
              <a:ext cx="108" cy="108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865" y="1823"/>
              <a:ext cx="108" cy="109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078" y="1708"/>
              <a:ext cx="108" cy="108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937" y="2282"/>
              <a:ext cx="109" cy="10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361" y="2542"/>
              <a:ext cx="110" cy="10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998" y="2914"/>
              <a:ext cx="108" cy="10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081" y="1248"/>
              <a:ext cx="107" cy="10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289" y="1176"/>
              <a:ext cx="110" cy="10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577" y="1463"/>
              <a:ext cx="108" cy="110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2505" y="2183"/>
              <a:ext cx="108" cy="109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332" y="2255"/>
              <a:ext cx="108" cy="109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3656" y="2398"/>
              <a:ext cx="108" cy="110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856" y="1248"/>
              <a:ext cx="2128" cy="1928"/>
            </a:xfrm>
            <a:custGeom>
              <a:rect b="b" l="l" r="r" t="t"/>
              <a:pathLst>
                <a:path extrusionOk="0" h="1928" w="2128">
                  <a:moveTo>
                    <a:pt x="448" y="296"/>
                  </a:moveTo>
                  <a:cubicBezTo>
                    <a:pt x="536" y="256"/>
                    <a:pt x="688" y="16"/>
                    <a:pt x="784" y="8"/>
                  </a:cubicBezTo>
                  <a:cubicBezTo>
                    <a:pt x="880" y="0"/>
                    <a:pt x="968" y="176"/>
                    <a:pt x="1024" y="248"/>
                  </a:cubicBezTo>
                  <a:cubicBezTo>
                    <a:pt x="1080" y="320"/>
                    <a:pt x="1032" y="424"/>
                    <a:pt x="1120" y="440"/>
                  </a:cubicBezTo>
                  <a:cubicBezTo>
                    <a:pt x="1208" y="456"/>
                    <a:pt x="1424" y="304"/>
                    <a:pt x="1552" y="344"/>
                  </a:cubicBezTo>
                  <a:cubicBezTo>
                    <a:pt x="1680" y="384"/>
                    <a:pt x="1848" y="592"/>
                    <a:pt x="1888" y="680"/>
                  </a:cubicBezTo>
                  <a:cubicBezTo>
                    <a:pt x="1928" y="768"/>
                    <a:pt x="1752" y="776"/>
                    <a:pt x="1792" y="872"/>
                  </a:cubicBezTo>
                  <a:cubicBezTo>
                    <a:pt x="1832" y="968"/>
                    <a:pt x="2128" y="1152"/>
                    <a:pt x="2128" y="1256"/>
                  </a:cubicBezTo>
                  <a:cubicBezTo>
                    <a:pt x="2128" y="1360"/>
                    <a:pt x="1872" y="1392"/>
                    <a:pt x="1792" y="1496"/>
                  </a:cubicBezTo>
                  <a:cubicBezTo>
                    <a:pt x="1712" y="1600"/>
                    <a:pt x="1720" y="1832"/>
                    <a:pt x="1648" y="1880"/>
                  </a:cubicBezTo>
                  <a:cubicBezTo>
                    <a:pt x="1576" y="1928"/>
                    <a:pt x="1416" y="1880"/>
                    <a:pt x="1360" y="1784"/>
                  </a:cubicBezTo>
                  <a:cubicBezTo>
                    <a:pt x="1304" y="1688"/>
                    <a:pt x="1320" y="1456"/>
                    <a:pt x="1312" y="1304"/>
                  </a:cubicBezTo>
                  <a:cubicBezTo>
                    <a:pt x="1304" y="1152"/>
                    <a:pt x="1368" y="952"/>
                    <a:pt x="1312" y="872"/>
                  </a:cubicBezTo>
                  <a:cubicBezTo>
                    <a:pt x="1256" y="792"/>
                    <a:pt x="1056" y="784"/>
                    <a:pt x="976" y="824"/>
                  </a:cubicBezTo>
                  <a:cubicBezTo>
                    <a:pt x="896" y="864"/>
                    <a:pt x="904" y="1056"/>
                    <a:pt x="832" y="1112"/>
                  </a:cubicBezTo>
                  <a:cubicBezTo>
                    <a:pt x="760" y="1168"/>
                    <a:pt x="624" y="1208"/>
                    <a:pt x="544" y="1160"/>
                  </a:cubicBezTo>
                  <a:cubicBezTo>
                    <a:pt x="464" y="1112"/>
                    <a:pt x="440" y="920"/>
                    <a:pt x="352" y="824"/>
                  </a:cubicBezTo>
                  <a:cubicBezTo>
                    <a:pt x="264" y="728"/>
                    <a:pt x="32" y="680"/>
                    <a:pt x="16" y="584"/>
                  </a:cubicBezTo>
                  <a:cubicBezTo>
                    <a:pt x="0" y="488"/>
                    <a:pt x="184" y="296"/>
                    <a:pt x="256" y="248"/>
                  </a:cubicBezTo>
                  <a:cubicBezTo>
                    <a:pt x="328" y="200"/>
                    <a:pt x="408" y="286"/>
                    <a:pt x="448" y="296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00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24"/>
          <p:cNvSpPr txBox="1"/>
          <p:nvPr/>
        </p:nvSpPr>
        <p:spPr>
          <a:xfrm>
            <a:off x="1119187" y="4937125"/>
            <a:ext cx="2767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single-layer perceptron</a:t>
            </a:r>
            <a:endParaRPr/>
          </a:p>
        </p:txBody>
      </p:sp>
      <p:sp>
        <p:nvSpPr>
          <p:cNvPr id="520" name="Google Shape;520;p24"/>
          <p:cNvSpPr txBox="1"/>
          <p:nvPr/>
        </p:nvSpPr>
        <p:spPr>
          <a:xfrm>
            <a:off x="5334000" y="4953000"/>
            <a:ext cx="2314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network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</p:txBody>
      </p:sp>
      <p:sp>
        <p:nvSpPr>
          <p:cNvPr id="526" name="Google Shape;526;p25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Trick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Map data to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higher-dimensional space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they will be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linearly separable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 Classifier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linear separator is one that has the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margin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positive examples on one side and negative examples on the other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 programming optimization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Support Vector Machines 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32" name="Google Shape;532;p26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Training data enters optimization problem in the form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 products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pairs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associated with data points are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except for those points nearest the separator (i.e., 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function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that can be applied to pairs of points to evaluate dot products in the corresponding (higher-dimensional) feature space F 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having to directly compute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F(x)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training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complex functions!</a:t>
            </a:r>
            <a:endParaRPr/>
          </a:p>
        </p:txBody>
      </p:sp>
      <p:sp>
        <p:nvSpPr>
          <p:cNvPr id="533" name="Google Shape;533;p26"/>
          <p:cNvSpPr txBox="1"/>
          <p:nvPr/>
        </p:nvSpPr>
        <p:spPr>
          <a:xfrm>
            <a:off x="1066800" y="5257800"/>
            <a:ext cx="7162800" cy="68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/>
          <p:nvPr>
            <p:ph type="title"/>
          </p:nvPr>
        </p:nvSpPr>
        <p:spPr>
          <a:xfrm>
            <a:off x="609600" y="3810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Support Vector Machines: Decision Boundary</a:t>
            </a:r>
            <a:endParaRPr/>
          </a:p>
        </p:txBody>
      </p:sp>
      <p:grpSp>
        <p:nvGrpSpPr>
          <p:cNvPr id="539" name="Google Shape;539;p27"/>
          <p:cNvGrpSpPr/>
          <p:nvPr/>
        </p:nvGrpSpPr>
        <p:grpSpPr>
          <a:xfrm>
            <a:off x="5529262" y="1752600"/>
            <a:ext cx="2852737" cy="2925762"/>
            <a:chOff x="3541" y="1487"/>
            <a:chExt cx="1499" cy="1537"/>
          </a:xfrm>
        </p:grpSpPr>
        <p:cxnSp>
          <p:nvCxnSpPr>
            <p:cNvPr id="540" name="Google Shape;540;p27"/>
            <p:cNvCxnSpPr/>
            <p:nvPr/>
          </p:nvCxnSpPr>
          <p:spPr>
            <a:xfrm>
              <a:off x="3541" y="1487"/>
              <a:ext cx="0" cy="1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1" name="Google Shape;541;p27"/>
            <p:cNvCxnSpPr/>
            <p:nvPr/>
          </p:nvCxnSpPr>
          <p:spPr>
            <a:xfrm>
              <a:off x="3541" y="3024"/>
              <a:ext cx="14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2" name="Google Shape;542;p27"/>
            <p:cNvSpPr/>
            <p:nvPr/>
          </p:nvSpPr>
          <p:spPr>
            <a:xfrm>
              <a:off x="4273" y="1717"/>
              <a:ext cx="72" cy="7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081" y="2024"/>
              <a:ext cx="72" cy="72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813" y="2139"/>
              <a:ext cx="72" cy="7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3736" y="1986"/>
              <a:ext cx="72" cy="72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388" y="2369"/>
              <a:ext cx="73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618" y="2484"/>
              <a:ext cx="73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350" y="2791"/>
              <a:ext cx="72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650" y="2143"/>
              <a:ext cx="72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162" y="2484"/>
              <a:ext cx="73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1" name="Google Shape;551;p27"/>
            <p:cNvCxnSpPr/>
            <p:nvPr/>
          </p:nvCxnSpPr>
          <p:spPr>
            <a:xfrm flipH="1" rot="10800000">
              <a:off x="3659" y="1717"/>
              <a:ext cx="1266" cy="844"/>
            </a:xfrm>
            <a:prstGeom prst="straightConnector1">
              <a:avLst/>
            </a:prstGeom>
            <a:noFill/>
            <a:ln cap="flat" cmpd="sng" w="38100">
              <a:solidFill>
                <a:srgbClr val="0099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2" name="Google Shape;552;p27"/>
            <p:cNvCxnSpPr/>
            <p:nvPr/>
          </p:nvCxnSpPr>
          <p:spPr>
            <a:xfrm flipH="1" rot="10800000">
              <a:off x="4021" y="1488"/>
              <a:ext cx="432" cy="1344"/>
            </a:xfrm>
            <a:prstGeom prst="straightConnector1">
              <a:avLst/>
            </a:prstGeom>
            <a:noFill/>
            <a:ln cap="flat" cmpd="sng" w="9525">
              <a:solidFill>
                <a:srgbClr val="0099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" name="Google Shape;553;p27"/>
            <p:cNvCxnSpPr/>
            <p:nvPr/>
          </p:nvCxnSpPr>
          <p:spPr>
            <a:xfrm flipH="1" rot="10800000">
              <a:off x="3685" y="1968"/>
              <a:ext cx="1344" cy="432"/>
            </a:xfrm>
            <a:prstGeom prst="straightConnector1">
              <a:avLst/>
            </a:prstGeom>
            <a:noFill/>
            <a:ln cap="flat" cmpd="sng" w="9525">
              <a:solidFill>
                <a:srgbClr val="0099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4" name="Google Shape;554;p27"/>
          <p:cNvGrpSpPr/>
          <p:nvPr/>
        </p:nvGrpSpPr>
        <p:grpSpPr>
          <a:xfrm>
            <a:off x="804862" y="1752600"/>
            <a:ext cx="2852737" cy="2925762"/>
            <a:chOff x="576" y="1488"/>
            <a:chExt cx="1499" cy="1537"/>
          </a:xfrm>
        </p:grpSpPr>
        <p:cxnSp>
          <p:nvCxnSpPr>
            <p:cNvPr id="555" name="Google Shape;555;p27"/>
            <p:cNvCxnSpPr/>
            <p:nvPr/>
          </p:nvCxnSpPr>
          <p:spPr>
            <a:xfrm>
              <a:off x="576" y="1488"/>
              <a:ext cx="0" cy="1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" name="Google Shape;556;p27"/>
            <p:cNvCxnSpPr/>
            <p:nvPr/>
          </p:nvCxnSpPr>
          <p:spPr>
            <a:xfrm>
              <a:off x="576" y="3025"/>
              <a:ext cx="14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7" name="Google Shape;557;p27"/>
            <p:cNvSpPr/>
            <p:nvPr/>
          </p:nvSpPr>
          <p:spPr>
            <a:xfrm>
              <a:off x="1632" y="2064"/>
              <a:ext cx="72" cy="7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584" y="2736"/>
              <a:ext cx="72" cy="72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296" y="2064"/>
              <a:ext cx="72" cy="7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771" y="1987"/>
              <a:ext cx="72" cy="72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1423" y="2370"/>
              <a:ext cx="73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960" y="2544"/>
              <a:ext cx="73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385" y="2792"/>
              <a:ext cx="72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440" y="1680"/>
              <a:ext cx="72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912" y="1632"/>
              <a:ext cx="73" cy="7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6" name="Google Shape;566;p27"/>
          <p:cNvSpPr/>
          <p:nvPr/>
        </p:nvSpPr>
        <p:spPr>
          <a:xfrm>
            <a:off x="4005262" y="3224212"/>
            <a:ext cx="990600" cy="30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4233862" y="2590800"/>
            <a:ext cx="5048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Ф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Bayesian Networks</a:t>
            </a:r>
            <a:endParaRPr/>
          </a:p>
        </p:txBody>
      </p:sp>
      <p:sp>
        <p:nvSpPr>
          <p:cNvPr id="573" name="Google Shape;573;p28"/>
          <p:cNvSpPr txBox="1"/>
          <p:nvPr>
            <p:ph idx="1" type="body"/>
          </p:nvPr>
        </p:nvSpPr>
        <p:spPr>
          <a:xfrm>
            <a:off x="46482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topology reflects direct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causal influence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Task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Compute probability distribution for unknown variables given observed values of other variables.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belief networks, causal networks</a:t>
            </a: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pic>
        <p:nvPicPr>
          <p:cNvPr id="574" name="Google Shape;57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219200"/>
            <a:ext cx="2990850" cy="2419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5" name="Google Shape;575;p28"/>
          <p:cNvGraphicFramePr/>
          <p:nvPr/>
        </p:nvGraphicFramePr>
        <p:xfrm>
          <a:off x="5334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{F1C8DF79-ED07-41B1-B993-0E87AD0A8DE7}</a:tableStyleId>
              </a:tblPr>
              <a:tblGrid>
                <a:gridCol w="512750"/>
                <a:gridCol w="881050"/>
                <a:gridCol w="879475"/>
                <a:gridCol w="806450"/>
                <a:gridCol w="806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¬B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¬A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¬A ¬B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¬C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28"/>
          <p:cNvSpPr txBox="1"/>
          <p:nvPr/>
        </p:nvSpPr>
        <p:spPr>
          <a:xfrm>
            <a:off x="990600" y="5348287"/>
            <a:ext cx="2940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probability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NeighbourCalls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Bayesian Network Learning</a:t>
            </a:r>
            <a:endParaRPr/>
          </a:p>
        </p:txBody>
      </p:sp>
      <p:sp>
        <p:nvSpPr>
          <p:cNvPr id="582" name="Google Shape;582;p29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(attributes) = random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independence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attribute is conditionally independent of its non-descendants, given its parents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probability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probability distribution of an attribute given its parents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 Theorem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h|D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D|h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/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7700"/>
            <a:ext cx="9144000" cy="45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Bayesian Network Learning 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88" name="Google Shape;588;p30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probable hypothesis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given the data.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theory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Use posterior probabilities to weight hypotheses.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 optimal classifier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Use single,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a posteriori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(most probable) hypothesis.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structure, fully observable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learning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 structure, fully observable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structural learning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structure, hidden variables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algorithm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 structure, hidden variables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Nearest Neighbor Models</a:t>
            </a:r>
            <a:endParaRPr/>
          </a:p>
        </p:txBody>
      </p:sp>
      <p:sp>
        <p:nvSpPr>
          <p:cNvPr id="594" name="Google Shape;594;p31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Idea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Properties of an input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likely to be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those of points in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nearest neighbor(s)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infer target attribute value(s)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based on corresponding attribute value(s).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non-parametric learning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hypothesis complexity grows with data (learned model ≈ all examples seen so far)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instance-based learning, case-based reasoning, analogical reasoning</a:t>
            </a: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2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Nearest Neighbor Model: Decision Boundary</a:t>
            </a:r>
            <a:endParaRPr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1143000" y="2062162"/>
            <a:ext cx="2833687" cy="3043237"/>
            <a:chOff x="528" y="1008"/>
            <a:chExt cx="2101" cy="2256"/>
          </a:xfrm>
        </p:grpSpPr>
        <p:cxnSp>
          <p:nvCxnSpPr>
            <p:cNvPr id="601" name="Google Shape;601;p32"/>
            <p:cNvCxnSpPr/>
            <p:nvPr/>
          </p:nvCxnSpPr>
          <p:spPr>
            <a:xfrm>
              <a:off x="528" y="1110"/>
              <a:ext cx="0" cy="2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2" name="Google Shape;602;p32"/>
            <p:cNvCxnSpPr/>
            <p:nvPr/>
          </p:nvCxnSpPr>
          <p:spPr>
            <a:xfrm>
              <a:off x="528" y="3264"/>
              <a:ext cx="210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3" name="Google Shape;603;p32"/>
            <p:cNvSpPr/>
            <p:nvPr/>
          </p:nvSpPr>
          <p:spPr>
            <a:xfrm>
              <a:off x="2208" y="1776"/>
              <a:ext cx="101" cy="10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2160" y="2736"/>
              <a:ext cx="101" cy="101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1537" y="1917"/>
              <a:ext cx="101" cy="10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960" y="1728"/>
              <a:ext cx="101" cy="101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1715" y="2346"/>
              <a:ext cx="102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960" y="2400"/>
              <a:ext cx="103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440" y="2928"/>
              <a:ext cx="101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680" y="1248"/>
              <a:ext cx="101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056" y="1152"/>
              <a:ext cx="102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32"/>
            <p:cNvCxnSpPr/>
            <p:nvPr/>
          </p:nvCxnSpPr>
          <p:spPr>
            <a:xfrm>
              <a:off x="672" y="1440"/>
              <a:ext cx="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3" name="Google Shape;613;p32"/>
            <p:cNvCxnSpPr/>
            <p:nvPr/>
          </p:nvCxnSpPr>
          <p:spPr>
            <a:xfrm flipH="1">
              <a:off x="1296" y="1008"/>
              <a:ext cx="19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4" name="Google Shape;614;p32"/>
            <p:cNvCxnSpPr/>
            <p:nvPr/>
          </p:nvCxnSpPr>
          <p:spPr>
            <a:xfrm flipH="1" rot="10800000">
              <a:off x="1440" y="1680"/>
              <a:ext cx="432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5" name="Google Shape;615;p32"/>
            <p:cNvCxnSpPr/>
            <p:nvPr/>
          </p:nvCxnSpPr>
          <p:spPr>
            <a:xfrm flipH="1">
              <a:off x="1200" y="1776"/>
              <a:ext cx="24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6" name="Google Shape;616;p32"/>
            <p:cNvCxnSpPr/>
            <p:nvPr/>
          </p:nvCxnSpPr>
          <p:spPr>
            <a:xfrm flipH="1">
              <a:off x="624" y="2112"/>
              <a:ext cx="57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7" name="Google Shape;617;p32"/>
            <p:cNvCxnSpPr/>
            <p:nvPr/>
          </p:nvCxnSpPr>
          <p:spPr>
            <a:xfrm>
              <a:off x="1200" y="2112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8" name="Google Shape;618;p32"/>
            <p:cNvCxnSpPr/>
            <p:nvPr/>
          </p:nvCxnSpPr>
          <p:spPr>
            <a:xfrm>
              <a:off x="1392" y="230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9" name="Google Shape;619;p32"/>
            <p:cNvCxnSpPr/>
            <p:nvPr/>
          </p:nvCxnSpPr>
          <p:spPr>
            <a:xfrm flipH="1">
              <a:off x="1008" y="264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Google Shape;620;p32"/>
            <p:cNvCxnSpPr/>
            <p:nvPr/>
          </p:nvCxnSpPr>
          <p:spPr>
            <a:xfrm>
              <a:off x="1296" y="1440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1" name="Google Shape;621;p32"/>
            <p:cNvCxnSpPr/>
            <p:nvPr/>
          </p:nvCxnSpPr>
          <p:spPr>
            <a:xfrm flipH="1" rot="10800000">
              <a:off x="1872" y="1296"/>
              <a:ext cx="384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2" name="Google Shape;622;p32"/>
            <p:cNvCxnSpPr/>
            <p:nvPr/>
          </p:nvCxnSpPr>
          <p:spPr>
            <a:xfrm>
              <a:off x="1872" y="168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3" name="Google Shape;623;p32"/>
            <p:cNvCxnSpPr/>
            <p:nvPr/>
          </p:nvCxnSpPr>
          <p:spPr>
            <a:xfrm flipH="1" rot="10800000">
              <a:off x="1392" y="2064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32"/>
            <p:cNvCxnSpPr/>
            <p:nvPr/>
          </p:nvCxnSpPr>
          <p:spPr>
            <a:xfrm>
              <a:off x="1392" y="2640"/>
              <a:ext cx="432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" name="Google Shape;625;p32"/>
            <p:cNvCxnSpPr/>
            <p:nvPr/>
          </p:nvCxnSpPr>
          <p:spPr>
            <a:xfrm flipH="1">
              <a:off x="1824" y="2256"/>
              <a:ext cx="288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6" name="Google Shape;626;p32"/>
            <p:cNvCxnSpPr/>
            <p:nvPr/>
          </p:nvCxnSpPr>
          <p:spPr>
            <a:xfrm>
              <a:off x="1872" y="2064"/>
              <a:ext cx="24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7" name="Google Shape;627;p32"/>
            <p:cNvCxnSpPr/>
            <p:nvPr/>
          </p:nvCxnSpPr>
          <p:spPr>
            <a:xfrm>
              <a:off x="2112" y="2256"/>
              <a:ext cx="33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8" name="Google Shape;628;p32"/>
            <p:cNvCxnSpPr/>
            <p:nvPr/>
          </p:nvCxnSpPr>
          <p:spPr>
            <a:xfrm>
              <a:off x="1824" y="2736"/>
              <a:ext cx="96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9" name="Google Shape;629;p32"/>
            <p:cNvSpPr txBox="1"/>
            <p:nvPr/>
          </p:nvSpPr>
          <p:spPr>
            <a:xfrm>
              <a:off x="1728" y="1584"/>
              <a:ext cx="96" cy="96"/>
            </a:xfrm>
            <a:prstGeom prst="rect">
              <a:avLst/>
            </a:prstGeom>
            <a:solidFill>
              <a:srgbClr val="00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584" y="1200"/>
              <a:ext cx="288" cy="192"/>
            </a:xfrm>
            <a:prstGeom prst="ellipse">
              <a:avLst/>
            </a:prstGeom>
            <a:noFill/>
            <a:ln cap="flat" cmpd="sng" w="3810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32"/>
          <p:cNvGrpSpPr/>
          <p:nvPr/>
        </p:nvGrpSpPr>
        <p:grpSpPr>
          <a:xfrm>
            <a:off x="4970462" y="2062162"/>
            <a:ext cx="2833687" cy="3043237"/>
            <a:chOff x="3131" y="1008"/>
            <a:chExt cx="2101" cy="2256"/>
          </a:xfrm>
        </p:grpSpPr>
        <p:cxnSp>
          <p:nvCxnSpPr>
            <p:cNvPr id="632" name="Google Shape;632;p32"/>
            <p:cNvCxnSpPr/>
            <p:nvPr/>
          </p:nvCxnSpPr>
          <p:spPr>
            <a:xfrm>
              <a:off x="3131" y="1110"/>
              <a:ext cx="0" cy="2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3" name="Google Shape;633;p32"/>
            <p:cNvCxnSpPr/>
            <p:nvPr/>
          </p:nvCxnSpPr>
          <p:spPr>
            <a:xfrm>
              <a:off x="3131" y="3264"/>
              <a:ext cx="210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4" name="Google Shape;634;p32"/>
            <p:cNvSpPr/>
            <p:nvPr/>
          </p:nvSpPr>
          <p:spPr>
            <a:xfrm>
              <a:off x="4811" y="1776"/>
              <a:ext cx="101" cy="10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63" y="2736"/>
              <a:ext cx="101" cy="101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140" y="1917"/>
              <a:ext cx="101" cy="103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563" y="1728"/>
              <a:ext cx="101" cy="101"/>
            </a:xfrm>
            <a:prstGeom prst="star4">
              <a:avLst>
                <a:gd fmla="val 12500" name="adj"/>
              </a:avLst>
            </a:prstGeom>
            <a:solidFill>
              <a:srgbClr val="00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318" y="2346"/>
              <a:ext cx="102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563" y="2400"/>
              <a:ext cx="103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043" y="2928"/>
              <a:ext cx="101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283" y="1248"/>
              <a:ext cx="101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659" y="1152"/>
              <a:ext cx="102" cy="101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3" name="Google Shape;643;p32"/>
            <p:cNvCxnSpPr/>
            <p:nvPr/>
          </p:nvCxnSpPr>
          <p:spPr>
            <a:xfrm>
              <a:off x="3275" y="1440"/>
              <a:ext cx="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 flipH="1">
              <a:off x="3899" y="1008"/>
              <a:ext cx="19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 flipH="1" rot="10800000">
              <a:off x="4043" y="1680"/>
              <a:ext cx="432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 flipH="1">
              <a:off x="3803" y="1776"/>
              <a:ext cx="24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 flipH="1">
              <a:off x="3227" y="2112"/>
              <a:ext cx="57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8" name="Google Shape;648;p32"/>
            <p:cNvCxnSpPr/>
            <p:nvPr/>
          </p:nvCxnSpPr>
          <p:spPr>
            <a:xfrm>
              <a:off x="3803" y="2112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9" name="Google Shape;649;p32"/>
            <p:cNvCxnSpPr/>
            <p:nvPr/>
          </p:nvCxnSpPr>
          <p:spPr>
            <a:xfrm>
              <a:off x="3995" y="230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0" name="Google Shape;650;p32"/>
            <p:cNvCxnSpPr/>
            <p:nvPr/>
          </p:nvCxnSpPr>
          <p:spPr>
            <a:xfrm flipH="1">
              <a:off x="3611" y="264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1" name="Google Shape;651;p32"/>
            <p:cNvCxnSpPr/>
            <p:nvPr/>
          </p:nvCxnSpPr>
          <p:spPr>
            <a:xfrm>
              <a:off x="3899" y="1440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2" name="Google Shape;652;p32"/>
            <p:cNvCxnSpPr/>
            <p:nvPr/>
          </p:nvCxnSpPr>
          <p:spPr>
            <a:xfrm flipH="1" rot="10800000">
              <a:off x="4475" y="1296"/>
              <a:ext cx="384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3" name="Google Shape;653;p32"/>
            <p:cNvCxnSpPr/>
            <p:nvPr/>
          </p:nvCxnSpPr>
          <p:spPr>
            <a:xfrm>
              <a:off x="4475" y="168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4" name="Google Shape;654;p32"/>
            <p:cNvCxnSpPr/>
            <p:nvPr/>
          </p:nvCxnSpPr>
          <p:spPr>
            <a:xfrm flipH="1" rot="10800000">
              <a:off x="3995" y="2064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5" name="Google Shape;655;p32"/>
            <p:cNvCxnSpPr/>
            <p:nvPr/>
          </p:nvCxnSpPr>
          <p:spPr>
            <a:xfrm>
              <a:off x="3995" y="2640"/>
              <a:ext cx="432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6" name="Google Shape;656;p32"/>
            <p:cNvCxnSpPr/>
            <p:nvPr/>
          </p:nvCxnSpPr>
          <p:spPr>
            <a:xfrm flipH="1">
              <a:off x="4427" y="2256"/>
              <a:ext cx="288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7" name="Google Shape;657;p32"/>
            <p:cNvCxnSpPr/>
            <p:nvPr/>
          </p:nvCxnSpPr>
          <p:spPr>
            <a:xfrm>
              <a:off x="4475" y="2064"/>
              <a:ext cx="24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8" name="Google Shape;658;p32"/>
            <p:cNvCxnSpPr/>
            <p:nvPr/>
          </p:nvCxnSpPr>
          <p:spPr>
            <a:xfrm>
              <a:off x="4715" y="2256"/>
              <a:ext cx="33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9" name="Google Shape;659;p32"/>
            <p:cNvCxnSpPr/>
            <p:nvPr/>
          </p:nvCxnSpPr>
          <p:spPr>
            <a:xfrm>
              <a:off x="4427" y="2736"/>
              <a:ext cx="96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0" name="Google Shape;660;p32"/>
            <p:cNvSpPr txBox="1"/>
            <p:nvPr/>
          </p:nvSpPr>
          <p:spPr>
            <a:xfrm>
              <a:off x="4331" y="1584"/>
              <a:ext cx="96" cy="96"/>
            </a:xfrm>
            <a:prstGeom prst="rect">
              <a:avLst/>
            </a:prstGeom>
            <a:solidFill>
              <a:srgbClr val="00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899" y="1152"/>
              <a:ext cx="1152" cy="960"/>
            </a:xfrm>
            <a:prstGeom prst="ellipse">
              <a:avLst/>
            </a:prstGeom>
            <a:noFill/>
            <a:ln cap="flat" cmpd="sng" w="3810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Explanation-Based Learning</a:t>
            </a:r>
            <a:endParaRPr/>
          </a:p>
        </p:txBody>
      </p:sp>
      <p:sp>
        <p:nvSpPr>
          <p:cNvPr id="667" name="Google Shape;667;p33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Amazed crowd of cavemen observe Zog roasting a lizard on the end of a pointed stick (“Look what Zog do!”) and thereafter abandon roasting with their bare hands.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Generalize 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observed instance.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speedup learning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learn anything factually new from the observation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converts first-principles theories into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special-purpose knowledge</a:t>
            </a:r>
            <a:endParaRPr/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problem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determining if learned knowledge is applicable may outweight benefits from its application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Relevance-Based Learning</a:t>
            </a:r>
            <a:endParaRPr/>
          </a:p>
        </p:txBody>
      </p:sp>
      <p:sp>
        <p:nvSpPr>
          <p:cNvPr id="673" name="Google Shape;673;p34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Mary travels to Brazil and meets her first Brazilian (Fernando), who speaks Portuguese.  She concludes that all Brazilians speak Portuguese but not that all Brazilians are named Fernando.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knowledge of what is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infer new properties about a new instance.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deductive learning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learns a new general rule that explains observations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create knowledge outside logical content of prior knowledge and observations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Knowledge-Based Inductive Learning</a:t>
            </a:r>
            <a:endParaRPr/>
          </a:p>
        </p:txBody>
      </p:sp>
      <p:sp>
        <p:nvSpPr>
          <p:cNvPr id="679" name="Google Shape;679;p35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Medical student observes consulting session between doctor and patient at the end of which the doctor prescribes a particular medication.  Student concludes that the medication is effective treatment for a particular type of infection.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 Use prior knowledge to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 hypothesis generation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in inductive logic programming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hypotheses consistent with prior knowledge and observations are considered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knowledge supports smaller (simpler) hypotheses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sp>
        <p:nvSpPr>
          <p:cNvPr id="685" name="Google Shape;685;p36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k-armed bandit problem: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Agent is in a room with k gambling machines (one-armed bandits). When an arm is pulled, the machine pays off 1 or 0, according to some unknown probability distribution. Given a fixed number of pulls, what is the agent’s (optimal) strategy?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Task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 a policy π, mapping states to actions, that maximizes (long-term) reward.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Markov Decision Process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states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actions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 function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ℜ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transition function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Π(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s'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probability of reaching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s'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executed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7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91" name="Google Shape;691;p37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vs. partially observable environment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vs. stochastic environment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model-based vs. model-free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rewards in goal state only or in any state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1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a 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expected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 discounted sum of reward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agent will gain if it starts from that state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the optimal policy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MDP when the model is known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iteration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 optimal value function (derive optimal policy)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 iteration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 optimal policy directly (derive value function)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8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Reinforcement Learning 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97" name="Google Shape;697;p38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 is concerned with finding an optimal policy for an MDP when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(transition, reward)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unknown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exploration/exploitation tradeoff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model-free reinforcement learning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controller without learning a model first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adaptive heuristic critic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(TD(λ)),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Q-learning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model-based reinforcement learning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model first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Dyna, prioritized sweeping, RTDP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9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  <p:sp>
        <p:nvSpPr>
          <p:cNvPr id="703" name="Google Shape;703;p39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patterns from (unlabeled) data.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(similarity-based)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 estimation (e.g., EM algorithm)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Tasks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and visualization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 detection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retrieval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compression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Key Differences Between AI and ML</a:t>
            </a:r>
            <a:endParaRPr/>
          </a:p>
        </p:txBody>
      </p:sp>
      <p:graphicFrame>
        <p:nvGraphicFramePr>
          <p:cNvPr id="205" name="Google Shape;205;p4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{F1C8DF79-ED07-41B1-B993-0E87AD0A8DE7}</a:tableStyleId>
              </a:tblPr>
              <a:tblGrid>
                <a:gridCol w="1874825"/>
                <a:gridCol w="3281350"/>
                <a:gridCol w="32813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Aspect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Artificial Intelligence (AI)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(ML)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Broad concept of machines mimicking human intelligence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Subset of AI enabling machines to learn from data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perform tasks intelligently, like a human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learn from data and improve over 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7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Narrow AI, General AI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Supervised, Unsupervised, Reinforcement Learning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Includes multiple fields (ML, NLP, robotics)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Focused on data-driven learning techniques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Self-driving cars, smart assistants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Spam filtering, recommendation systems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Wide-ranging, including symbolic reasoning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Primarily data-driven and statistically based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/>
          </a:p>
        </p:txBody>
      </p:sp>
      <p:sp>
        <p:nvSpPr>
          <p:cNvPr id="709" name="Google Shape;709;p40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Randomly split examples into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 U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set V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training set to learn a hypothesis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% of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correctly classified by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for different random splits and average results.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1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Performance Evaluation: Learning Curves</a:t>
            </a:r>
            <a:endParaRPr/>
          </a:p>
        </p:txBody>
      </p:sp>
      <p:cxnSp>
        <p:nvCxnSpPr>
          <p:cNvPr id="715" name="Google Shape;715;p41"/>
          <p:cNvCxnSpPr/>
          <p:nvPr/>
        </p:nvCxnSpPr>
        <p:spPr>
          <a:xfrm>
            <a:off x="2362200" y="1524000"/>
            <a:ext cx="0" cy="411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6" name="Google Shape;716;p41"/>
          <p:cNvCxnSpPr/>
          <p:nvPr/>
        </p:nvCxnSpPr>
        <p:spPr>
          <a:xfrm>
            <a:off x="2362200" y="56388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7" name="Google Shape;717;p41"/>
          <p:cNvSpPr txBox="1"/>
          <p:nvPr/>
        </p:nvSpPr>
        <p:spPr>
          <a:xfrm>
            <a:off x="3429000" y="5715000"/>
            <a:ext cx="2316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#training examples</a:t>
            </a:r>
            <a:endParaRPr/>
          </a:p>
        </p:txBody>
      </p:sp>
      <p:sp>
        <p:nvSpPr>
          <p:cNvPr id="718" name="Google Shape;718;p41"/>
          <p:cNvSpPr/>
          <p:nvPr/>
        </p:nvSpPr>
        <p:spPr>
          <a:xfrm rot="-5400000">
            <a:off x="3467100" y="1257300"/>
            <a:ext cx="2133600" cy="3581400"/>
          </a:xfrm>
          <a:custGeom>
            <a:rect b="b" l="l" r="r" t="t"/>
            <a:pathLst>
              <a:path extrusionOk="0" fill="none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</a:path>
              <a:path extrusionOk="0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1"/>
          <p:cNvSpPr/>
          <p:nvPr/>
        </p:nvSpPr>
        <p:spPr>
          <a:xfrm flipH="1" rot="-5400000">
            <a:off x="3429000" y="2362200"/>
            <a:ext cx="2209800" cy="3581400"/>
          </a:xfrm>
          <a:custGeom>
            <a:rect b="b" l="l" r="r" t="t"/>
            <a:pathLst>
              <a:path extrusionOk="0" fill="none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</a:path>
              <a:path extrusionOk="0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1"/>
          <p:cNvSpPr txBox="1"/>
          <p:nvPr/>
        </p:nvSpPr>
        <p:spPr>
          <a:xfrm>
            <a:off x="5543550" y="1524000"/>
            <a:ext cx="2457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accuracy</a:t>
            </a:r>
            <a:endParaRPr/>
          </a:p>
        </p:txBody>
      </p:sp>
      <p:sp>
        <p:nvSpPr>
          <p:cNvPr id="721" name="Google Shape;721;p41"/>
          <p:cNvSpPr txBox="1"/>
          <p:nvPr/>
        </p:nvSpPr>
        <p:spPr>
          <a:xfrm>
            <a:off x="5715000" y="4724400"/>
            <a:ext cx="2025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error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2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Performance Evaluation: ROC Curves</a:t>
            </a:r>
            <a:endParaRPr/>
          </a:p>
        </p:txBody>
      </p:sp>
      <p:cxnSp>
        <p:nvCxnSpPr>
          <p:cNvPr id="727" name="Google Shape;727;p42"/>
          <p:cNvCxnSpPr/>
          <p:nvPr/>
        </p:nvCxnSpPr>
        <p:spPr>
          <a:xfrm>
            <a:off x="2362200" y="1524000"/>
            <a:ext cx="0" cy="411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8" name="Google Shape;728;p42"/>
          <p:cNvCxnSpPr/>
          <p:nvPr/>
        </p:nvCxnSpPr>
        <p:spPr>
          <a:xfrm>
            <a:off x="2362200" y="56388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9" name="Google Shape;729;p42"/>
          <p:cNvSpPr txBox="1"/>
          <p:nvPr/>
        </p:nvSpPr>
        <p:spPr>
          <a:xfrm>
            <a:off x="3630612" y="5715000"/>
            <a:ext cx="1779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positives</a:t>
            </a:r>
            <a:endParaRPr/>
          </a:p>
        </p:txBody>
      </p:sp>
      <p:sp>
        <p:nvSpPr>
          <p:cNvPr id="730" name="Google Shape;730;p42"/>
          <p:cNvSpPr txBox="1"/>
          <p:nvPr/>
        </p:nvSpPr>
        <p:spPr>
          <a:xfrm rot="-5400000">
            <a:off x="996156" y="3178968"/>
            <a:ext cx="1878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negatives</a:t>
            </a:r>
            <a:endParaRPr/>
          </a:p>
        </p:txBody>
      </p:sp>
      <p:sp>
        <p:nvSpPr>
          <p:cNvPr id="731" name="Google Shape;731;p42"/>
          <p:cNvSpPr/>
          <p:nvPr/>
        </p:nvSpPr>
        <p:spPr>
          <a:xfrm>
            <a:off x="3048000" y="2133600"/>
            <a:ext cx="3048000" cy="2819400"/>
          </a:xfrm>
          <a:custGeom>
            <a:rect b="b" l="l" r="r" t="t"/>
            <a:pathLst>
              <a:path extrusionOk="0" fill="none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</a:path>
              <a:path extrusionOk="0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3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Performance Evaluation: Accuracy/Coverage</a:t>
            </a:r>
            <a:endParaRPr/>
          </a:p>
        </p:txBody>
      </p:sp>
      <p:cxnSp>
        <p:nvCxnSpPr>
          <p:cNvPr id="737" name="Google Shape;737;p43"/>
          <p:cNvCxnSpPr/>
          <p:nvPr/>
        </p:nvCxnSpPr>
        <p:spPr>
          <a:xfrm>
            <a:off x="2362200" y="1524000"/>
            <a:ext cx="0" cy="411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8" name="Google Shape;738;p43"/>
          <p:cNvCxnSpPr/>
          <p:nvPr/>
        </p:nvCxnSpPr>
        <p:spPr>
          <a:xfrm>
            <a:off x="2362200" y="56388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9" name="Google Shape;739;p43"/>
          <p:cNvSpPr txBox="1"/>
          <p:nvPr/>
        </p:nvSpPr>
        <p:spPr>
          <a:xfrm>
            <a:off x="3962400" y="5791200"/>
            <a:ext cx="1228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coverage</a:t>
            </a:r>
            <a:endParaRPr/>
          </a:p>
        </p:txBody>
      </p:sp>
      <p:sp>
        <p:nvSpPr>
          <p:cNvPr id="740" name="Google Shape;740;p43"/>
          <p:cNvSpPr txBox="1"/>
          <p:nvPr/>
        </p:nvSpPr>
        <p:spPr>
          <a:xfrm rot="-5400000">
            <a:off x="577850" y="3398837"/>
            <a:ext cx="2711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accuracy</a:t>
            </a:r>
            <a:endParaRPr/>
          </a:p>
        </p:txBody>
      </p:sp>
      <p:sp>
        <p:nvSpPr>
          <p:cNvPr id="741" name="Google Shape;741;p43"/>
          <p:cNvSpPr/>
          <p:nvPr/>
        </p:nvSpPr>
        <p:spPr>
          <a:xfrm flipH="1" rot="-5400000">
            <a:off x="3505200" y="1219200"/>
            <a:ext cx="2057400" cy="3581400"/>
          </a:xfrm>
          <a:custGeom>
            <a:rect b="b" l="l" r="r" t="t"/>
            <a:pathLst>
              <a:path extrusionOk="0" fill="none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</a:path>
              <a:path extrusionOk="0" h="21600" w="21563">
                <a:moveTo>
                  <a:pt x="-1" y="0"/>
                </a:moveTo>
                <a:cubicBezTo>
                  <a:pt x="11438" y="0"/>
                  <a:pt x="20893" y="8916"/>
                  <a:pt x="21562" y="203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4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Triple Tradeoff in Empirical Learning</a:t>
            </a:r>
            <a:endParaRPr/>
          </a:p>
        </p:txBody>
      </p:sp>
      <p:sp>
        <p:nvSpPr>
          <p:cNvPr id="747" name="Google Shape;747;p44"/>
          <p:cNvSpPr txBox="1"/>
          <p:nvPr>
            <p:ph idx="1" type="body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size/complexity of learned classifier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 of training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 accuracy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bias-variance tradeoff</a:t>
            </a:r>
            <a:endParaRPr/>
          </a:p>
        </p:txBody>
      </p:sp>
      <p:pic>
        <p:nvPicPr>
          <p:cNvPr id="748" name="Google Shape;748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828800"/>
            <a:ext cx="38862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5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Current Machine Learning Research</a:t>
            </a:r>
            <a:endParaRPr/>
          </a:p>
        </p:txBody>
      </p:sp>
      <p:sp>
        <p:nvSpPr>
          <p:cNvPr id="754" name="Google Shape;754;p45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sequences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spatial/temporal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 relational models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cost-sensitive 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semi-supervised 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collective classification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Machine Learning?</a:t>
            </a:r>
            <a:endParaRPr/>
          </a:p>
        </p:txBody>
      </p:sp>
      <p:sp>
        <p:nvSpPr>
          <p:cNvPr id="211" name="Google Shape;211;p5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human experts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industrial/manufacturing control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spectrometer analysis, drug design, astronomic discovery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Black-box human expertise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face/handwriting/speech recognition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driving a car, flying a plane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Rapidly changing phenomena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scoring, financial modeling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diagnosis, fraud detection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customization/personalization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 news reader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movie/book recommendation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Related Fields</a:t>
            </a:r>
            <a:endParaRPr/>
          </a:p>
        </p:txBody>
      </p:sp>
      <p:sp>
        <p:nvSpPr>
          <p:cNvPr id="217" name="Google Shape;217;p6"/>
          <p:cNvSpPr txBox="1"/>
          <p:nvPr>
            <p:ph idx="1" type="body"/>
          </p:nvPr>
        </p:nvSpPr>
        <p:spPr>
          <a:xfrm>
            <a:off x="609600" y="5181600"/>
            <a:ext cx="792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primarily concerned with the accuracy and effectiveness of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system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4724400" y="3429000"/>
            <a:ext cx="27432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psychological models</a:t>
            </a: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3429000" y="1066800"/>
            <a:ext cx="1066800" cy="990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5029200" y="2819400"/>
            <a:ext cx="22860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</a:t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5029200" y="2133600"/>
            <a:ext cx="21336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theory</a:t>
            </a:r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1219200" y="2438400"/>
            <a:ext cx="26670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theory</a:t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2057400" y="3048000"/>
            <a:ext cx="17526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</p:txBody>
      </p:sp>
      <p:sp>
        <p:nvSpPr>
          <p:cNvPr id="224" name="Google Shape;224;p6"/>
          <p:cNvSpPr/>
          <p:nvPr/>
        </p:nvSpPr>
        <p:spPr>
          <a:xfrm>
            <a:off x="3352800" y="1752600"/>
            <a:ext cx="2286000" cy="2362200"/>
          </a:xfrm>
          <a:prstGeom prst="ellipse">
            <a:avLst/>
          </a:prstGeom>
          <a:noFill/>
          <a:ln cap="flat" cmpd="sng" w="381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225" name="Google Shape;225;p6"/>
          <p:cNvSpPr/>
          <p:nvPr/>
        </p:nvSpPr>
        <p:spPr>
          <a:xfrm>
            <a:off x="4495800" y="3733800"/>
            <a:ext cx="1676400" cy="106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neuroscience</a:t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2362200" y="1600200"/>
            <a:ext cx="1828800" cy="1143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</p:txBody>
      </p:sp>
      <p:sp>
        <p:nvSpPr>
          <p:cNvPr id="227" name="Google Shape;227;p6"/>
          <p:cNvSpPr/>
          <p:nvPr/>
        </p:nvSpPr>
        <p:spPr>
          <a:xfrm>
            <a:off x="3200400" y="3733800"/>
            <a:ext cx="1447800" cy="129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4495800" y="1295400"/>
            <a:ext cx="1981200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theory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Machine Learning Paradigms </a:t>
            </a:r>
            <a:endParaRPr/>
          </a:p>
        </p:txBody>
      </p:sp>
      <p:sp>
        <p:nvSpPr>
          <p:cNvPr id="234" name="Google Shape;234;p7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by being told (advice-taking)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from examples (induction)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by analogy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speed-up learning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 learning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Architecture of a Learning System</a:t>
            </a:r>
            <a:endParaRPr/>
          </a:p>
        </p:txBody>
      </p:sp>
      <p:sp>
        <p:nvSpPr>
          <p:cNvPr id="240" name="Google Shape;240;p8"/>
          <p:cNvSpPr txBox="1"/>
          <p:nvPr/>
        </p:nvSpPr>
        <p:spPr>
          <a:xfrm>
            <a:off x="685800" y="3124200"/>
            <a:ext cx="1981200" cy="1066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4191000" y="1676400"/>
            <a:ext cx="1981200" cy="1066800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685800" y="4724400"/>
            <a:ext cx="1981200" cy="1066800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</a:t>
            </a: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4191000" y="3124200"/>
            <a:ext cx="1981200" cy="1066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667000" y="34290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" name="Google Shape;245;p8"/>
          <p:cNvCxnSpPr/>
          <p:nvPr/>
        </p:nvCxnSpPr>
        <p:spPr>
          <a:xfrm rot="10800000">
            <a:off x="2667000" y="3886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6" name="Google Shape;246;p8"/>
          <p:cNvCxnSpPr/>
          <p:nvPr/>
        </p:nvCxnSpPr>
        <p:spPr>
          <a:xfrm>
            <a:off x="2667000" y="52578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8"/>
          <p:cNvCxnSpPr/>
          <p:nvPr/>
        </p:nvCxnSpPr>
        <p:spPr>
          <a:xfrm rot="10800000">
            <a:off x="5257800" y="4191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8" name="Google Shape;248;p8"/>
          <p:cNvCxnSpPr/>
          <p:nvPr/>
        </p:nvCxnSpPr>
        <p:spPr>
          <a:xfrm>
            <a:off x="6629400" y="1143000"/>
            <a:ext cx="0" cy="533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9" name="Google Shape;249;p8"/>
          <p:cNvSpPr txBox="1"/>
          <p:nvPr/>
        </p:nvSpPr>
        <p:spPr>
          <a:xfrm>
            <a:off x="6934200" y="2892425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cxnSp>
        <p:nvCxnSpPr>
          <p:cNvPr id="250" name="Google Shape;250;p8"/>
          <p:cNvCxnSpPr/>
          <p:nvPr/>
        </p:nvCxnSpPr>
        <p:spPr>
          <a:xfrm>
            <a:off x="1600200" y="4191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1" name="Google Shape;251;p8"/>
          <p:cNvCxnSpPr/>
          <p:nvPr/>
        </p:nvCxnSpPr>
        <p:spPr>
          <a:xfrm rot="10800000">
            <a:off x="6172200" y="2209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2" name="Google Shape;252;p8"/>
          <p:cNvCxnSpPr/>
          <p:nvPr/>
        </p:nvCxnSpPr>
        <p:spPr>
          <a:xfrm>
            <a:off x="6172200" y="3657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3" name="Google Shape;253;p8"/>
          <p:cNvCxnSpPr/>
          <p:nvPr/>
        </p:nvCxnSpPr>
        <p:spPr>
          <a:xfrm rot="10800000">
            <a:off x="1600200" y="22098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8"/>
          <p:cNvCxnSpPr/>
          <p:nvPr/>
        </p:nvCxnSpPr>
        <p:spPr>
          <a:xfrm>
            <a:off x="1600200" y="2209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5" name="Google Shape;255;p8"/>
          <p:cNvSpPr txBox="1"/>
          <p:nvPr/>
        </p:nvSpPr>
        <p:spPr>
          <a:xfrm>
            <a:off x="2244725" y="1828800"/>
            <a:ext cx="1008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2927350" y="3048000"/>
            <a:ext cx="950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endParaRPr/>
          </a:p>
        </p:txBody>
      </p:sp>
      <p:sp>
        <p:nvSpPr>
          <p:cNvPr id="257" name="Google Shape;257;p8"/>
          <p:cNvSpPr txBox="1"/>
          <p:nvPr/>
        </p:nvSpPr>
        <p:spPr>
          <a:xfrm>
            <a:off x="76200" y="4267200"/>
            <a:ext cx="1446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/>
          </a:p>
        </p:txBody>
      </p:sp>
      <p:sp>
        <p:nvSpPr>
          <p:cNvPr id="258" name="Google Shape;258;p8"/>
          <p:cNvSpPr txBox="1"/>
          <p:nvPr/>
        </p:nvSpPr>
        <p:spPr>
          <a:xfrm>
            <a:off x="6705600" y="3657600"/>
            <a:ext cx="827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259" name="Google Shape;259;p8"/>
          <p:cNvSpPr txBox="1"/>
          <p:nvPr/>
        </p:nvSpPr>
        <p:spPr>
          <a:xfrm>
            <a:off x="6705600" y="2209800"/>
            <a:ext cx="9636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percepts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6629400" y="1828800"/>
            <a:ext cx="2173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standard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2819400" y="3886200"/>
            <a:ext cx="1152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Learning Element</a:t>
            </a:r>
            <a:endParaRPr/>
          </a:p>
        </p:txBody>
      </p:sp>
      <p:sp>
        <p:nvSpPr>
          <p:cNvPr id="267" name="Google Shape;267;p9"/>
          <p:cNvSpPr txBox="1"/>
          <p:nvPr>
            <p:ph idx="1" type="body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affected by: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element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utility-based agent, reactive agent, logical agent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component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learned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classifier, evaluation function, perception-action function,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functional component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weighted linear function, logical theory, HMM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correct action, reward, relative preferences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FF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2004-06-08T19:56:03Z</dcterms:created>
  <dc:creator>Melinda T. Gervasio</dc:creator>
</cp:coreProperties>
</file>