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74" r:id="rId5"/>
    <p:sldId id="260" r:id="rId6"/>
    <p:sldId id="261" r:id="rId7"/>
    <p:sldId id="262" r:id="rId8"/>
    <p:sldId id="263" r:id="rId9"/>
    <p:sldId id="273" r:id="rId10"/>
    <p:sldId id="268" r:id="rId11"/>
    <p:sldId id="275" r:id="rId12"/>
    <p:sldId id="270" r:id="rId13"/>
    <p:sldId id="280" r:id="rId14"/>
    <p:sldId id="279" r:id="rId15"/>
    <p:sldId id="340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010" autoAdjust="0"/>
    <p:restoredTop sz="94660"/>
  </p:normalViewPr>
  <p:slideViewPr>
    <p:cSldViewPr>
      <p:cViewPr varScale="1">
        <p:scale>
          <a:sx n="80" d="100"/>
          <a:sy n="80" d="100"/>
        </p:scale>
        <p:origin x="132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89759-A447-4005-8C33-6C118B159E8A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30346-5632-4960-80DF-581E29166C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9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5579" y="8686643"/>
            <a:ext cx="2972421" cy="45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63" tIns="45883" rIns="91763" bIns="45883" anchor="b"/>
          <a:lstStyle/>
          <a:p>
            <a:pPr algn="r" defTabSz="917792" eaLnBrk="0" hangingPunct="0"/>
            <a:fld id="{821E1225-3F54-4509-BDEB-ABE42D9BDAB9}" type="slidenum">
              <a:rPr lang="zh-CN" altLang="en-US" sz="1200">
                <a:latin typeface="Times New Roman" pitchFamily="18" charset="0"/>
              </a:rPr>
              <a:pPr algn="r" defTabSz="917792" eaLnBrk="0" hangingPunct="0"/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2197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69A85A-4C8D-4AFB-BCE8-87224E1CCF93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480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D829D4-0382-4AB2-BE14-03FE7433F58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15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885579" y="8686643"/>
            <a:ext cx="2972421" cy="45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defTabSz="914665" eaLnBrk="0" hangingPunct="0"/>
            <a:fld id="{02B33570-7CA4-404E-86AE-9DB7E9959A33}" type="slidenum">
              <a:rPr lang="en-US" altLang="zh-CN" sz="1200">
                <a:latin typeface="Times New Roman" pitchFamily="18" charset="0"/>
              </a:rPr>
              <a:pPr algn="r" defTabSz="914665" eaLnBrk="0" hangingPunct="0"/>
              <a:t>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0248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9799A4-E35D-4E7B-A907-CDEC07AEBAB4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762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7D94A2-92A3-4096-B7BD-EB5FFB740C2F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154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6632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B856E3-1CD6-4601-B4A9-8CBF2EDC61C7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443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444C7-AFF8-4114-8E68-3B2CC7750C0F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56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792DB9-CDEB-4864-9DA3-DF3F4A208C53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739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6773-B52F-462C-A118-B37F65B12569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Azhar, KUET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0FCB27-93EE-4685-A4E1-8088EF913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5CCD-4254-4FAD-9549-EF5D776E8033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Azhar, KUET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B27-93EE-4685-A4E1-8088EF913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70FCB27-93EE-4685-A4E1-8088EF913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EC1-4F06-458D-A3C5-18DDBE783DF8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Azhar, KUET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78084-9FA6-4359-8048-66CAC4D8C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F1F9D-C6BC-46B7-A95C-05404EC426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0D28-205A-45E6-857F-E826E3E6F013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Azhar, KUET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70FCB27-93EE-4685-A4E1-8088EF913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Azhar, KUET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12A4-8ECC-4C8B-9F0E-E44350CF6EBB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0FCB27-93EE-4685-A4E1-8088EF913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D2084BB-C138-48C8-AB47-BB9CD9D44D2C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Azhar, KUET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B27-93EE-4685-A4E1-8088EF913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643E-620D-448B-A600-C6FD4006BBB0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Dr. Azhar, KUET</a:t>
            </a: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70FCB27-93EE-4685-A4E1-8088EF913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D079-5958-49FF-8322-0C8112BC4434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Azhar, KUET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70FCB27-93EE-4685-A4E1-8088EF913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7027-E59F-4D01-A917-BD5DB852DEE1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Azhar, KUET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0FCB27-93EE-4685-A4E1-8088EF913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0FCB27-93EE-4685-A4E1-8088EF913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A52-AD7F-4E5E-86E6-E104334E8C62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Dr. Azhar, KUET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70FCB27-93EE-4685-A4E1-8088EF913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A04AA5D-A35E-4862-A96E-18A599454FEC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Dr. Azhar, KUET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883E10B-91D6-4F24-B263-47B144F0E8C2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Dr. Azhar, KUET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0FCB27-93EE-4685-A4E1-8088EF913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90800"/>
            <a:ext cx="71628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zh-TW" sz="4800" dirty="0">
                <a:solidFill>
                  <a:schemeClr val="tx1"/>
                </a:solidFill>
                <a:ea typeface="PMingLiU" pitchFamily="18" charset="-120"/>
              </a:rPr>
              <a:t>Cluster Analysis</a:t>
            </a:r>
            <a:endParaRPr lang="en-US" altLang="zh-CN" sz="4800" dirty="0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B27-93EE-4685-A4E1-8088EF91331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Azhar, KUET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01000" cy="8382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>
                <a:solidFill>
                  <a:srgbClr val="7B9899"/>
                </a:solidFill>
                <a:ea typeface="SimSun" pitchFamily="2" charset="-122"/>
              </a:rPr>
              <a:t>Measure the Quality of Clustering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A813F-6FCF-4C1C-9E6F-0B61A05562CE}" type="slidenum">
              <a:rPr lang="en-US" altLang="zh-CN">
                <a:ea typeface="SimSun" pitchFamily="2" charset="-122"/>
              </a:rPr>
              <a:pPr>
                <a:defRPr/>
              </a:pPr>
              <a:t>10</a:t>
            </a:fld>
            <a:endParaRPr lang="en-US" altLang="zh-CN">
              <a:ea typeface="SimSun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458200" cy="4572000"/>
          </a:xfrm>
        </p:spPr>
        <p:txBody>
          <a:bodyPr lIns="92075" tIns="46038" rIns="92075" bIns="46038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400" dirty="0">
              <a:solidFill>
                <a:schemeClr val="hlink"/>
              </a:solidFill>
              <a:ea typeface="SimSun" pitchFamily="2" charset="-122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400" dirty="0">
                <a:solidFill>
                  <a:schemeClr val="hlink"/>
                </a:solidFill>
                <a:ea typeface="SimSun" pitchFamily="2" charset="-122"/>
              </a:rPr>
              <a:t>Dissimilarity/Similarity metric</a:t>
            </a:r>
            <a:endParaRPr lang="en-US" altLang="zh-CN" sz="2400" dirty="0">
              <a:ea typeface="SimSun" pitchFamily="2" charset="-122"/>
            </a:endParaRPr>
          </a:p>
          <a:p>
            <a:pPr marL="914400" lvl="1" indent="-45720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altLang="zh-CN" sz="2400" dirty="0">
                <a:ea typeface="SimSun" pitchFamily="2" charset="-122"/>
              </a:rPr>
              <a:t>Similarity is expressed in terms of a distance function, typically metric: </a:t>
            </a:r>
            <a:r>
              <a:rPr lang="en-US" altLang="zh-CN" sz="2400" i="1" dirty="0">
                <a:ea typeface="SimSun" pitchFamily="2" charset="-122"/>
              </a:rPr>
              <a:t>d</a:t>
            </a:r>
            <a:r>
              <a:rPr lang="en-US" altLang="zh-CN" sz="2400" dirty="0">
                <a:ea typeface="SimSun" pitchFamily="2" charset="-122"/>
              </a:rPr>
              <a:t>(</a:t>
            </a:r>
            <a:r>
              <a:rPr lang="en-US" altLang="zh-CN" sz="2400" i="1" dirty="0" err="1">
                <a:ea typeface="SimSun" pitchFamily="2" charset="-122"/>
              </a:rPr>
              <a:t>i</a:t>
            </a:r>
            <a:r>
              <a:rPr lang="en-US" altLang="zh-CN" sz="2400" i="1" dirty="0">
                <a:ea typeface="SimSun" pitchFamily="2" charset="-122"/>
              </a:rPr>
              <a:t>, j</a:t>
            </a:r>
            <a:r>
              <a:rPr lang="en-US" altLang="zh-CN" sz="2400" dirty="0">
                <a:ea typeface="SimSun" pitchFamily="2" charset="-122"/>
              </a:rPr>
              <a:t>)</a:t>
            </a:r>
          </a:p>
          <a:p>
            <a:pPr marL="914400" lvl="1" indent="-45720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altLang="zh-CN" sz="2400" dirty="0">
                <a:ea typeface="SimSun" pitchFamily="2" charset="-122"/>
              </a:rPr>
              <a:t>The definitions of </a:t>
            </a:r>
            <a:r>
              <a:rPr lang="en-US" altLang="zh-CN" sz="2400" dirty="0">
                <a:solidFill>
                  <a:schemeClr val="hlink"/>
                </a:solidFill>
                <a:ea typeface="SimSun" pitchFamily="2" charset="-122"/>
              </a:rPr>
              <a:t>distance functions</a:t>
            </a:r>
            <a:r>
              <a:rPr lang="en-US" altLang="zh-CN" sz="2400" dirty="0">
                <a:ea typeface="SimSun" pitchFamily="2" charset="-122"/>
              </a:rPr>
              <a:t> are usually rather different for interval-scaled, </a:t>
            </a:r>
            <a:r>
              <a:rPr lang="en-US" altLang="zh-CN" sz="2400" dirty="0" err="1">
                <a:ea typeface="SimSun" pitchFamily="2" charset="-122"/>
              </a:rPr>
              <a:t>boolean</a:t>
            </a:r>
            <a:r>
              <a:rPr lang="en-US" altLang="zh-CN" sz="2400" dirty="0">
                <a:ea typeface="SimSun" pitchFamily="2" charset="-122"/>
              </a:rPr>
              <a:t>, categorical, ordinal ratio, and vector variables</a:t>
            </a:r>
          </a:p>
          <a:p>
            <a:pPr marL="914400" lvl="1" indent="-45720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altLang="zh-CN" sz="2400" dirty="0">
                <a:ea typeface="SimSun" pitchFamily="2" charset="-122"/>
              </a:rPr>
              <a:t>Weights should be associated with different variables based on applications and data semantics</a:t>
            </a:r>
            <a:endParaRPr lang="en-US" altLang="zh-CN" sz="2400" dirty="0">
              <a:ea typeface="SimSun" pitchFamily="2" charset="-122"/>
              <a:sym typeface="Symbol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34DF-28A6-4956-A7DE-89C31A63AE88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Azhar, KUET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7B9899"/>
                </a:solidFill>
                <a:ea typeface="SimSun" pitchFamily="2" charset="-122"/>
              </a:rPr>
              <a:t>Measure the Quality of Clustering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altLang="zh-CN" sz="2400">
                <a:ea typeface="SimSun" pitchFamily="2" charset="-122"/>
              </a:rPr>
              <a:t>Quality of clustering</a:t>
            </a:r>
          </a:p>
          <a:p>
            <a:pPr marL="914400" lvl="1" indent="-457200">
              <a:defRPr/>
            </a:pPr>
            <a:r>
              <a:rPr lang="en-US" altLang="zh-CN" sz="2400">
                <a:ea typeface="SimSun" pitchFamily="2" charset="-122"/>
              </a:rPr>
              <a:t>There is usually a separate “quality” function that measures the “goodness” of a cluster.</a:t>
            </a:r>
          </a:p>
          <a:p>
            <a:pPr marL="914400" lvl="1" indent="-457200">
              <a:defRPr/>
            </a:pPr>
            <a:r>
              <a:rPr lang="en-US" altLang="zh-CN" sz="2400">
                <a:ea typeface="SimSun" pitchFamily="2" charset="-122"/>
                <a:sym typeface="Symbol" pitchFamily="18" charset="2"/>
              </a:rPr>
              <a:t>It is hard to define “similar enough” or “good enough” </a:t>
            </a:r>
          </a:p>
          <a:p>
            <a:pPr marL="1371600" lvl="2" indent="-457200">
              <a:defRPr/>
            </a:pPr>
            <a:r>
              <a:rPr lang="en-US" altLang="zh-CN">
                <a:ea typeface="SimSun" pitchFamily="2" charset="-122"/>
                <a:sym typeface="Symbol" pitchFamily="18" charset="2"/>
              </a:rPr>
              <a:t> The answer is typically highly subjective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1B5C-B6B1-4ECF-8A11-285F6C67C18A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B27-93EE-4685-A4E1-8088EF91331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Azhar, KUET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6858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 dirty="0">
                <a:solidFill>
                  <a:srgbClr val="7B9899"/>
                </a:solidFill>
                <a:ea typeface="SimSun" pitchFamily="2" charset="-122"/>
              </a:rPr>
              <a:t>Major Clustering Approaches</a:t>
            </a:r>
            <a:endParaRPr lang="en-US" altLang="zh-CN" dirty="0">
              <a:solidFill>
                <a:srgbClr val="7B9899"/>
              </a:solidFill>
              <a:ea typeface="SimSun" pitchFamily="2" charset="-122"/>
            </a:endParaRPr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F251B-5190-40B8-AD60-169E0A1DB14B}" type="slidenum">
              <a:rPr lang="en-US" altLang="zh-CN">
                <a:ea typeface="SimSun" pitchFamily="2" charset="-122"/>
              </a:rPr>
              <a:pPr>
                <a:defRPr/>
              </a:pPr>
              <a:t>12</a:t>
            </a:fld>
            <a:endParaRPr lang="en-US" altLang="zh-CN">
              <a:ea typeface="SimSun" pitchFamily="2" charset="-122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534400" cy="4876800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zh-CN" sz="2000" u="sng" dirty="0">
                <a:ea typeface="SimSun" pitchFamily="2" charset="-122"/>
              </a:rPr>
              <a:t>Partitioning approach</a:t>
            </a:r>
            <a:r>
              <a:rPr lang="en-US" altLang="zh-CN" sz="2000" dirty="0">
                <a:ea typeface="SimSun" pitchFamily="2" charset="-122"/>
              </a:rPr>
              <a:t>: </a:t>
            </a:r>
          </a:p>
          <a:p>
            <a:pPr lvl="1" eaLnBrk="1" hangingPunct="1"/>
            <a:r>
              <a:rPr lang="en-US" altLang="zh-CN" sz="2000" dirty="0">
                <a:ea typeface="SimSun" pitchFamily="2" charset="-122"/>
              </a:rPr>
              <a:t>Construct various partitions and then evaluate them by some criterion, e.g., minimizing the sum of square errors</a:t>
            </a:r>
          </a:p>
          <a:p>
            <a:pPr lvl="1" eaLnBrk="1" hangingPunct="1"/>
            <a:r>
              <a:rPr lang="en-US" altLang="zh-CN" sz="2000" dirty="0">
                <a:ea typeface="SimSun" pitchFamily="2" charset="-122"/>
              </a:rPr>
              <a:t>Finds mutually exclusive clusters of spherical shape</a:t>
            </a:r>
          </a:p>
          <a:p>
            <a:pPr lvl="1" eaLnBrk="1" hangingPunct="1"/>
            <a:r>
              <a:rPr lang="en-US" altLang="zh-CN" sz="2000" dirty="0">
                <a:ea typeface="SimSun" pitchFamily="2" charset="-122"/>
              </a:rPr>
              <a:t>Typical methods: k-means, k-</a:t>
            </a:r>
            <a:r>
              <a:rPr lang="en-US" altLang="zh-CN" sz="2000" dirty="0" err="1">
                <a:ea typeface="SimSun" pitchFamily="2" charset="-122"/>
              </a:rPr>
              <a:t>medoids</a:t>
            </a:r>
            <a:r>
              <a:rPr lang="en-US" altLang="zh-CN" sz="2000" dirty="0">
                <a:ea typeface="SimSun" pitchFamily="2" charset="-122"/>
              </a:rPr>
              <a:t>, CLARANS</a:t>
            </a:r>
          </a:p>
          <a:p>
            <a:pPr eaLnBrk="1" hangingPunct="1"/>
            <a:r>
              <a:rPr lang="en-US" altLang="zh-CN" sz="2000" u="sng" dirty="0">
                <a:ea typeface="SimSun" pitchFamily="2" charset="-122"/>
              </a:rPr>
              <a:t>Hierarchical approach</a:t>
            </a:r>
            <a:r>
              <a:rPr lang="en-US" altLang="zh-CN" sz="2000" dirty="0">
                <a:ea typeface="SimSun" pitchFamily="2" charset="-122"/>
              </a:rPr>
              <a:t>: </a:t>
            </a:r>
          </a:p>
          <a:p>
            <a:pPr lvl="1" eaLnBrk="1" hangingPunct="1"/>
            <a:r>
              <a:rPr lang="en-US" altLang="zh-CN" sz="2000" dirty="0">
                <a:ea typeface="SimSun" pitchFamily="2" charset="-122"/>
              </a:rPr>
              <a:t>Create a hierarchical decomposition of the set of data (or objects) using some criterion</a:t>
            </a:r>
          </a:p>
          <a:p>
            <a:pPr lvl="1" eaLnBrk="1" hangingPunct="1"/>
            <a:r>
              <a:rPr lang="en-US" altLang="zh-CN" sz="2000" dirty="0">
                <a:ea typeface="SimSun" pitchFamily="2" charset="-122"/>
              </a:rPr>
              <a:t>Typical methods: Diana, Agnes, BIRCH, CAMELEON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921A-7522-425D-BDC4-E77DE5E68323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Azhar, KUET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492125"/>
            <a:ext cx="7296150" cy="4984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>
                <a:ea typeface="SimSun" pitchFamily="2" charset="-122"/>
              </a:rPr>
              <a:t>The </a:t>
            </a:r>
            <a:r>
              <a:rPr lang="en-US" altLang="zh-CN" sz="3200" i="1">
                <a:ea typeface="SimSun" pitchFamily="2" charset="-122"/>
              </a:rPr>
              <a:t>K-Means</a:t>
            </a:r>
            <a:r>
              <a:rPr lang="en-US" altLang="zh-CN" sz="3200">
                <a:ea typeface="SimSun" pitchFamily="2" charset="-122"/>
              </a:rPr>
              <a:t> Clustering Method</a:t>
            </a:r>
            <a:r>
              <a:rPr lang="en-US" altLang="zh-CN" sz="2400">
                <a:ea typeface="SimSun" pitchFamily="2" charset="-122"/>
              </a:rPr>
              <a:t> </a:t>
            </a:r>
            <a:endParaRPr lang="en-US" altLang="zh-CN" sz="2800">
              <a:ea typeface="SimSun" pitchFamily="2" charset="-122"/>
            </a:endParaRPr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03B74-98B7-40B1-8FA7-BF2CC53FE42F}" type="slidenum">
              <a:rPr lang="en-US" altLang="zh-CN">
                <a:ea typeface="SimSun" pitchFamily="2" charset="-122"/>
              </a:rPr>
              <a:pPr>
                <a:defRPr/>
              </a:pPr>
              <a:t>13</a:t>
            </a:fld>
            <a:endParaRPr lang="en-US" altLang="zh-CN">
              <a:ea typeface="SimSun" pitchFamily="2" charset="-122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7851775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ea typeface="SimSun" pitchFamily="2" charset="-122"/>
              </a:rPr>
              <a:t>Given </a:t>
            </a:r>
            <a:r>
              <a:rPr lang="en-US" altLang="zh-CN" sz="2400" i="1" dirty="0">
                <a:ea typeface="SimSun" pitchFamily="2" charset="-122"/>
              </a:rPr>
              <a:t>k</a:t>
            </a:r>
            <a:r>
              <a:rPr lang="en-US" altLang="zh-CN" sz="2400" dirty="0">
                <a:ea typeface="SimSun" pitchFamily="2" charset="-122"/>
              </a:rPr>
              <a:t>, the </a:t>
            </a:r>
            <a:r>
              <a:rPr lang="en-US" altLang="zh-CN" sz="2400" i="1" dirty="0">
                <a:ea typeface="SimSun" pitchFamily="2" charset="-122"/>
              </a:rPr>
              <a:t>k-means</a:t>
            </a:r>
            <a:r>
              <a:rPr lang="en-US" altLang="zh-CN" sz="2400" dirty="0">
                <a:ea typeface="SimSun" pitchFamily="2" charset="-122"/>
              </a:rPr>
              <a:t> algorithm is implemented in four steps: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ea typeface="SimSun" pitchFamily="2" charset="-122"/>
              </a:rPr>
              <a:t>1. Partition objects into </a:t>
            </a:r>
            <a:r>
              <a:rPr lang="en-US" altLang="zh-CN" sz="2400" i="1" dirty="0">
                <a:solidFill>
                  <a:srgbClr val="000000"/>
                </a:solidFill>
                <a:ea typeface="SimSun" pitchFamily="2" charset="-122"/>
              </a:rPr>
              <a:t>k</a:t>
            </a:r>
            <a:r>
              <a:rPr lang="en-US" altLang="zh-CN" sz="2400" dirty="0">
                <a:solidFill>
                  <a:srgbClr val="000000"/>
                </a:solidFill>
                <a:ea typeface="SimSun" pitchFamily="2" charset="-122"/>
              </a:rPr>
              <a:t> nonempty subsets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ea typeface="SimSun" pitchFamily="2" charset="-122"/>
              </a:rPr>
              <a:t>2. Compute seed points as the </a:t>
            </a:r>
            <a:r>
              <a:rPr lang="en-US" altLang="zh-CN" sz="2400" dirty="0" err="1">
                <a:solidFill>
                  <a:srgbClr val="000000"/>
                </a:solidFill>
                <a:ea typeface="SimSun" pitchFamily="2" charset="-122"/>
              </a:rPr>
              <a:t>centroids</a:t>
            </a:r>
            <a:r>
              <a:rPr lang="en-US" altLang="zh-CN" sz="2400" dirty="0">
                <a:solidFill>
                  <a:srgbClr val="000000"/>
                </a:solidFill>
                <a:ea typeface="SimSun" pitchFamily="2" charset="-122"/>
              </a:rPr>
              <a:t> of the clusters of the current partitioning (the </a:t>
            </a:r>
            <a:r>
              <a:rPr lang="en-US" altLang="zh-CN" sz="2400" dirty="0" err="1">
                <a:solidFill>
                  <a:srgbClr val="000000"/>
                </a:solidFill>
                <a:ea typeface="SimSun" pitchFamily="2" charset="-122"/>
              </a:rPr>
              <a:t>centroid</a:t>
            </a:r>
            <a:r>
              <a:rPr lang="en-US" altLang="zh-CN" sz="2400" dirty="0">
                <a:solidFill>
                  <a:srgbClr val="000000"/>
                </a:solidFill>
                <a:ea typeface="SimSun" pitchFamily="2" charset="-122"/>
              </a:rPr>
              <a:t> is the center, i.e., </a:t>
            </a:r>
            <a:r>
              <a:rPr lang="en-US" altLang="zh-CN" sz="2400" i="1" dirty="0">
                <a:solidFill>
                  <a:schemeClr val="hlink"/>
                </a:solidFill>
                <a:ea typeface="SimSun" pitchFamily="2" charset="-122"/>
              </a:rPr>
              <a:t>mean point</a:t>
            </a:r>
            <a:r>
              <a:rPr lang="en-US" altLang="zh-CN" sz="2400" dirty="0">
                <a:solidFill>
                  <a:srgbClr val="000000"/>
                </a:solidFill>
                <a:ea typeface="SimSun" pitchFamily="2" charset="-122"/>
              </a:rPr>
              <a:t>, of the cluster)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ea typeface="SimSun" pitchFamily="2" charset="-122"/>
              </a:rPr>
              <a:t>3. Assign each object to the cluster with the nearest seed point  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ea typeface="SimSun" pitchFamily="2" charset="-122"/>
              </a:rPr>
              <a:t>4. Go back to Step 2, stop when the assignment does not change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2FAC-8AA3-4E5E-8091-893C0CADB942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Azhar, KUET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Azhar, KUET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K-means Algorithm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4488"/>
            <a:ext cx="8229600" cy="4481512"/>
          </a:xfrm>
        </p:spPr>
        <p:txBody>
          <a:bodyPr/>
          <a:lstStyle/>
          <a:p>
            <a:r>
              <a:rPr lang="en-US" sz="2400"/>
              <a:t>Input</a:t>
            </a:r>
          </a:p>
          <a:p>
            <a:pPr lvl="1"/>
            <a:r>
              <a:rPr lang="en-US" sz="1600"/>
              <a:t>k: the number of clusters</a:t>
            </a:r>
          </a:p>
          <a:p>
            <a:pPr lvl="1"/>
            <a:r>
              <a:rPr lang="en-US" sz="1600"/>
              <a:t>D: a dataset containing </a:t>
            </a:r>
            <a:r>
              <a:rPr lang="en-US" sz="1600" i="1"/>
              <a:t>n</a:t>
            </a:r>
            <a:r>
              <a:rPr lang="en-US" sz="1600"/>
              <a:t> elements</a:t>
            </a:r>
          </a:p>
          <a:p>
            <a:endParaRPr lang="en-US" sz="900"/>
          </a:p>
          <a:p>
            <a:r>
              <a:rPr lang="en-US" sz="2400"/>
              <a:t>Output: </a:t>
            </a:r>
            <a:r>
              <a:rPr lang="en-US" sz="1600"/>
              <a:t>a set of </a:t>
            </a:r>
            <a:r>
              <a:rPr lang="en-US" sz="1600" i="1"/>
              <a:t>k</a:t>
            </a:r>
            <a:r>
              <a:rPr lang="en-US" sz="1600"/>
              <a:t> clusters</a:t>
            </a:r>
          </a:p>
          <a:p>
            <a:endParaRPr lang="en-US" sz="900"/>
          </a:p>
          <a:p>
            <a:r>
              <a:rPr lang="en-US" sz="2400"/>
              <a:t>Method</a:t>
            </a:r>
          </a:p>
          <a:p>
            <a:pPr lvl="1"/>
            <a:r>
              <a:rPr lang="en-US" sz="1600"/>
              <a:t>(1) arbitrarily choose </a:t>
            </a:r>
            <a:r>
              <a:rPr lang="en-US" sz="1600" i="1"/>
              <a:t>k</a:t>
            </a:r>
            <a:r>
              <a:rPr lang="en-US" sz="1600"/>
              <a:t> elements from </a:t>
            </a:r>
            <a:r>
              <a:rPr lang="en-US" sz="1600" i="1"/>
              <a:t>D</a:t>
            </a:r>
            <a:r>
              <a:rPr lang="en-US" sz="1600"/>
              <a:t> as the initial cluster center </a:t>
            </a:r>
          </a:p>
          <a:p>
            <a:pPr lvl="1"/>
            <a:r>
              <a:rPr lang="en-US" sz="1600"/>
              <a:t>(2) </a:t>
            </a:r>
            <a:r>
              <a:rPr lang="en-US" sz="1600" b="1"/>
              <a:t>repeat</a:t>
            </a:r>
          </a:p>
          <a:p>
            <a:pPr lvl="1"/>
            <a:r>
              <a:rPr lang="en-US" sz="1600"/>
              <a:t>(3)	(re) assign each element to the cluster  to which the object is similar based on  mean value (</a:t>
            </a:r>
            <a:r>
              <a:rPr lang="en-US" sz="1600" i="1"/>
              <a:t>closest</a:t>
            </a:r>
            <a:r>
              <a:rPr lang="en-US" sz="1600"/>
              <a:t> to)</a:t>
            </a:r>
          </a:p>
          <a:p>
            <a:pPr lvl="1"/>
            <a:r>
              <a:rPr lang="en-US" sz="1600"/>
              <a:t>(4)	once all of the elements are assigned to clusters, calculate the </a:t>
            </a:r>
            <a:r>
              <a:rPr lang="en-US" sz="1600" i="1"/>
              <a:t>actual</a:t>
            </a:r>
            <a:r>
              <a:rPr lang="en-US" sz="1600"/>
              <a:t> 		   cluster means</a:t>
            </a:r>
          </a:p>
          <a:p>
            <a:pPr lvl="1"/>
            <a:r>
              <a:rPr lang="en-US" sz="1600"/>
              <a:t>(5) </a:t>
            </a:r>
            <a:r>
              <a:rPr lang="en-US" sz="1600" b="1"/>
              <a:t>until</a:t>
            </a:r>
            <a:r>
              <a:rPr lang="en-US" sz="1600"/>
              <a:t> there is no change between the new and old cluster means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4B8A-7C77-4C0D-A947-77EE4ED9D77A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B27-93EE-4685-A4E1-8088EF91331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34400" cy="75895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How the K-Mean Clustering algorithm works</a:t>
            </a:r>
            <a:endParaRPr lang="en-US" u="sng" dirty="0"/>
          </a:p>
        </p:txBody>
      </p:sp>
      <p:pic>
        <p:nvPicPr>
          <p:cNvPr id="12291" name="Picture 5" descr="K means clustering algorithm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09800" y="1371600"/>
            <a:ext cx="4876800" cy="5029200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077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500" dirty="0"/>
              <a:t>Example:  k-means algorithm (K=2)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SG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ChangeArrowheads="1"/>
          </p:cNvSpPr>
          <p:nvPr/>
        </p:nvSpPr>
        <p:spPr bwMode="auto">
          <a:xfrm>
            <a:off x="457200" y="143510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400" u="sng" dirty="0"/>
              <a:t>Initialization</a:t>
            </a:r>
            <a:r>
              <a:rPr lang="en-US" sz="2400" dirty="0"/>
              <a:t>: Randomly we choose following two </a:t>
            </a:r>
            <a:r>
              <a:rPr lang="en-US" sz="2400" dirty="0" err="1"/>
              <a:t>centroids</a:t>
            </a:r>
            <a:r>
              <a:rPr lang="en-US" sz="2400" dirty="0"/>
              <a:t> (k=2) for two clusters.</a:t>
            </a:r>
          </a:p>
          <a:p>
            <a:r>
              <a:rPr lang="en-US" sz="2400" dirty="0"/>
              <a:t>In this case the 2 </a:t>
            </a:r>
            <a:r>
              <a:rPr lang="en-US" sz="2400" dirty="0" err="1"/>
              <a:t>centroid</a:t>
            </a:r>
            <a:r>
              <a:rPr lang="en-US" sz="2400" dirty="0"/>
              <a:t> are: m1=(1.0,1.0) and m2=(5.0,7.0).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581400"/>
            <a:ext cx="4724400" cy="245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114800"/>
            <a:ext cx="2819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38200" y="381000"/>
            <a:ext cx="716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Example:  k-means algorithm (K=2)</a:t>
            </a:r>
            <a:endParaRPr lang="en-GB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14475"/>
            <a:ext cx="4419600" cy="243840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endParaRPr lang="en-US" sz="2600" dirty="0"/>
          </a:p>
          <a:p>
            <a:pPr eaLnBrk="1" hangingPunct="1"/>
            <a:r>
              <a:rPr lang="en-US" sz="2600" dirty="0"/>
              <a:t>Thus, we obtain two clusters containing: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dirty="0"/>
              <a:t>	{1,2,3} and {4,5,6,7}.</a:t>
            </a:r>
          </a:p>
          <a:p>
            <a:pPr eaLnBrk="1" hangingPunct="1"/>
            <a:r>
              <a:rPr lang="en-US" sz="2600" dirty="0"/>
              <a:t>Their new </a:t>
            </a:r>
            <a:r>
              <a:rPr lang="en-US" sz="2600" dirty="0" err="1"/>
              <a:t>centroids</a:t>
            </a:r>
            <a:r>
              <a:rPr lang="en-US" sz="2600" dirty="0"/>
              <a:t> are: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dirty="0"/>
              <a:t>                                                         </a:t>
            </a:r>
          </a:p>
        </p:txBody>
      </p:sp>
      <p:pic>
        <p:nvPicPr>
          <p:cNvPr id="17411" name="Picture 1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105400" y="1828800"/>
            <a:ext cx="3733800" cy="4419600"/>
          </a:xfrm>
          <a:noFill/>
        </p:spPr>
      </p:pic>
      <p:pic>
        <p:nvPicPr>
          <p:cNvPr id="17412" name="Picture 1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304800" y="5029200"/>
            <a:ext cx="3886200" cy="1143000"/>
          </a:xfrm>
          <a:noFill/>
        </p:spPr>
      </p:pic>
      <p:pic>
        <p:nvPicPr>
          <p:cNvPr id="1741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419475"/>
            <a:ext cx="426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952875"/>
            <a:ext cx="42672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4562475"/>
            <a:ext cx="1143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38200" y="381000"/>
            <a:ext cx="716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Example:  k-means algorithm (K=2)</a:t>
            </a:r>
            <a:endParaRPr lang="en-GB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4495800" cy="4419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Now using these </a:t>
            </a:r>
            <a:r>
              <a:rPr lang="en-US" sz="2600" dirty="0" err="1"/>
              <a:t>centroids</a:t>
            </a:r>
            <a:r>
              <a:rPr lang="en-US" sz="2600" dirty="0"/>
              <a:t> we compute the Euclidean distance of each object, as shown in table.</a:t>
            </a:r>
          </a:p>
          <a:p>
            <a:pPr eaLnBrk="1" hangingPunct="1">
              <a:lnSpc>
                <a:spcPct val="90000"/>
              </a:lnSpc>
            </a:pPr>
            <a:endParaRPr lang="en-US" sz="2600" dirty="0"/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Therefore, the new clusters are: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/>
              <a:t>	{1,2} and {</a:t>
            </a:r>
            <a:r>
              <a:rPr lang="en-US" sz="2600" b="1" dirty="0"/>
              <a:t>3</a:t>
            </a:r>
            <a:r>
              <a:rPr lang="en-US" sz="2600" dirty="0"/>
              <a:t>,4,5,6,7} </a:t>
            </a:r>
          </a:p>
          <a:p>
            <a:pPr eaLnBrk="1" hangingPunct="1">
              <a:lnSpc>
                <a:spcPct val="90000"/>
              </a:lnSpc>
            </a:pPr>
            <a:endParaRPr lang="en-US" sz="2600" dirty="0"/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Next </a:t>
            </a:r>
            <a:r>
              <a:rPr lang="en-US" sz="2600" dirty="0" err="1"/>
              <a:t>centroids</a:t>
            </a:r>
            <a:r>
              <a:rPr lang="en-US" sz="2600" dirty="0"/>
              <a:t> are: m1=(1.25,1.5) and m2 = (3.9,5.1)</a:t>
            </a:r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8200" y="1719263"/>
          <a:ext cx="4038600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69" name="Chart" r:id="rId3" imgW="4038493" imgH="4410141" progId="MSGraph.Chart.8">
                  <p:embed followColorScheme="full"/>
                </p:oleObj>
              </mc:Choice>
              <mc:Fallback>
                <p:oleObj name="Chart" r:id="rId3" imgW="4038493" imgH="4410141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19263"/>
                        <a:ext cx="4038600" cy="441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5"/>
          <a:srcRect t="6557"/>
          <a:stretch>
            <a:fillRect/>
          </a:stretch>
        </p:blipFill>
        <p:spPr bwMode="auto">
          <a:xfrm>
            <a:off x="4876800" y="1676400"/>
            <a:ext cx="4038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38200" y="381000"/>
            <a:ext cx="716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Example:  k-means algorithm (K=2)</a:t>
            </a:r>
            <a:endParaRPr lang="en-GB" sz="2800" dirty="0"/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2800" dirty="0">
                <a:solidFill>
                  <a:srgbClr val="7B9899"/>
                </a:solidFill>
              </a:rPr>
              <a:t>Data Mining: Confluence of Multiple Disciplines</a:t>
            </a:r>
            <a:r>
              <a:rPr lang="en-US" sz="3200" dirty="0">
                <a:solidFill>
                  <a:srgbClr val="7B9899"/>
                </a:solidFill>
              </a:rPr>
              <a:t> </a:t>
            </a:r>
          </a:p>
        </p:txBody>
      </p:sp>
      <p:sp>
        <p:nvSpPr>
          <p:cNvPr id="31764" name="Date Placeholder 20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911A134-83A5-49B2-B6BB-D354B68425E7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31765" name="Footer Placeholder 2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Dr. Azhar, KUET</a:t>
            </a:r>
          </a:p>
        </p:txBody>
      </p:sp>
      <p:sp>
        <p:nvSpPr>
          <p:cNvPr id="31747" name="Oval 19"/>
          <p:cNvSpPr>
            <a:spLocks noChangeArrowheads="1"/>
          </p:cNvSpPr>
          <p:nvPr/>
        </p:nvSpPr>
        <p:spPr bwMode="auto">
          <a:xfrm>
            <a:off x="3429000" y="3200400"/>
            <a:ext cx="2286000" cy="1066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Data Mining</a:t>
            </a:r>
          </a:p>
        </p:txBody>
      </p:sp>
      <p:sp>
        <p:nvSpPr>
          <p:cNvPr id="31748" name="Line 13"/>
          <p:cNvSpPr>
            <a:spLocks noChangeShapeType="1"/>
          </p:cNvSpPr>
          <p:nvPr/>
        </p:nvSpPr>
        <p:spPr bwMode="auto">
          <a:xfrm>
            <a:off x="2362200" y="3657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49" name="Line 14"/>
          <p:cNvSpPr>
            <a:spLocks noChangeShapeType="1"/>
          </p:cNvSpPr>
          <p:nvPr/>
        </p:nvSpPr>
        <p:spPr bwMode="auto">
          <a:xfrm>
            <a:off x="2286000" y="2438400"/>
            <a:ext cx="19050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0" name="Line 15"/>
          <p:cNvSpPr>
            <a:spLocks noChangeShapeType="1"/>
          </p:cNvSpPr>
          <p:nvPr/>
        </p:nvSpPr>
        <p:spPr bwMode="auto">
          <a:xfrm flipH="1">
            <a:off x="4876800" y="2362200"/>
            <a:ext cx="190500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1" name="Line 16"/>
          <p:cNvSpPr>
            <a:spLocks noChangeShapeType="1"/>
          </p:cNvSpPr>
          <p:nvPr/>
        </p:nvSpPr>
        <p:spPr bwMode="auto">
          <a:xfrm flipH="1">
            <a:off x="5715000" y="3657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2" name="Line 17"/>
          <p:cNvSpPr>
            <a:spLocks noChangeShapeType="1"/>
          </p:cNvSpPr>
          <p:nvPr/>
        </p:nvSpPr>
        <p:spPr bwMode="auto">
          <a:xfrm flipH="1" flipV="1">
            <a:off x="5029200" y="4191000"/>
            <a:ext cx="19812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3" name="Line 18"/>
          <p:cNvSpPr>
            <a:spLocks noChangeShapeType="1"/>
          </p:cNvSpPr>
          <p:nvPr/>
        </p:nvSpPr>
        <p:spPr bwMode="auto">
          <a:xfrm flipV="1">
            <a:off x="2438400" y="4191000"/>
            <a:ext cx="16002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4" name="Oval 21"/>
          <p:cNvSpPr>
            <a:spLocks noChangeArrowheads="1"/>
          </p:cNvSpPr>
          <p:nvPr/>
        </p:nvSpPr>
        <p:spPr bwMode="auto">
          <a:xfrm>
            <a:off x="1066800" y="1600200"/>
            <a:ext cx="2057400" cy="838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Machine</a:t>
            </a:r>
          </a:p>
          <a:p>
            <a:pPr algn="ctr"/>
            <a:r>
              <a:rPr lang="en-US" sz="2000" dirty="0"/>
              <a:t>Learning</a:t>
            </a:r>
          </a:p>
        </p:txBody>
      </p:sp>
      <p:sp>
        <p:nvSpPr>
          <p:cNvPr id="41995" name="Oval 22"/>
          <p:cNvSpPr>
            <a:spLocks noChangeArrowheads="1"/>
          </p:cNvSpPr>
          <p:nvPr/>
        </p:nvSpPr>
        <p:spPr bwMode="auto">
          <a:xfrm>
            <a:off x="5867400" y="1600200"/>
            <a:ext cx="2057400" cy="76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Statistics</a:t>
            </a:r>
          </a:p>
        </p:txBody>
      </p:sp>
      <p:sp>
        <p:nvSpPr>
          <p:cNvPr id="31756" name="Oval 23"/>
          <p:cNvSpPr>
            <a:spLocks noChangeArrowheads="1"/>
          </p:cNvSpPr>
          <p:nvPr/>
        </p:nvSpPr>
        <p:spPr bwMode="auto">
          <a:xfrm>
            <a:off x="304800" y="32766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Applications</a:t>
            </a:r>
          </a:p>
        </p:txBody>
      </p:sp>
      <p:sp>
        <p:nvSpPr>
          <p:cNvPr id="31757" name="Oval 24"/>
          <p:cNvSpPr>
            <a:spLocks noChangeArrowheads="1"/>
          </p:cNvSpPr>
          <p:nvPr/>
        </p:nvSpPr>
        <p:spPr bwMode="auto">
          <a:xfrm>
            <a:off x="533400" y="47244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Algorithm</a:t>
            </a:r>
          </a:p>
        </p:txBody>
      </p:sp>
      <p:sp>
        <p:nvSpPr>
          <p:cNvPr id="31758" name="Oval 25"/>
          <p:cNvSpPr>
            <a:spLocks noChangeArrowheads="1"/>
          </p:cNvSpPr>
          <p:nvPr/>
        </p:nvSpPr>
        <p:spPr bwMode="auto">
          <a:xfrm>
            <a:off x="3505200" y="16002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Pattern</a:t>
            </a:r>
          </a:p>
          <a:p>
            <a:pPr algn="ctr"/>
            <a:r>
              <a:rPr lang="en-US" sz="2000" dirty="0"/>
              <a:t>Recognition</a:t>
            </a:r>
          </a:p>
        </p:txBody>
      </p:sp>
      <p:sp>
        <p:nvSpPr>
          <p:cNvPr id="31759" name="Oval 26"/>
          <p:cNvSpPr>
            <a:spLocks noChangeArrowheads="1"/>
          </p:cNvSpPr>
          <p:nvPr/>
        </p:nvSpPr>
        <p:spPr bwMode="auto">
          <a:xfrm>
            <a:off x="6400800" y="48768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High-Performance</a:t>
            </a:r>
          </a:p>
          <a:p>
            <a:pPr algn="ctr"/>
            <a:r>
              <a:rPr lang="en-US"/>
              <a:t>Computing</a:t>
            </a:r>
          </a:p>
        </p:txBody>
      </p:sp>
      <p:sp>
        <p:nvSpPr>
          <p:cNvPr id="31760" name="Oval 27"/>
          <p:cNvSpPr>
            <a:spLocks noChangeArrowheads="1"/>
          </p:cNvSpPr>
          <p:nvPr/>
        </p:nvSpPr>
        <p:spPr bwMode="auto">
          <a:xfrm>
            <a:off x="6781800" y="32004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dirty="0"/>
              <a:t>Visualization</a:t>
            </a:r>
          </a:p>
        </p:txBody>
      </p:sp>
      <p:sp>
        <p:nvSpPr>
          <p:cNvPr id="31761" name="Line 28"/>
          <p:cNvSpPr>
            <a:spLocks noChangeShapeType="1"/>
          </p:cNvSpPr>
          <p:nvPr/>
        </p:nvSpPr>
        <p:spPr bwMode="auto">
          <a:xfrm flipH="1" flipV="1">
            <a:off x="4495800" y="42672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2" name="Oval 30"/>
          <p:cNvSpPr>
            <a:spLocks noChangeArrowheads="1"/>
          </p:cNvSpPr>
          <p:nvPr/>
        </p:nvSpPr>
        <p:spPr bwMode="auto">
          <a:xfrm>
            <a:off x="3505200" y="48006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Database </a:t>
            </a:r>
          </a:p>
          <a:p>
            <a:pPr algn="ctr"/>
            <a:r>
              <a:rPr lang="en-US" sz="2000" dirty="0"/>
              <a:t>Technology</a:t>
            </a:r>
          </a:p>
        </p:txBody>
      </p:sp>
      <p:sp>
        <p:nvSpPr>
          <p:cNvPr id="31763" name="Line 31"/>
          <p:cNvSpPr>
            <a:spLocks noChangeShapeType="1"/>
          </p:cNvSpPr>
          <p:nvPr/>
        </p:nvSpPr>
        <p:spPr bwMode="auto">
          <a:xfrm>
            <a:off x="4495800" y="2438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B27-93EE-4685-A4E1-8088EF91331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191000" cy="4114800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600" dirty="0"/>
              <a:t>	The clusters obtained are: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dirty="0"/>
              <a:t>	{1,2} and {3,4,5,6,7}</a:t>
            </a:r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  <a:p>
            <a:pPr eaLnBrk="1" hangingPunct="1"/>
            <a:r>
              <a:rPr lang="en-US" sz="2600" dirty="0"/>
              <a:t>Therefore, there is no change in the cluster. </a:t>
            </a:r>
          </a:p>
          <a:p>
            <a:pPr eaLnBrk="1" hangingPunct="1"/>
            <a:r>
              <a:rPr lang="en-US" sz="2600" dirty="0"/>
              <a:t>Thus, the algorithm comes to a halt here and final result consist of 2 clusters {1,2} and {3,4,5,6,7}. </a:t>
            </a:r>
          </a:p>
        </p:txBody>
      </p:sp>
      <p:pic>
        <p:nvPicPr>
          <p:cNvPr id="18435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l="5357" t="4225" r="3572" b="8450"/>
          <a:stretch>
            <a:fillRect/>
          </a:stretch>
        </p:blipFill>
        <p:spPr>
          <a:xfrm>
            <a:off x="5029200" y="1524000"/>
            <a:ext cx="3581400" cy="4114800"/>
          </a:xfrm>
          <a:noFill/>
        </p:spPr>
      </p:pic>
      <p:sp>
        <p:nvSpPr>
          <p:cNvPr id="4" name="Rectangle 3"/>
          <p:cNvSpPr/>
          <p:nvPr/>
        </p:nvSpPr>
        <p:spPr>
          <a:xfrm>
            <a:off x="838200" y="381000"/>
            <a:ext cx="716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Example:  k-means algorithm (K=2)</a:t>
            </a:r>
            <a:endParaRPr lang="en-GB" sz="2800" dirty="0"/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2"/>
          <a:srcRect l="4672" t="1755" r="20561" b="5263"/>
          <a:stretch>
            <a:fillRect/>
          </a:stretch>
        </p:blipFill>
        <p:spPr bwMode="auto">
          <a:xfrm>
            <a:off x="914400" y="1828800"/>
            <a:ext cx="6096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Example:  k-means algorithm (K=2)</a:t>
            </a:r>
            <a:endParaRPr lang="en-GB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5084" t="6061" r="1695" b="3030"/>
          <a:stretch>
            <a:fillRect/>
          </a:stretch>
        </p:blipFill>
        <p:spPr>
          <a:xfrm>
            <a:off x="228600" y="1447800"/>
            <a:ext cx="4191000" cy="4572000"/>
          </a:xfrm>
          <a:noFill/>
        </p:spPr>
      </p:pic>
      <p:pic>
        <p:nvPicPr>
          <p:cNvPr id="20484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1785" t="5455" r="1785" b="3636"/>
          <a:stretch>
            <a:fillRect/>
          </a:stretch>
        </p:blipFill>
        <p:spPr>
          <a:xfrm>
            <a:off x="4572000" y="1752600"/>
            <a:ext cx="4114800" cy="3810000"/>
          </a:xfrm>
          <a:noFill/>
        </p:spPr>
      </p:pic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457200" y="6019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             </a:t>
            </a:r>
            <a:r>
              <a:rPr lang="en-US" sz="2400" b="1" u="sng" dirty="0"/>
              <a:t>Step 1</a:t>
            </a:r>
          </a:p>
        </p:txBody>
      </p:sp>
      <p:sp>
        <p:nvSpPr>
          <p:cNvPr id="20486" name="Text Box 9"/>
          <p:cNvSpPr txBox="1">
            <a:spLocks noChangeArrowheads="1"/>
          </p:cNvSpPr>
          <p:nvPr/>
        </p:nvSpPr>
        <p:spPr bwMode="auto">
          <a:xfrm>
            <a:off x="5562600" y="59436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      </a:t>
            </a:r>
            <a:r>
              <a:rPr lang="en-US" sz="2400" b="1" u="sng"/>
              <a:t>Step 2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Example:  k-means algorithm (K=3)</a:t>
            </a:r>
            <a:endParaRPr lang="en-GB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/>
              <a:t>PLOT</a:t>
            </a:r>
          </a:p>
        </p:txBody>
      </p:sp>
      <p:pic>
        <p:nvPicPr>
          <p:cNvPr id="2150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878" t="5661" r="3659" b="3773"/>
          <a:stretch>
            <a:fillRect/>
          </a:stretch>
        </p:blipFill>
        <p:spPr>
          <a:xfrm>
            <a:off x="1600200" y="1905000"/>
            <a:ext cx="5715000" cy="3657600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170981"/>
                </a:solidFill>
                <a:ea typeface="Gulim" pitchFamily="34" charset="-127"/>
              </a:rPr>
              <a:t>An Example of </a:t>
            </a:r>
            <a:r>
              <a:rPr lang="en-US" altLang="ko-KR" i="1">
                <a:solidFill>
                  <a:srgbClr val="170981"/>
                </a:solidFill>
                <a:ea typeface="Gulim" pitchFamily="34" charset="-127"/>
              </a:rPr>
              <a:t>K-Means</a:t>
            </a:r>
            <a:r>
              <a:rPr lang="en-US" altLang="ko-KR">
                <a:solidFill>
                  <a:srgbClr val="170981"/>
                </a:solidFill>
                <a:ea typeface="Gulim" pitchFamily="34" charset="-127"/>
              </a:rPr>
              <a:t> Clustering</a:t>
            </a:r>
            <a:endParaRPr lang="en-US" altLang="ko-KR" sz="2800">
              <a:solidFill>
                <a:srgbClr val="170981"/>
              </a:solidFill>
              <a:ea typeface="Gulim" pitchFamily="34" charset="-127"/>
            </a:endParaRPr>
          </a:p>
        </p:txBody>
      </p:sp>
      <p:sp>
        <p:nvSpPr>
          <p:cNvPr id="26635" name="Slide Number Placeholder 1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6F616-0683-4C93-83C1-83DF0902FF8D}" type="slidenum">
              <a:rPr lang="en-US" altLang="zh-CN">
                <a:ea typeface="SimSun" pitchFamily="2" charset="-122"/>
              </a:rPr>
              <a:pPr>
                <a:defRPr/>
              </a:pPr>
              <a:t>24</a:t>
            </a:fld>
            <a:endParaRPr lang="en-US" altLang="zh-CN">
              <a:ea typeface="SimSun" pitchFamily="2" charset="-122"/>
            </a:endParaRPr>
          </a:p>
        </p:txBody>
      </p:sp>
      <p:sp>
        <p:nvSpPr>
          <p:cNvPr id="2057" name="Line 93"/>
          <p:cNvSpPr>
            <a:spLocks noChangeShapeType="1"/>
          </p:cNvSpPr>
          <p:nvPr/>
        </p:nvSpPr>
        <p:spPr bwMode="auto">
          <a:xfrm>
            <a:off x="58039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Text Box 181"/>
          <p:cNvSpPr txBox="1">
            <a:spLocks noChangeArrowheads="1"/>
          </p:cNvSpPr>
          <p:nvPr/>
        </p:nvSpPr>
        <p:spPr bwMode="auto">
          <a:xfrm>
            <a:off x="2451100" y="1771650"/>
            <a:ext cx="11430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K=2</a:t>
            </a:r>
          </a:p>
          <a:p>
            <a:pPr>
              <a:spcBef>
                <a:spcPct val="50000"/>
              </a:spcBef>
            </a:pPr>
            <a:endParaRPr lang="en-US" altLang="ko-KR" sz="1400">
              <a:ea typeface="Gulim" pitchFamily="34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Arbitrarily partition objects into k groups</a:t>
            </a:r>
          </a:p>
        </p:txBody>
      </p:sp>
      <p:sp>
        <p:nvSpPr>
          <p:cNvPr id="2059" name="Line 183"/>
          <p:cNvSpPr>
            <a:spLocks noChangeShapeType="1"/>
          </p:cNvSpPr>
          <p:nvPr/>
        </p:nvSpPr>
        <p:spPr bwMode="auto">
          <a:xfrm>
            <a:off x="26035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0" name="Text Box 185"/>
          <p:cNvSpPr txBox="1">
            <a:spLocks noChangeArrowheads="1"/>
          </p:cNvSpPr>
          <p:nvPr/>
        </p:nvSpPr>
        <p:spPr bwMode="auto">
          <a:xfrm>
            <a:off x="5727700" y="2438400"/>
            <a:ext cx="10668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Update the cluster </a:t>
            </a:r>
            <a:r>
              <a:rPr lang="en-US" altLang="ko-KR" sz="1400" dirty="0" err="1">
                <a:ea typeface="Gulim" pitchFamily="34" charset="-127"/>
              </a:rPr>
              <a:t>centroids</a:t>
            </a:r>
            <a:endParaRPr lang="en-US" altLang="ko-KR" sz="1400" dirty="0">
              <a:ea typeface="Gulim" pitchFamily="34" charset="-127"/>
            </a:endParaRPr>
          </a:p>
        </p:txBody>
      </p:sp>
      <p:sp>
        <p:nvSpPr>
          <p:cNvPr id="2061" name="Text Box 190"/>
          <p:cNvSpPr txBox="1">
            <a:spLocks noChangeArrowheads="1"/>
          </p:cNvSpPr>
          <p:nvPr/>
        </p:nvSpPr>
        <p:spPr bwMode="auto">
          <a:xfrm>
            <a:off x="5727700" y="4953000"/>
            <a:ext cx="10668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Update the cluster </a:t>
            </a:r>
            <a:r>
              <a:rPr lang="en-US" altLang="ko-KR" sz="1400" dirty="0" err="1">
                <a:ea typeface="Gulim" pitchFamily="34" charset="-127"/>
              </a:rPr>
              <a:t>centroids</a:t>
            </a:r>
            <a:endParaRPr lang="en-US" altLang="ko-KR" sz="1400" dirty="0">
              <a:ea typeface="Gulim" pitchFamily="34" charset="-127"/>
            </a:endParaRPr>
          </a:p>
          <a:p>
            <a:pPr>
              <a:spcBef>
                <a:spcPct val="50000"/>
              </a:spcBef>
            </a:pPr>
            <a:endParaRPr lang="en-US" altLang="ko-KR" sz="1400" dirty="0">
              <a:ea typeface="Gulim" pitchFamily="34" charset="-127"/>
            </a:endParaRPr>
          </a:p>
        </p:txBody>
      </p:sp>
      <p:sp>
        <p:nvSpPr>
          <p:cNvPr id="2062" name="Text Box 191"/>
          <p:cNvSpPr txBox="1">
            <a:spLocks noChangeArrowheads="1"/>
          </p:cNvSpPr>
          <p:nvPr/>
        </p:nvSpPr>
        <p:spPr bwMode="auto">
          <a:xfrm>
            <a:off x="7099300" y="35814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Reassign  objects</a:t>
            </a:r>
          </a:p>
        </p:txBody>
      </p:sp>
      <p:sp>
        <p:nvSpPr>
          <p:cNvPr id="2063" name="Line 192"/>
          <p:cNvSpPr>
            <a:spLocks noChangeShapeType="1"/>
          </p:cNvSpPr>
          <p:nvPr/>
        </p:nvSpPr>
        <p:spPr bwMode="auto">
          <a:xfrm>
            <a:off x="79375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4" name="Text Box 193"/>
          <p:cNvSpPr txBox="1">
            <a:spLocks noChangeArrowheads="1"/>
          </p:cNvSpPr>
          <p:nvPr/>
        </p:nvSpPr>
        <p:spPr bwMode="auto">
          <a:xfrm>
            <a:off x="4584700" y="3505200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Loop if needed</a:t>
            </a:r>
          </a:p>
        </p:txBody>
      </p:sp>
      <p:graphicFrame>
        <p:nvGraphicFramePr>
          <p:cNvPr id="2050" name="Object 196"/>
          <p:cNvGraphicFramePr>
            <a:graphicFrameLocks noChangeAspect="1"/>
          </p:cNvGraphicFramePr>
          <p:nvPr/>
        </p:nvGraphicFramePr>
        <p:xfrm>
          <a:off x="393700" y="1447800"/>
          <a:ext cx="212090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9" name="SmartDraw" r:id="rId4" imgW="3479292" imgH="3255264" progId="">
                  <p:embed/>
                </p:oleObj>
              </mc:Choice>
              <mc:Fallback>
                <p:oleObj name="SmartDraw" r:id="rId4" imgW="3479292" imgH="3255264" progId="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447800"/>
                        <a:ext cx="2120900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97"/>
          <p:cNvGraphicFramePr>
            <a:graphicFrameLocks noChangeAspect="1"/>
          </p:cNvGraphicFramePr>
          <p:nvPr/>
        </p:nvGraphicFramePr>
        <p:xfrm>
          <a:off x="3441700" y="1447800"/>
          <a:ext cx="21844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0" name="SmartDraw" r:id="rId6" imgW="3479292" imgH="3255264" progId="">
                  <p:embed/>
                </p:oleObj>
              </mc:Choice>
              <mc:Fallback>
                <p:oleObj name="SmartDraw" r:id="rId6" imgW="3479292" imgH="3255264" progId="">
                  <p:embed/>
                  <p:pic>
                    <p:nvPicPr>
                      <p:cNvPr id="0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1447800"/>
                        <a:ext cx="2184400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98"/>
          <p:cNvGraphicFramePr>
            <a:graphicFrameLocks noChangeAspect="1"/>
          </p:cNvGraphicFramePr>
          <p:nvPr/>
        </p:nvGraphicFramePr>
        <p:xfrm>
          <a:off x="6794500" y="1447800"/>
          <a:ext cx="22733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1" name="SmartDraw" r:id="rId8" imgW="3479292" imgH="3255264" progId="">
                  <p:embed/>
                </p:oleObj>
              </mc:Choice>
              <mc:Fallback>
                <p:oleObj name="SmartDraw" r:id="rId8" imgW="3479292" imgH="3255264" progId="">
                  <p:embed/>
                  <p:pic>
                    <p:nvPicPr>
                      <p:cNvPr id="0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1447800"/>
                        <a:ext cx="22733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99"/>
          <p:cNvGraphicFramePr>
            <a:graphicFrameLocks noChangeAspect="1"/>
          </p:cNvGraphicFramePr>
          <p:nvPr/>
        </p:nvGraphicFramePr>
        <p:xfrm>
          <a:off x="6794500" y="3892550"/>
          <a:ext cx="22733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2" name="SmartDraw" r:id="rId10" imgW="3479292" imgH="3255264" progId="">
                  <p:embed/>
                </p:oleObj>
              </mc:Choice>
              <mc:Fallback>
                <p:oleObj name="SmartDraw" r:id="rId10" imgW="3479292" imgH="3255264" progId="">
                  <p:embed/>
                  <p:pic>
                    <p:nvPicPr>
                      <p:cNvPr id="0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3892550"/>
                        <a:ext cx="22733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200"/>
          <p:cNvGraphicFramePr>
            <a:graphicFrameLocks noChangeAspect="1"/>
          </p:cNvGraphicFramePr>
          <p:nvPr/>
        </p:nvGraphicFramePr>
        <p:xfrm>
          <a:off x="3594100" y="3962400"/>
          <a:ext cx="2197100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3" name="SmartDraw" r:id="rId12" imgW="3479292" imgH="3255264" progId="">
                  <p:embed/>
                </p:oleObj>
              </mc:Choice>
              <mc:Fallback>
                <p:oleObj name="SmartDraw" r:id="rId12" imgW="3479292" imgH="3255264" progId="">
                  <p:embed/>
                  <p:pic>
                    <p:nvPicPr>
                      <p:cNvPr id="0" name="Objec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962400"/>
                        <a:ext cx="2197100" cy="205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5" name="Line 192"/>
          <p:cNvSpPr>
            <a:spLocks noChangeShapeType="1"/>
          </p:cNvSpPr>
          <p:nvPr/>
        </p:nvSpPr>
        <p:spPr bwMode="auto">
          <a:xfrm flipV="1">
            <a:off x="43561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6" name="Text Box 181"/>
          <p:cNvSpPr txBox="1">
            <a:spLocks noChangeArrowheads="1"/>
          </p:cNvSpPr>
          <p:nvPr/>
        </p:nvSpPr>
        <p:spPr bwMode="auto">
          <a:xfrm>
            <a:off x="622300" y="34290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The initial data set</a:t>
            </a:r>
          </a:p>
        </p:txBody>
      </p:sp>
      <p:sp>
        <p:nvSpPr>
          <p:cNvPr id="2067" name="Line 93"/>
          <p:cNvSpPr>
            <a:spLocks noChangeShapeType="1"/>
          </p:cNvSpPr>
          <p:nvPr/>
        </p:nvSpPr>
        <p:spPr bwMode="auto">
          <a:xfrm flipH="1">
            <a:off x="58039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Rectangle 3"/>
          <p:cNvSpPr>
            <a:spLocks noChangeArrowheads="1"/>
          </p:cNvSpPr>
          <p:nvPr/>
        </p:nvSpPr>
        <p:spPr bwMode="auto">
          <a:xfrm>
            <a:off x="0" y="3962400"/>
            <a:ext cx="3581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1600" i="1" dirty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Partition objects into k nonempty subsets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1600" i="1" dirty="0">
                <a:latin typeface="Arial" pitchFamily="34" charset="0"/>
                <a:ea typeface="SimSun" pitchFamily="2" charset="-122"/>
              </a:rPr>
              <a:t>Repeat</a:t>
            </a:r>
            <a:endParaRPr lang="en-US" altLang="zh-CN" sz="1600" i="1" dirty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1600" i="1" dirty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Compute </a:t>
            </a:r>
            <a:r>
              <a:rPr lang="en-US" altLang="zh-CN" sz="1600" i="1" dirty="0" err="1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centroid</a:t>
            </a:r>
            <a:r>
              <a:rPr lang="en-US" altLang="zh-CN" sz="1600" i="1" dirty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(i.e., mean point) for each partition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1600" i="1" dirty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Assign each object to the cluster of its nearest </a:t>
            </a:r>
            <a:r>
              <a:rPr lang="en-US" altLang="zh-CN" sz="1600" i="1" dirty="0" err="1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centroid</a:t>
            </a:r>
            <a:r>
              <a:rPr lang="en-US" altLang="zh-CN" sz="1600" i="1" dirty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1600" i="1" dirty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Until no change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B92-4D19-4623-9BA9-88B8071B7D70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Azhar, KUET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8CCA1CF-592D-44C2-926B-65B49FEE6E61}" type="slidenum">
              <a:rPr lang="en-US" altLang="zh-CN" sz="1200">
                <a:ea typeface="SimSun" pitchFamily="2" charset="-122"/>
              </a:rPr>
              <a:pPr algn="r"/>
              <a:t>3</a:t>
            </a:fld>
            <a:endParaRPr lang="en-US" altLang="zh-CN" sz="1200">
              <a:ea typeface="SimSun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667000"/>
            <a:ext cx="8382000" cy="990600"/>
          </a:xfrm>
        </p:spPr>
        <p:txBody>
          <a:bodyPr lIns="92075" tIns="46038" rIns="92075" bIns="46038" anchor="ctr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altLang="zh-TW" sz="3200" dirty="0">
                <a:solidFill>
                  <a:schemeClr val="tx1"/>
                </a:solidFill>
                <a:ea typeface="PMingLiU" pitchFamily="18" charset="-120"/>
              </a:rPr>
              <a:t>Cluster Analysis: Basic Concepts and Methods</a:t>
            </a:r>
            <a:endParaRPr lang="en-US" altLang="zh-CN" sz="3200" dirty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9488-F071-44B4-A38D-D91694D70F34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B27-93EE-4685-A4E1-8088EF91331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Azhar, KUET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3.gstatic.com/images?q=tbn:ANd9GcTHm7o0rALYi3FkTx-dMTfhW003C6MdDVYNP2yqKnceD8orDvM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3810000" cy="215674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04800" y="4572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TW" sz="2800">
                <a:ea typeface="PMingLiU" pitchFamily="18" charset="-120"/>
              </a:rPr>
              <a:t>Cluster Analysis: Basic Concepts and Methods</a:t>
            </a:r>
            <a:endParaRPr lang="en-US" sz="2800"/>
          </a:p>
        </p:txBody>
      </p:sp>
      <p:sp>
        <p:nvSpPr>
          <p:cNvPr id="1030" name="AutoShape 6" descr="data:image/jpeg;base64,/9j/4AAQSkZJRgABAQAAAQABAAD/2wCEAAkGBxAQDxQUEBAUFRUVERUSGBQRFBAQFBUUGBsXFhcVExgYHikgHhoxGxYZITMiKCs3Li4uGCA/ODMsQygwMC0BCgoKDg0NFRAQGTckHCQsLCwsNCwsMCw3NywsLCwsLDcsLyw3NzcsLCwsLCwtLC4sLyw3LDAtLCssMCwsLCwsLP/AABEIALIBHAMBIgACEQEDEQH/xAAbAAEAAgMBAQAAAAAAAAAAAAAABAUCAwYBB//EADwQAAICAQMCAwcCBQEGBwAAAAECAAMRBBIhEzEFIkEGFVFSYZTSMnEUI4GRkzMWQmJygsEkQ5KhorHx/8QAFwEBAQEBAAAAAAAAAAAAAAAAAAECA//EACQRAQACAQMCBwEAAAAAAAAAAAABESECEjFBYQNRcYGRwfAi/9oADAMBAAIRAxEAPwD7jKz2ifVrp2OiWtrtybRcSteNw37iOf05A+pEs5jZ2MD1TxyMfSexEBERAREQEREBERAREQEREBERAREQEREBERAREQEREBERAREQEREBERA572m8du0tumSrTm0XWMhYLewUgeVc1owUkkDLkAd+QGK3zHgzjfb9wLdMC1g3l1OxNwCeRmYt1q9rYU4YhhjPl5Gep0GlNNC1lyxVcbjnn+5Jx6cknA7mBMiIgIiICIlLrfH+nZYq6eyxaR/MsVqVVD0zdjDMGPl29geWHwOAuolDb7W6REVmdhuO0eRz5t71kcD5q2H9PqJgPa/TBmV+ohV7Uw9b8ir9TDA/Sew+OIsdDEqdR42FrqsWt2W11QZHTfLEKuEbDHglsfKpMjeMe1VGlW9nV26AbcK1LkslXXYcdgEKeY8ZsXmBfxKRPanSNuw7HazLwjkMV+TjzZwcY74M3+NeN16XZvDszsFVUVmP6kQsx7KoLrkn4wLSJQr7XaM422McswwtdhOFKAvjH6M2IN3bziYL7ZaLAJsZQausC9diDp4YhuR2OxsfHb+0DoYlB4j7VU06eu/azVuzDONhUIrsxYNznyEAdycY7zLwj2lr1DBRW65Z1BbBGVRLPT6N/wDEwL2IiAnO+1vjNmm6YS2mlXFhN+orsvQMgXZSER0JdtzEcn/TICksJ0Urhrns6opr5QhA925K3cHDhceYgfMBgk4B4OA59vbJk6galXZbbEQCxaeoFbUjA6nGQNOuSTj+ZzjHMUe2+oLnbpqWXoUMF/iHqIue7UU2KXsqAKDoEbsDzFf1CwFepo1VyZOqWlFyoDpYxUszbQpDKMHJGO+c+kscQKCnxuyzT3W4roCXNWjO3Xzss6bdRQUVSSMDzkDOScDmNqPaWxKaLCiefRNqHDbqlDg0KAWOdiA2ksSCQqk8456jE1vp1LK5UblDBW9QGxkD98D+0Di/Dvbi1t/Upp21G42WLqFXbXVqLK2sWthuetaULdQfqdSNqg5F7f49jSi1UQuTWOmbdqp1SBWbnCkou0hidpx9Zd4jEDiND7bXPUrHTVktTp239daqzZcahypDOtI6o/mAN+lsgYGfU9uLmQOujRlN6UcapVO40fxLnLoqAbPKuWG5iuducjsdTplsQo4yp7jJX69xzPaKFRQqKFVQFCqMAAdgBAo/DPHrtRXqWSitWqLisNerB8bgBeFUtU2V5XBxkYJ5xSJ7YakqhIpUMtOWKPitbF0hN7+f/TzfYMcfo/VwZ3eIxA4HT+2mqL176EAcafcu2wNUbb9HRtck92XUWOvA/wBP15M74TXdQrgB1DAMrgHkblIZT+4IBH1Am2AiIgartOj43orY7blDY5DcZ+qqf3UfCZv2MymNnYwMoiICIiAlZrvA9LdZ1LaVZtu0k7uQAQCQDgkBmwe43HBGTLOVulCXW9dXc7OpQEPlQMjstjgepJUDJ9F4xk5CtXS6M1tZVpLXBbZtRbamYHLEqthXyEu2ccEs3fJm7SaPRu7IKHRyhLI63Vgq4UMuf0MO3CkgHP1kjxfxpadJZfSv8Rs4C0kNltwQ5K5woJJY4O0K3HGJt0Fw1elVrK2QW1+ZGLBhnuM8H9jx6S7Z27unCXF022+HVO1bFTmrIQq7rtzgEeUjPAHeRNX7Pae5rTam4W/qXJUEmvouSVIJ3V7VIPHkEk+FuFBp6j2NSERntA3vlQQ5IABJHcgYyD8JOkVAXwegADp8C0XKCzkLYCSCgJ8oyTwOOTxGp8IosCB03bDlSWsyMkMRnOSNyqcHjyj4SfECj1/szRaKwu6sVvnCYOU3K7VZYErWSieVcDyjHIBEoeBabAHSGBUtOMvg1LuCo4zhgN7YznG44llECFd4XS6KjqWVDuG5nY5wQdxJy2QxBBznPM1UeCUV2K9abdm/AGcEsAuTnnhRgDsAe0sogBERA1aoMUYIcMVIU/BscH+8r9Y2p/gj/DlHv6S4JKlS/AYg9s98emcZlrKwaF6Ef+FCktabOna7rWNw8yoVBKAt5ux5ZuOeLE1NjRYCfDX94Kpzpn66r2K7TvHHrt+Hr2lvSxKgkYJAJGc4PqMyK+mta5XN22tRnpImCzkMp6jknK8ggAKcjJJ7SbEzc2EREgREQEREBERAREQEREBMbOxmUxs7GBlERAREQEgeGlsWK9YTbc4GxSqOjHerj4nDeY/MGk+RNdoFtKMWdGrbcrVsVP1Vh2ZSOCCD/QgEBzvhXhWo0Opro0tYOjYPZY9jKXFhyMdwcALWBgc+bJ9ZaaC3WHV3i5FFAC9JhjJ+Oec/HuPhJgbUdVhtqNewlW32LZv4wjLtI2/qO4N8PL6zV/CW31Aagis7gzLprH2kY/QbCqsRnnICk4H1z01eLOq51Rmufe79ejMaa4bNAWay5mrCjeERtpV3RAOWz6by+Ppz6ydPJG8Q8Qq06b7nCLuVcnPLMQqqoHJJJwAJzaSolVd4ldZp1t0dHULnhNSbdF5ckbmDVlh24BXkERqhqm065vq09uRvcIbqwORhN5Xnkckf0gWsSs1nh11lKIusurdSCbq10298AghletkAJIPA9BF+k1QoVKdSvUXvbqaRdv4P6lrasA5xyOOO0CziVeq8UOmpR9UpJ4FjadLLUT/iIHmCducHHrwMyxqtV1DKQVYBgRyCDyCPpiBnERAREQEREBERAREQEREBERAREQEREBMbOxmUxs7GBlERAREQEREBNd9oRWY5wqljtVnbA58qqCSfoOTI+o8SqS6ukt/Mt3FUUFjtQZZ2x+lOw3HjLKO5E0eHeGMltltt72O5IAJKVV15JVK6wcZxjLnLE+oGAA16XUW6yhzsu0u44rdhWL9nHn2MCEJGcBhkZ5APEl+G6BKK9iFyMli1tllzlm5JLOSf+w9Jj4xRbZRYtFnTsZSFf4H/ALccZ9M5mPgenuq09aaizqWquGcevJxz64GBn1xn1lrF2l5WEqvaPwOvXUGm1mVdwbKbcgj/AJgQf6iWZaC2I06p0zExzBMRMVKi8Uv1lN2lr01CvSWVbXY5ZUHB/wB4Y8uWzzkjHqM3wiexM3EYIglbqqtQNTU9bhqiDXbU2BtHmK3VnGd2cKVJwQfiObKatTSHRkbOGUqcEg4IwcEdjzIrbEg+B0W16ShNQwe1KK0sYEkNYqgOwOBkFgT2k6AiIgIiICIiAiIgIiICIiAiIgIiICY2djMpjZ2MDKIiAiIgJB8Z8QOnpLrU9rkhErrBJexuEUkDCrnux4A5MnSu8NOoa29rhtr6gSqvyE7FHNrEc5ZicDPCqvAJMDbpdINwteusXtUlbunPC5bYrEAlAzMRn4yZEQEh+JeJU6ZA99q1qWCAscZY5OB8eAT9ACewMl5kHxjwijV1ivUV71DhwMuhDDOCCpBHBI+oJHrLp23G7jsk3WFX43o9NZrNI9uo2WIzGusEfzDj/wBvQZ9e3rPfaCnS+IB9EdQBYNtjIhUsAPRgeD3Bx3GVPwllqvCKLbKrHrBekk1nLLt/oDgj6HtPKfBdOupbUrWBc6hGfLcgf8OdueBzjJwOeJ1jxIjbNzcRj1u/j7Z28906mvaoUEnAA55PHHP1kUeK0G80C1OqBuNefMBjP98c474Oe0myvXwXTjUnUisdYrsL5bkdslc7d2ABuxnAAzicorN/pam+iwmLk447+meBn6zKVPjeh/iunVvXYt1dtyHJZq1y6JgHsXVc54KhhzmRW72e0dlGj09VrBrK9PVW7AswZ1QKzAtyckE5PMsIiAiIgIiICIiAiIgIiICIiAiIgIiICY2djMpjZ2MDKIiAiIgV/j9dz6W5dMcXNUyIxO3azDaHz9M7v6SbUm1QMk4AGSSScepJld7Rae+ypBp2KuNTpnOG2ZqW6trVz8DWG49e3rLSAiIgV3j9CWaW1bLekpQg2ZC7R8ST6fT1mv2Z01dWjqSq7rIF4tyCGySeMenOAPQAD0kzxDRJfU1Vq5RxtIyRx9COxzzPPDdBXp6VqqXaiDAGSx5JJJJ5JySf6ze7+K7s1m0DxTwPr6nT3dV16DE7B2fP/wBH0/YkTL2m8Qv0+nNmnoNzhlGwbjwe5wvJ+HHxmHiqa06nTnTuopDHrA7ckemMjPx7HviXOJd1bZnMeXv1K5pjSxKgkYJAJHfB9RM4kLxbWtTSzpS9rDAWuoZZ2Y4UZ7KMnljwBkk8Tm0eIeJ1UGsWNhrbBUiqGdnc/KqjOAMsT2ABJ7Tzw3w1aDYwZna21rXd8FjnhVGAMKq4UD4D1JJLR6Td07b6qxqBUULJlggYgsiMecZUfviToCIiAiIgImnV6pKkL2NhV7nBJ+AAA5JJwABySQBIWo8UsAparSX2rZySvRoaocYNiXujep4AyNpyBwIFnEh6PxKq13RGO+s4ZHV63AyQG2uAShKthx5W2nBOJMgIiICIiAiIgIiICIiAmNnYzKY2djAyiIgIiIEbxHTdamyve6b62TfWxR03AjcjDswzkH6TDwo3CmsagobhWvU6ROwvjBZc84JBPMmSBrfCq7La7csllZAD1naWTOTVZwQyH4Ht3GDzAlai9K1LOwVVGSzEKAPiSZ7TcrqGRgysAwZSCCD2II9JS+K0tqWfS6jRs2nsK4vrsrwu0dQGxSQ6sLEGNoYfpyRyBs8M1+jpddFXZtdF2rW4dWYAbiVLDz+pyPrLjb3TNrqJWD2h0R1H8ONXQb9xXoi2s27gCxGzOc4GZ6vjNZ1HRFd5YMVL/wAPetIwu7m0qEI7DgnkiRVjiJW6a/WNewaipKAWAY2s9r4yAwRV2qDweWJ+gjReDrXc1rXXWO2QOrYSiITkIla4QAds43cckwNei8V/ixaKEtRQrKmosrCoX5U9NHIdsHnJUKfQmSPCPDF0yMBZZYzubHsuc2O7kAFj/uqMKAFUBRjgCT4gIiICIiAiIgVukHUusuF5dRmla13IiMrYt3DOHfeuNxHlC4Hdi0b2X8Xu1dbtdpmoK2lNrZOcfuBnGcEjg44krw90Wy6pa2Ta/Vyc7bOrly6H/n3gj0x9RN/iGsSip7bDhEXcxALHH0Amo4qspPmeI0u9ZFdnTcEMGwGGVIOGB7qQCp9cE4wcGb6rAyhlIIIBBByCDyCD8JWDxyl9Kt6bmR8KqqPOzs3TCAH/AHt/HwHfOOZYaLTrVUla52oioM8nCgAZPx4kmJialW6IiQIiICIiAiIgIiICY2djMpjZ2MDKIiAiIgJSa/x7p2WqunssWlc2WKawqNsNoUhmBPlxkj51784u5Va/2e0t9vVtqy+wpkPYoIIK5KqQC21iAxGRk4Iga/8AabSBVLW43ZAGywnKl1YDC8ndU4/6f2mH+1OkBYWOUKu64dLAT08biOO2TgfHHExu9kNE+8Gp8WY3AX6lRwScKA+FBLMSBgMWbOcmbH9l9IWLbH82/IF2oVCHVVYbA23GFBAxgHJGCSZBtv8AF6lOnK1uf4mzYrCtkA8rPus3AEDC8epz+5kTxf2pp0y6gsGboI5IQMxZ0qOodOAduKyh3Nhc2KM5729uhrbp7hnpMHTluGAKg/Xhj3ld4l7MaXU9TrIxFp3MFssqyTX0G5rIJBrCqVJwdi8ZGZRkvtNoyWAuyVJBwlh5Gf04XnscY74OM4m7xjxivTBd+SzMAqqGJOWRCTgYABdeTxyJhT7P6ZOyN/rjUANZc4WwEkdMMxCLknyLheTxPdZ4Bp7RWLFc9Jt64tuU5LByGKsCy7lU7WyPKOOIGpfanRHteGOSMKtjHAKgsQBkLl083bzrzyJj/tbocKTqAoZBYC6WoChDkN5lHB6bY+O3iR9V7G6ZzXg2oK3Z8LYzbtzIxQl8kV5rXFYIUYBxlVIkn2X0nl/lHC0DTgdS7aagGCq67sPgO+C2SNxwRmB54j7S01aeu9Q9iWX10A1qeGewU5fONoDHBz68Tzxb2iXSu4trYIlPWNma9uxWRbDtzu4D57c4P0zLs8FoahaWVmrR63Aey123VuLUZnZtzHeoPJ59cyLrfZfS2qyurkNV0TuttcdPILAKxIBIG0sBuI4zAuhPYEQERMLWIUkDJAJwO5+ggatbpzYhVbHrPBD1kblI5BwQQR9CMGR7qL2Kqek9RQLZ1Fbex5DYA8uDxx+85XT+2di1pZbbprAXHUFK21HTqabbmS1ndhvXYMnjAByq8T3U+3/FvSqp8lV1iNZqPK4pvehmIVDtrwm/eSO+ADjMDqvDPD+gCA+V7JWqpXXUgzhUVR9eSTz9O0nzlNH7WvbYiJpl8+pNAP8AEIcKqO7s4CkhsVnCkchkOeTtk6f2hZtZqqumQmnoWwZruV3bNgfBYBSvkGNpOeefQB0UT5/d7f2129NqqW2aZWfFvT3XOdAFbnPT0/8A40+Y7idjfL5uk8O8f6tmx6unhFYlrEYDqBOkoI4JYs4GD/5Z75gXkTjfE/bU03ugqQhBYuHtWtt6PUga0kYqrO9iCc7vJ2zMtR7aMNR0E0ys5JVQ16qwYNpa/wCcoQ7ATqcgjdlUyM7sQOwicfovbY29LGlx1bdg3X0qQuFOCPS8bxmk4PlbBOOdPjfthdRqLKsVoFcqGsVmCoK0s69pFg21lmNQ45b14wQ7aJx+m9q7jYwZEIW6itlQNvr61y0AWeY8/wAxbBwPKrd8gjsBAREQExs7GZTGzsYGUREBERAREQEREBERAREQEREBERAREQEREDA1j4D+w9e8dJfgO2Ow7fCZxAxCD4D+w/aNsyiBoo0ldaKiVqqqgrVVUABFGAoHwAAGJt2D4D/87TKIGBrB7gf2Ej1+HUrY1i1IHbO5wo3HO3OT/wBC/wDpHwkuIGPTHwHfPYd/j+8FB8BMoga3oViCVBw24ZA4YDAP74M2REBE8ZgO5x6cxmB7MbEDAg5wRjglT/Qjkf0mUQIfu2v5rfuNT+ce7a/mt+41P5yZECH7tr+a37jU/nHu2v5rfuNT+cmRAh+7a/mt+41P5x7tr+a37jU/nJkQIfu2v5rfuNT+ce7a/mt+41P5yZECH7tr+a37jU/nHu2v5rfuNT+cmRAh+7a/mt+41P5x7tr+a37jU/nJkQIfu2v5rfuNT+ce7a/mt+41P5yZECH7tr+a37jU/nHu2v5rfuNT+cmRAh+7a/mt+41P5x7tr+a37jU/nJkQIfu2v5rfuNT+ce7a/mt+41P5yZECH7tr+a37jU/nHu2v5rfuNT+cmRAhe7a/mt/z6n8493V/Nb/n1P5yr8b1GtGpqXTo3TzXvcLWykOzK+STkFVAb07j9XIFc+q8Y6anpqHywxtDDdWiAZ2gnY9m8+mFC8rA6b3bX81v3Gp/Oee7a/mt/wA+p/Oc5fqPFVNe1S27WW7l6deF066pK0GRzzpmezPfKjkfpaGPG/EbLrK6sHaFLbUQ9IG25fKV3bvKlfcZ8zH9g6/3dX81v+fU/nHu6v5rf8+p/Oc74wfEv/DWVri0aa3qJX5qWvPRK1vu5CZD+fGVGfjzpW/xO2xt9ThF1FDooC1ttFt62ISG8y9NKW5Jz1D25VQ6j3bX81v+fU/nHu6v5rf8+p/OchVrfG2V/wCWV2pa6k11bnYJpmSphnA/mNemR6J37MbDV6nxL+ZsVgTay7emjLXUC2x635LEqFyCpwWP6cQOg921/Nb9xqfzj3bX81v3Gp/ObdE1hqQ2hRYUUuEyVD4G4LnnGc95vgU3i/s3RqqGpta7Y+3ONRfnysGGMsR3AlnpdOtSKi52qoUbmZzgfFmJJP1Jm6ICIiAiIgIiICIiAiIgIiICIiAiIgIiICIiAiIgIiIHk8iICYpUqklVALHJIAGT8T8TPIgbJ5EQERED0T2IgIiI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jpeg;base64,/9j/4AAQSkZJRgABAQAAAQABAAD/2wCEAAkGBxAQDxQUEBAUFRUVERUSGBQRFBAQFBUUGBsXFhcVExgYHikgHhoxGxYZITMiKCs3Li4uGCA/ODMsQygwMC0BCgoKDg0NFRAQGTckHCQsLCwsNCwsMCw3NywsLCwsLDcsLyw3NzcsLCwsLCwtLC4sLyw3LDAtLCssMCwsLCwsLP/AABEIALIBHAMBIgACEQEDEQH/xAAbAAEAAgMBAQAAAAAAAAAAAAAABAUCAwYBB//EADwQAAICAQMCAwcCBQEGBwAAAAECAAMRBBIhEzEFIkEGFVFSYZTSMnEUI4GRkzMWQmJygsEkQ5KhorHx/8QAFwEBAQEBAAAAAAAAAAAAAAAAAAECA//EACQRAQACAQMCBwEAAAAAAAAAAAABESECEjFBYQNRcYGRwfAi/9oADAMBAAIRAxEAPwD7jKz2ifVrp2OiWtrtybRcSteNw37iOf05A+pEs5jZ2MD1TxyMfSexEBERAREQEREBERAREQEREBERAREQEREBERAREQEREBERAREQEREBERA572m8du0tumSrTm0XWMhYLewUgeVc1owUkkDLkAd+QGK3zHgzjfb9wLdMC1g3l1OxNwCeRmYt1q9rYU4YhhjPl5Gep0GlNNC1lyxVcbjnn+5Jx6cknA7mBMiIgIiICIlLrfH+nZYq6eyxaR/MsVqVVD0zdjDMGPl29geWHwOAuolDb7W6REVmdhuO0eRz5t71kcD5q2H9PqJgPa/TBmV+ohV7Uw9b8ir9TDA/Sew+OIsdDEqdR42FrqsWt2W11QZHTfLEKuEbDHglsfKpMjeMe1VGlW9nV26AbcK1LkslXXYcdgEKeY8ZsXmBfxKRPanSNuw7HazLwjkMV+TjzZwcY74M3+NeN16XZvDszsFVUVmP6kQsx7KoLrkn4wLSJQr7XaM422McswwtdhOFKAvjH6M2IN3bziYL7ZaLAJsZQausC9diDp4YhuR2OxsfHb+0DoYlB4j7VU06eu/azVuzDONhUIrsxYNznyEAdycY7zLwj2lr1DBRW65Z1BbBGVRLPT6N/wDEwL2IiAnO+1vjNmm6YS2mlXFhN+orsvQMgXZSER0JdtzEcn/TICksJ0Urhrns6opr5QhA925K3cHDhceYgfMBgk4B4OA59vbJk6galXZbbEQCxaeoFbUjA6nGQNOuSTj+ZzjHMUe2+oLnbpqWXoUMF/iHqIue7UU2KXsqAKDoEbsDzFf1CwFepo1VyZOqWlFyoDpYxUszbQpDKMHJGO+c+kscQKCnxuyzT3W4roCXNWjO3Xzss6bdRQUVSSMDzkDOScDmNqPaWxKaLCiefRNqHDbqlDg0KAWOdiA2ksSCQqk8456jE1vp1LK5UblDBW9QGxkD98D+0Di/Dvbi1t/Upp21G42WLqFXbXVqLK2sWthuetaULdQfqdSNqg5F7f49jSi1UQuTWOmbdqp1SBWbnCkou0hidpx9Zd4jEDiND7bXPUrHTVktTp239daqzZcahypDOtI6o/mAN+lsgYGfU9uLmQOujRlN6UcapVO40fxLnLoqAbPKuWG5iuducjsdTplsQo4yp7jJX69xzPaKFRQqKFVQFCqMAAdgBAo/DPHrtRXqWSitWqLisNerB8bgBeFUtU2V5XBxkYJ5xSJ7YakqhIpUMtOWKPitbF0hN7+f/TzfYMcfo/VwZ3eIxA4HT+2mqL176EAcafcu2wNUbb9HRtck92XUWOvA/wBP15M74TXdQrgB1DAMrgHkblIZT+4IBH1Am2AiIgartOj43orY7blDY5DcZ+qqf3UfCZv2MymNnYwMoiICIiAlZrvA9LdZ1LaVZtu0k7uQAQCQDgkBmwe43HBGTLOVulCXW9dXc7OpQEPlQMjstjgepJUDJ9F4xk5CtXS6M1tZVpLXBbZtRbamYHLEqthXyEu2ccEs3fJm7SaPRu7IKHRyhLI63Vgq4UMuf0MO3CkgHP1kjxfxpadJZfSv8Rs4C0kNltwQ5K5woJJY4O0K3HGJt0Fw1elVrK2QW1+ZGLBhnuM8H9jx6S7Z27unCXF022+HVO1bFTmrIQq7rtzgEeUjPAHeRNX7Pae5rTam4W/qXJUEmvouSVIJ3V7VIPHkEk+FuFBp6j2NSERntA3vlQQ5IABJHcgYyD8JOkVAXwegADp8C0XKCzkLYCSCgJ8oyTwOOTxGp8IosCB03bDlSWsyMkMRnOSNyqcHjyj4SfECj1/szRaKwu6sVvnCYOU3K7VZYErWSieVcDyjHIBEoeBabAHSGBUtOMvg1LuCo4zhgN7YznG44llECFd4XS6KjqWVDuG5nY5wQdxJy2QxBBznPM1UeCUV2K9abdm/AGcEsAuTnnhRgDsAe0sogBERA1aoMUYIcMVIU/BscH+8r9Y2p/gj/DlHv6S4JKlS/AYg9s98emcZlrKwaF6Ef+FCktabOna7rWNw8yoVBKAt5ux5ZuOeLE1NjRYCfDX94Kpzpn66r2K7TvHHrt+Hr2lvSxKgkYJAJGc4PqMyK+mta5XN22tRnpImCzkMp6jknK8ggAKcjJJ7SbEzc2EREgREQEREBERAREQEREBMbOxmUxs7GBlERAREQEgeGlsWK9YTbc4GxSqOjHerj4nDeY/MGk+RNdoFtKMWdGrbcrVsVP1Vh2ZSOCCD/QgEBzvhXhWo0Opro0tYOjYPZY9jKXFhyMdwcALWBgc+bJ9ZaaC3WHV3i5FFAC9JhjJ+Oec/HuPhJgbUdVhtqNewlW32LZv4wjLtI2/qO4N8PL6zV/CW31Aagis7gzLprH2kY/QbCqsRnnICk4H1z01eLOq51Rmufe79ejMaa4bNAWay5mrCjeERtpV3RAOWz6by+Ppz6ydPJG8Q8Qq06b7nCLuVcnPLMQqqoHJJJwAJzaSolVd4ldZp1t0dHULnhNSbdF5ckbmDVlh24BXkERqhqm065vq09uRvcIbqwORhN5Xnkckf0gWsSs1nh11lKIusurdSCbq10298AghletkAJIPA9BF+k1QoVKdSvUXvbqaRdv4P6lrasA5xyOOO0CziVeq8UOmpR9UpJ4FjadLLUT/iIHmCducHHrwMyxqtV1DKQVYBgRyCDyCPpiBnERAREQEREBERAREQEREBERAREQEREBMbOxmUxs7GBlERAREQEREBNd9oRWY5wqljtVnbA58qqCSfoOTI+o8SqS6ukt/Mt3FUUFjtQZZ2x+lOw3HjLKO5E0eHeGMltltt72O5IAJKVV15JVK6wcZxjLnLE+oGAA16XUW6yhzsu0u44rdhWL9nHn2MCEJGcBhkZ5APEl+G6BKK9iFyMli1tllzlm5JLOSf+w9Jj4xRbZRYtFnTsZSFf4H/ALccZ9M5mPgenuq09aaizqWquGcevJxz64GBn1xn1lrF2l5WEqvaPwOvXUGm1mVdwbKbcgj/AJgQf6iWZaC2I06p0zExzBMRMVKi8Uv1lN2lr01CvSWVbXY5ZUHB/wB4Y8uWzzkjHqM3wiexM3EYIglbqqtQNTU9bhqiDXbU2BtHmK3VnGd2cKVJwQfiObKatTSHRkbOGUqcEg4IwcEdjzIrbEg+B0W16ShNQwe1KK0sYEkNYqgOwOBkFgT2k6AiIgIiICIiAiIgIiICIiAiIgIiICY2djMpjZ2MDKIiAiIgJB8Z8QOnpLrU9rkhErrBJexuEUkDCrnux4A5MnSu8NOoa29rhtr6gSqvyE7FHNrEc5ZicDPCqvAJMDbpdINwteusXtUlbunPC5bYrEAlAzMRn4yZEQEh+JeJU6ZA99q1qWCAscZY5OB8eAT9ACewMl5kHxjwijV1ivUV71DhwMuhDDOCCpBHBI+oJHrLp23G7jsk3WFX43o9NZrNI9uo2WIzGusEfzDj/wBvQZ9e3rPfaCnS+IB9EdQBYNtjIhUsAPRgeD3Bx3GVPwllqvCKLbKrHrBekk1nLLt/oDgj6HtPKfBdOupbUrWBc6hGfLcgf8OdueBzjJwOeJ1jxIjbNzcRj1u/j7Z28906mvaoUEnAA55PHHP1kUeK0G80C1OqBuNefMBjP98c474Oe0myvXwXTjUnUisdYrsL5bkdslc7d2ABuxnAAzicorN/pam+iwmLk447+meBn6zKVPjeh/iunVvXYt1dtyHJZq1y6JgHsXVc54KhhzmRW72e0dlGj09VrBrK9PVW7AswZ1QKzAtyckE5PMsIiAiIgIiICIiAiIgIiICIiAiIgIiICY2djMpjZ2MDKIiAiIgV/j9dz6W5dMcXNUyIxO3azDaHz9M7v6SbUm1QMk4AGSSScepJld7Rae+ypBp2KuNTpnOG2ZqW6trVz8DWG49e3rLSAiIgV3j9CWaW1bLekpQg2ZC7R8ST6fT1mv2Z01dWjqSq7rIF4tyCGySeMenOAPQAD0kzxDRJfU1Vq5RxtIyRx9COxzzPPDdBXp6VqqXaiDAGSx5JJJJ5JySf6ze7+K7s1m0DxTwPr6nT3dV16DE7B2fP/wBH0/YkTL2m8Qv0+nNmnoNzhlGwbjwe5wvJ+HHxmHiqa06nTnTuopDHrA7ckemMjPx7HviXOJd1bZnMeXv1K5pjSxKgkYJAJHfB9RM4kLxbWtTSzpS9rDAWuoZZ2Y4UZ7KMnljwBkk8Tm0eIeJ1UGsWNhrbBUiqGdnc/KqjOAMsT2ABJ7Tzw3w1aDYwZna21rXd8FjnhVGAMKq4UD4D1JJLR6Td07b6qxqBUULJlggYgsiMecZUfviToCIiAiIgImnV6pKkL2NhV7nBJ+AAA5JJwABySQBIWo8UsAparSX2rZySvRoaocYNiXujep4AyNpyBwIFnEh6PxKq13RGO+s4ZHV63AyQG2uAShKthx5W2nBOJMgIiICIiAiIgIiICIiAmNnYzKY2djAyiIgIiIEbxHTdamyve6b62TfWxR03AjcjDswzkH6TDwo3CmsagobhWvU6ROwvjBZc84JBPMmSBrfCq7La7csllZAD1naWTOTVZwQyH4Ht3GDzAlai9K1LOwVVGSzEKAPiSZ7TcrqGRgysAwZSCCD2II9JS+K0tqWfS6jRs2nsK4vrsrwu0dQGxSQ6sLEGNoYfpyRyBs8M1+jpddFXZtdF2rW4dWYAbiVLDz+pyPrLjb3TNrqJWD2h0R1H8ONXQb9xXoi2s27gCxGzOc4GZ6vjNZ1HRFd5YMVL/wAPetIwu7m0qEI7DgnkiRVjiJW6a/WNewaipKAWAY2s9r4yAwRV2qDweWJ+gjReDrXc1rXXWO2QOrYSiITkIla4QAds43cckwNei8V/ixaKEtRQrKmosrCoX5U9NHIdsHnJUKfQmSPCPDF0yMBZZYzubHsuc2O7kAFj/uqMKAFUBRjgCT4gIiICIiAiIgVukHUusuF5dRmla13IiMrYt3DOHfeuNxHlC4Hdi0b2X8Xu1dbtdpmoK2lNrZOcfuBnGcEjg44krw90Wy6pa2Ta/Vyc7bOrly6H/n3gj0x9RN/iGsSip7bDhEXcxALHH0Amo4qspPmeI0u9ZFdnTcEMGwGGVIOGB7qQCp9cE4wcGb6rAyhlIIIBBByCDyCD8JWDxyl9Kt6bmR8KqqPOzs3TCAH/AHt/HwHfOOZYaLTrVUla52oioM8nCgAZPx4kmJialW6IiQIiICIiAiIgIiICY2djMpjZ2MDKIiAiIgJSa/x7p2WqunssWlc2WKawqNsNoUhmBPlxkj51784u5Va/2e0t9vVtqy+wpkPYoIIK5KqQC21iAxGRk4Iga/8AabSBVLW43ZAGywnKl1YDC8ndU4/6f2mH+1OkBYWOUKu64dLAT08biOO2TgfHHExu9kNE+8Gp8WY3AX6lRwScKA+FBLMSBgMWbOcmbH9l9IWLbH82/IF2oVCHVVYbA23GFBAxgHJGCSZBtv8AF6lOnK1uf4mzYrCtkA8rPus3AEDC8epz+5kTxf2pp0y6gsGboI5IQMxZ0qOodOAduKyh3Nhc2KM5729uhrbp7hnpMHTluGAKg/Xhj3ld4l7MaXU9TrIxFp3MFssqyTX0G5rIJBrCqVJwdi8ZGZRkvtNoyWAuyVJBwlh5Gf04XnscY74OM4m7xjxivTBd+SzMAqqGJOWRCTgYABdeTxyJhT7P6ZOyN/rjUANZc4WwEkdMMxCLknyLheTxPdZ4Bp7RWLFc9Jt64tuU5LByGKsCy7lU7WyPKOOIGpfanRHteGOSMKtjHAKgsQBkLl083bzrzyJj/tbocKTqAoZBYC6WoChDkN5lHB6bY+O3iR9V7G6ZzXg2oK3Z8LYzbtzIxQl8kV5rXFYIUYBxlVIkn2X0nl/lHC0DTgdS7aagGCq67sPgO+C2SNxwRmB54j7S01aeu9Q9iWX10A1qeGewU5fONoDHBz68Tzxb2iXSu4trYIlPWNma9uxWRbDtzu4D57c4P0zLs8FoahaWVmrR63Aey123VuLUZnZtzHeoPJ59cyLrfZfS2qyurkNV0TuttcdPILAKxIBIG0sBuI4zAuhPYEQERMLWIUkDJAJwO5+ggatbpzYhVbHrPBD1kblI5BwQQR9CMGR7qL2Kqek9RQLZ1Fbex5DYA8uDxx+85XT+2di1pZbbprAXHUFK21HTqabbmS1ndhvXYMnjAByq8T3U+3/FvSqp8lV1iNZqPK4pvehmIVDtrwm/eSO+ADjMDqvDPD+gCA+V7JWqpXXUgzhUVR9eSTz9O0nzlNH7WvbYiJpl8+pNAP8AEIcKqO7s4CkhsVnCkchkOeTtk6f2hZtZqqumQmnoWwZruV3bNgfBYBSvkGNpOeefQB0UT5/d7f2129NqqW2aZWfFvT3XOdAFbnPT0/8A40+Y7idjfL5uk8O8f6tmx6unhFYlrEYDqBOkoI4JYs4GD/5Z75gXkTjfE/bU03ugqQhBYuHtWtt6PUga0kYqrO9iCc7vJ2zMtR7aMNR0E0ys5JVQ16qwYNpa/wCcoQ7ATqcgjdlUyM7sQOwicfovbY29LGlx1bdg3X0qQuFOCPS8bxmk4PlbBOOdPjfthdRqLKsVoFcqGsVmCoK0s69pFg21lmNQ45b14wQ7aJx+m9q7jYwZEIW6itlQNvr61y0AWeY8/wAxbBwPKrd8gjsBAREQExs7GZTGzsYGUREBERAREQEREBERAREQEREBERAREQEREDA1j4D+w9e8dJfgO2Ow7fCZxAxCD4D+w/aNsyiBoo0ldaKiVqqqgrVVUABFGAoHwAAGJt2D4D/87TKIGBrB7gf2Ej1+HUrY1i1IHbO5wo3HO3OT/wBC/wDpHwkuIGPTHwHfPYd/j+8FB8BMoga3oViCVBw24ZA4YDAP74M2REBE8ZgO5x6cxmB7MbEDAg5wRjglT/Qjkf0mUQIfu2v5rfuNT+ce7a/mt+41P5yZECH7tr+a37jU/nHu2v5rfuNT+cmRAh+7a/mt+41P5x7tr+a37jU/nJkQIfu2v5rfuNT+ce7a/mt+41P5yZECH7tr+a37jU/nHu2v5rfuNT+cmRAh+7a/mt+41P5x7tr+a37jU/nJkQIfu2v5rfuNT+ce7a/mt+41P5yZECH7tr+a37jU/nHu2v5rfuNT+cmRAh+7a/mt+41P5x7tr+a37jU/nJkQIfu2v5rfuNT+ce7a/mt+41P5yZECH7tr+a37jU/nHu2v5rfuNT+cmRAhe7a/mt/z6n8493V/Nb/n1P5yr8b1GtGpqXTo3TzXvcLWykOzK+STkFVAb07j9XIFc+q8Y6anpqHywxtDDdWiAZ2gnY9m8+mFC8rA6b3bX81v3Gp/Oee7a/mt/wA+p/Oc5fqPFVNe1S27WW7l6deF066pK0GRzzpmezPfKjkfpaGPG/EbLrK6sHaFLbUQ9IG25fKV3bvKlfcZ8zH9g6/3dX81v+fU/nHu6v5rf8+p/Oc74wfEv/DWVri0aa3qJX5qWvPRK1vu5CZD+fGVGfjzpW/xO2xt9ThF1FDooC1ttFt62ISG8y9NKW5Jz1D25VQ6j3bX81v+fU/nHu6v5rf8+p/OchVrfG2V/wCWV2pa6k11bnYJpmSphnA/mNemR6J37MbDV6nxL+ZsVgTay7emjLXUC2x635LEqFyCpwWP6cQOg921/Nb9xqfzj3bX81v3Gp/ObdE1hqQ2hRYUUuEyVD4G4LnnGc95vgU3i/s3RqqGpta7Y+3ONRfnysGGMsR3AlnpdOtSKi52qoUbmZzgfFmJJP1Jm6ICIiAiIgIiICIiAiIgIiICIiAiIgIiICIiAiIgIiIHk8iICYpUqklVALHJIAGT8T8TPIgbJ5EQERED0T2IgIiI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encrypted-tbn2.gstatic.com/images?q=tbn:ANd9GcQ-LG_aCsiKuuHeu48ZUHmS-Etv70xzTZpOafrVczxkW8WlcU2J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200400"/>
            <a:ext cx="3789476" cy="2838451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49F3-1359-4382-957C-66D513B219F3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B27-93EE-4685-A4E1-8088EF91331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Azhar, KUET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297738" cy="782638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solidFill>
                  <a:srgbClr val="7B9899"/>
                </a:solidFill>
                <a:ea typeface="SimSun" pitchFamily="2" charset="-122"/>
              </a:rPr>
              <a:t>What is Cluster Analysis?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E435B-1A49-4DF1-A95C-AEB6CE59D2E2}" type="slidenum">
              <a:rPr lang="en-US" altLang="zh-CN">
                <a:ea typeface="SimSun" pitchFamily="2" charset="-122"/>
              </a:rPr>
              <a:pPr>
                <a:defRPr/>
              </a:pPr>
              <a:t>5</a:t>
            </a:fld>
            <a:endParaRPr lang="en-US" altLang="zh-CN">
              <a:ea typeface="SimSun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71600"/>
            <a:ext cx="8686800" cy="4953000"/>
          </a:xfrm>
        </p:spPr>
        <p:txBody>
          <a:bodyPr lIns="92075" tIns="46038" rIns="92075" bIns="46038">
            <a:normAutofit lnSpcReduction="10000"/>
          </a:bodyPr>
          <a:lstStyle/>
          <a:p>
            <a:pPr eaLnBrk="1" hangingPunct="1"/>
            <a:r>
              <a:rPr lang="en-US" altLang="zh-CN" sz="2400" b="1">
                <a:ea typeface="SimSun" pitchFamily="2" charset="-122"/>
              </a:rPr>
              <a:t>Cluster:</a:t>
            </a:r>
            <a:r>
              <a:rPr lang="en-US" altLang="zh-CN" sz="2400">
                <a:ea typeface="SimSun" pitchFamily="2" charset="-122"/>
              </a:rPr>
              <a:t> A collection of data objects</a:t>
            </a:r>
          </a:p>
          <a:p>
            <a:pPr lvl="1" eaLnBrk="1" hangingPunct="1"/>
            <a:r>
              <a:rPr lang="en-US" altLang="zh-CN" sz="2400">
                <a:solidFill>
                  <a:schemeClr val="tx1"/>
                </a:solidFill>
                <a:ea typeface="SimSun" pitchFamily="2" charset="-122"/>
              </a:rPr>
              <a:t>similar (or related) to one another within the same group</a:t>
            </a:r>
          </a:p>
          <a:p>
            <a:pPr lvl="1" eaLnBrk="1" hangingPunct="1"/>
            <a:r>
              <a:rPr lang="en-US" altLang="zh-CN" sz="2400">
                <a:solidFill>
                  <a:schemeClr val="tx1"/>
                </a:solidFill>
                <a:ea typeface="SimSun" pitchFamily="2" charset="-122"/>
              </a:rPr>
              <a:t>dissimilar (or unrelated) to the objects in other groups</a:t>
            </a:r>
          </a:p>
          <a:p>
            <a:pPr eaLnBrk="1" hangingPunct="1"/>
            <a:r>
              <a:rPr lang="en-US" altLang="zh-CN" sz="2400" b="1">
                <a:ea typeface="SimSun" pitchFamily="2" charset="-122"/>
              </a:rPr>
              <a:t>Cluster analysis </a:t>
            </a:r>
            <a:r>
              <a:rPr lang="en-US" altLang="zh-CN" sz="2400">
                <a:ea typeface="SimSun" pitchFamily="2" charset="-122"/>
              </a:rPr>
              <a:t>(or </a:t>
            </a:r>
            <a:r>
              <a:rPr lang="en-US" altLang="zh-CN" sz="2400" i="1">
                <a:ea typeface="SimSun" pitchFamily="2" charset="-122"/>
              </a:rPr>
              <a:t>clustering</a:t>
            </a:r>
            <a:r>
              <a:rPr lang="en-US" altLang="zh-CN" sz="2400">
                <a:ea typeface="SimSun" pitchFamily="2" charset="-122"/>
              </a:rPr>
              <a:t>, </a:t>
            </a:r>
            <a:r>
              <a:rPr lang="en-US" altLang="zh-CN" sz="2400" i="1">
                <a:ea typeface="SimSun" pitchFamily="2" charset="-122"/>
              </a:rPr>
              <a:t>data segmentation, …</a:t>
            </a:r>
            <a:r>
              <a:rPr lang="en-US" altLang="zh-CN" sz="2400">
                <a:ea typeface="SimSun" pitchFamily="2" charset="-122"/>
              </a:rPr>
              <a:t>)</a:t>
            </a:r>
          </a:p>
          <a:p>
            <a:pPr lvl="1" eaLnBrk="1" hangingPunct="1"/>
            <a:r>
              <a:rPr lang="en-US" altLang="zh-CN" sz="2400">
                <a:solidFill>
                  <a:schemeClr val="tx1"/>
                </a:solidFill>
                <a:ea typeface="SimSun" pitchFamily="2" charset="-122"/>
              </a:rPr>
              <a:t>Finding similarities between data according to the characteristics found in the data and grouping similar data objects into clusters</a:t>
            </a:r>
          </a:p>
          <a:p>
            <a:pPr eaLnBrk="1" hangingPunct="1"/>
            <a:r>
              <a:rPr lang="en-US" altLang="zh-CN" sz="2400">
                <a:ea typeface="SimSun" pitchFamily="2" charset="-122"/>
              </a:rPr>
              <a:t>Unsupervised learning: no predefined classes (i.e., </a:t>
            </a:r>
            <a:r>
              <a:rPr lang="en-US" altLang="zh-CN" sz="2400" i="1">
                <a:ea typeface="SimSun" pitchFamily="2" charset="-122"/>
              </a:rPr>
              <a:t>learning by observations</a:t>
            </a:r>
            <a:r>
              <a:rPr lang="en-US" altLang="zh-CN" sz="2400">
                <a:ea typeface="SimSun" pitchFamily="2" charset="-122"/>
              </a:rPr>
              <a:t> vs. learning by examples: supervised)</a:t>
            </a:r>
          </a:p>
          <a:p>
            <a:pPr eaLnBrk="1" hangingPunct="1"/>
            <a:r>
              <a:rPr lang="en-US" altLang="zh-CN" sz="2400">
                <a:ea typeface="SimSun" pitchFamily="2" charset="-122"/>
              </a:rPr>
              <a:t>Typical applications</a:t>
            </a:r>
          </a:p>
          <a:p>
            <a:pPr lvl="1" eaLnBrk="1" hangingPunct="1"/>
            <a:r>
              <a:rPr lang="en-US" altLang="zh-CN" sz="2400">
                <a:solidFill>
                  <a:schemeClr val="tx1"/>
                </a:solidFill>
                <a:ea typeface="SimSun" pitchFamily="2" charset="-122"/>
              </a:rPr>
              <a:t>As a stand-alone tool to get insight into data distribution </a:t>
            </a:r>
          </a:p>
          <a:p>
            <a:pPr lvl="1" eaLnBrk="1" hangingPunct="1"/>
            <a:r>
              <a:rPr lang="en-US" altLang="zh-CN" sz="2400">
                <a:solidFill>
                  <a:schemeClr val="tx1"/>
                </a:solidFill>
                <a:ea typeface="SimSun" pitchFamily="2" charset="-122"/>
              </a:rPr>
              <a:t>As a preprocessing step for other algorithms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5C19-2B6D-4BCA-9B2A-EE28C5605937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Azhar, KUET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7B9899"/>
                </a:solidFill>
              </a:rPr>
              <a:t>Applications of Cluster Analysis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42E157-97B2-417C-B9B6-E8EF1F55A278}" type="slidenum">
              <a:rPr lang="en-US" altLang="zh-CN">
                <a:ea typeface="SimSun" pitchFamily="2" charset="-122"/>
              </a:rPr>
              <a:pPr>
                <a:defRPr/>
              </a:pPr>
              <a:t>6</a:t>
            </a:fld>
            <a:endParaRPr lang="en-US" altLang="zh-CN">
              <a:ea typeface="SimSun" pitchFamily="2" charset="-122"/>
            </a:endParaRPr>
          </a:p>
        </p:txBody>
      </p:sp>
      <p:sp>
        <p:nvSpPr>
          <p:cNvPr id="34820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534400" cy="5105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Data reduction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Summarization: Preprocessing for regression, PCA, classification, and association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Compression: Image processing: vector quantization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Hypothesis generation and testing</a:t>
            </a:r>
          </a:p>
          <a:p>
            <a:pPr eaLnBrk="1" hangingPunct="1"/>
            <a:r>
              <a:rPr lang="en-US" altLang="en-US" sz="2400" dirty="0"/>
              <a:t>Prediction based on groups</a:t>
            </a:r>
          </a:p>
          <a:p>
            <a:pPr lvl="1" eaLnBrk="1" hangingPunct="1"/>
            <a:r>
              <a:rPr lang="en-US" altLang="en-US" sz="2400" dirty="0"/>
              <a:t>Cluster &amp; find characteristics/patterns for each group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Finding K-nearest Neighbors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Localizing search to one or a small number of clusters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Outlier detection: Outliers are often viewed as those “far away” from any cluster</a:t>
            </a:r>
            <a:endParaRPr lang="en-US" altLang="en-US" sz="2400" dirty="0"/>
          </a:p>
          <a:p>
            <a:pPr eaLnBrk="1" hangingPunct="1"/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2379-3C29-4FE2-AEC6-2DAB566876E1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Azhar, KUET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762000"/>
          </a:xfrm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altLang="zh-CN">
                <a:solidFill>
                  <a:srgbClr val="7B9899"/>
                </a:solidFill>
                <a:ea typeface="SimSun" pitchFamily="2" charset="-122"/>
              </a:rPr>
              <a:t>Clustering Application : Examples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75923-B511-4A33-9C71-94FBEDABBF7D}" type="slidenum">
              <a:rPr lang="en-US" altLang="zh-CN">
                <a:ea typeface="SimSun" pitchFamily="2" charset="-122"/>
              </a:rPr>
              <a:pPr>
                <a:defRPr/>
              </a:pPr>
              <a:t>7</a:t>
            </a:fld>
            <a:endParaRPr lang="en-US" altLang="zh-CN">
              <a:ea typeface="SimSun" pitchFamily="2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8382000" cy="4800600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zh-CN" sz="2400" dirty="0">
                <a:ea typeface="SimSun" pitchFamily="2" charset="-122"/>
              </a:rPr>
              <a:t>Biology: taxonomy of living things: kingdom, class, order, family, genus and species</a:t>
            </a:r>
          </a:p>
          <a:p>
            <a:pPr eaLnBrk="1" hangingPunct="1"/>
            <a:endParaRPr lang="en-US" altLang="zh-CN" sz="2400" dirty="0">
              <a:ea typeface="SimSun" pitchFamily="2" charset="-122"/>
            </a:endParaRPr>
          </a:p>
          <a:p>
            <a:pPr eaLnBrk="1" hangingPunct="1"/>
            <a:r>
              <a:rPr lang="en-US" altLang="zh-CN" sz="2400" dirty="0">
                <a:ea typeface="SimSun" pitchFamily="2" charset="-122"/>
              </a:rPr>
              <a:t>Information retrieval: document clustering</a:t>
            </a:r>
          </a:p>
          <a:p>
            <a:pPr eaLnBrk="1" hangingPunct="1"/>
            <a:endParaRPr lang="en-US" altLang="zh-CN" sz="2400" dirty="0">
              <a:ea typeface="SimSun" pitchFamily="2" charset="-122"/>
            </a:endParaRPr>
          </a:p>
          <a:p>
            <a:pPr eaLnBrk="1" hangingPunct="1"/>
            <a:r>
              <a:rPr lang="en-US" altLang="zh-CN" sz="2400" dirty="0">
                <a:ea typeface="SimSun" pitchFamily="2" charset="-122"/>
              </a:rPr>
              <a:t>Land use: Identification of areas of similar land use in an earth observation database</a:t>
            </a:r>
          </a:p>
          <a:p>
            <a:pPr eaLnBrk="1" hangingPunct="1"/>
            <a:endParaRPr lang="en-US" altLang="zh-CN" sz="2400" dirty="0">
              <a:ea typeface="SimSun" pitchFamily="2" charset="-122"/>
            </a:endParaRPr>
          </a:p>
          <a:p>
            <a:pPr eaLnBrk="1" hangingPunct="1"/>
            <a:r>
              <a:rPr lang="en-US" altLang="zh-CN" sz="2400" dirty="0">
                <a:ea typeface="SimSun" pitchFamily="2" charset="-122"/>
              </a:rPr>
              <a:t>Marketing: Help marketers discover distinct groups in their customer bases, and then use this knowledge to develop targeted marketing programs</a:t>
            </a:r>
          </a:p>
          <a:p>
            <a:pPr eaLnBrk="1" hangingPunct="1">
              <a:buNone/>
            </a:pPr>
            <a:endParaRPr lang="en-US" altLang="zh-CN" sz="2400" dirty="0">
              <a:ea typeface="SimSun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E2C-8DD0-4627-8A90-FEF9DD26E94C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Azhar, KUET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7B9899"/>
                </a:solidFill>
                <a:ea typeface="SimSun" pitchFamily="2" charset="-122"/>
              </a:rPr>
              <a:t>Clustering Application : Examples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A55415-EE18-4E2D-822C-8C1B15219B9B}" type="datetime3">
              <a:rPr lang="en-US" smtClean="0"/>
              <a:pPr>
                <a:defRPr/>
              </a:pPr>
              <a:t>13 December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Azhar, KUET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D3CC7-5D20-491D-BCEA-9F2DE494701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>
                <a:ea typeface="SimSun" pitchFamily="2" charset="-122"/>
              </a:rPr>
              <a:t>City-planning: Identifying groups of houses according to their house type, value, and geographical location</a:t>
            </a:r>
          </a:p>
          <a:p>
            <a:pPr eaLnBrk="1" hangingPunct="1"/>
            <a:endParaRPr lang="en-US" altLang="zh-CN" sz="2400" dirty="0">
              <a:ea typeface="SimSun" pitchFamily="2" charset="-122"/>
            </a:endParaRPr>
          </a:p>
          <a:p>
            <a:pPr eaLnBrk="1" hangingPunct="1"/>
            <a:r>
              <a:rPr lang="en-US" altLang="zh-CN" sz="2400" dirty="0">
                <a:ea typeface="SimSun" pitchFamily="2" charset="-122"/>
              </a:rPr>
              <a:t>Earth-quake studies: Observed earth quake epicenters should be clustered along continent faults</a:t>
            </a:r>
          </a:p>
          <a:p>
            <a:pPr eaLnBrk="1" hangingPunct="1"/>
            <a:endParaRPr lang="en-US" altLang="zh-CN" sz="2400" dirty="0">
              <a:ea typeface="SimSun" pitchFamily="2" charset="-122"/>
            </a:endParaRPr>
          </a:p>
          <a:p>
            <a:pPr eaLnBrk="1" hangingPunct="1"/>
            <a:r>
              <a:rPr lang="en-US" altLang="zh-CN" sz="2400" dirty="0">
                <a:ea typeface="SimSun" pitchFamily="2" charset="-122"/>
              </a:rPr>
              <a:t>Climate: understanding earth climate, find patterns of atmospheric and ocean</a:t>
            </a:r>
          </a:p>
          <a:p>
            <a:pPr eaLnBrk="1" hangingPunct="1"/>
            <a:endParaRPr lang="en-US" altLang="zh-CN" sz="2400" dirty="0">
              <a:ea typeface="SimSun" pitchFamily="2" charset="-122"/>
            </a:endParaRPr>
          </a:p>
          <a:p>
            <a:pPr eaLnBrk="1" hangingPunct="1"/>
            <a:r>
              <a:rPr lang="en-US" altLang="zh-CN" sz="2400" dirty="0">
                <a:ea typeface="SimSun" pitchFamily="2" charset="-122"/>
              </a:rPr>
              <a:t>Economic Science: market </a:t>
            </a:r>
            <a:r>
              <a:rPr lang="en-US" altLang="zh-CN" sz="2400" dirty="0" err="1">
                <a:ea typeface="SimSun" pitchFamily="2" charset="-122"/>
              </a:rPr>
              <a:t>resarch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7B9899"/>
                </a:solidFill>
                <a:ea typeface="SimSun" pitchFamily="2" charset="-122"/>
              </a:rPr>
              <a:t>Considerations for Cluster Analysis</a:t>
            </a:r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4EF28E-8142-4017-AE40-AF3B8811DDA2}" type="slidenum">
              <a:rPr lang="en-US" altLang="zh-CN">
                <a:ea typeface="SimSun" pitchFamily="2" charset="-122"/>
              </a:rPr>
              <a:pPr>
                <a:defRPr/>
              </a:pPr>
              <a:t>9</a:t>
            </a:fld>
            <a:endParaRPr lang="en-US" altLang="zh-CN">
              <a:ea typeface="SimSun" pitchFamily="2" charset="-122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600"/>
              </a:spcAft>
              <a:buFont typeface="Wingdings 2"/>
              <a:buChar char=""/>
              <a:defRPr/>
            </a:pPr>
            <a:r>
              <a:rPr lang="en-US" altLang="zh-CN" sz="2000">
                <a:ea typeface="SimSun" pitchFamily="2" charset="-122"/>
              </a:rPr>
              <a:t>Partitioning criteria</a:t>
            </a:r>
          </a:p>
          <a:p>
            <a:pPr marL="548640" lvl="1" indent="-274320" eaLnBrk="1" fontAlgn="auto" hangingPunct="1">
              <a:spcAft>
                <a:spcPts val="600"/>
              </a:spcAft>
              <a:buFont typeface="Wingdings"/>
              <a:buChar char=""/>
              <a:defRPr/>
            </a:pPr>
            <a:r>
              <a:rPr lang="en-US" altLang="zh-CN" sz="2000">
                <a:ea typeface="SimSun" pitchFamily="2" charset="-122"/>
              </a:rPr>
              <a:t>Single level vs. hierarchical partitioning (often, multi-level hierarchical partitioning is desirable)</a:t>
            </a:r>
          </a:p>
          <a:p>
            <a:pPr marL="274320" indent="-274320" eaLnBrk="1" fontAlgn="auto" hangingPunct="1">
              <a:spcAft>
                <a:spcPts val="600"/>
              </a:spcAft>
              <a:buFont typeface="Wingdings 2"/>
              <a:buChar char=""/>
              <a:defRPr/>
            </a:pPr>
            <a:r>
              <a:rPr lang="en-US" altLang="zh-CN" sz="2000">
                <a:ea typeface="SimSun" pitchFamily="2" charset="-122"/>
              </a:rPr>
              <a:t>Separation of clusters</a:t>
            </a:r>
          </a:p>
          <a:p>
            <a:pPr marL="548640" lvl="1" indent="-274320" eaLnBrk="1" fontAlgn="auto" hangingPunct="1">
              <a:spcAft>
                <a:spcPts val="600"/>
              </a:spcAft>
              <a:buFont typeface="Wingdings"/>
              <a:buChar char=""/>
              <a:defRPr/>
            </a:pPr>
            <a:r>
              <a:rPr lang="en-US" altLang="zh-CN" sz="2000">
                <a:ea typeface="SimSun" pitchFamily="2" charset="-122"/>
              </a:rPr>
              <a:t>Mutually exclusive (e.g., one customer belongs to only one region) vs. non-exclusive (e.g., one document may belong to more than one class)</a:t>
            </a:r>
          </a:p>
          <a:p>
            <a:pPr marL="274320" indent="-274320" eaLnBrk="1" fontAlgn="auto" hangingPunct="1">
              <a:spcAft>
                <a:spcPts val="600"/>
              </a:spcAft>
              <a:buFont typeface="Wingdings 2"/>
              <a:buChar char=""/>
              <a:defRPr/>
            </a:pPr>
            <a:r>
              <a:rPr lang="en-US" altLang="zh-CN" sz="2000">
                <a:ea typeface="SimSun" pitchFamily="2" charset="-122"/>
              </a:rPr>
              <a:t>Similarity measure</a:t>
            </a:r>
          </a:p>
          <a:p>
            <a:pPr marL="548640" lvl="1" indent="-274320" eaLnBrk="1" fontAlgn="auto" hangingPunct="1">
              <a:spcAft>
                <a:spcPts val="600"/>
              </a:spcAft>
              <a:buFont typeface="Wingdings"/>
              <a:buChar char=""/>
              <a:defRPr/>
            </a:pPr>
            <a:r>
              <a:rPr lang="en-US" altLang="zh-CN" sz="2000">
                <a:ea typeface="SimSun" pitchFamily="2" charset="-122"/>
              </a:rPr>
              <a:t>Distance-based (e.g., Euclidian, road network, vector)  vs. connectivity-based (e.g., density or contiguity)</a:t>
            </a:r>
          </a:p>
          <a:p>
            <a:pPr marL="274320" indent="-274320" eaLnBrk="1" fontAlgn="auto" hangingPunct="1">
              <a:spcAft>
                <a:spcPts val="600"/>
              </a:spcAft>
              <a:buFont typeface="Wingdings 2"/>
              <a:buChar char=""/>
              <a:defRPr/>
            </a:pPr>
            <a:r>
              <a:rPr lang="en-US" altLang="zh-CN" sz="2000">
                <a:ea typeface="SimSun" pitchFamily="2" charset="-122"/>
              </a:rPr>
              <a:t>Clustering space</a:t>
            </a:r>
          </a:p>
          <a:p>
            <a:pPr marL="548640" lvl="1" indent="-274320" eaLnBrk="1" fontAlgn="auto" hangingPunct="1">
              <a:spcAft>
                <a:spcPts val="600"/>
              </a:spcAft>
              <a:buFont typeface="Wingdings"/>
              <a:buChar char=""/>
              <a:defRPr/>
            </a:pPr>
            <a:r>
              <a:rPr lang="en-US" altLang="zh-CN" sz="2000">
                <a:ea typeface="SimSun" pitchFamily="2" charset="-122"/>
              </a:rPr>
              <a:t>Full space (often when low dimensional) vs. subspaces (often in high-dimensional clustering)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6233-6DB1-44C8-815F-2E13CE05F6E1}" type="datetime3">
              <a:rPr lang="en-US" smtClean="0"/>
              <a:pPr/>
              <a:t>13 December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Azhar, KUET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2479</TotalTime>
  <Words>1210</Words>
  <Application>Microsoft Office PowerPoint</Application>
  <PresentationFormat>On-screen Show (4:3)</PresentationFormat>
  <Paragraphs>197</Paragraphs>
  <Slides>24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Georgia</vt:lpstr>
      <vt:lpstr>Times New Roman</vt:lpstr>
      <vt:lpstr>Wingdings</vt:lpstr>
      <vt:lpstr>Wingdings 2</vt:lpstr>
      <vt:lpstr>Civic</vt:lpstr>
      <vt:lpstr>Chart</vt:lpstr>
      <vt:lpstr>SmartDraw</vt:lpstr>
      <vt:lpstr>Cluster Analysis</vt:lpstr>
      <vt:lpstr>Data Mining: Confluence of Multiple Disciplines </vt:lpstr>
      <vt:lpstr>Cluster Analysis: Basic Concepts and Methods</vt:lpstr>
      <vt:lpstr>PowerPoint Presentation</vt:lpstr>
      <vt:lpstr>What is Cluster Analysis?</vt:lpstr>
      <vt:lpstr>Applications of Cluster Analysis</vt:lpstr>
      <vt:lpstr>Clustering Application : Examples</vt:lpstr>
      <vt:lpstr>Clustering Application : Examples</vt:lpstr>
      <vt:lpstr>Considerations for Cluster Analysis</vt:lpstr>
      <vt:lpstr>Measure the Quality of Clustering</vt:lpstr>
      <vt:lpstr>Measure the Quality of Clustering</vt:lpstr>
      <vt:lpstr>Major Clustering Approaches</vt:lpstr>
      <vt:lpstr>The K-Means Clustering Method </vt:lpstr>
      <vt:lpstr>The K-means Algorithm</vt:lpstr>
      <vt:lpstr>How the K-Mean Clustering algorithm works</vt:lpstr>
      <vt:lpstr>Example:  k-means algorithm (K=2)</vt:lpstr>
      <vt:lpstr>PowerPoint Presentation</vt:lpstr>
      <vt:lpstr>PowerPoint Presentation</vt:lpstr>
      <vt:lpstr>PowerPoint Presentation</vt:lpstr>
      <vt:lpstr>PowerPoint Presentation</vt:lpstr>
      <vt:lpstr>Example:  k-means algorithm (K=2)</vt:lpstr>
      <vt:lpstr>Example:  k-means algorithm (K=3)</vt:lpstr>
      <vt:lpstr>PLOT</vt:lpstr>
      <vt:lpstr>An Example of K-Means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</dc:title>
  <dc:creator>K.M.Azharul Hasan</dc:creator>
  <cp:lastModifiedBy>D B</cp:lastModifiedBy>
  <cp:revision>138</cp:revision>
  <dcterms:created xsi:type="dcterms:W3CDTF">2015-02-02T08:18:54Z</dcterms:created>
  <dcterms:modified xsi:type="dcterms:W3CDTF">2024-12-13T02:01:29Z</dcterms:modified>
</cp:coreProperties>
</file>