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8" roundtripDataSignature="AMtx7mj5f37n2EheEq9a/7zD1CLo5JGh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7B58A0-1B85-48B9-9885-63891F4BC499}">
  <a:tblStyle styleId="{217B58A0-1B85-48B9-9885-63891F4BC4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8" d="100"/>
          <a:sy n="68" d="100"/>
        </p:scale>
        <p:origin x="71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813373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287898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24504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3" name="Google Shape;173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67487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1" name="Google Shape;181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002467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9" name="Google Shape;189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955630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1" name="Google Shape;201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479359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3" name="Google Shape;213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033425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5" name="Google Shape;225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711534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7" name="Google Shape;237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698828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9" name="Google Shape;249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578736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1" name="Google Shape;261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76572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" name="Google Shape;101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653415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3" name="Google Shape;273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496077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5" name="Google Shape;285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234006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7" name="Google Shape;297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540937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5" name="Google Shape;305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823375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3" name="Google Shape;31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259381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1" name="Google Shape;321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562513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7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1" name="Google Shape;331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999296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9" name="Google Shape;339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897147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9" name="Google Shape;349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30680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7" name="Google Shape;357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27846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991137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5" name="Google Shape;365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397091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3" name="Google Shape;373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668772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1" name="Google Shape;381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65742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9" name="Google Shape;389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039646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7" name="Google Shape;397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6110699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6" name="Google Shape;406;p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069604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4" name="Google Shape;414;p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66075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2" name="Google Shape;422;p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3904780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9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0" name="Google Shape;430;p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877192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8" name="Google Shape;438;p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82866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0309776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6" name="Google Shape;446;p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58856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4" name="Google Shape;454;p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4409096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9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2" name="Google Shape;462;p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4241161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0" name="Google Shape;470;p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0316006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8" name="Google Shape;478;p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4584625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9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6" name="Google Shape;486;p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5019306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8" name="Google Shape;498;p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3820714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9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0" name="Google Shape;510;p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8338035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0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2" name="Google Shape;522;p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064813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4" name="Google Shape;53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42073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5" name="Google Shape;125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6125421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2" name="Google Shape;54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6566698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0" name="Google Shape;550;p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77090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8" name="Google Shape;558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65270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02329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6466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39906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89326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7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482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47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 extrusionOk="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7"/>
          <p:cNvSpPr txBox="1"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7"/>
          <p:cNvSpPr txBox="1"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47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7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7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24" name="Google Shape;24;p47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1482AB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6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6"/>
          <p:cNvSpPr txBox="1">
            <a:spLocks noGrp="1"/>
          </p:cNvSpPr>
          <p:nvPr>
            <p:ph type="body" idx="1"/>
          </p:nvPr>
        </p:nvSpPr>
        <p:spPr>
          <a:xfrm rot="5400000">
            <a:off x="3872485" y="-562356"/>
            <a:ext cx="4023360" cy="9720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83" name="Google Shape;83;p56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56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6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7"/>
          <p:cNvSpPr txBox="1">
            <a:spLocks noGrp="1"/>
          </p:cNvSpPr>
          <p:nvPr>
            <p:ph type="title"/>
          </p:nvPr>
        </p:nvSpPr>
        <p:spPr>
          <a:xfrm rot="5400000">
            <a:off x="7334251" y="2152650"/>
            <a:ext cx="54102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91425" rIns="45700" bIns="91425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7"/>
          <p:cNvSpPr txBox="1">
            <a:spLocks noGrp="1"/>
          </p:cNvSpPr>
          <p:nvPr>
            <p:ph type="body" idx="1"/>
          </p:nvPr>
        </p:nvSpPr>
        <p:spPr>
          <a:xfrm rot="5400000">
            <a:off x="2076451" y="-323850"/>
            <a:ext cx="5410200" cy="75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89" name="Google Shape;89;p57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57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57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92" name="Google Shape;92;p57"/>
          <p:cNvCxnSpPr/>
          <p:nvPr/>
        </p:nvCxnSpPr>
        <p:spPr>
          <a:xfrm rot="10800000">
            <a:off x="10058400" y="59263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8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8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28" name="Google Shape;28;p48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8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8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49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 extrusionOk="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49"/>
          <p:cNvSpPr txBox="1"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9"/>
          <p:cNvSpPr txBox="1"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49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9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9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39" name="Google Shape;39;p49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1482AB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0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0"/>
          <p:cNvSpPr txBox="1">
            <a:spLocks noGrp="1"/>
          </p:cNvSpPr>
          <p:nvPr>
            <p:ph type="body" idx="1"/>
          </p:nvPr>
        </p:nvSpPr>
        <p:spPr>
          <a:xfrm>
            <a:off x="1024127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43" name="Google Shape;43;p50"/>
          <p:cNvSpPr txBox="1">
            <a:spLocks noGrp="1"/>
          </p:cNvSpPr>
          <p:nvPr>
            <p:ph type="body" idx="2"/>
          </p:nvPr>
        </p:nvSpPr>
        <p:spPr>
          <a:xfrm>
            <a:off x="5989320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44" name="Google Shape;44;p50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0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0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1"/>
          <p:cNvSpPr txBox="1"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45700" rIns="13715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 b="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51"/>
          <p:cNvSpPr txBox="1">
            <a:spLocks noGrp="1"/>
          </p:cNvSpPr>
          <p:nvPr>
            <p:ph type="body" idx="2"/>
          </p:nvPr>
        </p:nvSpPr>
        <p:spPr>
          <a:xfrm>
            <a:off x="102412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51" name="Google Shape;51;p51"/>
          <p:cNvSpPr txBox="1">
            <a:spLocks noGrp="1"/>
          </p:cNvSpPr>
          <p:nvPr>
            <p:ph type="body" idx="3"/>
          </p:nvPr>
        </p:nvSpPr>
        <p:spPr>
          <a:xfrm>
            <a:off x="599088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45700" rIns="13715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 b="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51"/>
          <p:cNvSpPr txBox="1">
            <a:spLocks noGrp="1"/>
          </p:cNvSpPr>
          <p:nvPr>
            <p:ph type="body" idx="4"/>
          </p:nvPr>
        </p:nvSpPr>
        <p:spPr>
          <a:xfrm>
            <a:off x="599088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53" name="Google Shape;53;p51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1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1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2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2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2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2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3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3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3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4"/>
          <p:cNvSpPr txBox="1"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4"/>
          <p:cNvSpPr txBox="1">
            <a:spLocks noGrp="1"/>
          </p:cNvSpPr>
          <p:nvPr>
            <p:ph type="body" idx="1"/>
          </p:nvPr>
        </p:nvSpPr>
        <p:spPr>
          <a:xfrm>
            <a:off x="5715000" y="822960"/>
            <a:ext cx="5678424" cy="5184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 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Char char="?"/>
              <a:defRPr sz="2000"/>
            </a:lvl2pPr>
            <a:lvl3pPr marL="1371600" lvl="2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?"/>
              <a:defRPr sz="1600"/>
            </a:lvl9pPr>
          </a:lstStyle>
          <a:p>
            <a:endParaRPr/>
          </a:p>
        </p:txBody>
      </p:sp>
      <p:sp>
        <p:nvSpPr>
          <p:cNvPr id="68" name="Google Shape;68;p54"/>
          <p:cNvSpPr txBox="1">
            <a:spLocks noGrp="1"/>
          </p:cNvSpPr>
          <p:nvPr>
            <p:ph type="body" idx="2"/>
          </p:nvPr>
        </p:nvSpPr>
        <p:spPr>
          <a:xfrm>
            <a:off x="1024128" y="2257506"/>
            <a:ext cx="4389120" cy="3762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54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4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4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5"/>
          <p:cNvSpPr txBox="1"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55"/>
          <p:cNvSpPr>
            <a:spLocks noGrp="1"/>
          </p:cNvSpPr>
          <p:nvPr>
            <p:ph type="pic" idx="2"/>
          </p:nvPr>
        </p:nvSpPr>
        <p:spPr>
          <a:xfrm>
            <a:off x="0" y="-1"/>
            <a:ext cx="12188952" cy="4572000"/>
          </a:xfrm>
          <a:prstGeom prst="rect">
            <a:avLst/>
          </a:prstGeom>
          <a:solidFill>
            <a:srgbClr val="76CEEF"/>
          </a:solidFill>
          <a:ln>
            <a:noFill/>
          </a:ln>
        </p:spPr>
      </p:sp>
      <p:sp>
        <p:nvSpPr>
          <p:cNvPr id="75" name="Google Shape;75;p55"/>
          <p:cNvSpPr txBox="1">
            <a:spLocks noGrp="1"/>
          </p:cNvSpPr>
          <p:nvPr>
            <p:ph type="body" idx="1"/>
          </p:nvPr>
        </p:nvSpPr>
        <p:spPr>
          <a:xfrm>
            <a:off x="8610600" y="4960138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55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5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55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79" name="Google Shape;79;p55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6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46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Twentieth Century"/>
              <a:buChar char=" "/>
              <a:defRPr sz="2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🢝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2" name="Google Shape;12;p46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3" name="Google Shape;13;p46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4" name="Google Shape;14;p46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5" name="Google Shape;15;p46"/>
          <p:cNvCxnSpPr/>
          <p:nvPr/>
        </p:nvCxnSpPr>
        <p:spPr>
          <a:xfrm rot="10800000">
            <a:off x="762000" y="826324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python/dictionary_cmp.htm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utorialspoint.com/python/dictionary_type.htm" TargetMode="External"/><Relationship Id="rId5" Type="http://schemas.openxmlformats.org/officeDocument/2006/relationships/hyperlink" Target="http://www.tutorialspoint.com/python/dictionary_str.htm" TargetMode="External"/><Relationship Id="rId4" Type="http://schemas.openxmlformats.org/officeDocument/2006/relationships/hyperlink" Target="http://www.tutorialspoint.com/python/dictionary_len.htm" TargetMode="Externa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utorialspoint.com/python/dictionary_items.htm" TargetMode="External"/><Relationship Id="rId3" Type="http://schemas.openxmlformats.org/officeDocument/2006/relationships/hyperlink" Target="http://www.tutorialspoint.com/python/dictionary_clear.htm" TargetMode="External"/><Relationship Id="rId7" Type="http://schemas.openxmlformats.org/officeDocument/2006/relationships/hyperlink" Target="http://www.tutorialspoint.com/python/dictionary_has_key.htm" TargetMode="External"/><Relationship Id="rId12" Type="http://schemas.openxmlformats.org/officeDocument/2006/relationships/hyperlink" Target="http://www.tutorialspoint.com/python/dictionary_values.htm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utorialspoint.com/python/dictionary_get.htm" TargetMode="External"/><Relationship Id="rId11" Type="http://schemas.openxmlformats.org/officeDocument/2006/relationships/hyperlink" Target="http://www.tutorialspoint.com/python/dictionary_update.htm" TargetMode="External"/><Relationship Id="rId5" Type="http://schemas.openxmlformats.org/officeDocument/2006/relationships/hyperlink" Target="http://www.tutorialspoint.com/python/dictionary_fromkeys.htm" TargetMode="External"/><Relationship Id="rId10" Type="http://schemas.openxmlformats.org/officeDocument/2006/relationships/hyperlink" Target="http://www.tutorialspoint.com/python/dictionary_setdefault.htm" TargetMode="External"/><Relationship Id="rId4" Type="http://schemas.openxmlformats.org/officeDocument/2006/relationships/hyperlink" Target="http://www.tutorialspoint.com/python/dictionary_copy.htm" TargetMode="External"/><Relationship Id="rId9" Type="http://schemas.openxmlformats.org/officeDocument/2006/relationships/hyperlink" Target="http://www.tutorialspoint.com/python/dictionary_keys.htm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ython-list/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nstate.edu/faculty/fyao/COMP3050/Py-Slides-1.ppt?fbclid=IwZXh0bgNhZW0CMTAAAR1uzHlSYLxmP39oAJDQijfu5F65lIhmfcFb4_7os2QXeuyU8K5an7Qbiig_aem_Aatb64i9H8wwmdi0b0GSMpvv9wuagPFlXGyO6ysSD_76zapJLGTFQs2lZw5M5Z8_EMYUXgOZrvXXid7SYCzVqkE8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Twentieth Century"/>
              <a:buNone/>
            </a:pPr>
            <a:r>
              <a:rPr lang="en-GB"/>
              <a:t>ADVANCED DATA STORAGE TECHNIQUE IN PYTHON: LIST AND DICTIONARY</a:t>
            </a:r>
            <a:endParaRPr/>
          </a:p>
        </p:txBody>
      </p:sp>
      <p:sp>
        <p:nvSpPr>
          <p:cNvPr id="98" name="Google Shape;98;p1"/>
          <p:cNvSpPr txBox="1"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mtClean="0"/>
              <a:t>Farhan Sadaf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</a:pPr>
            <a:r>
              <a:rPr lang="en-GB" dirty="0"/>
              <a:t>Lecturer,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</a:pPr>
            <a:r>
              <a:rPr lang="en-GB" dirty="0"/>
              <a:t>CSE, KUET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3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GB"/>
              <a:t>Assigning a New List Slice</a:t>
            </a:r>
            <a:endParaRPr/>
          </a:p>
        </p:txBody>
      </p:sp>
      <p:sp>
        <p:nvSpPr>
          <p:cNvPr id="168" name="Google Shape;168;p63"/>
          <p:cNvSpPr txBox="1">
            <a:spLocks noGrp="1"/>
          </p:cNvSpPr>
          <p:nvPr>
            <p:ph type="body" idx="1"/>
          </p:nvPr>
        </p:nvSpPr>
        <p:spPr>
          <a:xfrm>
            <a:off x="781664" y="1745618"/>
            <a:ext cx="11029335" cy="472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 lnSpcReduction="10000"/>
          </a:bodyPr>
          <a:lstStyle/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Courier New"/>
              <a:buNone/>
            </a:pP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GB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inventory = ["</a:t>
            </a: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crossbow</a:t>
            </a:r>
            <a:r>
              <a:rPr lang="en-GB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", "armor", "shield", </a:t>
            </a:r>
            <a:endParaRPr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rPr lang="en-GB" sz="2400"/>
              <a:t>                                                          </a:t>
            </a:r>
            <a:r>
              <a:rPr lang="en-GB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"healing potion“, </a:t>
            </a: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"gold", "gems"]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rPr lang="en-GB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inventory[4:6] = ["orb of future telling"]</a:t>
            </a:r>
            <a:endParaRPr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rPr lang="en-GB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print inventory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lang="en-GB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crossbow</a:t>
            </a:r>
            <a:r>
              <a:rPr lang="en-GB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', 'armor', 'shield', 'healing potion', '</a:t>
            </a: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orb of future telling’</a:t>
            </a:r>
            <a:r>
              <a:rPr lang="en-GB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GB" sz="2800"/>
              <a:t>Assignment statement replaces elements in slice with new element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GB" sz="2800"/>
              <a:t>Replaces the two elements </a:t>
            </a: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inventory[4] </a:t>
            </a:r>
            <a:r>
              <a:rPr lang="en-GB" sz="2800"/>
              <a:t>and </a:t>
            </a: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inventory[5] </a:t>
            </a:r>
            <a:r>
              <a:rPr lang="en-GB" sz="2800"/>
              <a:t>with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   "orb of future telling"</a:t>
            </a:r>
            <a:endParaRPr sz="2400"/>
          </a:p>
        </p:txBody>
      </p:sp>
      <p:sp>
        <p:nvSpPr>
          <p:cNvPr id="169" name="Google Shape;169;p63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5/31/24</a:t>
            </a:r>
            <a:endParaRPr/>
          </a:p>
        </p:txBody>
      </p:sp>
      <p:sp>
        <p:nvSpPr>
          <p:cNvPr id="170" name="Google Shape;170;p63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4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GB"/>
              <a:t>Deleting a List Element</a:t>
            </a:r>
            <a:endParaRPr/>
          </a:p>
        </p:txBody>
      </p:sp>
      <p:sp>
        <p:nvSpPr>
          <p:cNvPr id="176" name="Google Shape;176;p64"/>
          <p:cNvSpPr txBox="1">
            <a:spLocks noGrp="1"/>
          </p:cNvSpPr>
          <p:nvPr>
            <p:ph type="body" idx="1"/>
          </p:nvPr>
        </p:nvSpPr>
        <p:spPr>
          <a:xfrm>
            <a:off x="781664" y="1745618"/>
            <a:ext cx="11029335" cy="472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Courier New"/>
              <a:buNone/>
            </a:pP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GB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inventory = ["</a:t>
            </a: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crossbow</a:t>
            </a:r>
            <a:r>
              <a:rPr lang="en-GB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", "armor", "shield", </a:t>
            </a:r>
            <a:endParaRPr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rPr lang="en-GB" sz="2400"/>
              <a:t>                                             </a:t>
            </a:r>
            <a:r>
              <a:rPr lang="en-GB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"healing potion”, </a:t>
            </a: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"orb of future telling"]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rPr lang="en-GB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del inventory[2]</a:t>
            </a:r>
            <a:endParaRPr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rPr lang="en-GB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print inventory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lang="en-GB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crossbow</a:t>
            </a:r>
            <a:r>
              <a:rPr lang="en-GB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', 'armor', 'healing potion', '</a:t>
            </a: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orb of future telling’</a:t>
            </a:r>
            <a:r>
              <a:rPr lang="en-GB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GB" sz="2800"/>
              <a:t>Designate element to delete after </a:t>
            </a: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del</a:t>
            </a:r>
            <a:r>
              <a:rPr lang="en-GB" sz="2800"/>
              <a:t> </a:t>
            </a:r>
            <a:endParaRPr/>
          </a:p>
        </p:txBody>
      </p:sp>
      <p:sp>
        <p:nvSpPr>
          <p:cNvPr id="177" name="Google Shape;177;p64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5/31/24</a:t>
            </a:r>
            <a:endParaRPr/>
          </a:p>
        </p:txBody>
      </p:sp>
      <p:sp>
        <p:nvSpPr>
          <p:cNvPr id="178" name="Google Shape;178;p64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5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GB"/>
              <a:t>Deleting a List Slice</a:t>
            </a:r>
            <a:endParaRPr/>
          </a:p>
        </p:txBody>
      </p:sp>
      <p:sp>
        <p:nvSpPr>
          <p:cNvPr id="184" name="Google Shape;184;p65"/>
          <p:cNvSpPr txBox="1">
            <a:spLocks noGrp="1"/>
          </p:cNvSpPr>
          <p:nvPr>
            <p:ph type="body" idx="1"/>
          </p:nvPr>
        </p:nvSpPr>
        <p:spPr>
          <a:xfrm>
            <a:off x="781664" y="1745618"/>
            <a:ext cx="11029335" cy="472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Courier New"/>
              <a:buNone/>
            </a:pP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GB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inventory = ["</a:t>
            </a: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crossbow</a:t>
            </a:r>
            <a:r>
              <a:rPr lang="en-GB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", "armor", "shield", </a:t>
            </a:r>
            <a:endParaRPr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rPr lang="en-GB" sz="2400"/>
              <a:t>                                             </a:t>
            </a:r>
            <a:r>
              <a:rPr lang="en-GB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"healing potion”, </a:t>
            </a: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"orb of future telling"]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rPr lang="en-GB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del inventory[:2]</a:t>
            </a:r>
            <a:endParaRPr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rPr lang="en-GB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print inventory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lang="en-GB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['healing potion', '</a:t>
            </a: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orb of future telling’</a:t>
            </a:r>
            <a:r>
              <a:rPr lang="en-GB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GB" sz="2800"/>
              <a:t>Designate slice to delete after </a:t>
            </a: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del</a:t>
            </a:r>
            <a:r>
              <a:rPr lang="en-GB" sz="2800"/>
              <a:t> </a:t>
            </a:r>
            <a:endParaRPr/>
          </a:p>
        </p:txBody>
      </p:sp>
      <p:sp>
        <p:nvSpPr>
          <p:cNvPr id="185" name="Google Shape;185;p65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5/31/24</a:t>
            </a:r>
            <a:endParaRPr/>
          </a:p>
        </p:txBody>
      </p:sp>
      <p:sp>
        <p:nvSpPr>
          <p:cNvPr id="186" name="Google Shape;186;p65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6"/>
          <p:cNvSpPr txBox="1">
            <a:spLocks noGrp="1"/>
          </p:cNvSpPr>
          <p:nvPr>
            <p:ph type="title"/>
          </p:nvPr>
        </p:nvSpPr>
        <p:spPr>
          <a:xfrm>
            <a:off x="684917" y="304997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GB"/>
              <a:t>Inventory Program</a:t>
            </a:r>
            <a:endParaRPr/>
          </a:p>
        </p:txBody>
      </p:sp>
      <p:sp>
        <p:nvSpPr>
          <p:cNvPr id="192" name="Google Shape;192;p66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5/31/24</a:t>
            </a:r>
            <a:endParaRPr/>
          </a:p>
        </p:txBody>
      </p:sp>
      <p:sp>
        <p:nvSpPr>
          <p:cNvPr id="193" name="Google Shape;193;p66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13</a:t>
            </a:fld>
            <a:endParaRPr/>
          </a:p>
        </p:txBody>
      </p:sp>
      <p:pic>
        <p:nvPicPr>
          <p:cNvPr id="194" name="Google Shape;194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87011" y="1444076"/>
            <a:ext cx="4889535" cy="5413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54098" y="1444076"/>
            <a:ext cx="4098676" cy="4945736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66"/>
          <p:cNvSpPr/>
          <p:nvPr/>
        </p:nvSpPr>
        <p:spPr>
          <a:xfrm>
            <a:off x="1787011" y="1444076"/>
            <a:ext cx="3242189" cy="935230"/>
          </a:xfrm>
          <a:prstGeom prst="rect">
            <a:avLst/>
          </a:prstGeom>
          <a:solidFill>
            <a:schemeClr val="lt1">
              <a:alpha val="0"/>
            </a:schemeClr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66"/>
          <p:cNvSpPr/>
          <p:nvPr/>
        </p:nvSpPr>
        <p:spPr>
          <a:xfrm>
            <a:off x="7954099" y="1723196"/>
            <a:ext cx="2048318" cy="749416"/>
          </a:xfrm>
          <a:prstGeom prst="rect">
            <a:avLst/>
          </a:prstGeom>
          <a:solidFill>
            <a:schemeClr val="lt1">
              <a:alpha val="0"/>
            </a:schemeClr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8" name="Google Shape;198;p66"/>
          <p:cNvCxnSpPr>
            <a:stCxn id="196" idx="3"/>
            <a:endCxn id="197" idx="1"/>
          </p:cNvCxnSpPr>
          <p:nvPr/>
        </p:nvCxnSpPr>
        <p:spPr>
          <a:xfrm>
            <a:off x="5029200" y="1911691"/>
            <a:ext cx="2925000" cy="1863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7"/>
          <p:cNvSpPr txBox="1">
            <a:spLocks noGrp="1"/>
          </p:cNvSpPr>
          <p:nvPr>
            <p:ph type="title"/>
          </p:nvPr>
        </p:nvSpPr>
        <p:spPr>
          <a:xfrm>
            <a:off x="684917" y="304997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GB"/>
              <a:t>Inventory Program</a:t>
            </a:r>
            <a:endParaRPr/>
          </a:p>
        </p:txBody>
      </p:sp>
      <p:sp>
        <p:nvSpPr>
          <p:cNvPr id="204" name="Google Shape;204;p67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5/31/24</a:t>
            </a:r>
            <a:endParaRPr/>
          </a:p>
        </p:txBody>
      </p:sp>
      <p:sp>
        <p:nvSpPr>
          <p:cNvPr id="205" name="Google Shape;205;p67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14</a:t>
            </a:fld>
            <a:endParaRPr/>
          </a:p>
        </p:txBody>
      </p:sp>
      <p:pic>
        <p:nvPicPr>
          <p:cNvPr id="206" name="Google Shape;206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87011" y="1444076"/>
            <a:ext cx="4889535" cy="5413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6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54098" y="1444076"/>
            <a:ext cx="4098676" cy="4945736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67"/>
          <p:cNvSpPr/>
          <p:nvPr/>
        </p:nvSpPr>
        <p:spPr>
          <a:xfrm>
            <a:off x="1787011" y="2348880"/>
            <a:ext cx="4203242" cy="1499616"/>
          </a:xfrm>
          <a:prstGeom prst="rect">
            <a:avLst/>
          </a:prstGeom>
          <a:solidFill>
            <a:schemeClr val="lt1">
              <a:alpha val="0"/>
            </a:schemeClr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67"/>
          <p:cNvSpPr/>
          <p:nvPr/>
        </p:nvSpPr>
        <p:spPr>
          <a:xfrm>
            <a:off x="7954099" y="2474843"/>
            <a:ext cx="2450890" cy="1052128"/>
          </a:xfrm>
          <a:prstGeom prst="rect">
            <a:avLst/>
          </a:prstGeom>
          <a:solidFill>
            <a:schemeClr val="lt1">
              <a:alpha val="0"/>
            </a:schemeClr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0" name="Google Shape;210;p67"/>
          <p:cNvCxnSpPr>
            <a:stCxn id="208" idx="3"/>
            <a:endCxn id="209" idx="1"/>
          </p:cNvCxnSpPr>
          <p:nvPr/>
        </p:nvCxnSpPr>
        <p:spPr>
          <a:xfrm rot="10800000" flipH="1">
            <a:off x="5990253" y="3000888"/>
            <a:ext cx="1963800" cy="978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8"/>
          <p:cNvSpPr txBox="1">
            <a:spLocks noGrp="1"/>
          </p:cNvSpPr>
          <p:nvPr>
            <p:ph type="title"/>
          </p:nvPr>
        </p:nvSpPr>
        <p:spPr>
          <a:xfrm>
            <a:off x="684917" y="304997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GB"/>
              <a:t>Inventory Program</a:t>
            </a:r>
            <a:endParaRPr/>
          </a:p>
        </p:txBody>
      </p:sp>
      <p:sp>
        <p:nvSpPr>
          <p:cNvPr id="216" name="Google Shape;216;p68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5/31/24</a:t>
            </a:r>
            <a:endParaRPr/>
          </a:p>
        </p:txBody>
      </p:sp>
      <p:sp>
        <p:nvSpPr>
          <p:cNvPr id="217" name="Google Shape;217;p68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15</a:t>
            </a:fld>
            <a:endParaRPr/>
          </a:p>
        </p:txBody>
      </p:sp>
      <p:pic>
        <p:nvPicPr>
          <p:cNvPr id="218" name="Google Shape;218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87011" y="1444076"/>
            <a:ext cx="4889535" cy="5413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6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54098" y="1444076"/>
            <a:ext cx="4098676" cy="4945736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68"/>
          <p:cNvSpPr/>
          <p:nvPr/>
        </p:nvSpPr>
        <p:spPr>
          <a:xfrm>
            <a:off x="1787010" y="3914308"/>
            <a:ext cx="4889535" cy="806982"/>
          </a:xfrm>
          <a:prstGeom prst="rect">
            <a:avLst/>
          </a:prstGeom>
          <a:solidFill>
            <a:schemeClr val="lt1">
              <a:alpha val="0"/>
            </a:schemeClr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68"/>
          <p:cNvSpPr/>
          <p:nvPr/>
        </p:nvSpPr>
        <p:spPr>
          <a:xfrm>
            <a:off x="7870121" y="3550414"/>
            <a:ext cx="3307952" cy="727788"/>
          </a:xfrm>
          <a:prstGeom prst="rect">
            <a:avLst/>
          </a:prstGeom>
          <a:solidFill>
            <a:schemeClr val="lt1">
              <a:alpha val="0"/>
            </a:schemeClr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2" name="Google Shape;222;p68"/>
          <p:cNvCxnSpPr>
            <a:stCxn id="220" idx="3"/>
            <a:endCxn id="221" idx="1"/>
          </p:cNvCxnSpPr>
          <p:nvPr/>
        </p:nvCxnSpPr>
        <p:spPr>
          <a:xfrm rot="10800000" flipH="1">
            <a:off x="6676545" y="3914299"/>
            <a:ext cx="1193700" cy="4035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69"/>
          <p:cNvSpPr txBox="1">
            <a:spLocks noGrp="1"/>
          </p:cNvSpPr>
          <p:nvPr>
            <p:ph type="title"/>
          </p:nvPr>
        </p:nvSpPr>
        <p:spPr>
          <a:xfrm>
            <a:off x="684917" y="304997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GB"/>
              <a:t>Inventory Program</a:t>
            </a:r>
            <a:endParaRPr/>
          </a:p>
        </p:txBody>
      </p:sp>
      <p:sp>
        <p:nvSpPr>
          <p:cNvPr id="228" name="Google Shape;228;p69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5/31/24</a:t>
            </a:r>
            <a:endParaRPr/>
          </a:p>
        </p:txBody>
      </p:sp>
      <p:sp>
        <p:nvSpPr>
          <p:cNvPr id="229" name="Google Shape;229;p69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16</a:t>
            </a:fld>
            <a:endParaRPr/>
          </a:p>
        </p:txBody>
      </p:sp>
      <p:pic>
        <p:nvPicPr>
          <p:cNvPr id="230" name="Google Shape;230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87011" y="1444076"/>
            <a:ext cx="4889535" cy="5413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54098" y="1444076"/>
            <a:ext cx="4098676" cy="4945736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69"/>
          <p:cNvSpPr/>
          <p:nvPr/>
        </p:nvSpPr>
        <p:spPr>
          <a:xfrm>
            <a:off x="1787010" y="4665064"/>
            <a:ext cx="4308989" cy="748860"/>
          </a:xfrm>
          <a:prstGeom prst="rect">
            <a:avLst/>
          </a:prstGeom>
          <a:solidFill>
            <a:schemeClr val="lt1">
              <a:alpha val="0"/>
            </a:schemeClr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69"/>
          <p:cNvSpPr/>
          <p:nvPr/>
        </p:nvSpPr>
        <p:spPr>
          <a:xfrm>
            <a:off x="7954098" y="4090273"/>
            <a:ext cx="3345273" cy="1144200"/>
          </a:xfrm>
          <a:prstGeom prst="rect">
            <a:avLst/>
          </a:prstGeom>
          <a:solidFill>
            <a:schemeClr val="lt1">
              <a:alpha val="0"/>
            </a:schemeClr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4" name="Google Shape;234;p69"/>
          <p:cNvCxnSpPr>
            <a:stCxn id="232" idx="3"/>
            <a:endCxn id="233" idx="1"/>
          </p:cNvCxnSpPr>
          <p:nvPr/>
        </p:nvCxnSpPr>
        <p:spPr>
          <a:xfrm rot="10800000" flipH="1">
            <a:off x="6095999" y="4662394"/>
            <a:ext cx="1858200" cy="3771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70"/>
          <p:cNvSpPr txBox="1">
            <a:spLocks noGrp="1"/>
          </p:cNvSpPr>
          <p:nvPr>
            <p:ph type="title"/>
          </p:nvPr>
        </p:nvSpPr>
        <p:spPr>
          <a:xfrm>
            <a:off x="684917" y="304997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GB"/>
              <a:t>Inventory Program</a:t>
            </a:r>
            <a:endParaRPr/>
          </a:p>
        </p:txBody>
      </p:sp>
      <p:sp>
        <p:nvSpPr>
          <p:cNvPr id="240" name="Google Shape;240;p70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5/31/24</a:t>
            </a:r>
            <a:endParaRPr/>
          </a:p>
        </p:txBody>
      </p:sp>
      <p:sp>
        <p:nvSpPr>
          <p:cNvPr id="241" name="Google Shape;241;p70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17</a:t>
            </a:fld>
            <a:endParaRPr/>
          </a:p>
        </p:txBody>
      </p:sp>
      <p:pic>
        <p:nvPicPr>
          <p:cNvPr id="242" name="Google Shape;242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87011" y="1444076"/>
            <a:ext cx="4889535" cy="5413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7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54098" y="1444076"/>
            <a:ext cx="4098676" cy="4945736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70"/>
          <p:cNvSpPr/>
          <p:nvPr/>
        </p:nvSpPr>
        <p:spPr>
          <a:xfrm>
            <a:off x="1839533" y="5413924"/>
            <a:ext cx="4203242" cy="1499616"/>
          </a:xfrm>
          <a:prstGeom prst="rect">
            <a:avLst/>
          </a:prstGeom>
          <a:solidFill>
            <a:schemeClr val="lt1">
              <a:alpha val="0"/>
            </a:schemeClr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70"/>
          <p:cNvSpPr/>
          <p:nvPr/>
        </p:nvSpPr>
        <p:spPr>
          <a:xfrm>
            <a:off x="7954098" y="5215812"/>
            <a:ext cx="4098676" cy="1254892"/>
          </a:xfrm>
          <a:prstGeom prst="rect">
            <a:avLst/>
          </a:prstGeom>
          <a:solidFill>
            <a:schemeClr val="lt1">
              <a:alpha val="0"/>
            </a:schemeClr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6" name="Google Shape;246;p70"/>
          <p:cNvCxnSpPr>
            <a:stCxn id="244" idx="3"/>
            <a:endCxn id="245" idx="1"/>
          </p:cNvCxnSpPr>
          <p:nvPr/>
        </p:nvCxnSpPr>
        <p:spPr>
          <a:xfrm rot="10800000" flipH="1">
            <a:off x="6042775" y="5843332"/>
            <a:ext cx="1911300" cy="3204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71"/>
          <p:cNvSpPr txBox="1">
            <a:spLocks noGrp="1"/>
          </p:cNvSpPr>
          <p:nvPr>
            <p:ph type="title"/>
          </p:nvPr>
        </p:nvSpPr>
        <p:spPr>
          <a:xfrm>
            <a:off x="684917" y="304997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GB"/>
              <a:t>Inventory Program</a:t>
            </a:r>
            <a:endParaRPr/>
          </a:p>
        </p:txBody>
      </p:sp>
      <p:sp>
        <p:nvSpPr>
          <p:cNvPr id="252" name="Google Shape;252;p71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5/31/24</a:t>
            </a:r>
            <a:endParaRPr/>
          </a:p>
        </p:txBody>
      </p:sp>
      <p:sp>
        <p:nvSpPr>
          <p:cNvPr id="253" name="Google Shape;253;p71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18</a:t>
            </a:fld>
            <a:endParaRPr/>
          </a:p>
        </p:txBody>
      </p:sp>
      <p:pic>
        <p:nvPicPr>
          <p:cNvPr id="254" name="Google Shape;254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87011" y="1684160"/>
            <a:ext cx="5070989" cy="511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56728" y="1804613"/>
            <a:ext cx="4935272" cy="3872518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71"/>
          <p:cNvSpPr/>
          <p:nvPr/>
        </p:nvSpPr>
        <p:spPr>
          <a:xfrm>
            <a:off x="1787011" y="1641197"/>
            <a:ext cx="3682706" cy="934052"/>
          </a:xfrm>
          <a:prstGeom prst="rect">
            <a:avLst/>
          </a:prstGeom>
          <a:solidFill>
            <a:schemeClr val="lt1">
              <a:alpha val="0"/>
            </a:schemeClr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71"/>
          <p:cNvSpPr/>
          <p:nvPr/>
        </p:nvSpPr>
        <p:spPr>
          <a:xfrm>
            <a:off x="7199819" y="2015411"/>
            <a:ext cx="4799348" cy="709127"/>
          </a:xfrm>
          <a:prstGeom prst="rect">
            <a:avLst/>
          </a:prstGeom>
          <a:solidFill>
            <a:schemeClr val="lt1">
              <a:alpha val="0"/>
            </a:schemeClr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8" name="Google Shape;258;p71"/>
          <p:cNvCxnSpPr>
            <a:stCxn id="256" idx="3"/>
            <a:endCxn id="257" idx="1"/>
          </p:cNvCxnSpPr>
          <p:nvPr/>
        </p:nvCxnSpPr>
        <p:spPr>
          <a:xfrm>
            <a:off x="5469717" y="2108223"/>
            <a:ext cx="1730100" cy="2619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72"/>
          <p:cNvSpPr txBox="1">
            <a:spLocks noGrp="1"/>
          </p:cNvSpPr>
          <p:nvPr>
            <p:ph type="title"/>
          </p:nvPr>
        </p:nvSpPr>
        <p:spPr>
          <a:xfrm>
            <a:off x="684917" y="304997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GB"/>
              <a:t>Inventory Program</a:t>
            </a:r>
            <a:endParaRPr/>
          </a:p>
        </p:txBody>
      </p:sp>
      <p:sp>
        <p:nvSpPr>
          <p:cNvPr id="264" name="Google Shape;264;p72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5/31/24</a:t>
            </a:r>
            <a:endParaRPr/>
          </a:p>
        </p:txBody>
      </p:sp>
      <p:sp>
        <p:nvSpPr>
          <p:cNvPr id="265" name="Google Shape;265;p72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19</a:t>
            </a:fld>
            <a:endParaRPr/>
          </a:p>
        </p:txBody>
      </p:sp>
      <p:pic>
        <p:nvPicPr>
          <p:cNvPr id="266" name="Google Shape;266;p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87011" y="1684160"/>
            <a:ext cx="5070989" cy="511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56728" y="1804613"/>
            <a:ext cx="4935272" cy="3872518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72"/>
          <p:cNvSpPr/>
          <p:nvPr/>
        </p:nvSpPr>
        <p:spPr>
          <a:xfrm>
            <a:off x="1787010" y="2630241"/>
            <a:ext cx="4308989" cy="1288615"/>
          </a:xfrm>
          <a:prstGeom prst="rect">
            <a:avLst/>
          </a:prstGeom>
          <a:solidFill>
            <a:schemeClr val="lt1">
              <a:alpha val="0"/>
            </a:schemeClr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72"/>
          <p:cNvSpPr/>
          <p:nvPr/>
        </p:nvSpPr>
        <p:spPr>
          <a:xfrm>
            <a:off x="7199819" y="2719873"/>
            <a:ext cx="4183528" cy="709127"/>
          </a:xfrm>
          <a:prstGeom prst="rect">
            <a:avLst/>
          </a:prstGeom>
          <a:solidFill>
            <a:schemeClr val="lt1">
              <a:alpha val="0"/>
            </a:schemeClr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0" name="Google Shape;270;p72"/>
          <p:cNvCxnSpPr>
            <a:stCxn id="268" idx="3"/>
            <a:endCxn id="269" idx="1"/>
          </p:cNvCxnSpPr>
          <p:nvPr/>
        </p:nvCxnSpPr>
        <p:spPr>
          <a:xfrm rot="10800000" flipH="1">
            <a:off x="6095999" y="3074449"/>
            <a:ext cx="1103700" cy="2001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8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GB"/>
              <a:t>Objectives</a:t>
            </a:r>
            <a:endParaRPr/>
          </a:p>
        </p:txBody>
      </p:sp>
      <p:sp>
        <p:nvSpPr>
          <p:cNvPr id="104" name="Google Shape;104;p58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10346878" cy="4184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 fontScale="85000" lnSpcReduction="10000"/>
          </a:bodyPr>
          <a:lstStyle/>
          <a:p>
            <a:pPr marL="91440" lvl="0" indent="-9144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ct val="100900"/>
              <a:buFont typeface="Arial"/>
              <a:buChar char="•"/>
            </a:pPr>
            <a:r>
              <a:rPr lang="en-GB" sz="3000"/>
              <a:t>Create, index, and slice a list</a:t>
            </a:r>
            <a:endParaRPr/>
          </a:p>
          <a:p>
            <a:pPr marL="91440" lvl="0" indent="-9144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ct val="100900"/>
              <a:buFont typeface="Arial"/>
              <a:buChar char="•"/>
            </a:pPr>
            <a:r>
              <a:rPr lang="en-GB" sz="3000"/>
              <a:t>Add and delete elements from a list</a:t>
            </a:r>
            <a:endParaRPr/>
          </a:p>
          <a:p>
            <a:pPr marL="91440" lvl="0" indent="-9144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ct val="100900"/>
              <a:buFont typeface="Arial"/>
              <a:buChar char="•"/>
            </a:pPr>
            <a:r>
              <a:rPr lang="en-GB" sz="3000"/>
              <a:t>Use list methods to append, sort, and reverse a list </a:t>
            </a:r>
            <a:endParaRPr/>
          </a:p>
          <a:p>
            <a:pPr marL="91440" lvl="0" indent="-9144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ct val="100900"/>
              <a:buFont typeface="Arial"/>
              <a:buChar char="•"/>
            </a:pPr>
            <a:r>
              <a:rPr lang="en-GB" sz="3000"/>
              <a:t>Use nested sequences to represent even more complex information</a:t>
            </a:r>
            <a:endParaRPr/>
          </a:p>
          <a:p>
            <a:pPr marL="91440" lvl="0" indent="-9144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ct val="100900"/>
              <a:buFont typeface="Arial"/>
              <a:buChar char="•"/>
            </a:pPr>
            <a:r>
              <a:rPr lang="en-GB" sz="3000"/>
              <a:t>Use dictionaries to work with pairs of data</a:t>
            </a:r>
            <a:endParaRPr/>
          </a:p>
          <a:p>
            <a:pPr marL="91440" lvl="0" indent="-9144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ct val="100900"/>
              <a:buFont typeface="Arial"/>
              <a:buChar char="•"/>
            </a:pPr>
            <a:r>
              <a:rPr lang="en-GB" sz="3000"/>
              <a:t>Add and delete dictionary items</a:t>
            </a:r>
            <a:endParaRPr/>
          </a:p>
          <a:p>
            <a:pPr marL="9144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SzPct val="108108"/>
              <a:buFont typeface="Arial"/>
              <a:buNone/>
            </a:pPr>
            <a:endParaRPr sz="2400"/>
          </a:p>
          <a:p>
            <a:pPr marL="9144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SzPct val="108108"/>
              <a:buFont typeface="Arial"/>
              <a:buNone/>
            </a:pPr>
            <a:endParaRPr sz="2400"/>
          </a:p>
          <a:p>
            <a:pPr marL="9144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SzPct val="108108"/>
              <a:buFont typeface="Arial"/>
              <a:buNone/>
            </a:pPr>
            <a:endParaRPr/>
          </a:p>
        </p:txBody>
      </p:sp>
      <p:sp>
        <p:nvSpPr>
          <p:cNvPr id="105" name="Google Shape;105;p58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5/31/24</a:t>
            </a:r>
            <a:endParaRPr/>
          </a:p>
        </p:txBody>
      </p:sp>
      <p:sp>
        <p:nvSpPr>
          <p:cNvPr id="106" name="Google Shape;106;p58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73"/>
          <p:cNvSpPr txBox="1">
            <a:spLocks noGrp="1"/>
          </p:cNvSpPr>
          <p:nvPr>
            <p:ph type="title"/>
          </p:nvPr>
        </p:nvSpPr>
        <p:spPr>
          <a:xfrm>
            <a:off x="684917" y="304997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GB"/>
              <a:t>Inventory Program</a:t>
            </a:r>
            <a:endParaRPr/>
          </a:p>
        </p:txBody>
      </p:sp>
      <p:sp>
        <p:nvSpPr>
          <p:cNvPr id="276" name="Google Shape;276;p73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5/31/24</a:t>
            </a:r>
            <a:endParaRPr/>
          </a:p>
        </p:txBody>
      </p:sp>
      <p:sp>
        <p:nvSpPr>
          <p:cNvPr id="277" name="Google Shape;277;p73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20</a:t>
            </a:fld>
            <a:endParaRPr/>
          </a:p>
        </p:txBody>
      </p:sp>
      <p:pic>
        <p:nvPicPr>
          <p:cNvPr id="278" name="Google Shape;278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87011" y="1684160"/>
            <a:ext cx="5070989" cy="511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56728" y="1804613"/>
            <a:ext cx="4935272" cy="3872518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73"/>
          <p:cNvSpPr/>
          <p:nvPr/>
        </p:nvSpPr>
        <p:spPr>
          <a:xfrm>
            <a:off x="1787011" y="3885225"/>
            <a:ext cx="4308989" cy="1288615"/>
          </a:xfrm>
          <a:prstGeom prst="rect">
            <a:avLst/>
          </a:prstGeom>
          <a:solidFill>
            <a:schemeClr val="lt1">
              <a:alpha val="0"/>
            </a:schemeClr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73"/>
          <p:cNvSpPr/>
          <p:nvPr/>
        </p:nvSpPr>
        <p:spPr>
          <a:xfrm>
            <a:off x="7256727" y="3593684"/>
            <a:ext cx="4770431" cy="709127"/>
          </a:xfrm>
          <a:prstGeom prst="rect">
            <a:avLst/>
          </a:prstGeom>
          <a:solidFill>
            <a:schemeClr val="lt1">
              <a:alpha val="0"/>
            </a:schemeClr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2" name="Google Shape;282;p73"/>
          <p:cNvCxnSpPr>
            <a:stCxn id="280" idx="3"/>
            <a:endCxn id="281" idx="1"/>
          </p:cNvCxnSpPr>
          <p:nvPr/>
        </p:nvCxnSpPr>
        <p:spPr>
          <a:xfrm rot="10800000" flipH="1">
            <a:off x="6096000" y="3948133"/>
            <a:ext cx="1160700" cy="5814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74"/>
          <p:cNvSpPr txBox="1">
            <a:spLocks noGrp="1"/>
          </p:cNvSpPr>
          <p:nvPr>
            <p:ph type="title"/>
          </p:nvPr>
        </p:nvSpPr>
        <p:spPr>
          <a:xfrm>
            <a:off x="684917" y="304997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GB"/>
              <a:t>Inventory Program</a:t>
            </a:r>
            <a:endParaRPr/>
          </a:p>
        </p:txBody>
      </p:sp>
      <p:sp>
        <p:nvSpPr>
          <p:cNvPr id="288" name="Google Shape;288;p74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5/31/24</a:t>
            </a:r>
            <a:endParaRPr/>
          </a:p>
        </p:txBody>
      </p:sp>
      <p:sp>
        <p:nvSpPr>
          <p:cNvPr id="289" name="Google Shape;289;p74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21</a:t>
            </a:fld>
            <a:endParaRPr/>
          </a:p>
        </p:txBody>
      </p:sp>
      <p:pic>
        <p:nvPicPr>
          <p:cNvPr id="290" name="Google Shape;290;p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87011" y="1684160"/>
            <a:ext cx="5070989" cy="511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7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56728" y="1804613"/>
            <a:ext cx="4935272" cy="3872518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74"/>
          <p:cNvSpPr/>
          <p:nvPr/>
        </p:nvSpPr>
        <p:spPr>
          <a:xfrm>
            <a:off x="1787011" y="5182089"/>
            <a:ext cx="4308989" cy="1618921"/>
          </a:xfrm>
          <a:prstGeom prst="rect">
            <a:avLst/>
          </a:prstGeom>
          <a:solidFill>
            <a:schemeClr val="lt1">
              <a:alpha val="0"/>
            </a:schemeClr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74"/>
          <p:cNvSpPr/>
          <p:nvPr/>
        </p:nvSpPr>
        <p:spPr>
          <a:xfrm>
            <a:off x="7256729" y="4396117"/>
            <a:ext cx="4023982" cy="1281014"/>
          </a:xfrm>
          <a:prstGeom prst="rect">
            <a:avLst/>
          </a:prstGeom>
          <a:solidFill>
            <a:schemeClr val="lt1">
              <a:alpha val="0"/>
            </a:schemeClr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4" name="Google Shape;294;p74"/>
          <p:cNvCxnSpPr>
            <a:stCxn id="292" idx="3"/>
            <a:endCxn id="293" idx="1"/>
          </p:cNvCxnSpPr>
          <p:nvPr/>
        </p:nvCxnSpPr>
        <p:spPr>
          <a:xfrm rot="10800000" flipH="1">
            <a:off x="6096000" y="5036650"/>
            <a:ext cx="1160700" cy="9549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75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GB"/>
              <a:t>Using List Methods</a:t>
            </a:r>
            <a:endParaRPr/>
          </a:p>
        </p:txBody>
      </p:sp>
      <p:sp>
        <p:nvSpPr>
          <p:cNvPr id="300" name="Google Shape;300;p75"/>
          <p:cNvSpPr txBox="1">
            <a:spLocks noGrp="1"/>
          </p:cNvSpPr>
          <p:nvPr>
            <p:ph type="body" idx="1"/>
          </p:nvPr>
        </p:nvSpPr>
        <p:spPr>
          <a:xfrm>
            <a:off x="861896" y="1961534"/>
            <a:ext cx="9975437" cy="4509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 fontScale="92500" lnSpcReduction="20000"/>
          </a:bodyPr>
          <a:lstStyle/>
          <a:p>
            <a:pPr marL="91440" lvl="0" indent="-17621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GB" sz="3000" b="1"/>
              <a:t>List </a:t>
            </a:r>
            <a:r>
              <a:rPr lang="en-GB" sz="3000"/>
              <a:t>methods manipulate lists</a:t>
            </a:r>
            <a:endParaRPr/>
          </a:p>
          <a:p>
            <a:pPr marL="91440" lvl="0" indent="-17621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GB" sz="3000"/>
              <a:t>Through list methods, you can:</a:t>
            </a:r>
            <a:endParaRPr/>
          </a:p>
          <a:p>
            <a:pPr marL="914400" lvl="1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GB" sz="3000"/>
              <a:t> Add an element</a:t>
            </a:r>
            <a:endParaRPr/>
          </a:p>
          <a:p>
            <a:pPr marL="914400" lvl="1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GB" sz="3000"/>
              <a:t> Remove an element</a:t>
            </a:r>
            <a:endParaRPr/>
          </a:p>
          <a:p>
            <a:pPr marL="914400" lvl="1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GB" sz="3000"/>
              <a:t> Sort a list</a:t>
            </a:r>
            <a:endParaRPr/>
          </a:p>
          <a:p>
            <a:pPr marL="914400" lvl="1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GB" sz="3000"/>
              <a:t> Reverse a list 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sz="28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GB" sz="2800"/>
              <a:t>       </a:t>
            </a:r>
            <a:endParaRPr/>
          </a:p>
          <a:p>
            <a:pPr marL="9144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None/>
            </a:pPr>
            <a:endParaRPr sz="2400"/>
          </a:p>
          <a:p>
            <a:pPr marL="9144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None/>
            </a:pPr>
            <a:endParaRPr sz="2400"/>
          </a:p>
          <a:p>
            <a:pPr marL="9144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None/>
            </a:pPr>
            <a:endParaRPr/>
          </a:p>
        </p:txBody>
      </p:sp>
      <p:sp>
        <p:nvSpPr>
          <p:cNvPr id="301" name="Google Shape;301;p75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5/31/24</a:t>
            </a:r>
            <a:endParaRPr/>
          </a:p>
        </p:txBody>
      </p:sp>
      <p:sp>
        <p:nvSpPr>
          <p:cNvPr id="302" name="Google Shape;302;p75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22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76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GB"/>
              <a:t>Selected List Methods</a:t>
            </a:r>
            <a:endParaRPr/>
          </a:p>
        </p:txBody>
      </p:sp>
      <p:sp>
        <p:nvSpPr>
          <p:cNvPr id="308" name="Google Shape;308;p76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5/31/24</a:t>
            </a:r>
            <a:endParaRPr/>
          </a:p>
        </p:txBody>
      </p:sp>
      <p:sp>
        <p:nvSpPr>
          <p:cNvPr id="309" name="Google Shape;309;p76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23</a:t>
            </a:fld>
            <a:endParaRPr/>
          </a:p>
        </p:txBody>
      </p:sp>
      <p:pic>
        <p:nvPicPr>
          <p:cNvPr id="310" name="Google Shape;310;p76" descr="C:\Documents and Settings\Owner\My Documents\Game Writing\Python Programming for the Absolute Beginner\2nd Edition\Instructor Resources\Python IR\Files from 1st Edition\table5.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3734" y="1875195"/>
            <a:ext cx="8913764" cy="3950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2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GB"/>
              <a:t>The List </a:t>
            </a:r>
            <a:r>
              <a:rPr lang="en-GB" sz="4400">
                <a:latin typeface="Courier New"/>
                <a:ea typeface="Courier New"/>
                <a:cs typeface="Courier New"/>
                <a:sym typeface="Courier New"/>
              </a:rPr>
              <a:t>append()</a:t>
            </a:r>
            <a:r>
              <a:rPr lang="en-GB"/>
              <a:t> Method</a:t>
            </a:r>
            <a:endParaRPr/>
          </a:p>
        </p:txBody>
      </p:sp>
      <p:sp>
        <p:nvSpPr>
          <p:cNvPr id="316" name="Google Shape;316;p12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5/31/24</a:t>
            </a:r>
            <a:endParaRPr/>
          </a:p>
        </p:txBody>
      </p:sp>
      <p:sp>
        <p:nvSpPr>
          <p:cNvPr id="317" name="Google Shape;317;p12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24</a:t>
            </a:fld>
            <a:endParaRPr/>
          </a:p>
        </p:txBody>
      </p:sp>
      <p:pic>
        <p:nvPicPr>
          <p:cNvPr id="318" name="Google Shape;318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8154" y="2365051"/>
            <a:ext cx="7043240" cy="1344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77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GB"/>
              <a:t>The List </a:t>
            </a:r>
            <a:r>
              <a:rPr lang="en-GB" sz="4400">
                <a:latin typeface="Courier New"/>
                <a:ea typeface="Courier New"/>
                <a:cs typeface="Courier New"/>
                <a:sym typeface="Courier New"/>
              </a:rPr>
              <a:t>append()</a:t>
            </a:r>
            <a:r>
              <a:rPr lang="en-GB"/>
              <a:t> Method</a:t>
            </a:r>
            <a:endParaRPr/>
          </a:p>
        </p:txBody>
      </p:sp>
      <p:sp>
        <p:nvSpPr>
          <p:cNvPr id="324" name="Google Shape;324;p77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5/31/24</a:t>
            </a:r>
            <a:endParaRPr/>
          </a:p>
        </p:txBody>
      </p:sp>
      <p:sp>
        <p:nvSpPr>
          <p:cNvPr id="325" name="Google Shape;325;p77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25</a:t>
            </a:fld>
            <a:endParaRPr/>
          </a:p>
        </p:txBody>
      </p:sp>
      <p:pic>
        <p:nvPicPr>
          <p:cNvPr id="326" name="Google Shape;326;p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8154" y="2365051"/>
            <a:ext cx="7043240" cy="1344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7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09774" y="4155895"/>
            <a:ext cx="6736664" cy="12345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8" name="Google Shape;328;p77"/>
          <p:cNvCxnSpPr>
            <a:stCxn id="326" idx="2"/>
            <a:endCxn id="327" idx="0"/>
          </p:cNvCxnSpPr>
          <p:nvPr/>
        </p:nvCxnSpPr>
        <p:spPr>
          <a:xfrm>
            <a:off x="4309774" y="3709219"/>
            <a:ext cx="3368400" cy="4467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78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GB"/>
              <a:t>The List </a:t>
            </a:r>
            <a:r>
              <a:rPr lang="en-GB" sz="4400">
                <a:latin typeface="Courier New"/>
                <a:ea typeface="Courier New"/>
                <a:cs typeface="Courier New"/>
                <a:sym typeface="Courier New"/>
              </a:rPr>
              <a:t>sort()</a:t>
            </a:r>
            <a:r>
              <a:rPr lang="en-GB"/>
              <a:t> Method</a:t>
            </a:r>
            <a:endParaRPr/>
          </a:p>
        </p:txBody>
      </p:sp>
      <p:sp>
        <p:nvSpPr>
          <p:cNvPr id="334" name="Google Shape;334;p78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5/31/24</a:t>
            </a:r>
            <a:endParaRPr/>
          </a:p>
        </p:txBody>
      </p:sp>
      <p:sp>
        <p:nvSpPr>
          <p:cNvPr id="335" name="Google Shape;335;p78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26</a:t>
            </a:fld>
            <a:endParaRPr/>
          </a:p>
        </p:txBody>
      </p:sp>
      <p:pic>
        <p:nvPicPr>
          <p:cNvPr id="336" name="Google Shape;336;p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0471" y="2261516"/>
            <a:ext cx="4702924" cy="1499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9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GB"/>
              <a:t>The List </a:t>
            </a:r>
            <a:r>
              <a:rPr lang="en-GB" sz="4400">
                <a:latin typeface="Courier New"/>
                <a:ea typeface="Courier New"/>
                <a:cs typeface="Courier New"/>
                <a:sym typeface="Courier New"/>
              </a:rPr>
              <a:t>sort()</a:t>
            </a:r>
            <a:r>
              <a:rPr lang="en-GB"/>
              <a:t> Method</a:t>
            </a:r>
            <a:endParaRPr/>
          </a:p>
        </p:txBody>
      </p:sp>
      <p:sp>
        <p:nvSpPr>
          <p:cNvPr id="342" name="Google Shape;342;p79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5/31/24</a:t>
            </a:r>
            <a:endParaRPr/>
          </a:p>
        </p:txBody>
      </p:sp>
      <p:sp>
        <p:nvSpPr>
          <p:cNvPr id="343" name="Google Shape;343;p79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27</a:t>
            </a:fld>
            <a:endParaRPr/>
          </a:p>
        </p:txBody>
      </p:sp>
      <p:pic>
        <p:nvPicPr>
          <p:cNvPr id="344" name="Google Shape;344;p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0471" y="2261516"/>
            <a:ext cx="4702924" cy="1499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7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96534" y="4510075"/>
            <a:ext cx="3208298" cy="12116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6" name="Google Shape;346;p79"/>
          <p:cNvCxnSpPr>
            <a:stCxn id="344" idx="2"/>
            <a:endCxn id="345" idx="0"/>
          </p:cNvCxnSpPr>
          <p:nvPr/>
        </p:nvCxnSpPr>
        <p:spPr>
          <a:xfrm>
            <a:off x="3651933" y="3761132"/>
            <a:ext cx="3048900" cy="7488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80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GB"/>
              <a:t>Using Nested Sequences</a:t>
            </a:r>
            <a:endParaRPr/>
          </a:p>
        </p:txBody>
      </p:sp>
      <p:sp>
        <p:nvSpPr>
          <p:cNvPr id="352" name="Google Shape;352;p80"/>
          <p:cNvSpPr txBox="1">
            <a:spLocks noGrp="1"/>
          </p:cNvSpPr>
          <p:nvPr>
            <p:ph type="body" idx="1"/>
          </p:nvPr>
        </p:nvSpPr>
        <p:spPr>
          <a:xfrm>
            <a:off x="861896" y="1961534"/>
            <a:ext cx="9975437" cy="4509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91440" lvl="0" indent="-190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n-GB" sz="3000" b="1"/>
              <a:t>Nested Sequence: </a:t>
            </a:r>
            <a:r>
              <a:rPr lang="en-GB" sz="3000"/>
              <a:t>A sequence inside another sequence</a:t>
            </a:r>
            <a:endParaRPr/>
          </a:p>
          <a:p>
            <a:pPr marL="91440" lvl="0" indent="-190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n-GB" sz="3000"/>
              <a:t>A list can contain lists or tuples</a:t>
            </a:r>
            <a:endParaRPr/>
          </a:p>
          <a:p>
            <a:pPr marL="91440" lvl="0" indent="-190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n-GB" sz="3000"/>
              <a:t>A tuple can contain tuples or lists</a:t>
            </a:r>
            <a:endParaRPr/>
          </a:p>
          <a:p>
            <a:pPr marL="9144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</a:pPr>
            <a:endParaRPr sz="30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8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800"/>
              <a:t>       </a:t>
            </a:r>
            <a:endParaRPr/>
          </a:p>
          <a:p>
            <a:pPr marL="9144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Arial"/>
              <a:buNone/>
            </a:pPr>
            <a:endParaRPr sz="2400"/>
          </a:p>
          <a:p>
            <a:pPr marL="9144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Arial"/>
              <a:buNone/>
            </a:pPr>
            <a:endParaRPr sz="2400"/>
          </a:p>
          <a:p>
            <a:pPr marL="9144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Arial"/>
              <a:buNone/>
            </a:pPr>
            <a:endParaRPr/>
          </a:p>
        </p:txBody>
      </p:sp>
      <p:sp>
        <p:nvSpPr>
          <p:cNvPr id="353" name="Google Shape;353;p80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5/31/24</a:t>
            </a:r>
            <a:endParaRPr/>
          </a:p>
        </p:txBody>
      </p:sp>
      <p:sp>
        <p:nvSpPr>
          <p:cNvPr id="354" name="Google Shape;354;p80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28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8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GB"/>
              <a:t>Creating Nested Sequences</a:t>
            </a:r>
            <a:endParaRPr/>
          </a:p>
        </p:txBody>
      </p:sp>
      <p:sp>
        <p:nvSpPr>
          <p:cNvPr id="360" name="Google Shape;360;p81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5/31/24</a:t>
            </a:r>
            <a:endParaRPr/>
          </a:p>
        </p:txBody>
      </p:sp>
      <p:sp>
        <p:nvSpPr>
          <p:cNvPr id="361" name="Google Shape;361;p81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29</a:t>
            </a:fld>
            <a:endParaRPr/>
          </a:p>
        </p:txBody>
      </p:sp>
      <p:sp>
        <p:nvSpPr>
          <p:cNvPr id="362" name="Google Shape;362;p81"/>
          <p:cNvSpPr txBox="1"/>
          <p:nvPr/>
        </p:nvSpPr>
        <p:spPr>
          <a:xfrm>
            <a:off x="1108931" y="2035864"/>
            <a:ext cx="9550466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457200" marR="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wentieth Century"/>
              <a:buNone/>
            </a:pPr>
            <a:r>
              <a:rPr lang="en-GB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scores = [("Moe", 1000), ("Larry", 1500), </a:t>
            </a:r>
            <a:endParaRPr/>
          </a:p>
          <a:p>
            <a:pPr marL="457200" marR="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wentieth Century"/>
              <a:buNone/>
            </a:pPr>
            <a:r>
              <a:rPr lang="en-GB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("Curly", 3000)]</a:t>
            </a:r>
            <a:endParaRPr/>
          </a:p>
          <a:p>
            <a:pPr marL="457200" marR="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wentieth Century"/>
              <a:buNone/>
            </a:pPr>
            <a:r>
              <a:rPr lang="en-GB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scores</a:t>
            </a:r>
            <a:endParaRPr/>
          </a:p>
          <a:p>
            <a:pPr marL="457200" marR="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wentieth Century"/>
              <a:buNone/>
            </a:pPr>
            <a:r>
              <a:rPr lang="en-GB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[('Moe', 1000), ('Larry', 1500), ('Curly', 3000)]</a:t>
            </a:r>
            <a:endParaRPr/>
          </a:p>
          <a:p>
            <a:pPr marL="457200" marR="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wentieth Century"/>
              <a:buNone/>
            </a:pP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GB" sz="2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scores is a nested sequence</a:t>
            </a:r>
            <a:endParaRPr/>
          </a:p>
          <a:p>
            <a:pPr marL="457200" marR="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GB" sz="2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scores is a list of tuples</a:t>
            </a:r>
            <a:endParaRPr/>
          </a:p>
          <a:p>
            <a:pPr marL="457200" marR="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GB" sz="2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scores has three elements, each of which is a tuple</a:t>
            </a:r>
            <a:endParaRPr/>
          </a:p>
          <a:p>
            <a: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wentieth Century"/>
              <a:buNone/>
            </a:pPr>
            <a:endParaRPr sz="2200" b="0" i="0" u="none" strike="noStrike" cap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wentieth Century"/>
              <a:buNone/>
            </a:pP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wentieth Century"/>
              <a:buNone/>
            </a:pP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wentieth Century"/>
              <a:buNone/>
            </a:pPr>
            <a:endParaRPr sz="2200" b="0" i="0" u="none" strike="noStrike" cap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wentieth Century"/>
              <a:buNone/>
            </a:pPr>
            <a:endParaRPr sz="2400" b="0" i="0" u="none" strike="noStrike" cap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Lists</a:t>
            </a:r>
            <a:endParaRPr/>
          </a:p>
        </p:txBody>
      </p:sp>
      <p:sp>
        <p:nvSpPr>
          <p:cNvPr id="112" name="Google Shape;112;p3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91440" lvl="0" indent="-914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GB" sz="2800"/>
              <a:t>Lists</a:t>
            </a:r>
            <a:endParaRPr/>
          </a:p>
          <a:p>
            <a:pPr marL="548640" lvl="1" indent="-177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GB" sz="2800"/>
              <a:t>Sequences of any type</a:t>
            </a:r>
            <a:endParaRPr/>
          </a:p>
          <a:p>
            <a:pPr marL="548640" lvl="1" indent="-177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GB" sz="2800"/>
              <a:t>Like tuples, but mutable (can be modified)</a:t>
            </a:r>
            <a:endParaRPr/>
          </a:p>
          <a:p>
            <a:pPr marL="548640" lvl="1" indent="-177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GB" sz="2800"/>
              <a:t>Essentially can do everything tuples can, plus more</a:t>
            </a:r>
            <a:endParaRPr/>
          </a:p>
          <a:p>
            <a:pPr marL="91440" lvl="0" indent="8636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endParaRPr sz="2400"/>
          </a:p>
          <a:p>
            <a:pPr marL="9144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Arial"/>
              <a:buNone/>
            </a:pPr>
            <a:endParaRPr sz="2400"/>
          </a:p>
          <a:p>
            <a:pPr marL="9144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Arial"/>
              <a:buNone/>
            </a:pPr>
            <a:endParaRPr/>
          </a:p>
        </p:txBody>
      </p:sp>
      <p:sp>
        <p:nvSpPr>
          <p:cNvPr id="113" name="Google Shape;113;p3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5/31/24</a:t>
            </a:r>
            <a:endParaRPr/>
          </a:p>
        </p:txBody>
      </p:sp>
      <p:sp>
        <p:nvSpPr>
          <p:cNvPr id="114" name="Google Shape;114;p3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82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GB"/>
              <a:t>Accessing Nested Elements</a:t>
            </a:r>
            <a:endParaRPr/>
          </a:p>
        </p:txBody>
      </p:sp>
      <p:sp>
        <p:nvSpPr>
          <p:cNvPr id="368" name="Google Shape;368;p82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5/31/24</a:t>
            </a:r>
            <a:endParaRPr/>
          </a:p>
        </p:txBody>
      </p:sp>
      <p:sp>
        <p:nvSpPr>
          <p:cNvPr id="369" name="Google Shape;369;p82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30</a:t>
            </a:fld>
            <a:endParaRPr/>
          </a:p>
        </p:txBody>
      </p:sp>
      <p:sp>
        <p:nvSpPr>
          <p:cNvPr id="370" name="Google Shape;370;p82"/>
          <p:cNvSpPr txBox="1">
            <a:spLocks noGrp="1"/>
          </p:cNvSpPr>
          <p:nvPr>
            <p:ph type="body" idx="1"/>
          </p:nvPr>
        </p:nvSpPr>
        <p:spPr>
          <a:xfrm>
            <a:off x="1117261" y="1784358"/>
            <a:ext cx="9720072" cy="4488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&gt;&gt;&gt; scores = [("Moe", 1000), ("Larry", 1500), 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              ("Curly", 3000)]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&gt;&gt;&gt; print scores[2]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('Curly', 3000)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&gt;&gt;&gt; print scores[2][0]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Curly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Twentieth Century"/>
              <a:buNone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GB" sz="2800"/>
              <a:t>scores[2] is the element of the list at position 2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GB" sz="2800"/>
              <a:t>scores[2][0] is the element at position 0 of scores[2]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83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GB"/>
              <a:t>Unpacking a Sequence</a:t>
            </a:r>
            <a:endParaRPr/>
          </a:p>
        </p:txBody>
      </p:sp>
      <p:sp>
        <p:nvSpPr>
          <p:cNvPr id="376" name="Google Shape;376;p83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5/31/24</a:t>
            </a:r>
            <a:endParaRPr/>
          </a:p>
        </p:txBody>
      </p:sp>
      <p:sp>
        <p:nvSpPr>
          <p:cNvPr id="377" name="Google Shape;377;p83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31</a:t>
            </a:fld>
            <a:endParaRPr/>
          </a:p>
        </p:txBody>
      </p:sp>
      <p:sp>
        <p:nvSpPr>
          <p:cNvPr id="378" name="Google Shape;378;p83"/>
          <p:cNvSpPr txBox="1">
            <a:spLocks noGrp="1"/>
          </p:cNvSpPr>
          <p:nvPr>
            <p:ph type="body" idx="1"/>
          </p:nvPr>
        </p:nvSpPr>
        <p:spPr>
          <a:xfrm>
            <a:off x="979194" y="1676400"/>
            <a:ext cx="9858139" cy="4794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&gt;&gt;&gt; name, score = ("Shemp", 175)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&gt;&gt;&gt; print name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Shemp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&gt;&gt;&gt; print score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175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Twentieth Century"/>
              <a:buNone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GB" sz="2800" b="1"/>
              <a:t>Sequence unpacking:</a:t>
            </a:r>
            <a:r>
              <a:rPr lang="en-GB" sz="2800"/>
              <a:t> Automatically accessing each element of a sequence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GB" sz="2800"/>
              <a:t>The tuple is unpacked as result of assignment statement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84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GB"/>
              <a:t>Accessing Elements of a Nested Sequence</a:t>
            </a:r>
            <a:endParaRPr/>
          </a:p>
        </p:txBody>
      </p:sp>
      <p:sp>
        <p:nvSpPr>
          <p:cNvPr id="384" name="Google Shape;384;p84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5/31/24</a:t>
            </a:r>
            <a:endParaRPr/>
          </a:p>
        </p:txBody>
      </p:sp>
      <p:sp>
        <p:nvSpPr>
          <p:cNvPr id="385" name="Google Shape;385;p84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32</a:t>
            </a:fld>
            <a:endParaRPr/>
          </a:p>
        </p:txBody>
      </p:sp>
      <p:sp>
        <p:nvSpPr>
          <p:cNvPr id="386" name="Google Shape;386;p84"/>
          <p:cNvSpPr txBox="1">
            <a:spLocks noGrp="1"/>
          </p:cNvSpPr>
          <p:nvPr>
            <p:ph type="body" idx="1"/>
          </p:nvPr>
        </p:nvSpPr>
        <p:spPr>
          <a:xfrm>
            <a:off x="936529" y="1898704"/>
            <a:ext cx="9720071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for entry in scores: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    score, name = entry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    print name, "\t", score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Twentieth Century"/>
              <a:buNone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entry</a:t>
            </a:r>
            <a:r>
              <a:rPr lang="en-GB" sz="2800"/>
              <a:t> is an element of </a:t>
            </a: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scores</a:t>
            </a:r>
            <a:endParaRPr sz="2400"/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GB" sz="2800"/>
              <a:t>Assignment statement unpacks </a:t>
            </a: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entry</a:t>
            </a:r>
            <a:endParaRPr sz="2400"/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GB" sz="2800">
                <a:latin typeface="Courier New"/>
                <a:ea typeface="Courier New"/>
                <a:cs typeface="Courier New"/>
                <a:sym typeface="Courier New"/>
              </a:rPr>
              <a:t>score</a:t>
            </a:r>
            <a:r>
              <a:rPr lang="en-GB" sz="2800"/>
              <a:t> is assigned first element of </a:t>
            </a:r>
            <a:r>
              <a:rPr lang="en-GB" sz="2800">
                <a:latin typeface="Courier New"/>
                <a:ea typeface="Courier New"/>
                <a:cs typeface="Courier New"/>
                <a:sym typeface="Courier New"/>
              </a:rPr>
              <a:t>entry</a:t>
            </a:r>
            <a:endParaRPr sz="2800"/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GB" sz="2800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GB" sz="2800"/>
              <a:t> is assigned second element of </a:t>
            </a:r>
            <a:r>
              <a:rPr lang="en-GB" sz="2800">
                <a:latin typeface="Courier New"/>
                <a:ea typeface="Courier New"/>
                <a:cs typeface="Courier New"/>
                <a:sym typeface="Courier New"/>
              </a:rPr>
              <a:t>entry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Twentieth Century"/>
              <a:buNone/>
            </a:pP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85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GB"/>
              <a:t>Appending Elements to a Nested Sequence</a:t>
            </a:r>
            <a:endParaRPr/>
          </a:p>
        </p:txBody>
      </p:sp>
      <p:sp>
        <p:nvSpPr>
          <p:cNvPr id="392" name="Google Shape;392;p85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5/31/24</a:t>
            </a:r>
            <a:endParaRPr/>
          </a:p>
        </p:txBody>
      </p:sp>
      <p:sp>
        <p:nvSpPr>
          <p:cNvPr id="393" name="Google Shape;393;p85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33</a:t>
            </a:fld>
            <a:endParaRPr/>
          </a:p>
        </p:txBody>
      </p:sp>
      <p:sp>
        <p:nvSpPr>
          <p:cNvPr id="394" name="Google Shape;394;p85"/>
          <p:cNvSpPr txBox="1">
            <a:spLocks noGrp="1"/>
          </p:cNvSpPr>
          <p:nvPr>
            <p:ph type="body" idx="1"/>
          </p:nvPr>
        </p:nvSpPr>
        <p:spPr>
          <a:xfrm>
            <a:off x="936530" y="1898704"/>
            <a:ext cx="10478722" cy="437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entry = (score, name)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scores.append(entry)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Twentieth Century"/>
              <a:buNone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append()</a:t>
            </a:r>
            <a:r>
              <a:rPr lang="en-GB" sz="2400"/>
              <a:t> </a:t>
            </a:r>
            <a:r>
              <a:rPr lang="en-GB" sz="2800"/>
              <a:t>method works for any list, including a list of sequences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GB" sz="2800"/>
              <a:t>New tuple </a:t>
            </a: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entry</a:t>
            </a:r>
            <a:r>
              <a:rPr lang="en-GB"/>
              <a:t> </a:t>
            </a:r>
            <a:r>
              <a:rPr lang="en-GB" sz="2800"/>
              <a:t>is created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entry</a:t>
            </a:r>
            <a:r>
              <a:rPr lang="en-GB" sz="2400"/>
              <a:t> </a:t>
            </a:r>
            <a:r>
              <a:rPr lang="en-GB" sz="2800"/>
              <a:t>is appended to list </a:t>
            </a: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scores</a:t>
            </a:r>
            <a:r>
              <a:rPr lang="en-GB"/>
              <a:t> </a:t>
            </a:r>
            <a:r>
              <a:rPr lang="en-GB" sz="2800"/>
              <a:t>as last element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6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GB"/>
              <a:t>Shared References</a:t>
            </a:r>
            <a:endParaRPr/>
          </a:p>
        </p:txBody>
      </p:sp>
      <p:sp>
        <p:nvSpPr>
          <p:cNvPr id="400" name="Google Shape;400;p86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5/31/24</a:t>
            </a:r>
            <a:endParaRPr/>
          </a:p>
        </p:txBody>
      </p:sp>
      <p:sp>
        <p:nvSpPr>
          <p:cNvPr id="401" name="Google Shape;401;p86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34</a:t>
            </a:fld>
            <a:endParaRPr/>
          </a:p>
        </p:txBody>
      </p:sp>
      <p:pic>
        <p:nvPicPr>
          <p:cNvPr id="402" name="Google Shape;402;p86" descr="C:\Documents and Settings\Owner\My Documents\Game Writing\Python Programming for the Absolute Beginner\2nd Edition\Instructor Resources\Python IR\Files from 1st Edition\figure5.9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1200" y="1877467"/>
            <a:ext cx="7998968" cy="2738777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86"/>
          <p:cNvSpPr txBox="1">
            <a:spLocks noGrp="1"/>
          </p:cNvSpPr>
          <p:nvPr>
            <p:ph type="body" idx="1"/>
          </p:nvPr>
        </p:nvSpPr>
        <p:spPr>
          <a:xfrm>
            <a:off x="1447800" y="1052346"/>
            <a:ext cx="10634472" cy="4596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 fontScale="92500" lnSpcReduction="10000"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8452"/>
              <a:buFont typeface="Twentieth Century"/>
              <a:buNone/>
            </a:pP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8452"/>
              <a:buFont typeface="Twentieth Century"/>
              <a:buNone/>
            </a:pP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8452"/>
              <a:buFont typeface="Twentieth Century"/>
              <a:buNone/>
            </a:pPr>
            <a:endParaRPr sz="2200"/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8452"/>
              <a:buFont typeface="Twentieth Century"/>
              <a:buNone/>
            </a:pPr>
            <a:endParaRPr sz="2200"/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8452"/>
              <a:buFont typeface="Twentieth Century"/>
              <a:buNone/>
            </a:pPr>
            <a:endParaRPr sz="2200"/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8452"/>
              <a:buFont typeface="Twentieth Century"/>
              <a:buNone/>
            </a:pPr>
            <a:endParaRPr sz="2200"/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8452"/>
              <a:buFont typeface="Twentieth Century"/>
              <a:buNone/>
            </a:pPr>
            <a:endParaRPr sz="2200"/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8452"/>
              <a:buFont typeface="Twentieth Century"/>
              <a:buNone/>
            </a:pPr>
            <a:endParaRPr sz="2200"/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8452"/>
              <a:buFont typeface="Twentieth Century"/>
              <a:buNone/>
            </a:pPr>
            <a:endParaRPr sz="2200"/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74844"/>
              <a:buFont typeface="Twentieth Century"/>
              <a:buNone/>
            </a:pPr>
            <a:r>
              <a:rPr lang="en-GB" sz="2600">
                <a:solidFill>
                  <a:schemeClr val="dk1"/>
                </a:solidFill>
              </a:rPr>
              <a:t>Figure 5.9: A single object has three references to it.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74844"/>
              <a:buFont typeface="Twentieth Century"/>
              <a:buNone/>
            </a:pPr>
            <a:r>
              <a:rPr lang="en-GB" sz="2600"/>
              <a:t>Mike, mr_dawson and honey all refer to same single list.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8452"/>
              <a:buFont typeface="Twentieth Century"/>
              <a:buNone/>
            </a:pPr>
            <a:endParaRPr sz="22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87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GB"/>
              <a:t>Shared References</a:t>
            </a:r>
            <a:endParaRPr/>
          </a:p>
        </p:txBody>
      </p:sp>
      <p:sp>
        <p:nvSpPr>
          <p:cNvPr id="409" name="Google Shape;409;p87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5/31/24</a:t>
            </a:r>
            <a:endParaRPr/>
          </a:p>
        </p:txBody>
      </p:sp>
      <p:sp>
        <p:nvSpPr>
          <p:cNvPr id="410" name="Google Shape;410;p87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35</a:t>
            </a:fld>
            <a:endParaRPr/>
          </a:p>
        </p:txBody>
      </p:sp>
      <p:sp>
        <p:nvSpPr>
          <p:cNvPr id="411" name="Google Shape;411;p87"/>
          <p:cNvSpPr txBox="1">
            <a:spLocks noGrp="1"/>
          </p:cNvSpPr>
          <p:nvPr>
            <p:ph type="body" idx="1"/>
          </p:nvPr>
        </p:nvSpPr>
        <p:spPr>
          <a:xfrm>
            <a:off x="857865" y="1676400"/>
            <a:ext cx="10310006" cy="4960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 fontScale="85000" lnSpcReduction="20000"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75630"/>
              <a:buFont typeface="Courier New"/>
              <a:buNone/>
            </a:pPr>
            <a:r>
              <a:rPr lang="en-GB" sz="2800">
                <a:latin typeface="Courier New"/>
                <a:ea typeface="Courier New"/>
                <a:cs typeface="Courier New"/>
                <a:sym typeface="Courier New"/>
              </a:rPr>
              <a:t>&gt;&gt;&gt; mike = ["khakis", "dress shirt", "jacket"]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75630"/>
              <a:buFont typeface="Courier New"/>
              <a:buNone/>
            </a:pPr>
            <a:r>
              <a:rPr lang="en-GB" sz="2800">
                <a:latin typeface="Courier New"/>
                <a:ea typeface="Courier New"/>
                <a:cs typeface="Courier New"/>
                <a:sym typeface="Courier New"/>
              </a:rPr>
              <a:t>&gt;&gt;&gt; mr_dawson = mike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75630"/>
              <a:buFont typeface="Courier New"/>
              <a:buNone/>
            </a:pPr>
            <a:r>
              <a:rPr lang="en-GB" sz="2800">
                <a:latin typeface="Courier New"/>
                <a:ea typeface="Courier New"/>
                <a:cs typeface="Courier New"/>
                <a:sym typeface="Courier New"/>
              </a:rPr>
              <a:t>&gt;&gt;&gt; honey = mike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75630"/>
              <a:buFont typeface="Courier New"/>
              <a:buNone/>
            </a:pPr>
            <a:r>
              <a:rPr lang="en-GB" sz="2800">
                <a:latin typeface="Courier New"/>
                <a:ea typeface="Courier New"/>
                <a:cs typeface="Courier New"/>
                <a:sym typeface="Courier New"/>
              </a:rPr>
              <a:t>&gt;&gt;&gt; print mike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75630"/>
              <a:buFont typeface="Courier New"/>
              <a:buNone/>
            </a:pPr>
            <a:r>
              <a:rPr lang="en-GB" sz="2800">
                <a:latin typeface="Courier New"/>
                <a:ea typeface="Courier New"/>
                <a:cs typeface="Courier New"/>
                <a:sym typeface="Courier New"/>
              </a:rPr>
              <a:t>['khakis', 'dress shirt', 'jacket']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75630"/>
              <a:buFont typeface="Courier New"/>
              <a:buNone/>
            </a:pPr>
            <a:r>
              <a:rPr lang="en-GB" sz="2800">
                <a:latin typeface="Courier New"/>
                <a:ea typeface="Courier New"/>
                <a:cs typeface="Courier New"/>
                <a:sym typeface="Courier New"/>
              </a:rPr>
              <a:t>&gt;&gt;&gt; print mr_dawson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75630"/>
              <a:buFont typeface="Courier New"/>
              <a:buNone/>
            </a:pPr>
            <a:r>
              <a:rPr lang="en-GB" sz="2800">
                <a:latin typeface="Courier New"/>
                <a:ea typeface="Courier New"/>
                <a:cs typeface="Courier New"/>
                <a:sym typeface="Courier New"/>
              </a:rPr>
              <a:t>['khakis', 'dress shirt', 'jacket']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75630"/>
              <a:buFont typeface="Courier New"/>
              <a:buNone/>
            </a:pPr>
            <a:r>
              <a:rPr lang="en-GB" sz="2800">
                <a:latin typeface="Courier New"/>
                <a:ea typeface="Courier New"/>
                <a:cs typeface="Courier New"/>
                <a:sym typeface="Courier New"/>
              </a:rPr>
              <a:t>&gt;&gt;&gt; print honey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75630"/>
              <a:buFont typeface="Courier New"/>
              <a:buNone/>
            </a:pPr>
            <a:r>
              <a:rPr lang="en-GB" sz="2800">
                <a:latin typeface="Courier New"/>
                <a:ea typeface="Courier New"/>
                <a:cs typeface="Courier New"/>
                <a:sym typeface="Courier New"/>
              </a:rPr>
              <a:t>['khakis', 'dress shirt', 'jacket’]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70588"/>
              <a:buFont typeface="Twentieth Century"/>
              <a:buNone/>
            </a:pPr>
            <a:endParaRPr sz="3000"/>
          </a:p>
          <a:p>
            <a:pPr marL="11430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58823"/>
              <a:buNone/>
            </a:pPr>
            <a:r>
              <a:rPr lang="en-GB" sz="3600"/>
              <a:t>All </a:t>
            </a:r>
            <a:r>
              <a:rPr lang="en-GB" sz="3300"/>
              <a:t>variables refer to same single list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88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GB"/>
              <a:t>Shared References</a:t>
            </a:r>
            <a:endParaRPr/>
          </a:p>
        </p:txBody>
      </p:sp>
      <p:sp>
        <p:nvSpPr>
          <p:cNvPr id="417" name="Google Shape;417;p88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5/31/24</a:t>
            </a:r>
            <a:endParaRPr/>
          </a:p>
        </p:txBody>
      </p:sp>
      <p:sp>
        <p:nvSpPr>
          <p:cNvPr id="418" name="Google Shape;418;p88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36</a:t>
            </a:fld>
            <a:endParaRPr/>
          </a:p>
        </p:txBody>
      </p:sp>
      <p:sp>
        <p:nvSpPr>
          <p:cNvPr id="419" name="Google Shape;419;p88"/>
          <p:cNvSpPr txBox="1">
            <a:spLocks noGrp="1"/>
          </p:cNvSpPr>
          <p:nvPr>
            <p:ph type="body" idx="1"/>
          </p:nvPr>
        </p:nvSpPr>
        <p:spPr>
          <a:xfrm>
            <a:off x="863939" y="1676400"/>
            <a:ext cx="10580809" cy="5068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lang="en-GB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honey[2] = "red sweater"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lang="en-GB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honey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lang="en-GB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['khakis', 'dress shirt', 'red sweater']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lang="en-GB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mike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lang="en-GB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['khakis', 'dress shirt', 'red sweater']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lang="en-GB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mr_dawson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lang="en-GB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['khakis', 'dress shirt', 'red sweater’]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GB" sz="2800">
                <a:solidFill>
                  <a:schemeClr val="dk1"/>
                </a:solidFill>
              </a:rPr>
              <a:t>Change to list through one variable reflects change for all variables because there is only one list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89"/>
          <p:cNvSpPr txBox="1">
            <a:spLocks noGrp="1"/>
          </p:cNvSpPr>
          <p:nvPr>
            <p:ph type="title"/>
          </p:nvPr>
        </p:nvSpPr>
        <p:spPr>
          <a:xfrm>
            <a:off x="1024129" y="540971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GB"/>
              <a:t>Shared References</a:t>
            </a:r>
            <a:endParaRPr/>
          </a:p>
        </p:txBody>
      </p:sp>
      <p:sp>
        <p:nvSpPr>
          <p:cNvPr id="425" name="Google Shape;425;p89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5/31/24</a:t>
            </a:r>
            <a:endParaRPr/>
          </a:p>
        </p:txBody>
      </p:sp>
      <p:sp>
        <p:nvSpPr>
          <p:cNvPr id="426" name="Google Shape;426;p89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37</a:t>
            </a:fld>
            <a:endParaRPr/>
          </a:p>
        </p:txBody>
      </p:sp>
      <p:sp>
        <p:nvSpPr>
          <p:cNvPr id="427" name="Google Shape;427;p89"/>
          <p:cNvSpPr txBox="1">
            <a:spLocks noGrp="1"/>
          </p:cNvSpPr>
          <p:nvPr>
            <p:ph type="body" idx="1"/>
          </p:nvPr>
        </p:nvSpPr>
        <p:spPr>
          <a:xfrm>
            <a:off x="781664" y="1676400"/>
            <a:ext cx="10692581" cy="5068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&gt;&gt;&gt; mike = ["khakis", "dress shirt", "jacket"]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&gt;&gt;&gt; honey = mike[:]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&gt;&gt;&gt; honey[2] = "red sweater"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&gt;&gt;&gt; print honey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['khakis', 'dress shirt', 'red sweater']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&gt;&gt;&gt; print mike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['khakis', 'dress shirt', 'jacket']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Twentieth Century"/>
              <a:buNone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GB" sz="2800"/>
              <a:t>List slicing can create a new copy of a list and avoid shared references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90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GB"/>
              <a:t>Using Dictionaries</a:t>
            </a:r>
            <a:endParaRPr/>
          </a:p>
        </p:txBody>
      </p:sp>
      <p:sp>
        <p:nvSpPr>
          <p:cNvPr id="433" name="Google Shape;433;p90"/>
          <p:cNvSpPr txBox="1">
            <a:spLocks noGrp="1"/>
          </p:cNvSpPr>
          <p:nvPr>
            <p:ph type="body" idx="1"/>
          </p:nvPr>
        </p:nvSpPr>
        <p:spPr>
          <a:xfrm>
            <a:off x="861896" y="1961534"/>
            <a:ext cx="10949104" cy="4896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 fontScale="55000" lnSpcReduction="20000"/>
          </a:bodyPr>
          <a:lstStyle/>
          <a:p>
            <a:pPr marL="91440" lvl="0" indent="-17811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GB" sz="5100" b="1"/>
              <a:t>Dictionary: </a:t>
            </a:r>
            <a:r>
              <a:rPr lang="en-GB" sz="5100"/>
              <a:t>A mutable collection of key-value pairs</a:t>
            </a:r>
            <a:endParaRPr/>
          </a:p>
          <a:p>
            <a:pPr marL="91440" lvl="0" indent="-17811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GB" sz="5100"/>
              <a:t>Like tuple and list, dictionary is another built-in type</a:t>
            </a:r>
            <a:endParaRPr/>
          </a:p>
          <a:p>
            <a:pPr marL="91440" lvl="0" indent="-17811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GB" sz="5100"/>
              <a:t>Unlike tuples and lists, dictionaries don’t organize data into sequences, but pairs</a:t>
            </a:r>
            <a:endParaRPr/>
          </a:p>
          <a:p>
            <a:pPr marL="91440" lvl="0" indent="-17811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GB" sz="5100"/>
              <a:t>Works like actual dictionary; look up one thing to get another</a:t>
            </a:r>
            <a:endParaRPr/>
          </a:p>
          <a:p>
            <a:pPr marL="91440" lvl="0" indent="-17811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GB" sz="5100"/>
              <a:t>Look up a key to get a value</a:t>
            </a:r>
            <a:endParaRPr/>
          </a:p>
          <a:p>
            <a:pPr marL="91440" lvl="0" indent="1333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None/>
            </a:pPr>
            <a:endParaRPr sz="3000"/>
          </a:p>
          <a:p>
            <a:pPr marL="91440" lvl="0" indent="1333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None/>
            </a:pPr>
            <a:endParaRPr sz="30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sz="28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GB" sz="2800"/>
              <a:t>       </a:t>
            </a:r>
            <a:endParaRPr/>
          </a:p>
          <a:p>
            <a:pPr marL="9144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None/>
            </a:pPr>
            <a:endParaRPr sz="2400"/>
          </a:p>
          <a:p>
            <a:pPr marL="9144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None/>
            </a:pPr>
            <a:endParaRPr sz="2400"/>
          </a:p>
          <a:p>
            <a:pPr marL="9144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None/>
            </a:pPr>
            <a:endParaRPr/>
          </a:p>
        </p:txBody>
      </p:sp>
      <p:sp>
        <p:nvSpPr>
          <p:cNvPr id="434" name="Google Shape;434;p90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5/31/24</a:t>
            </a:r>
            <a:endParaRPr/>
          </a:p>
        </p:txBody>
      </p:sp>
      <p:sp>
        <p:nvSpPr>
          <p:cNvPr id="435" name="Google Shape;435;p90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38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9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GB"/>
              <a:t>Creating Dictionaries</a:t>
            </a:r>
            <a:endParaRPr/>
          </a:p>
        </p:txBody>
      </p:sp>
      <p:sp>
        <p:nvSpPr>
          <p:cNvPr id="441" name="Google Shape;441;p91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5/31/24</a:t>
            </a:r>
            <a:endParaRPr/>
          </a:p>
        </p:txBody>
      </p:sp>
      <p:sp>
        <p:nvSpPr>
          <p:cNvPr id="442" name="Google Shape;442;p91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39</a:t>
            </a:fld>
            <a:endParaRPr/>
          </a:p>
        </p:txBody>
      </p:sp>
      <p:sp>
        <p:nvSpPr>
          <p:cNvPr id="443" name="Google Shape;443;p91"/>
          <p:cNvSpPr txBox="1">
            <a:spLocks noGrp="1"/>
          </p:cNvSpPr>
          <p:nvPr>
            <p:ph type="body" idx="1"/>
          </p:nvPr>
        </p:nvSpPr>
        <p:spPr>
          <a:xfrm>
            <a:off x="808702" y="1568981"/>
            <a:ext cx="11383298" cy="541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geek = {"404" : "clueless.",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        "Uninstalled" : "being fired."}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GB" sz="2800"/>
              <a:t>Creates new dictionary called </a:t>
            </a:r>
            <a:r>
              <a:rPr lang="en-GB" sz="2000">
                <a:latin typeface="Courier New"/>
                <a:ea typeface="Courier New"/>
                <a:cs typeface="Courier New"/>
                <a:sym typeface="Courier New"/>
              </a:rPr>
              <a:t>geek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GB" sz="2000">
                <a:latin typeface="Courier New"/>
                <a:ea typeface="Courier New"/>
                <a:cs typeface="Courier New"/>
                <a:sym typeface="Courier New"/>
              </a:rPr>
              <a:t>geek</a:t>
            </a:r>
            <a:r>
              <a:rPr lang="en-GB"/>
              <a:t> </a:t>
            </a:r>
            <a:r>
              <a:rPr lang="en-GB" sz="2800"/>
              <a:t>has two entries or </a:t>
            </a:r>
            <a:r>
              <a:rPr lang="en-GB" sz="2800" b="1"/>
              <a:t>items</a:t>
            </a:r>
            <a:r>
              <a:rPr lang="en-GB" sz="2800"/>
              <a:t> (or elements)</a:t>
            </a:r>
            <a:endParaRPr sz="2800" b="1"/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GB" sz="2800"/>
              <a:t>Each item is made up of a key and a value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GB" sz="2000">
                <a:latin typeface="Courier New"/>
                <a:ea typeface="Courier New"/>
                <a:cs typeface="Courier New"/>
                <a:sym typeface="Courier New"/>
              </a:rPr>
              <a:t>404</a:t>
            </a:r>
            <a:r>
              <a:rPr lang="en-GB"/>
              <a:t> </a:t>
            </a:r>
            <a:r>
              <a:rPr lang="en-GB" sz="2800"/>
              <a:t>is a key of one item; use it to look up value </a:t>
            </a:r>
            <a:r>
              <a:rPr lang="en-GB" sz="2000">
                <a:latin typeface="Courier New"/>
                <a:ea typeface="Courier New"/>
                <a:cs typeface="Courier New"/>
                <a:sym typeface="Courier New"/>
              </a:rPr>
              <a:t>"clueless."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GB" sz="2800"/>
              <a:t>Create dictionary by pairing values with colon, separated by commas, surrounded by curly braces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GB"/>
              <a:t>Creating a List</a:t>
            </a:r>
            <a:endParaRPr/>
          </a:p>
        </p:txBody>
      </p:sp>
      <p:sp>
        <p:nvSpPr>
          <p:cNvPr id="120" name="Google Shape;120;p4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 lnSpcReduction="10000"/>
          </a:bodyPr>
          <a:lstStyle/>
          <a:p>
            <a:pPr marL="91440" lvl="0" indent="-177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GB" sz="2800" b="1"/>
              <a:t>List:</a:t>
            </a:r>
            <a:r>
              <a:rPr lang="en-GB" sz="2800"/>
              <a:t> A mutable sequence of any type</a:t>
            </a:r>
            <a:endParaRPr/>
          </a:p>
          <a:p>
            <a:pPr marL="91440" lvl="0" indent="-177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GB" sz="2800"/>
              <a:t>Creating an Empty List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800"/>
              <a:t>        </a:t>
            </a:r>
            <a:r>
              <a:rPr lang="en-GB" sz="2800">
                <a:latin typeface="Courier New"/>
                <a:ea typeface="Courier New"/>
                <a:cs typeface="Courier New"/>
                <a:sym typeface="Courier New"/>
              </a:rPr>
              <a:t>inventory = []</a:t>
            </a:r>
            <a:endParaRPr sz="2800"/>
          </a:p>
          <a:p>
            <a:pPr marL="91440" lvl="0" indent="-1778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GB" sz="2800"/>
              <a:t>Creating a List with Elements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Font typeface="Twentieth Century"/>
              <a:buNone/>
            </a:pPr>
            <a:r>
              <a:rPr lang="en-GB" sz="2800"/>
              <a:t>      </a:t>
            </a:r>
            <a:r>
              <a:rPr lang="en-GB" sz="2800">
                <a:latin typeface="Courier New"/>
                <a:ea typeface="Courier New"/>
                <a:cs typeface="Courier New"/>
                <a:sym typeface="Courier New"/>
              </a:rPr>
              <a:t>inventory = ["sword", "armor", "shield",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lang="en-GB" sz="2800">
                <a:latin typeface="Courier New"/>
                <a:ea typeface="Courier New"/>
                <a:cs typeface="Courier New"/>
                <a:sym typeface="Courier New"/>
              </a:rPr>
              <a:t>             "healing potion"]</a:t>
            </a:r>
            <a:endParaRPr/>
          </a:p>
          <a:p>
            <a:pPr marL="91440" lvl="0" indent="4826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Arial"/>
              <a:buNone/>
            </a:pPr>
            <a:endParaRPr/>
          </a:p>
          <a:p>
            <a:pPr marL="9144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Arial"/>
              <a:buNone/>
            </a:pPr>
            <a:endParaRPr sz="2400"/>
          </a:p>
          <a:p>
            <a:pPr marL="9144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Arial"/>
              <a:buNone/>
            </a:pPr>
            <a:endParaRPr sz="2400"/>
          </a:p>
          <a:p>
            <a:pPr marL="9144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Arial"/>
              <a:buNone/>
            </a:pPr>
            <a:endParaRPr/>
          </a:p>
        </p:txBody>
      </p:sp>
      <p:sp>
        <p:nvSpPr>
          <p:cNvPr id="121" name="Google Shape;121;p4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5/31/24</a:t>
            </a:r>
            <a:endParaRPr/>
          </a:p>
        </p:txBody>
      </p:sp>
      <p:sp>
        <p:nvSpPr>
          <p:cNvPr id="122" name="Google Shape;122;p4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92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GB"/>
              <a:t>Using a Key to Retrieve a Value</a:t>
            </a:r>
            <a:endParaRPr/>
          </a:p>
        </p:txBody>
      </p:sp>
      <p:sp>
        <p:nvSpPr>
          <p:cNvPr id="449" name="Google Shape;449;p92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5/31/24</a:t>
            </a:r>
            <a:endParaRPr/>
          </a:p>
        </p:txBody>
      </p:sp>
      <p:sp>
        <p:nvSpPr>
          <p:cNvPr id="450" name="Google Shape;450;p92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40</a:t>
            </a:fld>
            <a:endParaRPr/>
          </a:p>
        </p:txBody>
      </p:sp>
      <p:sp>
        <p:nvSpPr>
          <p:cNvPr id="451" name="Google Shape;451;p92"/>
          <p:cNvSpPr txBox="1">
            <a:spLocks noGrp="1"/>
          </p:cNvSpPr>
          <p:nvPr>
            <p:ph type="body" idx="1"/>
          </p:nvPr>
        </p:nvSpPr>
        <p:spPr>
          <a:xfrm>
            <a:off x="784121" y="1563423"/>
            <a:ext cx="11176821" cy="542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&gt;&gt;&gt; geek["404"]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'clueless.'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&gt;&gt;&gt; geek["Uninstalled"]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'being fired.'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Twentieth Century"/>
              <a:buNone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GB" sz="2800"/>
              <a:t>Use key as index to get value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GB" sz="2800" u="sng"/>
              <a:t>Cannot</a:t>
            </a:r>
            <a:r>
              <a:rPr lang="en-GB" sz="2800"/>
              <a:t> use value as index to get key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GB" sz="2800"/>
              <a:t>Using non-existent key as index produces error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GB" sz="2800"/>
              <a:t>Dictionaries don't have position numbers – no order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Twentieth Century"/>
              <a:buNone/>
            </a:pP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93"/>
          <p:cNvSpPr txBox="1">
            <a:spLocks noGrp="1"/>
          </p:cNvSpPr>
          <p:nvPr>
            <p:ph type="title"/>
          </p:nvPr>
        </p:nvSpPr>
        <p:spPr>
          <a:xfrm>
            <a:off x="1024129" y="437732"/>
            <a:ext cx="10383750" cy="1391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GB"/>
              <a:t>Testing for a Key with the </a:t>
            </a:r>
            <a:r>
              <a:rPr lang="en-GB" sz="4800"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GB"/>
              <a:t> Operator</a:t>
            </a:r>
            <a:endParaRPr/>
          </a:p>
        </p:txBody>
      </p:sp>
      <p:sp>
        <p:nvSpPr>
          <p:cNvPr id="457" name="Google Shape;457;p93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5/31/24</a:t>
            </a:r>
            <a:endParaRPr/>
          </a:p>
        </p:txBody>
      </p:sp>
      <p:sp>
        <p:nvSpPr>
          <p:cNvPr id="458" name="Google Shape;458;p93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41</a:t>
            </a:fld>
            <a:endParaRPr/>
          </a:p>
        </p:txBody>
      </p:sp>
      <p:sp>
        <p:nvSpPr>
          <p:cNvPr id="459" name="Google Shape;459;p93"/>
          <p:cNvSpPr txBox="1">
            <a:spLocks noGrp="1"/>
          </p:cNvSpPr>
          <p:nvPr>
            <p:ph type="body" idx="1"/>
          </p:nvPr>
        </p:nvSpPr>
        <p:spPr>
          <a:xfrm>
            <a:off x="784120" y="1440425"/>
            <a:ext cx="11796253" cy="603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if "Dancing Baloney" in geek: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"I know what Dancing Baloney is."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"I have no idea what Dancing Baloney is."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Twentieth Century"/>
              <a:buNone/>
            </a:pP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 have no idea what Dancing Baloney is</a:t>
            </a:r>
            <a:r>
              <a:rPr lang="en-GB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Twentieth Century"/>
              <a:buNone/>
            </a:pP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GB" sz="2800">
                <a:solidFill>
                  <a:schemeClr val="dk1"/>
                </a:solidFill>
              </a:rPr>
              <a:t>Use the </a:t>
            </a: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GB" sz="2400">
                <a:solidFill>
                  <a:schemeClr val="dk1"/>
                </a:solidFill>
              </a:rPr>
              <a:t> </a:t>
            </a:r>
            <a:r>
              <a:rPr lang="en-GB" sz="2800">
                <a:solidFill>
                  <a:schemeClr val="dk1"/>
                </a:solidFill>
              </a:rPr>
              <a:t>operator to test for key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GB" sz="2800">
                <a:solidFill>
                  <a:schemeClr val="dk1"/>
                </a:solidFill>
              </a:rPr>
              <a:t>Condition is </a:t>
            </a: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GB" sz="2400">
                <a:solidFill>
                  <a:schemeClr val="dk1"/>
                </a:solidFill>
              </a:rPr>
              <a:t> </a:t>
            </a:r>
            <a:r>
              <a:rPr lang="en-GB" sz="2800">
                <a:solidFill>
                  <a:schemeClr val="dk1"/>
                </a:solidFill>
              </a:rPr>
              <a:t>if key exists in dictionary, </a:t>
            </a: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-GB" sz="2400">
                <a:solidFill>
                  <a:schemeClr val="dk1"/>
                </a:solidFill>
              </a:rPr>
              <a:t> </a:t>
            </a:r>
            <a:r>
              <a:rPr lang="en-GB" sz="2800">
                <a:solidFill>
                  <a:schemeClr val="dk1"/>
                </a:solidFill>
              </a:rPr>
              <a:t>otherwise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GB" sz="2400">
                <a:solidFill>
                  <a:schemeClr val="dk1"/>
                </a:solidFill>
              </a:rPr>
              <a:t> </a:t>
            </a:r>
            <a:r>
              <a:rPr lang="en-GB" sz="2800">
                <a:solidFill>
                  <a:schemeClr val="dk1"/>
                </a:solidFill>
              </a:rPr>
              <a:t>operator can't be used to test for dictionary values</a:t>
            </a:r>
            <a:endParaRPr>
              <a:solidFill>
                <a:schemeClr val="dk1"/>
              </a:solidFill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94"/>
          <p:cNvSpPr txBox="1">
            <a:spLocks noGrp="1"/>
          </p:cNvSpPr>
          <p:nvPr>
            <p:ph type="title"/>
          </p:nvPr>
        </p:nvSpPr>
        <p:spPr>
          <a:xfrm>
            <a:off x="904125" y="422983"/>
            <a:ext cx="10383750" cy="1391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GB"/>
              <a:t>The Dictionary </a:t>
            </a:r>
            <a:r>
              <a:rPr lang="en-GB" sz="4800">
                <a:latin typeface="Courier New"/>
                <a:ea typeface="Courier New"/>
                <a:cs typeface="Courier New"/>
                <a:sym typeface="Courier New"/>
              </a:rPr>
              <a:t>get()</a:t>
            </a:r>
            <a:r>
              <a:rPr lang="en-GB"/>
              <a:t> Method</a:t>
            </a:r>
            <a:endParaRPr/>
          </a:p>
        </p:txBody>
      </p:sp>
      <p:sp>
        <p:nvSpPr>
          <p:cNvPr id="465" name="Google Shape;465;p94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5/31/24</a:t>
            </a:r>
            <a:endParaRPr/>
          </a:p>
        </p:txBody>
      </p:sp>
      <p:sp>
        <p:nvSpPr>
          <p:cNvPr id="466" name="Google Shape;466;p94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42</a:t>
            </a:fld>
            <a:endParaRPr/>
          </a:p>
        </p:txBody>
      </p:sp>
      <p:sp>
        <p:nvSpPr>
          <p:cNvPr id="467" name="Google Shape;467;p94"/>
          <p:cNvSpPr txBox="1">
            <a:spLocks noGrp="1"/>
          </p:cNvSpPr>
          <p:nvPr>
            <p:ph type="body" idx="1"/>
          </p:nvPr>
        </p:nvSpPr>
        <p:spPr>
          <a:xfrm>
            <a:off x="798869" y="1426264"/>
            <a:ext cx="10874479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 lnSpcReduction="10000"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&gt;&gt;&gt; geek.get("404")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'clueless.'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&gt;&gt;&gt; geek.get("Dancing Baloney")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&gt;&gt;&gt; geek.get("Dancing Baloney", "I have no idea.")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'I have no idea.’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Twentieth Century"/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GB" sz="2400"/>
              <a:t>Used for retrieving value based on key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GB" sz="2400"/>
              <a:t>Has built-in safety net for handling non-existent key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GB" sz="2400"/>
              <a:t>If key exists, returns associated value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GB" sz="2400"/>
              <a:t>If key doesn’t exist, returns a default, program-provided value (or None if no default is provided)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95"/>
          <p:cNvSpPr txBox="1">
            <a:spLocks noGrp="1"/>
          </p:cNvSpPr>
          <p:nvPr>
            <p:ph type="title"/>
          </p:nvPr>
        </p:nvSpPr>
        <p:spPr>
          <a:xfrm>
            <a:off x="904125" y="422983"/>
            <a:ext cx="10383750" cy="1391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GB"/>
              <a:t>Adding a Key-Value Pair</a:t>
            </a:r>
            <a:endParaRPr/>
          </a:p>
        </p:txBody>
      </p:sp>
      <p:sp>
        <p:nvSpPr>
          <p:cNvPr id="473" name="Google Shape;473;p95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5/31/24</a:t>
            </a:r>
            <a:endParaRPr/>
          </a:p>
        </p:txBody>
      </p:sp>
      <p:sp>
        <p:nvSpPr>
          <p:cNvPr id="474" name="Google Shape;474;p95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43</a:t>
            </a:fld>
            <a:endParaRPr/>
          </a:p>
        </p:txBody>
      </p:sp>
      <p:sp>
        <p:nvSpPr>
          <p:cNvPr id="475" name="Google Shape;475;p95"/>
          <p:cNvSpPr txBox="1">
            <a:spLocks noGrp="1"/>
          </p:cNvSpPr>
          <p:nvPr>
            <p:ph type="body" idx="1"/>
          </p:nvPr>
        </p:nvSpPr>
        <p:spPr>
          <a:xfrm>
            <a:off x="904125" y="1676400"/>
            <a:ext cx="10511127" cy="4960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lang="en-GB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geek["Link Rot"] = "process by which web page links become obsolete."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Twentieth Century"/>
              <a:buNone/>
            </a:pP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GB" sz="2800">
                <a:solidFill>
                  <a:schemeClr val="dk1"/>
                </a:solidFill>
              </a:rPr>
              <a:t>Dictionaries are mutable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GB" sz="2800">
                <a:solidFill>
                  <a:schemeClr val="dk1"/>
                </a:solidFill>
              </a:rPr>
              <a:t>Add item by assigning value to dictionary indexed by key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GB" sz="2800">
                <a:solidFill>
                  <a:schemeClr val="dk1"/>
                </a:solidFill>
              </a:rPr>
              <a:t>Overwrites current entry if key already exists in dictionary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96"/>
          <p:cNvSpPr txBox="1">
            <a:spLocks noGrp="1"/>
          </p:cNvSpPr>
          <p:nvPr>
            <p:ph type="title"/>
          </p:nvPr>
        </p:nvSpPr>
        <p:spPr>
          <a:xfrm>
            <a:off x="904125" y="422983"/>
            <a:ext cx="10383750" cy="1391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GB"/>
              <a:t>Deleting a Key-Value Pair</a:t>
            </a:r>
            <a:endParaRPr/>
          </a:p>
        </p:txBody>
      </p:sp>
      <p:sp>
        <p:nvSpPr>
          <p:cNvPr id="481" name="Google Shape;481;p96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5/31/24</a:t>
            </a:r>
            <a:endParaRPr/>
          </a:p>
        </p:txBody>
      </p:sp>
      <p:sp>
        <p:nvSpPr>
          <p:cNvPr id="482" name="Google Shape;482;p96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44</a:t>
            </a:fld>
            <a:endParaRPr/>
          </a:p>
        </p:txBody>
      </p:sp>
      <p:sp>
        <p:nvSpPr>
          <p:cNvPr id="483" name="Google Shape;483;p96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10513142" cy="4794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 del geek["404"]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Twentieth Century"/>
              <a:buNone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GB" sz="2800"/>
              <a:t>Removes key-value pair if key exists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GB" sz="2800"/>
              <a:t>Generates error if key doesn’t exist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97"/>
          <p:cNvSpPr txBox="1">
            <a:spLocks noGrp="1"/>
          </p:cNvSpPr>
          <p:nvPr>
            <p:ph type="title"/>
          </p:nvPr>
        </p:nvSpPr>
        <p:spPr>
          <a:xfrm>
            <a:off x="792158" y="264364"/>
            <a:ext cx="10383750" cy="1391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GB"/>
              <a:t>Geek Translator Program</a:t>
            </a:r>
            <a:endParaRPr/>
          </a:p>
        </p:txBody>
      </p:sp>
      <p:sp>
        <p:nvSpPr>
          <p:cNvPr id="489" name="Google Shape;489;p97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5/31/24</a:t>
            </a:r>
            <a:endParaRPr/>
          </a:p>
        </p:txBody>
      </p:sp>
      <p:sp>
        <p:nvSpPr>
          <p:cNvPr id="490" name="Google Shape;490;p97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45</a:t>
            </a:fld>
            <a:endParaRPr/>
          </a:p>
        </p:txBody>
      </p:sp>
      <p:pic>
        <p:nvPicPr>
          <p:cNvPr id="491" name="Google Shape;491;p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30612" y="1164681"/>
            <a:ext cx="6293715" cy="5693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9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24327" y="1889483"/>
            <a:ext cx="4237802" cy="4243713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97"/>
          <p:cNvSpPr/>
          <p:nvPr/>
        </p:nvSpPr>
        <p:spPr>
          <a:xfrm>
            <a:off x="1646636" y="1164681"/>
            <a:ext cx="6088441" cy="3258029"/>
          </a:xfrm>
          <a:prstGeom prst="rect">
            <a:avLst/>
          </a:prstGeom>
          <a:solidFill>
            <a:schemeClr val="lt1">
              <a:alpha val="0"/>
            </a:schemeClr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97"/>
          <p:cNvSpPr/>
          <p:nvPr/>
        </p:nvSpPr>
        <p:spPr>
          <a:xfrm>
            <a:off x="8314941" y="1850561"/>
            <a:ext cx="1821228" cy="1188509"/>
          </a:xfrm>
          <a:prstGeom prst="rect">
            <a:avLst/>
          </a:prstGeom>
          <a:solidFill>
            <a:schemeClr val="lt1">
              <a:alpha val="0"/>
            </a:schemeClr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5" name="Google Shape;495;p97"/>
          <p:cNvCxnSpPr>
            <a:stCxn id="493" idx="3"/>
            <a:endCxn id="494" idx="1"/>
          </p:cNvCxnSpPr>
          <p:nvPr/>
        </p:nvCxnSpPr>
        <p:spPr>
          <a:xfrm rot="10800000" flipH="1">
            <a:off x="7735077" y="2444796"/>
            <a:ext cx="579900" cy="3489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98"/>
          <p:cNvSpPr txBox="1">
            <a:spLocks noGrp="1"/>
          </p:cNvSpPr>
          <p:nvPr>
            <p:ph type="title"/>
          </p:nvPr>
        </p:nvSpPr>
        <p:spPr>
          <a:xfrm>
            <a:off x="792158" y="264364"/>
            <a:ext cx="10383750" cy="1391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GB"/>
              <a:t>Geek Translator Program</a:t>
            </a:r>
            <a:endParaRPr/>
          </a:p>
        </p:txBody>
      </p:sp>
      <p:sp>
        <p:nvSpPr>
          <p:cNvPr id="501" name="Google Shape;501;p98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5/31/24</a:t>
            </a:r>
            <a:endParaRPr/>
          </a:p>
        </p:txBody>
      </p:sp>
      <p:sp>
        <p:nvSpPr>
          <p:cNvPr id="502" name="Google Shape;502;p98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46</a:t>
            </a:fld>
            <a:endParaRPr/>
          </a:p>
        </p:txBody>
      </p:sp>
      <p:pic>
        <p:nvPicPr>
          <p:cNvPr id="503" name="Google Shape;503;p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30612" y="1164681"/>
            <a:ext cx="6293715" cy="5693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9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24327" y="1889483"/>
            <a:ext cx="4237802" cy="4243713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98"/>
          <p:cNvSpPr/>
          <p:nvPr/>
        </p:nvSpPr>
        <p:spPr>
          <a:xfrm>
            <a:off x="1950366" y="5558391"/>
            <a:ext cx="4674370" cy="1299609"/>
          </a:xfrm>
          <a:prstGeom prst="rect">
            <a:avLst/>
          </a:prstGeom>
          <a:solidFill>
            <a:schemeClr val="lt1">
              <a:alpha val="0"/>
            </a:schemeClr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98"/>
          <p:cNvSpPr/>
          <p:nvPr/>
        </p:nvSpPr>
        <p:spPr>
          <a:xfrm>
            <a:off x="8052167" y="3107093"/>
            <a:ext cx="4237802" cy="858417"/>
          </a:xfrm>
          <a:prstGeom prst="rect">
            <a:avLst/>
          </a:prstGeom>
          <a:solidFill>
            <a:schemeClr val="lt1">
              <a:alpha val="0"/>
            </a:schemeClr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7" name="Google Shape;507;p98"/>
          <p:cNvCxnSpPr>
            <a:stCxn id="505" idx="3"/>
            <a:endCxn id="506" idx="1"/>
          </p:cNvCxnSpPr>
          <p:nvPr/>
        </p:nvCxnSpPr>
        <p:spPr>
          <a:xfrm rot="10800000" flipH="1">
            <a:off x="6624736" y="3536396"/>
            <a:ext cx="1427400" cy="26718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99"/>
          <p:cNvSpPr txBox="1">
            <a:spLocks noGrp="1"/>
          </p:cNvSpPr>
          <p:nvPr>
            <p:ph type="title"/>
          </p:nvPr>
        </p:nvSpPr>
        <p:spPr>
          <a:xfrm>
            <a:off x="792158" y="264364"/>
            <a:ext cx="10383750" cy="1391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GB"/>
              <a:t>Geek Translator Program</a:t>
            </a:r>
            <a:endParaRPr/>
          </a:p>
        </p:txBody>
      </p:sp>
      <p:sp>
        <p:nvSpPr>
          <p:cNvPr id="513" name="Google Shape;513;p99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5/31/24</a:t>
            </a:r>
            <a:endParaRPr/>
          </a:p>
        </p:txBody>
      </p:sp>
      <p:sp>
        <p:nvSpPr>
          <p:cNvPr id="514" name="Google Shape;514;p99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47</a:t>
            </a:fld>
            <a:endParaRPr/>
          </a:p>
        </p:txBody>
      </p:sp>
      <p:pic>
        <p:nvPicPr>
          <p:cNvPr id="515" name="Google Shape;515;p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30612" y="1269079"/>
            <a:ext cx="6293715" cy="5484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9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24327" y="1889483"/>
            <a:ext cx="4237802" cy="4243713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99"/>
          <p:cNvSpPr/>
          <p:nvPr/>
        </p:nvSpPr>
        <p:spPr>
          <a:xfrm>
            <a:off x="2034073" y="1269079"/>
            <a:ext cx="5014256" cy="1567427"/>
          </a:xfrm>
          <a:prstGeom prst="rect">
            <a:avLst/>
          </a:prstGeom>
          <a:solidFill>
            <a:schemeClr val="lt1">
              <a:alpha val="0"/>
            </a:schemeClr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99"/>
          <p:cNvSpPr/>
          <p:nvPr/>
        </p:nvSpPr>
        <p:spPr>
          <a:xfrm>
            <a:off x="8052167" y="4898569"/>
            <a:ext cx="2855319" cy="1306287"/>
          </a:xfrm>
          <a:prstGeom prst="rect">
            <a:avLst/>
          </a:prstGeom>
          <a:solidFill>
            <a:schemeClr val="lt1">
              <a:alpha val="0"/>
            </a:schemeClr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9" name="Google Shape;519;p99"/>
          <p:cNvCxnSpPr>
            <a:stCxn id="517" idx="3"/>
            <a:endCxn id="518" idx="1"/>
          </p:cNvCxnSpPr>
          <p:nvPr/>
        </p:nvCxnSpPr>
        <p:spPr>
          <a:xfrm>
            <a:off x="7048329" y="2052793"/>
            <a:ext cx="1003800" cy="34989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100"/>
          <p:cNvSpPr txBox="1">
            <a:spLocks noGrp="1"/>
          </p:cNvSpPr>
          <p:nvPr>
            <p:ph type="title"/>
          </p:nvPr>
        </p:nvSpPr>
        <p:spPr>
          <a:xfrm>
            <a:off x="792158" y="264364"/>
            <a:ext cx="10383750" cy="1391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GB"/>
              <a:t>Geek Translator Program</a:t>
            </a:r>
            <a:endParaRPr/>
          </a:p>
        </p:txBody>
      </p:sp>
      <p:sp>
        <p:nvSpPr>
          <p:cNvPr id="525" name="Google Shape;525;p100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5/31/24</a:t>
            </a:r>
            <a:endParaRPr/>
          </a:p>
        </p:txBody>
      </p:sp>
      <p:sp>
        <p:nvSpPr>
          <p:cNvPr id="526" name="Google Shape;526;p100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48</a:t>
            </a:fld>
            <a:endParaRPr/>
          </a:p>
        </p:txBody>
      </p:sp>
      <p:pic>
        <p:nvPicPr>
          <p:cNvPr id="527" name="Google Shape;527;p1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30612" y="1269079"/>
            <a:ext cx="6293715" cy="5484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p10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85210" y="1889483"/>
            <a:ext cx="3716035" cy="4243713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100"/>
          <p:cNvSpPr/>
          <p:nvPr/>
        </p:nvSpPr>
        <p:spPr>
          <a:xfrm>
            <a:off x="1976096" y="4397420"/>
            <a:ext cx="5861617" cy="1499527"/>
          </a:xfrm>
          <a:prstGeom prst="rect">
            <a:avLst/>
          </a:prstGeom>
          <a:solidFill>
            <a:schemeClr val="lt1">
              <a:alpha val="0"/>
            </a:schemeClr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100"/>
          <p:cNvSpPr/>
          <p:nvPr/>
        </p:nvSpPr>
        <p:spPr>
          <a:xfrm>
            <a:off x="8310142" y="3193771"/>
            <a:ext cx="3595719" cy="986344"/>
          </a:xfrm>
          <a:prstGeom prst="rect">
            <a:avLst/>
          </a:prstGeom>
          <a:solidFill>
            <a:schemeClr val="lt1">
              <a:alpha val="0"/>
            </a:schemeClr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1" name="Google Shape;531;p100"/>
          <p:cNvCxnSpPr>
            <a:stCxn id="529" idx="3"/>
            <a:endCxn id="530" idx="1"/>
          </p:cNvCxnSpPr>
          <p:nvPr/>
        </p:nvCxnSpPr>
        <p:spPr>
          <a:xfrm rot="10800000" flipH="1">
            <a:off x="7837713" y="3687084"/>
            <a:ext cx="472500" cy="14601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5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GB"/>
              <a:t>Dictionary Requirements</a:t>
            </a:r>
            <a:endParaRPr/>
          </a:p>
        </p:txBody>
      </p:sp>
      <p:sp>
        <p:nvSpPr>
          <p:cNvPr id="537" name="Google Shape;537;p15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5/31/24</a:t>
            </a:r>
            <a:endParaRPr/>
          </a:p>
        </p:txBody>
      </p:sp>
      <p:sp>
        <p:nvSpPr>
          <p:cNvPr id="538" name="Google Shape;538;p15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49</a:t>
            </a:fld>
            <a:endParaRPr/>
          </a:p>
        </p:txBody>
      </p:sp>
      <p:sp>
        <p:nvSpPr>
          <p:cNvPr id="539" name="Google Shape;539;p15"/>
          <p:cNvSpPr txBox="1">
            <a:spLocks noGrp="1"/>
          </p:cNvSpPr>
          <p:nvPr>
            <p:ph type="body" idx="1"/>
          </p:nvPr>
        </p:nvSpPr>
        <p:spPr>
          <a:xfrm>
            <a:off x="883674" y="2011480"/>
            <a:ext cx="10424652" cy="4596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GB" sz="2800"/>
              <a:t>Keys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GB" sz="2800"/>
              <a:t>Must be unique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GB" sz="2800"/>
              <a:t>Must be immutable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GB" sz="2800"/>
              <a:t>Values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GB" sz="2800"/>
              <a:t>Can be mutable or immutable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GB" sz="2800"/>
              <a:t>Doesn’t have to be unique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9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GB"/>
              <a:t>Using </a:t>
            </a:r>
            <a:r>
              <a:rPr lang="en-GB" sz="4400">
                <a:latin typeface="Courier New"/>
                <a:ea typeface="Courier New"/>
                <a:cs typeface="Courier New"/>
                <a:sym typeface="Courier New"/>
              </a:rPr>
              <a:t>len()</a:t>
            </a:r>
            <a:r>
              <a:rPr lang="en-GB"/>
              <a:t> and </a:t>
            </a:r>
            <a:r>
              <a:rPr lang="en-GB" sz="4400"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GB"/>
              <a:t> with Lists </a:t>
            </a:r>
            <a:endParaRPr/>
          </a:p>
        </p:txBody>
      </p:sp>
      <p:sp>
        <p:nvSpPr>
          <p:cNvPr id="128" name="Google Shape;128;p59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 fontScale="62500" lnSpcReduction="20000"/>
          </a:bodyPr>
          <a:lstStyle/>
          <a:p>
            <a:pPr marL="91440" lvl="0" indent="-17859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GB" sz="4500"/>
              <a:t>The len() function with lists</a:t>
            </a:r>
            <a:endParaRPr/>
          </a:p>
          <a:p>
            <a:pPr marL="548640" lvl="1" indent="-17859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GB" sz="4500"/>
              <a:t>  Just as with tuples, returns number of elements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90000"/>
              <a:buFont typeface="Twentieth Century"/>
              <a:buNone/>
            </a:pPr>
            <a:r>
              <a:rPr lang="en-GB" sz="3200"/>
              <a:t>  </a:t>
            </a:r>
            <a:r>
              <a:rPr lang="en-GB" sz="3800">
                <a:latin typeface="Courier New"/>
                <a:ea typeface="Courier New"/>
                <a:cs typeface="Courier New"/>
                <a:sym typeface="Courier New"/>
              </a:rPr>
              <a:t>print "You have", len(inventory), "items."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30909"/>
              <a:buFont typeface="Twentieth Century"/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sz="2800"/>
          </a:p>
          <a:p>
            <a:pPr marL="91440" lvl="0" indent="-17859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GB" sz="4500"/>
              <a:t>The in operator with lists</a:t>
            </a:r>
            <a:endParaRPr/>
          </a:p>
          <a:p>
            <a:pPr marL="548640" lvl="1" indent="-17859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GB" sz="4500"/>
              <a:t> Just as with tuples, tests for element membership  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ct val="75789"/>
              <a:buFont typeface="Courier New"/>
              <a:buNone/>
            </a:pPr>
            <a:r>
              <a:rPr lang="en-GB" sz="3800">
                <a:latin typeface="Courier New"/>
                <a:ea typeface="Courier New"/>
                <a:cs typeface="Courier New"/>
                <a:sym typeface="Courier New"/>
              </a:rPr>
              <a:t>if "healing potion" in inventory: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75789"/>
              <a:buFont typeface="Courier New"/>
              <a:buNone/>
            </a:pPr>
            <a:r>
              <a:rPr lang="en-GB" sz="3800">
                <a:latin typeface="Courier New"/>
                <a:ea typeface="Courier New"/>
                <a:cs typeface="Courier New"/>
                <a:sym typeface="Courier New"/>
              </a:rPr>
              <a:t>print "You will live to fight another day."</a:t>
            </a:r>
            <a:endParaRPr/>
          </a:p>
          <a:p>
            <a:pPr marL="9144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None/>
            </a:pPr>
            <a:endParaRPr sz="2400"/>
          </a:p>
          <a:p>
            <a:pPr marL="9144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None/>
            </a:pPr>
            <a:endParaRPr sz="2400"/>
          </a:p>
          <a:p>
            <a:pPr marL="9144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None/>
            </a:pPr>
            <a:endParaRPr/>
          </a:p>
        </p:txBody>
      </p:sp>
      <p:sp>
        <p:nvSpPr>
          <p:cNvPr id="129" name="Google Shape;129;p59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5/31/24</a:t>
            </a:r>
            <a:endParaRPr/>
          </a:p>
        </p:txBody>
      </p:sp>
      <p:sp>
        <p:nvSpPr>
          <p:cNvPr id="130" name="Google Shape;130;p59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16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10110904" cy="1273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GB"/>
              <a:t>Built-in Dictionary Functions:</a:t>
            </a:r>
            <a:endParaRPr/>
          </a:p>
        </p:txBody>
      </p:sp>
      <p:sp>
        <p:nvSpPr>
          <p:cNvPr id="545" name="Google Shape;545;p16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5/31/24</a:t>
            </a:r>
            <a:endParaRPr/>
          </a:p>
        </p:txBody>
      </p:sp>
      <p:sp>
        <p:nvSpPr>
          <p:cNvPr id="546" name="Google Shape;546;p16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50</a:t>
            </a:fld>
            <a:endParaRPr/>
          </a:p>
        </p:txBody>
      </p:sp>
      <p:graphicFrame>
        <p:nvGraphicFramePr>
          <p:cNvPr id="547" name="Google Shape;547;p16"/>
          <p:cNvGraphicFramePr/>
          <p:nvPr/>
        </p:nvGraphicFramePr>
        <p:xfrm>
          <a:off x="1317522" y="185829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{217B58A0-1B85-48B9-9885-63891F4BC499}</a:tableStyleId>
              </a:tblPr>
              <a:tblGrid>
                <a:gridCol w="699825"/>
                <a:gridCol w="8660475"/>
              </a:tblGrid>
              <a:tr h="44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b="1" i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SN</a:t>
                      </a:r>
                      <a:endParaRPr/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b="1" i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Function with Description</a:t>
                      </a:r>
                      <a:endParaRPr/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</a:tr>
              <a:tr h="4435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b="0" i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/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b="0" i="0" u="sng" strike="noStrike" cap="none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          </a:ext>
                            </a:extLst>
                          </a:hlinkClick>
                        </a:rPr>
                        <a:t>cmp(dict1, dict2)</a:t>
                      </a:r>
                      <a:endParaRPr sz="1600" b="0" i="0" u="sng" strike="noStrike" cap="none">
                        <a:solidFill>
                          <a:srgbClr val="0000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3F4"/>
                    </a:solidFill>
                  </a:tcPr>
                </a:tc>
              </a:tr>
              <a:tr h="443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b="0" i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Compares elements of both dict.</a:t>
                      </a:r>
                      <a:endParaRPr/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9FA"/>
                    </a:solidFill>
                  </a:tcPr>
                </a:tc>
              </a:tr>
              <a:tr h="4435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b="0" i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  <a:endParaRPr/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b="0" i="0" u="sng" strike="noStrike" cap="none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          </a:ext>
                            </a:extLst>
                          </a:hlinkClick>
                        </a:rPr>
                        <a:t>len(dict)</a:t>
                      </a:r>
                      <a:endParaRPr sz="1600" b="0" i="0" u="sng" strike="noStrike" cap="none">
                        <a:solidFill>
                          <a:srgbClr val="0000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3F4"/>
                    </a:solidFill>
                  </a:tcPr>
                </a:tc>
              </a:tr>
              <a:tr h="5936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b="0" i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Gives the total length of the dictionary. This would be equal to the number of items in the dictionary.</a:t>
                      </a:r>
                      <a:endParaRPr/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9FA"/>
                    </a:solidFill>
                  </a:tcPr>
                </a:tc>
              </a:tr>
              <a:tr h="4435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b="0" i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</a:t>
                      </a:r>
                      <a:endParaRPr/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b="0" i="0" u="sng" strike="noStrike" cap="none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          </a:ext>
                            </a:extLst>
                          </a:hlinkClick>
                        </a:rPr>
                        <a:t>str(dict)</a:t>
                      </a:r>
                      <a:endParaRPr sz="1600" b="0" i="0" u="sng" strike="noStrike" cap="none">
                        <a:solidFill>
                          <a:srgbClr val="0000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3F4"/>
                    </a:solidFill>
                  </a:tcPr>
                </a:tc>
              </a:tr>
              <a:tr h="443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b="0" i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Produces a printable string representation of a dictionary</a:t>
                      </a:r>
                      <a:endParaRPr/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9FA"/>
                    </a:solidFill>
                  </a:tcPr>
                </a:tc>
              </a:tr>
              <a:tr h="4435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b="0" i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</a:t>
                      </a:r>
                      <a:endParaRPr/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b="0" i="0" u="sng" strike="noStrike" cap="none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          </a:ext>
                            </a:extLst>
                          </a:hlinkClick>
                        </a:rPr>
                        <a:t>type(variable)</a:t>
                      </a:r>
                      <a:endParaRPr sz="1600" b="0" i="0" u="sng" strike="noStrike" cap="none">
                        <a:solidFill>
                          <a:srgbClr val="0000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3F4"/>
                    </a:solidFill>
                  </a:tcPr>
                </a:tc>
              </a:tr>
              <a:tr h="5936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b="0" i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Returns the type of the passed variable. If passed variable is dictionary then it would return a dictionary type.</a:t>
                      </a:r>
                      <a:endParaRPr/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9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101"/>
          <p:cNvSpPr txBox="1">
            <a:spLocks noGrp="1"/>
          </p:cNvSpPr>
          <p:nvPr>
            <p:ph type="title"/>
          </p:nvPr>
        </p:nvSpPr>
        <p:spPr>
          <a:xfrm>
            <a:off x="942225" y="264592"/>
            <a:ext cx="10110904" cy="1273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GB"/>
              <a:t>Built-in Dictionary Methods:</a:t>
            </a:r>
            <a:endParaRPr/>
          </a:p>
        </p:txBody>
      </p:sp>
      <p:sp>
        <p:nvSpPr>
          <p:cNvPr id="553" name="Google Shape;553;p101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5/31/24</a:t>
            </a:r>
            <a:endParaRPr/>
          </a:p>
        </p:txBody>
      </p:sp>
      <p:sp>
        <p:nvSpPr>
          <p:cNvPr id="554" name="Google Shape;554;p101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51</a:t>
            </a:fld>
            <a:endParaRPr/>
          </a:p>
        </p:txBody>
      </p:sp>
      <p:graphicFrame>
        <p:nvGraphicFramePr>
          <p:cNvPr id="555" name="Google Shape;555;p101"/>
          <p:cNvGraphicFramePr/>
          <p:nvPr/>
        </p:nvGraphicFramePr>
        <p:xfrm>
          <a:off x="2246670" y="1150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{217B58A0-1B85-48B9-9885-63891F4BC499}</a:tableStyleId>
              </a:tblPr>
              <a:tblGrid>
                <a:gridCol w="381000"/>
                <a:gridCol w="7772400"/>
              </a:tblGrid>
              <a:tr h="257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b="1" i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SN</a:t>
                      </a:r>
                      <a:endParaRPr/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b="1" i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Methods with Description</a:t>
                      </a:r>
                      <a:endParaRPr/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</a:tr>
              <a:tr h="25785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b="0" i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/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b="0" i="0" u="sng" strike="noStrike" cap="none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          </a:ext>
                            </a:extLst>
                          </a:hlinkClick>
                        </a:rPr>
                        <a:t>dict.clear()</a:t>
                      </a:r>
                      <a:endParaRPr sz="1600" b="0" i="0" u="sng" strike="noStrike" cap="none">
                        <a:solidFill>
                          <a:srgbClr val="0000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3F4"/>
                    </a:solidFill>
                  </a:tcPr>
                </a:tc>
              </a:tr>
              <a:tr h="2578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b="0" i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Removes all elements of dictionary </a:t>
                      </a:r>
                      <a:r>
                        <a:rPr lang="en-GB" sz="1600" b="0" i="1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dict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9FA"/>
                    </a:solidFill>
                  </a:tcPr>
                </a:tc>
              </a:tr>
              <a:tr h="25785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b="0" i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  <a:endParaRPr/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b="0" i="0" u="sng" strike="noStrike" cap="none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          </a:ext>
                            </a:extLst>
                          </a:hlinkClick>
                        </a:rPr>
                        <a:t>dict.copy()</a:t>
                      </a:r>
                      <a:endParaRPr sz="1600" b="0" i="0" u="sng" strike="noStrike" cap="none">
                        <a:solidFill>
                          <a:srgbClr val="0000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3F4"/>
                    </a:solidFill>
                  </a:tcPr>
                </a:tc>
              </a:tr>
              <a:tr h="2578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b="0" i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Returns a shallow copy of dictionary </a:t>
                      </a:r>
                      <a:r>
                        <a:rPr lang="en-GB" sz="1600" b="0" i="1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dict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9FA"/>
                    </a:solidFill>
                  </a:tcPr>
                </a:tc>
              </a:tr>
              <a:tr h="25785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b="0" i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  <a:endParaRPr/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b="0" i="0" u="sng" strike="noStrike" cap="none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          </a:ext>
                            </a:extLst>
                          </a:hlinkClick>
                        </a:rPr>
                        <a:t>dict.fromkeys()</a:t>
                      </a:r>
                      <a:endParaRPr sz="1600" b="0" i="0" u="sng" strike="noStrike" cap="none">
                        <a:solidFill>
                          <a:srgbClr val="0000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3F4"/>
                    </a:solidFill>
                  </a:tcPr>
                </a:tc>
              </a:tr>
              <a:tr h="355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b="0" i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Create a new dictionary with keys from seq and values </a:t>
                      </a:r>
                      <a:r>
                        <a:rPr lang="en-GB" sz="1600" b="0" i="1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set</a:t>
                      </a:r>
                      <a:r>
                        <a:rPr lang="en-GB" sz="1600" b="0" i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to </a:t>
                      </a:r>
                      <a:r>
                        <a:rPr lang="en-GB" sz="1600" b="0" i="1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value</a:t>
                      </a:r>
                      <a:r>
                        <a:rPr lang="en-GB" sz="1600" b="0" i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.</a:t>
                      </a:r>
                      <a:endParaRPr/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9FA"/>
                    </a:solidFill>
                  </a:tcPr>
                </a:tc>
              </a:tr>
              <a:tr h="25785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b="0" i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</a:t>
                      </a:r>
                      <a:endParaRPr/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b="0" i="0" u="sng" strike="noStrike" cap="none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          </a:ext>
                            </a:extLst>
                          </a:hlinkClick>
                        </a:rPr>
                        <a:t>dict.get(key, default=None)</a:t>
                      </a:r>
                      <a:endParaRPr sz="1600" b="0" i="0" u="sng" strike="noStrike" cap="none">
                        <a:solidFill>
                          <a:srgbClr val="0000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3F4"/>
                    </a:solidFill>
                  </a:tcPr>
                </a:tc>
              </a:tr>
              <a:tr h="355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b="0" i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For </a:t>
                      </a:r>
                      <a:r>
                        <a:rPr lang="en-GB" sz="1600" b="0" i="1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key</a:t>
                      </a:r>
                      <a:r>
                        <a:rPr lang="en-GB" sz="1600" b="0" i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key, returns value or default if key not in dictionary</a:t>
                      </a:r>
                      <a:endParaRPr/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9FA"/>
                    </a:solidFill>
                  </a:tcPr>
                </a:tc>
              </a:tr>
              <a:tr h="25785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b="0" i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</a:t>
                      </a:r>
                      <a:endParaRPr/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b="0" i="0" u="sng" strike="noStrike" cap="none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          </a:ext>
                            </a:extLst>
                          </a:hlinkClick>
                        </a:rPr>
                        <a:t>dict.has_key(key)</a:t>
                      </a:r>
                      <a:endParaRPr sz="1600" b="0" i="0" u="sng" strike="noStrike" cap="none">
                        <a:solidFill>
                          <a:srgbClr val="0000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3F4"/>
                    </a:solidFill>
                  </a:tcPr>
                </a:tc>
              </a:tr>
              <a:tr h="2578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b="0" i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Returns </a:t>
                      </a:r>
                      <a:r>
                        <a:rPr lang="en-GB" sz="1600" b="0" i="1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true</a:t>
                      </a:r>
                      <a:r>
                        <a:rPr lang="en-GB" sz="1600" b="0" i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if key in dictionary </a:t>
                      </a:r>
                      <a:r>
                        <a:rPr lang="en-GB" sz="1600" b="0" i="1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dict</a:t>
                      </a:r>
                      <a:r>
                        <a:rPr lang="en-GB" sz="1600" b="0" i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, </a:t>
                      </a:r>
                      <a:r>
                        <a:rPr lang="en-GB" sz="1600" b="0" i="1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false</a:t>
                      </a:r>
                      <a:r>
                        <a:rPr lang="en-GB" sz="1600" b="0" i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otherwise</a:t>
                      </a:r>
                      <a:endParaRPr/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9FA"/>
                    </a:solidFill>
                  </a:tcPr>
                </a:tc>
              </a:tr>
              <a:tr h="25785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b="0" i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5</a:t>
                      </a:r>
                      <a:endParaRPr/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b="0" i="0" u="sng" strike="noStrike" cap="none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          </a:ext>
                            </a:extLst>
                          </a:hlinkClick>
                        </a:rPr>
                        <a:t>dict.items()</a:t>
                      </a:r>
                      <a:endParaRPr sz="1600" b="0" i="0" u="sng" strike="noStrike" cap="none">
                        <a:solidFill>
                          <a:srgbClr val="0000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3F4"/>
                    </a:solidFill>
                  </a:tcPr>
                </a:tc>
              </a:tr>
              <a:tr h="2578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b="0" i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Returns a list of </a:t>
                      </a:r>
                      <a:r>
                        <a:rPr lang="en-GB" sz="1600" b="0" i="1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dict</a:t>
                      </a:r>
                      <a:r>
                        <a:rPr lang="en-GB" sz="1600" b="0" i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's (key, value) tuple pairs</a:t>
                      </a:r>
                      <a:endParaRPr/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9FA"/>
                    </a:solidFill>
                  </a:tcPr>
                </a:tc>
              </a:tr>
              <a:tr h="25785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b="0" i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6</a:t>
                      </a:r>
                      <a:endParaRPr/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b="0" i="0" u="sng" strike="noStrike" cap="none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          </a:ext>
                            </a:extLst>
                          </a:hlinkClick>
                        </a:rPr>
                        <a:t>dict.keys()</a:t>
                      </a:r>
                      <a:endParaRPr sz="1600" b="0" i="0" u="sng" strike="noStrike" cap="none">
                        <a:solidFill>
                          <a:srgbClr val="0000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3F4"/>
                    </a:solidFill>
                  </a:tcPr>
                </a:tc>
              </a:tr>
              <a:tr h="2578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b="0" i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Returns list of dictionary dict's keys</a:t>
                      </a:r>
                      <a:endParaRPr/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9FA"/>
                    </a:solidFill>
                  </a:tcPr>
                </a:tc>
              </a:tr>
              <a:tr h="25785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b="0" i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7</a:t>
                      </a:r>
                      <a:endParaRPr/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b="0" i="0" u="sng" strike="noStrike" cap="none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          </a:ext>
                            </a:extLst>
                          </a:hlinkClick>
                        </a:rPr>
                        <a:t>dict.setdefault(key, default=None)</a:t>
                      </a:r>
                      <a:endParaRPr sz="1600" b="0" i="0" u="sng" strike="noStrike" cap="none">
                        <a:solidFill>
                          <a:srgbClr val="0000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3F4"/>
                    </a:solidFill>
                  </a:tcPr>
                </a:tc>
              </a:tr>
              <a:tr h="355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b="0" i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Similar to get(), but will set dict[key]=default if </a:t>
                      </a:r>
                      <a:r>
                        <a:rPr lang="en-GB" sz="1600" b="0" i="1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key</a:t>
                      </a:r>
                      <a:r>
                        <a:rPr lang="en-GB" sz="1600" b="0" i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is not already in dict</a:t>
                      </a:r>
                      <a:endParaRPr/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9FA"/>
                    </a:solidFill>
                  </a:tcPr>
                </a:tc>
              </a:tr>
              <a:tr h="25785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b="0" i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8</a:t>
                      </a:r>
                      <a:endParaRPr/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b="0" i="0" u="sng" strike="noStrike" cap="none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          </a:ext>
                            </a:extLst>
                          </a:hlinkClick>
                        </a:rPr>
                        <a:t>dict.update(dict2)</a:t>
                      </a:r>
                      <a:endParaRPr sz="1600" b="0" i="0" u="sng" strike="noStrike" cap="none">
                        <a:solidFill>
                          <a:srgbClr val="0000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3F4"/>
                    </a:solidFill>
                  </a:tcPr>
                </a:tc>
              </a:tr>
              <a:tr h="2578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b="0" i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Adds dictionary </a:t>
                      </a:r>
                      <a:r>
                        <a:rPr lang="en-GB" sz="1600" b="0" i="1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dict2</a:t>
                      </a:r>
                      <a:r>
                        <a:rPr lang="en-GB" sz="1600" b="0" i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's key-values pairs to </a:t>
                      </a:r>
                      <a:r>
                        <a:rPr lang="en-GB" sz="1600" b="0" i="1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dict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9FA"/>
                    </a:solidFill>
                  </a:tcPr>
                </a:tc>
              </a:tr>
              <a:tr h="25785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b="0" i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9</a:t>
                      </a:r>
                      <a:endParaRPr/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b="0" i="0" u="sng" strike="noStrike" cap="none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          </a:ext>
                            </a:extLst>
                          </a:hlinkClick>
                        </a:rPr>
                        <a:t>dict.values()</a:t>
                      </a:r>
                      <a:endParaRPr sz="1600" b="0" i="0" u="sng" strike="noStrike" cap="none">
                        <a:solidFill>
                          <a:srgbClr val="0000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3F4"/>
                    </a:solidFill>
                  </a:tcPr>
                </a:tc>
              </a:tr>
              <a:tr h="2578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b="0" i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Returns list of dictionary </a:t>
                      </a:r>
                      <a:r>
                        <a:rPr lang="en-GB" sz="1600" b="0" i="1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dict2</a:t>
                      </a:r>
                      <a:r>
                        <a:rPr lang="en-GB" sz="1600" b="0" i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's values</a:t>
                      </a:r>
                      <a:endParaRPr/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9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5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561" name="Google Shape;561;p45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https://www.geeksforgeeks.org/python-list/</a:t>
            </a:r>
            <a:endParaRPr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GB" b="0" i="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https://www.tnstate.edu/faculty/fyao/COMP3050/Py-Slides-5.ppt</a:t>
            </a:r>
            <a:endParaRPr/>
          </a:p>
        </p:txBody>
      </p:sp>
      <p:sp>
        <p:nvSpPr>
          <p:cNvPr id="562" name="Google Shape;562;p45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6/1/24</a:t>
            </a:r>
            <a:endParaRPr/>
          </a:p>
        </p:txBody>
      </p:sp>
      <p:sp>
        <p:nvSpPr>
          <p:cNvPr id="563" name="Google Shape;563;p45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52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0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GB"/>
              <a:t>Indexing and Slicing Lists</a:t>
            </a:r>
            <a:endParaRPr/>
          </a:p>
        </p:txBody>
      </p:sp>
      <p:sp>
        <p:nvSpPr>
          <p:cNvPr id="136" name="Google Shape;136;p60"/>
          <p:cNvSpPr txBox="1">
            <a:spLocks noGrp="1"/>
          </p:cNvSpPr>
          <p:nvPr>
            <p:ph type="body" idx="1"/>
          </p:nvPr>
        </p:nvSpPr>
        <p:spPr>
          <a:xfrm>
            <a:off x="1024127" y="1902542"/>
            <a:ext cx="9813206" cy="4568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 fontScale="25000" lnSpcReduction="20000"/>
          </a:bodyPr>
          <a:lstStyle/>
          <a:p>
            <a:pPr marL="91440" lvl="0" indent="-177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GB" sz="11200"/>
              <a:t>Indexing lists</a:t>
            </a:r>
            <a:endParaRPr/>
          </a:p>
          <a:p>
            <a:pPr marL="548640" lvl="1" indent="-177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GB" sz="11200"/>
              <a:t>  Just as with tuples, supply the position number of the element in brackets</a:t>
            </a:r>
            <a:endParaRPr sz="8600"/>
          </a:p>
          <a:p>
            <a: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225000"/>
              <a:buNone/>
            </a:pPr>
            <a:r>
              <a:rPr lang="en-GB" sz="3200"/>
              <a:t>  </a:t>
            </a:r>
            <a:r>
              <a:rPr lang="en-GB" sz="9600">
                <a:latin typeface="Courier New"/>
                <a:ea typeface="Courier New"/>
                <a:cs typeface="Courier New"/>
                <a:sym typeface="Courier New"/>
              </a:rPr>
              <a:t>print "At index", index, "is",inventory[index]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sz="28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sz="2800"/>
          </a:p>
          <a:p>
            <a:pPr marL="91440" lvl="0" indent="-177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GB" sz="11200"/>
              <a:t>Slicing  lists</a:t>
            </a:r>
            <a:endParaRPr/>
          </a:p>
          <a:p>
            <a:pPr marL="548640" lvl="1" indent="-177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GB" sz="11200"/>
              <a:t> Just as with tuples, supply the two end points, separated by a colon, in brackets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ct val="189473"/>
              <a:buFont typeface="Twentieth Century"/>
              <a:buNone/>
            </a:pPr>
            <a:endParaRPr sz="3800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80000"/>
              <a:buFont typeface="Courier New"/>
              <a:buNone/>
            </a:pPr>
            <a:r>
              <a:rPr lang="en-GB" sz="4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600">
                <a:latin typeface="Courier New"/>
                <a:ea typeface="Courier New"/>
                <a:cs typeface="Courier New"/>
                <a:sym typeface="Courier New"/>
              </a:rPr>
              <a:t>print inventory[begin:end]</a:t>
            </a:r>
            <a:endParaRPr sz="9600"/>
          </a:p>
          <a:p>
            <a:pPr marL="9144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None/>
            </a:pPr>
            <a:endParaRPr sz="2400"/>
          </a:p>
          <a:p>
            <a:pPr marL="9144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None/>
            </a:pPr>
            <a:endParaRPr/>
          </a:p>
        </p:txBody>
      </p:sp>
      <p:sp>
        <p:nvSpPr>
          <p:cNvPr id="137" name="Google Shape;137;p60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5/31/24</a:t>
            </a:r>
            <a:endParaRPr/>
          </a:p>
        </p:txBody>
      </p:sp>
      <p:sp>
        <p:nvSpPr>
          <p:cNvPr id="138" name="Google Shape;138;p60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GB"/>
              <a:t>Concatenating Lists</a:t>
            </a:r>
            <a:endParaRPr/>
          </a:p>
        </p:txBody>
      </p:sp>
      <p:sp>
        <p:nvSpPr>
          <p:cNvPr id="144" name="Google Shape;144;p11"/>
          <p:cNvSpPr txBox="1">
            <a:spLocks noGrp="1"/>
          </p:cNvSpPr>
          <p:nvPr>
            <p:ph type="body" idx="1"/>
          </p:nvPr>
        </p:nvSpPr>
        <p:spPr>
          <a:xfrm>
            <a:off x="914400" y="2084832"/>
            <a:ext cx="10896600" cy="4224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Courier New"/>
              <a:buNone/>
            </a:pP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GB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inventory = ["sword", "armor", "shield", </a:t>
            </a:r>
            <a:endParaRPr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rPr lang="en-GB" sz="2400"/>
              <a:t>                                                          </a:t>
            </a:r>
            <a:r>
              <a:rPr lang="en-GB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"healing potion"]</a:t>
            </a:r>
            <a:endParaRPr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rPr lang="en-GB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chest = ["gold", "gems"]</a:t>
            </a:r>
            <a:endParaRPr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rPr lang="en-GB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inventory += chest</a:t>
            </a:r>
            <a:endParaRPr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rPr lang="en-GB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inventory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lang="en-GB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['sword', 'armor', 'shield', 'healing potion', 'gold', 'gems']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GB" sz="2800">
                <a:solidFill>
                  <a:schemeClr val="dk1"/>
                </a:solidFill>
              </a:rPr>
              <a:t>Just as with tuples, concatenation operator, +, works with lists</a:t>
            </a:r>
            <a:endParaRPr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Courier New"/>
              <a:buNone/>
            </a:pP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 sz="2800"/>
          </a:p>
        </p:txBody>
      </p:sp>
      <p:sp>
        <p:nvSpPr>
          <p:cNvPr id="145" name="Google Shape;145;p11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5/31/24</a:t>
            </a:r>
            <a:endParaRPr/>
          </a:p>
        </p:txBody>
      </p:sp>
      <p:sp>
        <p:nvSpPr>
          <p:cNvPr id="146" name="Google Shape;146;p11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GB"/>
              <a:t>Understanding List Mutability</a:t>
            </a:r>
            <a:endParaRPr/>
          </a:p>
        </p:txBody>
      </p:sp>
      <p:sp>
        <p:nvSpPr>
          <p:cNvPr id="152" name="Google Shape;152;p61"/>
          <p:cNvSpPr txBox="1">
            <a:spLocks noGrp="1"/>
          </p:cNvSpPr>
          <p:nvPr>
            <p:ph type="body" idx="1"/>
          </p:nvPr>
        </p:nvSpPr>
        <p:spPr>
          <a:xfrm>
            <a:off x="1024127" y="1902542"/>
            <a:ext cx="9813206" cy="4568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91440" lvl="0" indent="-177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GB" sz="2800" b="1"/>
              <a:t>Mutable: </a:t>
            </a:r>
            <a:r>
              <a:rPr lang="en-GB" sz="2800"/>
              <a:t>Changeable</a:t>
            </a:r>
            <a:endParaRPr/>
          </a:p>
          <a:p>
            <a:pPr marL="91440" lvl="0" indent="-177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GB" sz="2800"/>
              <a:t>Lists are mutable</a:t>
            </a:r>
            <a:endParaRPr/>
          </a:p>
          <a:p>
            <a:pPr marL="548640" lvl="1" indent="-177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GB" sz="2800"/>
              <a:t>  Elements (or slices) can be added</a:t>
            </a:r>
            <a:endParaRPr/>
          </a:p>
          <a:p>
            <a:pPr marL="548640" lvl="1" indent="-177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GB" sz="2800"/>
              <a:t> Elements (or slices) can be removed</a:t>
            </a:r>
            <a:endParaRPr/>
          </a:p>
          <a:p>
            <a:pPr marL="54864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endParaRPr sz="2800"/>
          </a:p>
          <a:p>
            <a:pPr marL="9144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Arial"/>
              <a:buNone/>
            </a:pPr>
            <a:endParaRPr/>
          </a:p>
        </p:txBody>
      </p:sp>
      <p:sp>
        <p:nvSpPr>
          <p:cNvPr id="153" name="Google Shape;153;p61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5/31/24</a:t>
            </a:r>
            <a:endParaRPr/>
          </a:p>
        </p:txBody>
      </p:sp>
      <p:sp>
        <p:nvSpPr>
          <p:cNvPr id="154" name="Google Shape;154;p61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2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GB"/>
              <a:t>Assigning a New List Element by Index</a:t>
            </a:r>
            <a:endParaRPr/>
          </a:p>
        </p:txBody>
      </p:sp>
      <p:sp>
        <p:nvSpPr>
          <p:cNvPr id="160" name="Google Shape;160;p62"/>
          <p:cNvSpPr txBox="1">
            <a:spLocks noGrp="1"/>
          </p:cNvSpPr>
          <p:nvPr>
            <p:ph type="body" idx="1"/>
          </p:nvPr>
        </p:nvSpPr>
        <p:spPr>
          <a:xfrm>
            <a:off x="914400" y="2084832"/>
            <a:ext cx="10896600" cy="4224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Courier New"/>
              <a:buNone/>
            </a:pP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GB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inventory = ["sword", "armor", "shield", </a:t>
            </a:r>
            <a:endParaRPr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rPr lang="en-GB" sz="2400"/>
              <a:t>                                                          </a:t>
            </a:r>
            <a:r>
              <a:rPr lang="en-GB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"healing potion“, </a:t>
            </a: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"gold", "gems"]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rPr lang="en-GB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inventory[0] = "crossbow”</a:t>
            </a:r>
            <a:endParaRPr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rPr lang="en-GB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print inventory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rPr lang="en-GB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 crossbow</a:t>
            </a:r>
            <a:r>
              <a:rPr lang="en-GB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', 'armor', 'shield', 'healing potion', 'gold', 'gems']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GB" sz="2800">
                <a:solidFill>
                  <a:schemeClr val="dk1"/>
                </a:solidFill>
              </a:rPr>
              <a:t>Just as with tuples, </a:t>
            </a:r>
            <a:r>
              <a:rPr lang="en-GB" sz="2800"/>
              <a:t>you can assign a value to an existing list element</a:t>
            </a:r>
            <a:endParaRPr sz="280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 sz="2800"/>
          </a:p>
        </p:txBody>
      </p:sp>
      <p:sp>
        <p:nvSpPr>
          <p:cNvPr id="161" name="Google Shape;161;p62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5/31/24</a:t>
            </a:r>
            <a:endParaRPr/>
          </a:p>
        </p:txBody>
      </p:sp>
      <p:sp>
        <p:nvSpPr>
          <p:cNvPr id="162" name="Google Shape;162;p62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1939</Words>
  <Application>Microsoft Office PowerPoint</Application>
  <PresentationFormat>Widescreen</PresentationFormat>
  <Paragraphs>441</Paragraphs>
  <Slides>52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Arial</vt:lpstr>
      <vt:lpstr>Calibri</vt:lpstr>
      <vt:lpstr>Courier New</vt:lpstr>
      <vt:lpstr>Noto Sans Symbols</vt:lpstr>
      <vt:lpstr>Twentieth Century</vt:lpstr>
      <vt:lpstr>Verdana</vt:lpstr>
      <vt:lpstr>Integral</vt:lpstr>
      <vt:lpstr>ADVANCED DATA STORAGE TECHNIQUE IN PYTHON: LIST AND DICTIONARY</vt:lpstr>
      <vt:lpstr>Objectives</vt:lpstr>
      <vt:lpstr>Lists</vt:lpstr>
      <vt:lpstr>Creating a List</vt:lpstr>
      <vt:lpstr>Using len() and in with Lists </vt:lpstr>
      <vt:lpstr>Indexing and Slicing Lists</vt:lpstr>
      <vt:lpstr>Concatenating Lists</vt:lpstr>
      <vt:lpstr>Understanding List Mutability</vt:lpstr>
      <vt:lpstr>Assigning a New List Element by Index</vt:lpstr>
      <vt:lpstr>Assigning a New List Slice</vt:lpstr>
      <vt:lpstr>Deleting a List Element</vt:lpstr>
      <vt:lpstr>Deleting a List Slice</vt:lpstr>
      <vt:lpstr>Inventory Program</vt:lpstr>
      <vt:lpstr>Inventory Program</vt:lpstr>
      <vt:lpstr>Inventory Program</vt:lpstr>
      <vt:lpstr>Inventory Program</vt:lpstr>
      <vt:lpstr>Inventory Program</vt:lpstr>
      <vt:lpstr>Inventory Program</vt:lpstr>
      <vt:lpstr>Inventory Program</vt:lpstr>
      <vt:lpstr>Inventory Program</vt:lpstr>
      <vt:lpstr>Inventory Program</vt:lpstr>
      <vt:lpstr>Using List Methods</vt:lpstr>
      <vt:lpstr>Selected List Methods</vt:lpstr>
      <vt:lpstr>The List append() Method</vt:lpstr>
      <vt:lpstr>The List append() Method</vt:lpstr>
      <vt:lpstr>The List sort() Method</vt:lpstr>
      <vt:lpstr>The List sort() Method</vt:lpstr>
      <vt:lpstr>Using Nested Sequences</vt:lpstr>
      <vt:lpstr>Creating Nested Sequences</vt:lpstr>
      <vt:lpstr>Accessing Nested Elements</vt:lpstr>
      <vt:lpstr>Unpacking a Sequence</vt:lpstr>
      <vt:lpstr>Accessing Elements of a Nested Sequence</vt:lpstr>
      <vt:lpstr>Appending Elements to a Nested Sequence</vt:lpstr>
      <vt:lpstr>Shared References</vt:lpstr>
      <vt:lpstr>Shared References</vt:lpstr>
      <vt:lpstr>Shared References</vt:lpstr>
      <vt:lpstr>Shared References</vt:lpstr>
      <vt:lpstr>Using Dictionaries</vt:lpstr>
      <vt:lpstr>Creating Dictionaries</vt:lpstr>
      <vt:lpstr>Using a Key to Retrieve a Value</vt:lpstr>
      <vt:lpstr>Testing for a Key with the in Operator</vt:lpstr>
      <vt:lpstr>The Dictionary get() Method</vt:lpstr>
      <vt:lpstr>Adding a Key-Value Pair</vt:lpstr>
      <vt:lpstr>Deleting a Key-Value Pair</vt:lpstr>
      <vt:lpstr>Geek Translator Program</vt:lpstr>
      <vt:lpstr>Geek Translator Program</vt:lpstr>
      <vt:lpstr>Geek Translator Program</vt:lpstr>
      <vt:lpstr>Geek Translator Program</vt:lpstr>
      <vt:lpstr>Dictionary Requirements</vt:lpstr>
      <vt:lpstr>Built-in Dictionary Functions:</vt:lpstr>
      <vt:lpstr>Built-in Dictionary Methods: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DATA STORAGE TECHNIQUE IN PYTHON: LIST AND DICTIONARY</dc:title>
  <dc:creator>Microsoft Office User</dc:creator>
  <cp:lastModifiedBy>Microsoft account</cp:lastModifiedBy>
  <cp:revision>1</cp:revision>
  <dcterms:created xsi:type="dcterms:W3CDTF">2024-05-31T15:17:36Z</dcterms:created>
  <dcterms:modified xsi:type="dcterms:W3CDTF">2024-06-03T10:51:58Z</dcterms:modified>
</cp:coreProperties>
</file>