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0" r:id="rId3"/>
    <p:sldId id="279" r:id="rId4"/>
    <p:sldId id="278" r:id="rId5"/>
    <p:sldId id="277" r:id="rId6"/>
    <p:sldId id="276" r:id="rId7"/>
    <p:sldId id="275" r:id="rId8"/>
    <p:sldId id="274" r:id="rId9"/>
    <p:sldId id="273" r:id="rId10"/>
    <p:sldId id="272" r:id="rId11"/>
    <p:sldId id="271" r:id="rId12"/>
    <p:sldId id="265" r:id="rId13"/>
    <p:sldId id="263" r:id="rId14"/>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73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FA326BDC-2B44-4637-9C8A-185436FBDA66}" type="datetimeFigureOut">
              <a:rPr lang="en-US" smtClean="0"/>
              <a:t>6/11/2024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08685707-8180-42C3-B15F-182F7ACB0FEA}" type="slidenum">
              <a:rPr lang="en-US" smtClean="0"/>
              <a:t>‹#›</a:t>
            </a:fld>
            <a:endParaRPr lang="en-US"/>
          </a:p>
        </p:txBody>
      </p:sp>
    </p:spTree>
    <p:extLst>
      <p:ext uri="{BB962C8B-B14F-4D97-AF65-F5344CB8AC3E}">
        <p14:creationId xmlns:p14="http://schemas.microsoft.com/office/powerpoint/2010/main" val="333399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0" i="0">
                <a:solidFill>
                  <a:srgbClr val="332C2C"/>
                </a:solidFill>
                <a:latin typeface="Times New Roman"/>
                <a:cs typeface="Times New Roman"/>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07" y="1078881"/>
            <a:ext cx="16563085" cy="1394460"/>
          </a:xfrm>
          <a:prstGeom prst="rect">
            <a:avLst/>
          </a:prstGeom>
        </p:spPr>
        <p:txBody>
          <a:bodyPr wrap="square" lIns="0" tIns="0" rIns="0" bIns="0">
            <a:spAutoFit/>
          </a:bodyPr>
          <a:lstStyle>
            <a:lvl1pPr>
              <a:defRPr sz="6000" b="0" i="0">
                <a:solidFill>
                  <a:srgbClr val="332C2C"/>
                </a:solidFill>
                <a:latin typeface="Times New Roman"/>
                <a:cs typeface="Times New Roman"/>
              </a:defRPr>
            </a:lvl1pPr>
          </a:lstStyle>
          <a:p>
            <a:endParaRPr/>
          </a:p>
        </p:txBody>
      </p:sp>
      <p:sp>
        <p:nvSpPr>
          <p:cNvPr id="3" name="Holder 3"/>
          <p:cNvSpPr>
            <a:spLocks noGrp="1"/>
          </p:cNvSpPr>
          <p:nvPr>
            <p:ph type="body" idx="1"/>
          </p:nvPr>
        </p:nvSpPr>
        <p:spPr>
          <a:xfrm>
            <a:off x="1615249" y="3414852"/>
            <a:ext cx="7433945" cy="299847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8350" y="4427537"/>
            <a:ext cx="16764000" cy="1444626"/>
          </a:xfrm>
          <a:prstGeom prst="rect">
            <a:avLst/>
          </a:prstGeom>
        </p:spPr>
        <p:txBody>
          <a:bodyPr vert="horz" wrap="square" lIns="0" tIns="49530" rIns="0" bIns="0" rtlCol="0">
            <a:spAutoFit/>
          </a:bodyPr>
          <a:lstStyle/>
          <a:p>
            <a:pPr marL="548640" marR="5080" indent="-640080" algn="ctr">
              <a:lnSpc>
                <a:spcPts val="12000"/>
              </a:lnSpc>
            </a:pPr>
            <a:r>
              <a:rPr lang="en-US" sz="8000" spc="215" dirty="0"/>
              <a:t>AI &amp; ML Tools, Libraries, Software</a:t>
            </a:r>
            <a:endParaRPr lang="en-US" sz="8000" dirty="0"/>
          </a:p>
        </p:txBody>
      </p:sp>
      <p:sp>
        <p:nvSpPr>
          <p:cNvPr id="3" name="object 3"/>
          <p:cNvSpPr/>
          <p:nvPr/>
        </p:nvSpPr>
        <p:spPr>
          <a:xfrm>
            <a:off x="0" y="12"/>
            <a:ext cx="18288000" cy="2550795"/>
          </a:xfrm>
          <a:custGeom>
            <a:avLst/>
            <a:gdLst/>
            <a:ahLst/>
            <a:cxnLst/>
            <a:rect l="l" t="t" r="r" b="b"/>
            <a:pathLst>
              <a:path w="18288000" h="2550795">
                <a:moveTo>
                  <a:pt x="18287988" y="526821"/>
                </a:moveTo>
                <a:lnTo>
                  <a:pt x="3380956" y="526821"/>
                </a:lnTo>
                <a:lnTo>
                  <a:pt x="3399358" y="512914"/>
                </a:lnTo>
                <a:lnTo>
                  <a:pt x="3439884" y="483222"/>
                </a:lnTo>
                <a:lnTo>
                  <a:pt x="3480841" y="454215"/>
                </a:lnTo>
                <a:lnTo>
                  <a:pt x="3522243" y="425958"/>
                </a:lnTo>
                <a:lnTo>
                  <a:pt x="3564115" y="398475"/>
                </a:lnTo>
                <a:lnTo>
                  <a:pt x="3606482" y="371843"/>
                </a:lnTo>
                <a:lnTo>
                  <a:pt x="3649370" y="346113"/>
                </a:lnTo>
                <a:lnTo>
                  <a:pt x="3692779" y="321335"/>
                </a:lnTo>
                <a:lnTo>
                  <a:pt x="3733800" y="298945"/>
                </a:lnTo>
                <a:lnTo>
                  <a:pt x="3775430" y="277202"/>
                </a:lnTo>
                <a:lnTo>
                  <a:pt x="3817683" y="256120"/>
                </a:lnTo>
                <a:lnTo>
                  <a:pt x="3860584" y="235686"/>
                </a:lnTo>
                <a:lnTo>
                  <a:pt x="3904119" y="215900"/>
                </a:lnTo>
                <a:lnTo>
                  <a:pt x="3948328" y="196748"/>
                </a:lnTo>
                <a:lnTo>
                  <a:pt x="3993210" y="178231"/>
                </a:lnTo>
                <a:lnTo>
                  <a:pt x="4038790" y="160350"/>
                </a:lnTo>
                <a:lnTo>
                  <a:pt x="4085056" y="143078"/>
                </a:lnTo>
                <a:lnTo>
                  <a:pt x="4132046" y="126441"/>
                </a:lnTo>
                <a:lnTo>
                  <a:pt x="4179747" y="110413"/>
                </a:lnTo>
                <a:lnTo>
                  <a:pt x="4228198" y="94996"/>
                </a:lnTo>
                <a:lnTo>
                  <a:pt x="4277398" y="80187"/>
                </a:lnTo>
                <a:lnTo>
                  <a:pt x="4327360" y="65989"/>
                </a:lnTo>
                <a:lnTo>
                  <a:pt x="4378096" y="52387"/>
                </a:lnTo>
                <a:lnTo>
                  <a:pt x="4429620" y="39370"/>
                </a:lnTo>
                <a:lnTo>
                  <a:pt x="4481931" y="26949"/>
                </a:lnTo>
                <a:lnTo>
                  <a:pt x="4535068" y="15113"/>
                </a:lnTo>
                <a:lnTo>
                  <a:pt x="4589030" y="3860"/>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82"/>
                </a:lnTo>
                <a:lnTo>
                  <a:pt x="3926192" y="144741"/>
                </a:lnTo>
                <a:lnTo>
                  <a:pt x="3881170" y="164261"/>
                </a:lnTo>
                <a:lnTo>
                  <a:pt x="3836809" y="184429"/>
                </a:lnTo>
                <a:lnTo>
                  <a:pt x="3793096" y="205257"/>
                </a:lnTo>
                <a:lnTo>
                  <a:pt x="3750030" y="226745"/>
                </a:lnTo>
                <a:lnTo>
                  <a:pt x="3707574" y="248907"/>
                </a:lnTo>
                <a:lnTo>
                  <a:pt x="3665728" y="271741"/>
                </a:lnTo>
                <a:lnTo>
                  <a:pt x="3621519" y="297053"/>
                </a:lnTo>
                <a:lnTo>
                  <a:pt x="3577869" y="323291"/>
                </a:lnTo>
                <a:lnTo>
                  <a:pt x="3534778" y="350418"/>
                </a:lnTo>
                <a:lnTo>
                  <a:pt x="3492233" y="378345"/>
                </a:lnTo>
                <a:lnTo>
                  <a:pt x="3450183" y="407060"/>
                </a:lnTo>
                <a:lnTo>
                  <a:pt x="3408616" y="436486"/>
                </a:lnTo>
                <a:lnTo>
                  <a:pt x="3367519" y="466585"/>
                </a:lnTo>
                <a:lnTo>
                  <a:pt x="3326866" y="497293"/>
                </a:lnTo>
                <a:lnTo>
                  <a:pt x="3288868" y="526821"/>
                </a:lnTo>
                <a:lnTo>
                  <a:pt x="0" y="526821"/>
                </a:lnTo>
                <a:lnTo>
                  <a:pt x="0" y="574446"/>
                </a:lnTo>
                <a:lnTo>
                  <a:pt x="3229508" y="574446"/>
                </a:lnTo>
                <a:lnTo>
                  <a:pt x="3207308" y="592582"/>
                </a:lnTo>
                <a:lnTo>
                  <a:pt x="3168180" y="625233"/>
                </a:lnTo>
                <a:lnTo>
                  <a:pt x="3129381" y="658241"/>
                </a:lnTo>
                <a:lnTo>
                  <a:pt x="3090888" y="691553"/>
                </a:lnTo>
                <a:lnTo>
                  <a:pt x="3052673" y="725119"/>
                </a:lnTo>
                <a:lnTo>
                  <a:pt x="2976981" y="792784"/>
                </a:lnTo>
                <a:lnTo>
                  <a:pt x="2739758" y="1009802"/>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21"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96"/>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82"/>
                </a:lnTo>
                <a:lnTo>
                  <a:pt x="107251" y="2490000"/>
                </a:lnTo>
                <a:lnTo>
                  <a:pt x="59728" y="2493099"/>
                </a:lnTo>
                <a:lnTo>
                  <a:pt x="12458" y="2493441"/>
                </a:lnTo>
                <a:lnTo>
                  <a:pt x="0" y="2492819"/>
                </a:lnTo>
                <a:lnTo>
                  <a:pt x="0" y="2549702"/>
                </a:lnTo>
                <a:lnTo>
                  <a:pt x="13512" y="2550083"/>
                </a:lnTo>
                <a:lnTo>
                  <a:pt x="30060" y="2550249"/>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01" y="2162454"/>
                </a:lnTo>
                <a:lnTo>
                  <a:pt x="1325003" y="2137587"/>
                </a:lnTo>
                <a:lnTo>
                  <a:pt x="1371765" y="2112149"/>
                </a:lnTo>
                <a:lnTo>
                  <a:pt x="1417955" y="2086305"/>
                </a:lnTo>
                <a:lnTo>
                  <a:pt x="1463903" y="2059927"/>
                </a:lnTo>
                <a:lnTo>
                  <a:pt x="1509509" y="2033066"/>
                </a:lnTo>
                <a:lnTo>
                  <a:pt x="1554759" y="2005774"/>
                </a:lnTo>
                <a:lnTo>
                  <a:pt x="1599653" y="1978050"/>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51"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74" y="1051598"/>
                </a:lnTo>
                <a:lnTo>
                  <a:pt x="3013252" y="835710"/>
                </a:lnTo>
                <a:lnTo>
                  <a:pt x="3088195" y="768667"/>
                </a:lnTo>
                <a:lnTo>
                  <a:pt x="3126016" y="735418"/>
                </a:lnTo>
                <a:lnTo>
                  <a:pt x="3164103" y="702437"/>
                </a:lnTo>
                <a:lnTo>
                  <a:pt x="3202482" y="669759"/>
                </a:lnTo>
                <a:lnTo>
                  <a:pt x="3241167" y="637451"/>
                </a:lnTo>
                <a:lnTo>
                  <a:pt x="3280168" y="605548"/>
                </a:lnTo>
                <a:lnTo>
                  <a:pt x="3319119" y="574446"/>
                </a:lnTo>
                <a:lnTo>
                  <a:pt x="18287988" y="574446"/>
                </a:lnTo>
                <a:lnTo>
                  <a:pt x="18287988" y="526821"/>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18"/>
                </a:lnTo>
                <a:lnTo>
                  <a:pt x="18108041" y="27863"/>
                </a:lnTo>
                <a:lnTo>
                  <a:pt x="18061496" y="37909"/>
                </a:lnTo>
                <a:lnTo>
                  <a:pt x="18014912" y="48768"/>
                </a:lnTo>
                <a:lnTo>
                  <a:pt x="17968303" y="60413"/>
                </a:lnTo>
                <a:lnTo>
                  <a:pt x="17921669" y="72859"/>
                </a:lnTo>
                <a:lnTo>
                  <a:pt x="17875009" y="86106"/>
                </a:lnTo>
                <a:lnTo>
                  <a:pt x="17828337" y="100139"/>
                </a:lnTo>
                <a:lnTo>
                  <a:pt x="17781664" y="114960"/>
                </a:lnTo>
                <a:lnTo>
                  <a:pt x="17734966" y="130568"/>
                </a:lnTo>
                <a:lnTo>
                  <a:pt x="17688281" y="146964"/>
                </a:lnTo>
                <a:lnTo>
                  <a:pt x="17641596"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30" y="378637"/>
                </a:lnTo>
                <a:lnTo>
                  <a:pt x="17129405" y="404558"/>
                </a:lnTo>
                <a:lnTo>
                  <a:pt x="17082974"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3998" y="912647"/>
                </a:lnTo>
                <a:lnTo>
                  <a:pt x="16354349" y="945070"/>
                </a:lnTo>
                <a:lnTo>
                  <a:pt x="16315106" y="977620"/>
                </a:lnTo>
                <a:lnTo>
                  <a:pt x="16276257" y="1010259"/>
                </a:lnTo>
                <a:lnTo>
                  <a:pt x="16237827" y="1042987"/>
                </a:lnTo>
                <a:lnTo>
                  <a:pt x="16199790" y="1075766"/>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25" y="2042223"/>
                </a:lnTo>
                <a:lnTo>
                  <a:pt x="15061565" y="2070493"/>
                </a:lnTo>
                <a:lnTo>
                  <a:pt x="15018309" y="2097773"/>
                </a:lnTo>
                <a:lnTo>
                  <a:pt x="14974431" y="2123998"/>
                </a:lnTo>
                <a:lnTo>
                  <a:pt x="14932660" y="2147773"/>
                </a:lnTo>
                <a:lnTo>
                  <a:pt x="14890166"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82"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12"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74" y="1847710"/>
                </a:lnTo>
                <a:lnTo>
                  <a:pt x="15475611" y="1815071"/>
                </a:lnTo>
                <a:lnTo>
                  <a:pt x="15512504" y="1782114"/>
                </a:lnTo>
                <a:lnTo>
                  <a:pt x="15549106" y="1748878"/>
                </a:lnTo>
                <a:lnTo>
                  <a:pt x="15585428" y="1715439"/>
                </a:lnTo>
                <a:lnTo>
                  <a:pt x="15657373" y="1648104"/>
                </a:lnTo>
                <a:lnTo>
                  <a:pt x="15877286" y="1439024"/>
                </a:lnTo>
                <a:lnTo>
                  <a:pt x="15979610" y="1343406"/>
                </a:lnTo>
                <a:lnTo>
                  <a:pt x="16049867" y="1278902"/>
                </a:lnTo>
                <a:lnTo>
                  <a:pt x="16121749" y="1214005"/>
                </a:lnTo>
                <a:lnTo>
                  <a:pt x="16195243" y="1148930"/>
                </a:lnTo>
                <a:lnTo>
                  <a:pt x="16270364" y="1083856"/>
                </a:lnTo>
                <a:lnTo>
                  <a:pt x="16308515"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83" y="530961"/>
                </a:lnTo>
                <a:lnTo>
                  <a:pt x="17062908" y="503605"/>
                </a:lnTo>
                <a:lnTo>
                  <a:pt x="17108513" y="476770"/>
                </a:lnTo>
                <a:lnTo>
                  <a:pt x="17154500" y="450481"/>
                </a:lnTo>
                <a:lnTo>
                  <a:pt x="17200868" y="424764"/>
                </a:lnTo>
                <a:lnTo>
                  <a:pt x="17248670" y="399072"/>
                </a:lnTo>
                <a:lnTo>
                  <a:pt x="17296537" y="374218"/>
                </a:lnTo>
                <a:lnTo>
                  <a:pt x="17344454" y="350189"/>
                </a:lnTo>
                <a:lnTo>
                  <a:pt x="17392422"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14" y="156133"/>
                </a:lnTo>
                <a:lnTo>
                  <a:pt x="17873434" y="141363"/>
                </a:lnTo>
                <a:lnTo>
                  <a:pt x="17921529" y="127457"/>
                </a:lnTo>
                <a:lnTo>
                  <a:pt x="17969611" y="114388"/>
                </a:lnTo>
                <a:lnTo>
                  <a:pt x="18017655" y="102171"/>
                </a:lnTo>
                <a:lnTo>
                  <a:pt x="18065649" y="90805"/>
                </a:lnTo>
                <a:lnTo>
                  <a:pt x="18113617" y="80289"/>
                </a:lnTo>
                <a:lnTo>
                  <a:pt x="18161521" y="70637"/>
                </a:lnTo>
                <a:lnTo>
                  <a:pt x="18209375" y="61836"/>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Text 2">
            <a:extLst>
              <a:ext uri="{FF2B5EF4-FFF2-40B4-BE49-F238E27FC236}">
                <a16:creationId xmlns:a16="http://schemas.microsoft.com/office/drawing/2014/main" id="{916BE498-B629-436F-AD6D-70670EFB6BAF}"/>
              </a:ext>
            </a:extLst>
          </p:cNvPr>
          <p:cNvSpPr/>
          <p:nvPr/>
        </p:nvSpPr>
        <p:spPr>
          <a:xfrm>
            <a:off x="1537363" y="1254221"/>
            <a:ext cx="9709439" cy="817336"/>
          </a:xfrm>
          <a:prstGeom prst="rect">
            <a:avLst/>
          </a:prstGeom>
          <a:noFill/>
          <a:ln/>
        </p:spPr>
        <p:txBody>
          <a:bodyPr wrap="non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Challenges in Machine Learning</a:t>
            </a:r>
            <a:endParaRPr lang="en-US" sz="5150" dirty="0">
              <a:latin typeface="Verdana" panose="020B0604030504040204" pitchFamily="34" charset="0"/>
              <a:ea typeface="Verdana" panose="020B0604030504040204" pitchFamily="34" charset="0"/>
            </a:endParaRPr>
          </a:p>
        </p:txBody>
      </p:sp>
      <p:sp>
        <p:nvSpPr>
          <p:cNvPr id="9" name="Text 3">
            <a:extLst>
              <a:ext uri="{FF2B5EF4-FFF2-40B4-BE49-F238E27FC236}">
                <a16:creationId xmlns:a16="http://schemas.microsoft.com/office/drawing/2014/main" id="{192E6105-FB0B-4815-A78C-D335BF3D1D7A}"/>
              </a:ext>
            </a:extLst>
          </p:cNvPr>
          <p:cNvSpPr/>
          <p:nvPr/>
        </p:nvSpPr>
        <p:spPr>
          <a:xfrm>
            <a:off x="1537362" y="2593059"/>
            <a:ext cx="2597812"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Data Quality</a:t>
            </a:r>
            <a:endParaRPr lang="en-US" sz="2574" dirty="0">
              <a:latin typeface="Verdana" panose="020B0604030504040204" pitchFamily="34" charset="0"/>
              <a:ea typeface="Verdana" panose="020B0604030504040204" pitchFamily="34" charset="0"/>
            </a:endParaRPr>
          </a:p>
        </p:txBody>
      </p:sp>
      <p:sp>
        <p:nvSpPr>
          <p:cNvPr id="10" name="Text 4">
            <a:extLst>
              <a:ext uri="{FF2B5EF4-FFF2-40B4-BE49-F238E27FC236}">
                <a16:creationId xmlns:a16="http://schemas.microsoft.com/office/drawing/2014/main" id="{F2A7A309-5EE4-41F2-835A-538161611CD6}"/>
              </a:ext>
            </a:extLst>
          </p:cNvPr>
          <p:cNvSpPr/>
          <p:nvPr/>
        </p:nvSpPr>
        <p:spPr>
          <a:xfrm>
            <a:off x="1537362" y="3279781"/>
            <a:ext cx="3048000" cy="4168592"/>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Ensuring high-quality, representative, and unbiased training data is crucial for building effective machine learning models. Poor data can lead to suboptimal performance and biased outputs.</a:t>
            </a:r>
            <a:endParaRPr lang="en-US" sz="2189" dirty="0">
              <a:latin typeface="Verdana" panose="020B0604030504040204" pitchFamily="34" charset="0"/>
              <a:ea typeface="Verdana" panose="020B0604030504040204" pitchFamily="34" charset="0"/>
            </a:endParaRPr>
          </a:p>
        </p:txBody>
      </p:sp>
      <p:sp>
        <p:nvSpPr>
          <p:cNvPr id="11" name="Text 5">
            <a:extLst>
              <a:ext uri="{FF2B5EF4-FFF2-40B4-BE49-F238E27FC236}">
                <a16:creationId xmlns:a16="http://schemas.microsoft.com/office/drawing/2014/main" id="{9D63CACA-F573-4A26-8AF7-E36F1E229105}"/>
              </a:ext>
            </a:extLst>
          </p:cNvPr>
          <p:cNvSpPr/>
          <p:nvPr/>
        </p:nvSpPr>
        <p:spPr>
          <a:xfrm>
            <a:off x="5094390" y="2593059"/>
            <a:ext cx="2597812"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Interpretability</a:t>
            </a:r>
            <a:endParaRPr lang="en-US" sz="2574" dirty="0">
              <a:latin typeface="Verdana" panose="020B0604030504040204" pitchFamily="34" charset="0"/>
              <a:ea typeface="Verdana" panose="020B0604030504040204" pitchFamily="34" charset="0"/>
            </a:endParaRPr>
          </a:p>
        </p:txBody>
      </p:sp>
      <p:sp>
        <p:nvSpPr>
          <p:cNvPr id="12" name="Text 6">
            <a:extLst>
              <a:ext uri="{FF2B5EF4-FFF2-40B4-BE49-F238E27FC236}">
                <a16:creationId xmlns:a16="http://schemas.microsoft.com/office/drawing/2014/main" id="{2463B5A2-A7D1-40DB-811B-102342D6C99D}"/>
              </a:ext>
            </a:extLst>
          </p:cNvPr>
          <p:cNvSpPr/>
          <p:nvPr/>
        </p:nvSpPr>
        <p:spPr>
          <a:xfrm>
            <a:off x="5094390" y="3279781"/>
            <a:ext cx="3048000" cy="4585451"/>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Many complex machine learning models, like neural networks, can be "black boxes" where the reasoning behind their predictions is not easily explainable. Improving model interpretability is an important challenge.</a:t>
            </a:r>
            <a:endParaRPr lang="en-US" sz="2189" dirty="0">
              <a:latin typeface="Verdana" panose="020B0604030504040204" pitchFamily="34" charset="0"/>
              <a:ea typeface="Verdana" panose="020B0604030504040204" pitchFamily="34" charset="0"/>
            </a:endParaRPr>
          </a:p>
        </p:txBody>
      </p:sp>
      <p:sp>
        <p:nvSpPr>
          <p:cNvPr id="13" name="Text 7">
            <a:extLst>
              <a:ext uri="{FF2B5EF4-FFF2-40B4-BE49-F238E27FC236}">
                <a16:creationId xmlns:a16="http://schemas.microsoft.com/office/drawing/2014/main" id="{B4FAB7D0-7211-4ECD-994E-B333180A8743}"/>
              </a:ext>
            </a:extLst>
          </p:cNvPr>
          <p:cNvSpPr/>
          <p:nvPr/>
        </p:nvSpPr>
        <p:spPr>
          <a:xfrm>
            <a:off x="8684470" y="2593058"/>
            <a:ext cx="2597812" cy="817634"/>
          </a:xfrm>
          <a:prstGeom prst="rect">
            <a:avLst/>
          </a:prstGeom>
          <a:noFill/>
          <a:ln/>
        </p:spPr>
        <p:txBody>
          <a:bodyPr wrap="squar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Computational Resources</a:t>
            </a:r>
            <a:endParaRPr lang="en-US" sz="2574" dirty="0">
              <a:latin typeface="Verdana" panose="020B0604030504040204" pitchFamily="34" charset="0"/>
              <a:ea typeface="Verdana" panose="020B0604030504040204" pitchFamily="34" charset="0"/>
            </a:endParaRPr>
          </a:p>
        </p:txBody>
      </p:sp>
      <p:sp>
        <p:nvSpPr>
          <p:cNvPr id="14" name="Text 8">
            <a:extLst>
              <a:ext uri="{FF2B5EF4-FFF2-40B4-BE49-F238E27FC236}">
                <a16:creationId xmlns:a16="http://schemas.microsoft.com/office/drawing/2014/main" id="{1731DD0A-4340-49EE-BFC4-B377F3218499}"/>
              </a:ext>
            </a:extLst>
          </p:cNvPr>
          <p:cNvSpPr/>
          <p:nvPr/>
        </p:nvSpPr>
        <p:spPr>
          <a:xfrm>
            <a:off x="8684470" y="3688599"/>
            <a:ext cx="3048000" cy="4168592"/>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Training and deploying large-scale machine learning models requires significant computational power, memory, and storage. Optimizing resource usage is an ongoing challenge.</a:t>
            </a:r>
            <a:endParaRPr lang="en-US" sz="2189" dirty="0">
              <a:latin typeface="Verdana" panose="020B0604030504040204" pitchFamily="34" charset="0"/>
              <a:ea typeface="Verdana" panose="020B0604030504040204" pitchFamily="34" charset="0"/>
            </a:endParaRPr>
          </a:p>
        </p:txBody>
      </p:sp>
      <p:sp>
        <p:nvSpPr>
          <p:cNvPr id="15" name="Text 9">
            <a:extLst>
              <a:ext uri="{FF2B5EF4-FFF2-40B4-BE49-F238E27FC236}">
                <a16:creationId xmlns:a16="http://schemas.microsoft.com/office/drawing/2014/main" id="{4AC683BA-85DE-4AA0-A9E1-56C276BCA8D4}"/>
              </a:ext>
            </a:extLst>
          </p:cNvPr>
          <p:cNvSpPr/>
          <p:nvPr/>
        </p:nvSpPr>
        <p:spPr>
          <a:xfrm>
            <a:off x="12274550" y="2593058"/>
            <a:ext cx="2597812" cy="817634"/>
          </a:xfrm>
          <a:prstGeom prst="rect">
            <a:avLst/>
          </a:prstGeom>
          <a:noFill/>
          <a:ln/>
        </p:spPr>
        <p:txBody>
          <a:bodyPr wrap="squar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Ethical Considerations</a:t>
            </a:r>
            <a:endParaRPr lang="en-US" sz="2574" dirty="0">
              <a:latin typeface="Verdana" panose="020B0604030504040204" pitchFamily="34" charset="0"/>
              <a:ea typeface="Verdana" panose="020B0604030504040204" pitchFamily="34" charset="0"/>
            </a:endParaRPr>
          </a:p>
        </p:txBody>
      </p:sp>
      <p:sp>
        <p:nvSpPr>
          <p:cNvPr id="16" name="Text 10">
            <a:extLst>
              <a:ext uri="{FF2B5EF4-FFF2-40B4-BE49-F238E27FC236}">
                <a16:creationId xmlns:a16="http://schemas.microsoft.com/office/drawing/2014/main" id="{82490746-B6D0-40DF-ABC9-4E1099DDBFFB}"/>
              </a:ext>
            </a:extLst>
          </p:cNvPr>
          <p:cNvSpPr/>
          <p:nvPr/>
        </p:nvSpPr>
        <p:spPr>
          <a:xfrm>
            <a:off x="12274550" y="3688599"/>
            <a:ext cx="3048000" cy="4585451"/>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As machine learning becomes more prevalent, the need to address ethical concerns like algorithmic bias, privacy, and accountability has grown. Developing responsible AI practices is crucial.</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8992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Text 2">
            <a:extLst>
              <a:ext uri="{FF2B5EF4-FFF2-40B4-BE49-F238E27FC236}">
                <a16:creationId xmlns:a16="http://schemas.microsoft.com/office/drawing/2014/main" id="{02708F8D-1891-437A-9238-0057BD0D93C5}"/>
              </a:ext>
            </a:extLst>
          </p:cNvPr>
          <p:cNvSpPr/>
          <p:nvPr/>
        </p:nvSpPr>
        <p:spPr>
          <a:xfrm>
            <a:off x="2211248" y="1132114"/>
            <a:ext cx="10723662" cy="817336"/>
          </a:xfrm>
          <a:prstGeom prst="rect">
            <a:avLst/>
          </a:prstGeom>
          <a:noFill/>
          <a:ln/>
        </p:spPr>
        <p:txBody>
          <a:bodyPr wrap="non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Future Trends in Machine Learning</a:t>
            </a:r>
            <a:endParaRPr lang="en-US" sz="5150" dirty="0">
              <a:latin typeface="Verdana" panose="020B0604030504040204" pitchFamily="34" charset="0"/>
              <a:ea typeface="Verdana" panose="020B0604030504040204" pitchFamily="34" charset="0"/>
            </a:endParaRPr>
          </a:p>
        </p:txBody>
      </p:sp>
      <p:pic>
        <p:nvPicPr>
          <p:cNvPr id="9" name="Image 0" descr="preencoded.png">
            <a:extLst>
              <a:ext uri="{FF2B5EF4-FFF2-40B4-BE49-F238E27FC236}">
                <a16:creationId xmlns:a16="http://schemas.microsoft.com/office/drawing/2014/main" id="{4DE75CBE-31CA-4C22-B2CA-530BC4246E44}"/>
              </a:ext>
            </a:extLst>
          </p:cNvPr>
          <p:cNvPicPr>
            <a:picLocks noChangeAspect="1"/>
          </p:cNvPicPr>
          <p:nvPr/>
        </p:nvPicPr>
        <p:blipFill>
          <a:blip r:embed="rId2"/>
          <a:stretch>
            <a:fillRect/>
          </a:stretch>
        </p:blipFill>
        <p:spPr>
          <a:xfrm>
            <a:off x="4292416" y="2348974"/>
            <a:ext cx="2050190" cy="1548143"/>
          </a:xfrm>
          <a:prstGeom prst="rect">
            <a:avLst/>
          </a:prstGeom>
        </p:spPr>
      </p:pic>
      <p:sp>
        <p:nvSpPr>
          <p:cNvPr id="10" name="Text 3">
            <a:extLst>
              <a:ext uri="{FF2B5EF4-FFF2-40B4-BE49-F238E27FC236}">
                <a16:creationId xmlns:a16="http://schemas.microsoft.com/office/drawing/2014/main" id="{9F9680FA-5F2D-4ABB-A2C0-4935DBC094B9}"/>
              </a:ext>
            </a:extLst>
          </p:cNvPr>
          <p:cNvSpPr/>
          <p:nvPr/>
        </p:nvSpPr>
        <p:spPr>
          <a:xfrm>
            <a:off x="5254216" y="3052971"/>
            <a:ext cx="126443" cy="521112"/>
          </a:xfrm>
          <a:prstGeom prst="rect">
            <a:avLst/>
          </a:prstGeom>
          <a:noFill/>
          <a:ln/>
        </p:spPr>
        <p:txBody>
          <a:bodyPr wrap="none" rtlCol="0" anchor="t"/>
          <a:lstStyle/>
          <a:p>
            <a:pPr algn="ctr">
              <a:lnSpc>
                <a:spcPts val="4104"/>
              </a:lnSpc>
            </a:pPr>
            <a:r>
              <a:rPr lang="en-US" sz="2736" dirty="0">
                <a:solidFill>
                  <a:srgbClr val="38512F"/>
                </a:solidFill>
                <a:latin typeface="Verdana" panose="020B0604030504040204" pitchFamily="34" charset="0"/>
                <a:ea typeface="Verdana" panose="020B0604030504040204" pitchFamily="34" charset="0"/>
                <a:cs typeface="Lora" pitchFamily="34" charset="-120"/>
              </a:rPr>
              <a:t>1</a:t>
            </a:r>
            <a:endParaRPr lang="en-US" sz="2736" dirty="0">
              <a:latin typeface="Verdana" panose="020B0604030504040204" pitchFamily="34" charset="0"/>
              <a:ea typeface="Verdana" panose="020B0604030504040204" pitchFamily="34" charset="0"/>
            </a:endParaRPr>
          </a:p>
        </p:txBody>
      </p:sp>
      <p:sp>
        <p:nvSpPr>
          <p:cNvPr id="11" name="Text 4">
            <a:extLst>
              <a:ext uri="{FF2B5EF4-FFF2-40B4-BE49-F238E27FC236}">
                <a16:creationId xmlns:a16="http://schemas.microsoft.com/office/drawing/2014/main" id="{CEEC6914-83DF-426F-A03B-A9F6673E3E60}"/>
              </a:ext>
            </a:extLst>
          </p:cNvPr>
          <p:cNvSpPr/>
          <p:nvPr/>
        </p:nvSpPr>
        <p:spPr>
          <a:xfrm>
            <a:off x="6620513" y="2626880"/>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Explainable AI</a:t>
            </a:r>
            <a:endParaRPr lang="en-US" sz="2574" dirty="0">
              <a:latin typeface="Verdana" panose="020B0604030504040204" pitchFamily="34" charset="0"/>
              <a:ea typeface="Verdana" panose="020B0604030504040204" pitchFamily="34" charset="0"/>
            </a:endParaRPr>
          </a:p>
        </p:txBody>
      </p:sp>
      <p:sp>
        <p:nvSpPr>
          <p:cNvPr id="12" name="Text 5">
            <a:extLst>
              <a:ext uri="{FF2B5EF4-FFF2-40B4-BE49-F238E27FC236}">
                <a16:creationId xmlns:a16="http://schemas.microsoft.com/office/drawing/2014/main" id="{EA5D884B-E250-4D60-B6BD-5037EE40699D}"/>
              </a:ext>
            </a:extLst>
          </p:cNvPr>
          <p:cNvSpPr/>
          <p:nvPr/>
        </p:nvSpPr>
        <p:spPr>
          <a:xfrm>
            <a:off x="6620512" y="3202350"/>
            <a:ext cx="6272696" cy="416859"/>
          </a:xfrm>
          <a:prstGeom prst="rect">
            <a:avLst/>
          </a:prstGeom>
          <a:noFill/>
          <a:ln/>
        </p:spPr>
        <p:txBody>
          <a:bodyPr wrap="non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Improving transparency and interpretability of models</a:t>
            </a:r>
            <a:endParaRPr lang="en-US" sz="2189" dirty="0">
              <a:latin typeface="Verdana" panose="020B0604030504040204" pitchFamily="34" charset="0"/>
              <a:ea typeface="Verdana" panose="020B0604030504040204" pitchFamily="34" charset="0"/>
            </a:endParaRPr>
          </a:p>
        </p:txBody>
      </p:sp>
      <p:sp>
        <p:nvSpPr>
          <p:cNvPr id="13" name="Shape 6">
            <a:extLst>
              <a:ext uri="{FF2B5EF4-FFF2-40B4-BE49-F238E27FC236}">
                <a16:creationId xmlns:a16="http://schemas.microsoft.com/office/drawing/2014/main" id="{33409623-9EC8-4649-9732-661A06004206}"/>
              </a:ext>
            </a:extLst>
          </p:cNvPr>
          <p:cNvSpPr/>
          <p:nvPr/>
        </p:nvSpPr>
        <p:spPr>
          <a:xfrm>
            <a:off x="6412010" y="3915323"/>
            <a:ext cx="8155338" cy="17351"/>
          </a:xfrm>
          <a:prstGeom prst="rect">
            <a:avLst/>
          </a:prstGeom>
          <a:solidFill>
            <a:srgbClr val="38512F"/>
          </a:solidFill>
          <a:ln/>
        </p:spPr>
      </p:sp>
      <p:pic>
        <p:nvPicPr>
          <p:cNvPr id="14" name="Image 1" descr="preencoded.png">
            <a:extLst>
              <a:ext uri="{FF2B5EF4-FFF2-40B4-BE49-F238E27FC236}">
                <a16:creationId xmlns:a16="http://schemas.microsoft.com/office/drawing/2014/main" id="{3CC2B771-E76E-4D33-B068-3EC25C74D346}"/>
              </a:ext>
            </a:extLst>
          </p:cNvPr>
          <p:cNvPicPr>
            <a:picLocks noChangeAspect="1"/>
          </p:cNvPicPr>
          <p:nvPr/>
        </p:nvPicPr>
        <p:blipFill>
          <a:blip r:embed="rId3"/>
          <a:stretch>
            <a:fillRect/>
          </a:stretch>
        </p:blipFill>
        <p:spPr>
          <a:xfrm>
            <a:off x="3267321" y="3966519"/>
            <a:ext cx="4100382" cy="1548143"/>
          </a:xfrm>
          <a:prstGeom prst="rect">
            <a:avLst/>
          </a:prstGeom>
        </p:spPr>
      </p:pic>
      <p:sp>
        <p:nvSpPr>
          <p:cNvPr id="15" name="Text 7">
            <a:extLst>
              <a:ext uri="{FF2B5EF4-FFF2-40B4-BE49-F238E27FC236}">
                <a16:creationId xmlns:a16="http://schemas.microsoft.com/office/drawing/2014/main" id="{56F67218-57A0-4DE5-BCE6-95B69AB6DCA5}"/>
              </a:ext>
            </a:extLst>
          </p:cNvPr>
          <p:cNvSpPr/>
          <p:nvPr/>
        </p:nvSpPr>
        <p:spPr>
          <a:xfrm>
            <a:off x="5224132" y="4480033"/>
            <a:ext cx="186611" cy="521112"/>
          </a:xfrm>
          <a:prstGeom prst="rect">
            <a:avLst/>
          </a:prstGeom>
          <a:noFill/>
          <a:ln/>
        </p:spPr>
        <p:txBody>
          <a:bodyPr wrap="none" rtlCol="0" anchor="t"/>
          <a:lstStyle/>
          <a:p>
            <a:pPr algn="ctr">
              <a:lnSpc>
                <a:spcPts val="4104"/>
              </a:lnSpc>
            </a:pPr>
            <a:r>
              <a:rPr lang="en-US" sz="2736" dirty="0">
                <a:solidFill>
                  <a:srgbClr val="38512F"/>
                </a:solidFill>
                <a:latin typeface="Verdana" panose="020B0604030504040204" pitchFamily="34" charset="0"/>
                <a:ea typeface="Verdana" panose="020B0604030504040204" pitchFamily="34" charset="0"/>
                <a:cs typeface="Lora" pitchFamily="34" charset="-120"/>
              </a:rPr>
              <a:t>2</a:t>
            </a:r>
            <a:endParaRPr lang="en-US" sz="2736" dirty="0">
              <a:latin typeface="Verdana" panose="020B0604030504040204" pitchFamily="34" charset="0"/>
              <a:ea typeface="Verdana" panose="020B0604030504040204" pitchFamily="34" charset="0"/>
            </a:endParaRPr>
          </a:p>
        </p:txBody>
      </p:sp>
      <p:sp>
        <p:nvSpPr>
          <p:cNvPr id="16" name="Text 8">
            <a:extLst>
              <a:ext uri="{FF2B5EF4-FFF2-40B4-BE49-F238E27FC236}">
                <a16:creationId xmlns:a16="http://schemas.microsoft.com/office/drawing/2014/main" id="{17351612-5C73-4999-A013-9B079E9649D0}"/>
              </a:ext>
            </a:extLst>
          </p:cNvPr>
          <p:cNvSpPr/>
          <p:nvPr/>
        </p:nvSpPr>
        <p:spPr>
          <a:xfrm>
            <a:off x="7645609" y="4244424"/>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Federated Learning</a:t>
            </a:r>
            <a:endParaRPr lang="en-US" sz="2574" dirty="0">
              <a:latin typeface="Verdana" panose="020B0604030504040204" pitchFamily="34" charset="0"/>
              <a:ea typeface="Verdana" panose="020B0604030504040204" pitchFamily="34" charset="0"/>
            </a:endParaRPr>
          </a:p>
        </p:txBody>
      </p:sp>
      <p:sp>
        <p:nvSpPr>
          <p:cNvPr id="17" name="Text 9">
            <a:extLst>
              <a:ext uri="{FF2B5EF4-FFF2-40B4-BE49-F238E27FC236}">
                <a16:creationId xmlns:a16="http://schemas.microsoft.com/office/drawing/2014/main" id="{DFFDB36B-6F98-4679-99D3-8E686DCFCAAA}"/>
              </a:ext>
            </a:extLst>
          </p:cNvPr>
          <p:cNvSpPr/>
          <p:nvPr/>
        </p:nvSpPr>
        <p:spPr>
          <a:xfrm>
            <a:off x="7645608" y="4819895"/>
            <a:ext cx="4902079" cy="416859"/>
          </a:xfrm>
          <a:prstGeom prst="rect">
            <a:avLst/>
          </a:prstGeom>
          <a:noFill/>
          <a:ln/>
        </p:spPr>
        <p:txBody>
          <a:bodyPr wrap="non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Distributed training to protect user privacy</a:t>
            </a:r>
            <a:endParaRPr lang="en-US" sz="2189" dirty="0">
              <a:latin typeface="Verdana" panose="020B0604030504040204" pitchFamily="34" charset="0"/>
              <a:ea typeface="Verdana" panose="020B0604030504040204" pitchFamily="34" charset="0"/>
            </a:endParaRPr>
          </a:p>
        </p:txBody>
      </p:sp>
      <p:sp>
        <p:nvSpPr>
          <p:cNvPr id="18" name="Shape 10">
            <a:extLst>
              <a:ext uri="{FF2B5EF4-FFF2-40B4-BE49-F238E27FC236}">
                <a16:creationId xmlns:a16="http://schemas.microsoft.com/office/drawing/2014/main" id="{64DBEC63-A38B-4431-BDEC-D28FA8793B6A}"/>
              </a:ext>
            </a:extLst>
          </p:cNvPr>
          <p:cNvSpPr/>
          <p:nvPr/>
        </p:nvSpPr>
        <p:spPr>
          <a:xfrm>
            <a:off x="7437104" y="5532868"/>
            <a:ext cx="7130243" cy="17351"/>
          </a:xfrm>
          <a:prstGeom prst="rect">
            <a:avLst/>
          </a:prstGeom>
          <a:solidFill>
            <a:srgbClr val="38512F"/>
          </a:solidFill>
          <a:ln/>
        </p:spPr>
      </p:sp>
      <p:pic>
        <p:nvPicPr>
          <p:cNvPr id="19" name="Image 2" descr="preencoded.png">
            <a:extLst>
              <a:ext uri="{FF2B5EF4-FFF2-40B4-BE49-F238E27FC236}">
                <a16:creationId xmlns:a16="http://schemas.microsoft.com/office/drawing/2014/main" id="{47B7272F-6AAA-4F2D-BDF4-95F76EE179DC}"/>
              </a:ext>
            </a:extLst>
          </p:cNvPr>
          <p:cNvPicPr>
            <a:picLocks noChangeAspect="1"/>
          </p:cNvPicPr>
          <p:nvPr/>
        </p:nvPicPr>
        <p:blipFill>
          <a:blip r:embed="rId4"/>
          <a:stretch>
            <a:fillRect/>
          </a:stretch>
        </p:blipFill>
        <p:spPr>
          <a:xfrm>
            <a:off x="2242226" y="5584064"/>
            <a:ext cx="6150572" cy="1548143"/>
          </a:xfrm>
          <a:prstGeom prst="rect">
            <a:avLst/>
          </a:prstGeom>
        </p:spPr>
      </p:pic>
      <p:sp>
        <p:nvSpPr>
          <p:cNvPr id="20" name="Text 11">
            <a:extLst>
              <a:ext uri="{FF2B5EF4-FFF2-40B4-BE49-F238E27FC236}">
                <a16:creationId xmlns:a16="http://schemas.microsoft.com/office/drawing/2014/main" id="{FB758EA8-3F44-4F52-8A41-B8FD4D9A8E75}"/>
              </a:ext>
            </a:extLst>
          </p:cNvPr>
          <p:cNvSpPr/>
          <p:nvPr/>
        </p:nvSpPr>
        <p:spPr>
          <a:xfrm>
            <a:off x="5220706" y="6097578"/>
            <a:ext cx="193462" cy="521112"/>
          </a:xfrm>
          <a:prstGeom prst="rect">
            <a:avLst/>
          </a:prstGeom>
          <a:noFill/>
          <a:ln/>
        </p:spPr>
        <p:txBody>
          <a:bodyPr wrap="none" rtlCol="0" anchor="t"/>
          <a:lstStyle/>
          <a:p>
            <a:pPr algn="ctr">
              <a:lnSpc>
                <a:spcPts val="4104"/>
              </a:lnSpc>
            </a:pPr>
            <a:r>
              <a:rPr lang="en-US" sz="2736" dirty="0">
                <a:solidFill>
                  <a:srgbClr val="38512F"/>
                </a:solidFill>
                <a:latin typeface="Verdana" panose="020B0604030504040204" pitchFamily="34" charset="0"/>
                <a:ea typeface="Verdana" panose="020B0604030504040204" pitchFamily="34" charset="0"/>
                <a:cs typeface="Lora" pitchFamily="34" charset="-120"/>
              </a:rPr>
              <a:t>3</a:t>
            </a:r>
            <a:endParaRPr lang="en-US" sz="2736" dirty="0">
              <a:latin typeface="Verdana" panose="020B0604030504040204" pitchFamily="34" charset="0"/>
              <a:ea typeface="Verdana" panose="020B0604030504040204" pitchFamily="34" charset="0"/>
            </a:endParaRPr>
          </a:p>
        </p:txBody>
      </p:sp>
      <p:sp>
        <p:nvSpPr>
          <p:cNvPr id="21" name="Text 12">
            <a:extLst>
              <a:ext uri="{FF2B5EF4-FFF2-40B4-BE49-F238E27FC236}">
                <a16:creationId xmlns:a16="http://schemas.microsoft.com/office/drawing/2014/main" id="{816F47FF-5FEF-4AC7-B2F1-AAA9D3E7CE82}"/>
              </a:ext>
            </a:extLst>
          </p:cNvPr>
          <p:cNvSpPr/>
          <p:nvPr/>
        </p:nvSpPr>
        <p:spPr>
          <a:xfrm>
            <a:off x="8670704" y="5861969"/>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Quantum Computing</a:t>
            </a:r>
            <a:endParaRPr lang="en-US" sz="2574" dirty="0">
              <a:latin typeface="Verdana" panose="020B0604030504040204" pitchFamily="34" charset="0"/>
              <a:ea typeface="Verdana" panose="020B0604030504040204" pitchFamily="34" charset="0"/>
            </a:endParaRPr>
          </a:p>
        </p:txBody>
      </p:sp>
      <p:sp>
        <p:nvSpPr>
          <p:cNvPr id="22" name="Text 13">
            <a:extLst>
              <a:ext uri="{FF2B5EF4-FFF2-40B4-BE49-F238E27FC236}">
                <a16:creationId xmlns:a16="http://schemas.microsoft.com/office/drawing/2014/main" id="{9216E66A-4784-42C4-8452-5F7B48171554}"/>
              </a:ext>
            </a:extLst>
          </p:cNvPr>
          <p:cNvSpPr/>
          <p:nvPr/>
        </p:nvSpPr>
        <p:spPr>
          <a:xfrm>
            <a:off x="8670703" y="6437440"/>
            <a:ext cx="5371363" cy="416859"/>
          </a:xfrm>
          <a:prstGeom prst="rect">
            <a:avLst/>
          </a:prstGeom>
          <a:noFill/>
          <a:ln/>
        </p:spPr>
        <p:txBody>
          <a:bodyPr wrap="non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Harnessing quantum phenomena for faster ML</a:t>
            </a:r>
            <a:endParaRPr lang="en-US" sz="2189" dirty="0">
              <a:latin typeface="Verdana" panose="020B0604030504040204" pitchFamily="34" charset="0"/>
              <a:ea typeface="Verdana" panose="020B0604030504040204" pitchFamily="34" charset="0"/>
            </a:endParaRPr>
          </a:p>
        </p:txBody>
      </p:sp>
      <p:sp>
        <p:nvSpPr>
          <p:cNvPr id="23" name="Text 14">
            <a:extLst>
              <a:ext uri="{FF2B5EF4-FFF2-40B4-BE49-F238E27FC236}">
                <a16:creationId xmlns:a16="http://schemas.microsoft.com/office/drawing/2014/main" id="{3D857F0E-7EDC-43AD-9C68-E46476E5A5CC}"/>
              </a:ext>
            </a:extLst>
          </p:cNvPr>
          <p:cNvSpPr/>
          <p:nvPr/>
        </p:nvSpPr>
        <p:spPr>
          <a:xfrm>
            <a:off x="2211248" y="7444813"/>
            <a:ext cx="12425502" cy="1667437"/>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As machine learning continues to advance, key future trends include the development of more explainable AI models, the rise of federated learning to protect user privacy, and leveraging quantum computing to accelerate ML algorithms. These innovations promise to make AI systems more transparent, robust, and efficient.</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360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1"/>
                </a:lnTo>
                <a:lnTo>
                  <a:pt x="2858379" y="21372"/>
                </a:lnTo>
                <a:lnTo>
                  <a:pt x="2809630" y="34777"/>
                </a:lnTo>
                <a:lnTo>
                  <a:pt x="2761688" y="49114"/>
                </a:lnTo>
                <a:lnTo>
                  <a:pt x="2714536" y="64363"/>
                </a:lnTo>
                <a:lnTo>
                  <a:pt x="2668156" y="80503"/>
                </a:lnTo>
                <a:lnTo>
                  <a:pt x="2622529" y="97514"/>
                </a:lnTo>
                <a:lnTo>
                  <a:pt x="2577638" y="115374"/>
                </a:lnTo>
                <a:lnTo>
                  <a:pt x="2533465" y="134063"/>
                </a:lnTo>
                <a:lnTo>
                  <a:pt x="2489992" y="153561"/>
                </a:lnTo>
                <a:lnTo>
                  <a:pt x="2447200" y="173846"/>
                </a:lnTo>
                <a:lnTo>
                  <a:pt x="2405072" y="194897"/>
                </a:lnTo>
                <a:lnTo>
                  <a:pt x="2363591" y="216695"/>
                </a:lnTo>
                <a:lnTo>
                  <a:pt x="2322737" y="239218"/>
                </a:lnTo>
                <a:lnTo>
                  <a:pt x="2282493" y="262445"/>
                </a:lnTo>
                <a:lnTo>
                  <a:pt x="2242842" y="286357"/>
                </a:lnTo>
                <a:lnTo>
                  <a:pt x="2203765" y="310932"/>
                </a:lnTo>
                <a:lnTo>
                  <a:pt x="2165244" y="336149"/>
                </a:lnTo>
                <a:lnTo>
                  <a:pt x="2127261" y="361987"/>
                </a:lnTo>
                <a:lnTo>
                  <a:pt x="2089798" y="388427"/>
                </a:lnTo>
                <a:lnTo>
                  <a:pt x="2052838" y="415447"/>
                </a:lnTo>
                <a:lnTo>
                  <a:pt x="2016363" y="443026"/>
                </a:lnTo>
                <a:lnTo>
                  <a:pt x="1980354" y="471145"/>
                </a:lnTo>
                <a:lnTo>
                  <a:pt x="1944793"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9"/>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1"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7"/>
                  </a:lnTo>
                  <a:lnTo>
                    <a:pt x="2595995" y="78404"/>
                  </a:lnTo>
                  <a:lnTo>
                    <a:pt x="2556344" y="102315"/>
                  </a:lnTo>
                  <a:lnTo>
                    <a:pt x="2517266" y="126889"/>
                  </a:lnTo>
                  <a:lnTo>
                    <a:pt x="2478744" y="152106"/>
                  </a:lnTo>
                  <a:lnTo>
                    <a:pt x="2440761" y="177944"/>
                  </a:lnTo>
                  <a:lnTo>
                    <a:pt x="2403298" y="204384"/>
                  </a:lnTo>
                  <a:lnTo>
                    <a:pt x="2366337" y="231404"/>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6"/>
                  </a:lnTo>
                  <a:lnTo>
                    <a:pt x="1828643" y="725722"/>
                  </a:lnTo>
                  <a:lnTo>
                    <a:pt x="1797477" y="759435"/>
                  </a:lnTo>
                  <a:lnTo>
                    <a:pt x="1766490" y="793356"/>
                  </a:lnTo>
                  <a:lnTo>
                    <a:pt x="1735665" y="827463"/>
                  </a:lnTo>
                  <a:lnTo>
                    <a:pt x="1704984" y="861735"/>
                  </a:lnTo>
                  <a:lnTo>
                    <a:pt x="1674428" y="896153"/>
                  </a:lnTo>
                  <a:lnTo>
                    <a:pt x="1643979" y="930695"/>
                  </a:lnTo>
                  <a:lnTo>
                    <a:pt x="1613621" y="965341"/>
                  </a:lnTo>
                  <a:lnTo>
                    <a:pt x="1583334" y="1000070"/>
                  </a:lnTo>
                  <a:lnTo>
                    <a:pt x="1553100" y="1034861"/>
                  </a:lnTo>
                  <a:lnTo>
                    <a:pt x="1522903" y="1069693"/>
                  </a:lnTo>
                  <a:lnTo>
                    <a:pt x="1492724" y="1104546"/>
                  </a:lnTo>
                  <a:lnTo>
                    <a:pt x="1462545" y="1139400"/>
                  </a:lnTo>
                  <a:lnTo>
                    <a:pt x="1432348" y="1174233"/>
                  </a:lnTo>
                  <a:lnTo>
                    <a:pt x="1402115" y="1209024"/>
                  </a:lnTo>
                  <a:lnTo>
                    <a:pt x="1371828" y="1243753"/>
                  </a:lnTo>
                  <a:lnTo>
                    <a:pt x="1341470" y="1278400"/>
                  </a:lnTo>
                  <a:lnTo>
                    <a:pt x="1311021" y="1312942"/>
                  </a:lnTo>
                  <a:lnTo>
                    <a:pt x="1280466" y="1347361"/>
                  </a:lnTo>
                  <a:lnTo>
                    <a:pt x="1249784" y="1381634"/>
                  </a:lnTo>
                  <a:lnTo>
                    <a:pt x="1218959" y="1415742"/>
                  </a:lnTo>
                  <a:lnTo>
                    <a:pt x="1187973" y="1449662"/>
                  </a:lnTo>
                  <a:lnTo>
                    <a:pt x="1156807" y="1483376"/>
                  </a:lnTo>
                  <a:lnTo>
                    <a:pt x="1125444" y="1516862"/>
                  </a:lnTo>
                  <a:lnTo>
                    <a:pt x="1093865" y="1550099"/>
                  </a:lnTo>
                  <a:lnTo>
                    <a:pt x="1062054" y="1583066"/>
                  </a:lnTo>
                  <a:lnTo>
                    <a:pt x="1029991" y="1615744"/>
                  </a:lnTo>
                  <a:lnTo>
                    <a:pt x="997659" y="1648111"/>
                  </a:lnTo>
                  <a:lnTo>
                    <a:pt x="965040" y="1680146"/>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3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6121876" y="4399003"/>
            <a:ext cx="6056948" cy="1501693"/>
          </a:xfrm>
          <a:prstGeom prst="rect">
            <a:avLst/>
          </a:prstGeom>
        </p:spPr>
        <p:txBody>
          <a:bodyPr vert="horz" wrap="square" lIns="0" tIns="11430" rIns="0" bIns="0" rtlCol="0">
            <a:spAutoFit/>
          </a:bodyPr>
          <a:lstStyle/>
          <a:p>
            <a:pPr marL="12700">
              <a:lnSpc>
                <a:spcPct val="100000"/>
              </a:lnSpc>
              <a:spcBef>
                <a:spcPts val="90"/>
              </a:spcBef>
            </a:pPr>
            <a:r>
              <a:rPr lang="en-US" sz="9600" kern="0" dirty="0">
                <a:solidFill>
                  <a:srgbClr val="1C1D1F"/>
                </a:solidFill>
                <a:effectLst/>
                <a:latin typeface="Times New Roman" panose="02020603050405020304" pitchFamily="18" charset="0"/>
                <a:ea typeface="Verdana" panose="020B0604030504040204" pitchFamily="34" charset="0"/>
                <a:cs typeface="Times New Roman" panose="02020603050405020304" pitchFamily="18" charset="0"/>
              </a:rPr>
              <a:t>Tests, Quiz</a:t>
            </a:r>
            <a:endParaRPr sz="96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6"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4"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40"/>
                </a:lnTo>
                <a:lnTo>
                  <a:pt x="1944803" y="499776"/>
                </a:lnTo>
                <a:lnTo>
                  <a:pt x="1909673" y="528909"/>
                </a:lnTo>
                <a:lnTo>
                  <a:pt x="1874956" y="558519"/>
                </a:lnTo>
                <a:lnTo>
                  <a:pt x="1840634" y="588585"/>
                </a:lnTo>
                <a:lnTo>
                  <a:pt x="1806688" y="619087"/>
                </a:lnTo>
                <a:lnTo>
                  <a:pt x="1773102" y="650003"/>
                </a:lnTo>
                <a:lnTo>
                  <a:pt x="1739856" y="681312"/>
                </a:lnTo>
                <a:lnTo>
                  <a:pt x="1706933" y="712995"/>
                </a:lnTo>
                <a:lnTo>
                  <a:pt x="1674316" y="745029"/>
                </a:lnTo>
                <a:lnTo>
                  <a:pt x="1641985" y="777396"/>
                </a:lnTo>
                <a:lnTo>
                  <a:pt x="1609924" y="810073"/>
                </a:lnTo>
                <a:lnTo>
                  <a:pt x="1578113" y="843041"/>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19" y="1667417"/>
                </a:lnTo>
                <a:lnTo>
                  <a:pt x="811954" y="1700903"/>
                </a:lnTo>
                <a:lnTo>
                  <a:pt x="780373" y="1734140"/>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2"/>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7"/>
                  </a:lnTo>
                  <a:lnTo>
                    <a:pt x="2595995" y="78404"/>
                  </a:lnTo>
                  <a:lnTo>
                    <a:pt x="2556344" y="102315"/>
                  </a:lnTo>
                  <a:lnTo>
                    <a:pt x="2517266" y="126889"/>
                  </a:lnTo>
                  <a:lnTo>
                    <a:pt x="2478744" y="152106"/>
                  </a:lnTo>
                  <a:lnTo>
                    <a:pt x="2440761" y="177944"/>
                  </a:lnTo>
                  <a:lnTo>
                    <a:pt x="2403298" y="204384"/>
                  </a:lnTo>
                  <a:lnTo>
                    <a:pt x="2366337" y="231404"/>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6"/>
                  </a:lnTo>
                  <a:lnTo>
                    <a:pt x="1828643" y="725722"/>
                  </a:lnTo>
                  <a:lnTo>
                    <a:pt x="1797477" y="759435"/>
                  </a:lnTo>
                  <a:lnTo>
                    <a:pt x="1766490" y="793356"/>
                  </a:lnTo>
                  <a:lnTo>
                    <a:pt x="1735665" y="827463"/>
                  </a:lnTo>
                  <a:lnTo>
                    <a:pt x="1704984" y="861735"/>
                  </a:lnTo>
                  <a:lnTo>
                    <a:pt x="1674428" y="896153"/>
                  </a:lnTo>
                  <a:lnTo>
                    <a:pt x="1643979" y="930695"/>
                  </a:lnTo>
                  <a:lnTo>
                    <a:pt x="1613621" y="965341"/>
                  </a:lnTo>
                  <a:lnTo>
                    <a:pt x="1583334" y="1000070"/>
                  </a:lnTo>
                  <a:lnTo>
                    <a:pt x="1553100" y="1034861"/>
                  </a:lnTo>
                  <a:lnTo>
                    <a:pt x="1522903" y="1069693"/>
                  </a:lnTo>
                  <a:lnTo>
                    <a:pt x="1492724" y="1104546"/>
                  </a:lnTo>
                  <a:lnTo>
                    <a:pt x="1462545" y="1139400"/>
                  </a:lnTo>
                  <a:lnTo>
                    <a:pt x="1432348" y="1174233"/>
                  </a:lnTo>
                  <a:lnTo>
                    <a:pt x="1402115" y="1209024"/>
                  </a:lnTo>
                  <a:lnTo>
                    <a:pt x="1371828" y="1243753"/>
                  </a:lnTo>
                  <a:lnTo>
                    <a:pt x="1341470" y="1278400"/>
                  </a:lnTo>
                  <a:lnTo>
                    <a:pt x="1311021" y="1312942"/>
                  </a:lnTo>
                  <a:lnTo>
                    <a:pt x="1280466" y="1347361"/>
                  </a:lnTo>
                  <a:lnTo>
                    <a:pt x="1249784" y="1381634"/>
                  </a:lnTo>
                  <a:lnTo>
                    <a:pt x="1218959" y="1415742"/>
                  </a:lnTo>
                  <a:lnTo>
                    <a:pt x="1187973" y="1449662"/>
                  </a:lnTo>
                  <a:lnTo>
                    <a:pt x="1156807" y="1483376"/>
                  </a:lnTo>
                  <a:lnTo>
                    <a:pt x="1125444" y="1516862"/>
                  </a:lnTo>
                  <a:lnTo>
                    <a:pt x="1093865" y="1550099"/>
                  </a:lnTo>
                  <a:lnTo>
                    <a:pt x="1062054" y="1583066"/>
                  </a:lnTo>
                  <a:lnTo>
                    <a:pt x="1029991" y="1615744"/>
                  </a:lnTo>
                  <a:lnTo>
                    <a:pt x="997659" y="1648111"/>
                  </a:lnTo>
                  <a:lnTo>
                    <a:pt x="965040" y="1680146"/>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3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81520" y="4386897"/>
            <a:ext cx="4137660" cy="1525905"/>
          </a:xfrm>
          <a:prstGeom prst="rect">
            <a:avLst/>
          </a:prstGeom>
        </p:spPr>
        <p:txBody>
          <a:bodyPr vert="horz" wrap="square" lIns="0" tIns="11430" rIns="0" bIns="0" rtlCol="0">
            <a:spAutoFit/>
          </a:bodyPr>
          <a:lstStyle/>
          <a:p>
            <a:pPr marL="12700">
              <a:lnSpc>
                <a:spcPct val="100000"/>
              </a:lnSpc>
              <a:spcBef>
                <a:spcPts val="90"/>
              </a:spcBef>
            </a:pPr>
            <a:r>
              <a:rPr sz="9850" spc="-10" dirty="0"/>
              <a:t>Thanks!</a:t>
            </a:r>
            <a:endParaRPr sz="98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Image 0" descr="preencoded.png">
            <a:extLst>
              <a:ext uri="{FF2B5EF4-FFF2-40B4-BE49-F238E27FC236}">
                <a16:creationId xmlns:a16="http://schemas.microsoft.com/office/drawing/2014/main" id="{39AFCB94-31EE-491B-9239-5A989834A04E}"/>
              </a:ext>
            </a:extLst>
          </p:cNvPr>
          <p:cNvPicPr>
            <a:picLocks noChangeAspect="1"/>
          </p:cNvPicPr>
          <p:nvPr/>
        </p:nvPicPr>
        <p:blipFill>
          <a:blip r:embed="rId2"/>
          <a:stretch>
            <a:fillRect/>
          </a:stretch>
        </p:blipFill>
        <p:spPr>
          <a:xfrm>
            <a:off x="11447469" y="2778"/>
            <a:ext cx="6862763" cy="10294144"/>
          </a:xfrm>
          <a:prstGeom prst="rect">
            <a:avLst/>
          </a:prstGeom>
        </p:spPr>
      </p:pic>
      <p:sp>
        <p:nvSpPr>
          <p:cNvPr id="9" name="Text 2">
            <a:extLst>
              <a:ext uri="{FF2B5EF4-FFF2-40B4-BE49-F238E27FC236}">
                <a16:creationId xmlns:a16="http://schemas.microsoft.com/office/drawing/2014/main" id="{FDA12F2A-9B7C-4061-BB54-25072E9031F3}"/>
              </a:ext>
            </a:extLst>
          </p:cNvPr>
          <p:cNvSpPr/>
          <p:nvPr/>
        </p:nvSpPr>
        <p:spPr>
          <a:xfrm>
            <a:off x="1046989" y="2629081"/>
            <a:ext cx="9353492" cy="1476937"/>
          </a:xfrm>
          <a:prstGeom prst="rect">
            <a:avLst/>
          </a:prstGeom>
          <a:noFill/>
          <a:ln/>
        </p:spPr>
        <p:txBody>
          <a:bodyPr wrap="square" rtlCol="0" anchor="t"/>
          <a:lstStyle/>
          <a:p>
            <a:pPr>
              <a:lnSpc>
                <a:spcPts val="8883"/>
              </a:lnSpc>
            </a:pPr>
            <a:r>
              <a:rPr lang="en-US" sz="7106" dirty="0">
                <a:solidFill>
                  <a:srgbClr val="38512F"/>
                </a:solidFill>
                <a:latin typeface="Verdana" panose="020B0604030504040204" pitchFamily="34" charset="0"/>
                <a:ea typeface="Verdana" panose="020B0604030504040204" pitchFamily="34" charset="0"/>
                <a:cs typeface="Lora" pitchFamily="34" charset="-120"/>
              </a:rPr>
              <a:t>Machine Learning</a:t>
            </a:r>
            <a:endParaRPr lang="en-US" sz="7106" dirty="0">
              <a:latin typeface="Verdana" panose="020B0604030504040204" pitchFamily="34" charset="0"/>
              <a:ea typeface="Verdana" panose="020B0604030504040204" pitchFamily="34" charset="0"/>
            </a:endParaRPr>
          </a:p>
        </p:txBody>
      </p:sp>
      <p:sp>
        <p:nvSpPr>
          <p:cNvPr id="10" name="Text 3">
            <a:extLst>
              <a:ext uri="{FF2B5EF4-FFF2-40B4-BE49-F238E27FC236}">
                <a16:creationId xmlns:a16="http://schemas.microsoft.com/office/drawing/2014/main" id="{83697E8D-C6B1-4311-B65B-2A7547815F5D}"/>
              </a:ext>
            </a:extLst>
          </p:cNvPr>
          <p:cNvSpPr/>
          <p:nvPr/>
        </p:nvSpPr>
        <p:spPr>
          <a:xfrm>
            <a:off x="1057814" y="4101750"/>
            <a:ext cx="9353492" cy="1667437"/>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Machine learning is a powerful field of artificial intelligence that enables computers to learn and improve from data without being explicitly programmed. It has revolutionized many industries, from healthcare to finance, by uncovering insights and automating complex tasks.</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448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Image 0" descr="preencoded.png">
            <a:extLst>
              <a:ext uri="{FF2B5EF4-FFF2-40B4-BE49-F238E27FC236}">
                <a16:creationId xmlns:a16="http://schemas.microsoft.com/office/drawing/2014/main" id="{8FAE2951-BF19-4E59-88EF-25E3E9CC9F03}"/>
              </a:ext>
            </a:extLst>
          </p:cNvPr>
          <p:cNvPicPr>
            <a:picLocks noChangeAspect="1"/>
          </p:cNvPicPr>
          <p:nvPr/>
        </p:nvPicPr>
        <p:blipFill>
          <a:blip r:embed="rId2"/>
          <a:stretch>
            <a:fillRect/>
          </a:stretch>
        </p:blipFill>
        <p:spPr>
          <a:xfrm>
            <a:off x="13735057" y="2778"/>
            <a:ext cx="4575175" cy="10294144"/>
          </a:xfrm>
          <a:prstGeom prst="rect">
            <a:avLst/>
          </a:prstGeom>
        </p:spPr>
      </p:pic>
      <p:sp>
        <p:nvSpPr>
          <p:cNvPr id="9" name="Text 2">
            <a:extLst>
              <a:ext uri="{FF2B5EF4-FFF2-40B4-BE49-F238E27FC236}">
                <a16:creationId xmlns:a16="http://schemas.microsoft.com/office/drawing/2014/main" id="{865BF029-B128-48A4-996D-4995A73BF8C3}"/>
              </a:ext>
            </a:extLst>
          </p:cNvPr>
          <p:cNvSpPr/>
          <p:nvPr/>
        </p:nvSpPr>
        <p:spPr>
          <a:xfrm>
            <a:off x="1042223" y="1873250"/>
            <a:ext cx="11641080" cy="1634672"/>
          </a:xfrm>
          <a:prstGeom prst="rect">
            <a:avLst/>
          </a:prstGeom>
          <a:noFill/>
          <a:ln/>
        </p:spPr>
        <p:txBody>
          <a:bodyPr wrap="squar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Prediction Problems in Machine Learning</a:t>
            </a:r>
            <a:endParaRPr lang="en-US" sz="5150" dirty="0">
              <a:latin typeface="Verdana" panose="020B0604030504040204" pitchFamily="34" charset="0"/>
              <a:ea typeface="Verdana" panose="020B0604030504040204" pitchFamily="34" charset="0"/>
            </a:endParaRPr>
          </a:p>
        </p:txBody>
      </p:sp>
      <p:sp>
        <p:nvSpPr>
          <p:cNvPr id="10" name="Shape 3">
            <a:extLst>
              <a:ext uri="{FF2B5EF4-FFF2-40B4-BE49-F238E27FC236}">
                <a16:creationId xmlns:a16="http://schemas.microsoft.com/office/drawing/2014/main" id="{2B9EE8B2-2C7A-4EA6-971A-4C90F5448F58}"/>
              </a:ext>
            </a:extLst>
          </p:cNvPr>
          <p:cNvSpPr/>
          <p:nvPr/>
        </p:nvSpPr>
        <p:spPr>
          <a:xfrm>
            <a:off x="1042223" y="4237388"/>
            <a:ext cx="625363" cy="625363"/>
          </a:xfrm>
          <a:prstGeom prst="roundRect">
            <a:avLst>
              <a:gd name="adj" fmla="val 13333"/>
            </a:avLst>
          </a:prstGeom>
          <a:solidFill>
            <a:srgbClr val="F6E9D5"/>
          </a:solidFill>
          <a:ln/>
        </p:spPr>
      </p:sp>
      <p:sp>
        <p:nvSpPr>
          <p:cNvPr id="11" name="Text 4">
            <a:extLst>
              <a:ext uri="{FF2B5EF4-FFF2-40B4-BE49-F238E27FC236}">
                <a16:creationId xmlns:a16="http://schemas.microsoft.com/office/drawing/2014/main" id="{1D8F7719-201D-48C0-9D07-FB536DB17F13}"/>
              </a:ext>
            </a:extLst>
          </p:cNvPr>
          <p:cNvSpPr/>
          <p:nvPr/>
        </p:nvSpPr>
        <p:spPr>
          <a:xfrm>
            <a:off x="1283493" y="4304855"/>
            <a:ext cx="142825" cy="490432"/>
          </a:xfrm>
          <a:prstGeom prst="rect">
            <a:avLst/>
          </a:prstGeom>
          <a:noFill/>
          <a:ln/>
        </p:spPr>
        <p:txBody>
          <a:bodyPr wrap="none" rtlCol="0" anchor="t"/>
          <a:lstStyle/>
          <a:p>
            <a:pPr algn="ctr">
              <a:lnSpc>
                <a:spcPts val="3863"/>
              </a:lnSpc>
            </a:pPr>
            <a:r>
              <a:rPr lang="en-US" sz="3090" dirty="0">
                <a:solidFill>
                  <a:srgbClr val="38512F"/>
                </a:solidFill>
                <a:latin typeface="Verdana" panose="020B0604030504040204" pitchFamily="34" charset="0"/>
                <a:ea typeface="Verdana" panose="020B0604030504040204" pitchFamily="34" charset="0"/>
                <a:cs typeface="Lora" pitchFamily="34" charset="-120"/>
              </a:rPr>
              <a:t>1</a:t>
            </a:r>
            <a:endParaRPr lang="en-US" sz="3090" dirty="0">
              <a:latin typeface="Verdana" panose="020B0604030504040204" pitchFamily="34" charset="0"/>
              <a:ea typeface="Verdana" panose="020B0604030504040204" pitchFamily="34" charset="0"/>
            </a:endParaRPr>
          </a:p>
        </p:txBody>
      </p:sp>
      <p:sp>
        <p:nvSpPr>
          <p:cNvPr id="12" name="Text 5">
            <a:extLst>
              <a:ext uri="{FF2B5EF4-FFF2-40B4-BE49-F238E27FC236}">
                <a16:creationId xmlns:a16="http://schemas.microsoft.com/office/drawing/2014/main" id="{EA4BBBFF-A2EE-44AE-B527-A938B83C6E70}"/>
              </a:ext>
            </a:extLst>
          </p:cNvPr>
          <p:cNvSpPr/>
          <p:nvPr/>
        </p:nvSpPr>
        <p:spPr>
          <a:xfrm>
            <a:off x="1945492" y="4237389"/>
            <a:ext cx="3269790"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Regression</a:t>
            </a:r>
            <a:endParaRPr lang="en-US" sz="2574" dirty="0">
              <a:latin typeface="Verdana" panose="020B0604030504040204" pitchFamily="34" charset="0"/>
              <a:ea typeface="Verdana" panose="020B0604030504040204" pitchFamily="34" charset="0"/>
            </a:endParaRPr>
          </a:p>
        </p:txBody>
      </p:sp>
      <p:sp>
        <p:nvSpPr>
          <p:cNvPr id="13" name="Text 6">
            <a:extLst>
              <a:ext uri="{FF2B5EF4-FFF2-40B4-BE49-F238E27FC236}">
                <a16:creationId xmlns:a16="http://schemas.microsoft.com/office/drawing/2014/main" id="{E6D2D46B-16F5-43AF-BBE4-2BE6A05E3665}"/>
              </a:ext>
            </a:extLst>
          </p:cNvPr>
          <p:cNvSpPr/>
          <p:nvPr/>
        </p:nvSpPr>
        <p:spPr>
          <a:xfrm>
            <a:off x="1945492" y="4812860"/>
            <a:ext cx="4778317" cy="1250578"/>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Predicting a continuous numerical output, such as sales figures or housing prices, based on input variables.</a:t>
            </a:r>
            <a:endParaRPr lang="en-US" sz="2189" dirty="0">
              <a:latin typeface="Verdana" panose="020B0604030504040204" pitchFamily="34" charset="0"/>
              <a:ea typeface="Verdana" panose="020B0604030504040204" pitchFamily="34" charset="0"/>
            </a:endParaRPr>
          </a:p>
        </p:txBody>
      </p:sp>
      <p:sp>
        <p:nvSpPr>
          <p:cNvPr id="14" name="Shape 7">
            <a:extLst>
              <a:ext uri="{FF2B5EF4-FFF2-40B4-BE49-F238E27FC236}">
                <a16:creationId xmlns:a16="http://schemas.microsoft.com/office/drawing/2014/main" id="{69C65CC4-F172-48BD-8A14-A4558F66F85B}"/>
              </a:ext>
            </a:extLst>
          </p:cNvPr>
          <p:cNvSpPr/>
          <p:nvPr/>
        </p:nvSpPr>
        <p:spPr>
          <a:xfrm>
            <a:off x="7001716" y="4237388"/>
            <a:ext cx="625363" cy="625363"/>
          </a:xfrm>
          <a:prstGeom prst="roundRect">
            <a:avLst>
              <a:gd name="adj" fmla="val 13333"/>
            </a:avLst>
          </a:prstGeom>
          <a:solidFill>
            <a:srgbClr val="F6E9D5"/>
          </a:solidFill>
          <a:ln/>
        </p:spPr>
      </p:sp>
      <p:sp>
        <p:nvSpPr>
          <p:cNvPr id="15" name="Text 8">
            <a:extLst>
              <a:ext uri="{FF2B5EF4-FFF2-40B4-BE49-F238E27FC236}">
                <a16:creationId xmlns:a16="http://schemas.microsoft.com/office/drawing/2014/main" id="{0D5E712F-79A9-457E-A35A-96A6C3AEE296}"/>
              </a:ext>
            </a:extLst>
          </p:cNvPr>
          <p:cNvSpPr/>
          <p:nvPr/>
        </p:nvSpPr>
        <p:spPr>
          <a:xfrm>
            <a:off x="7209029" y="4304855"/>
            <a:ext cx="210737" cy="490432"/>
          </a:xfrm>
          <a:prstGeom prst="rect">
            <a:avLst/>
          </a:prstGeom>
          <a:noFill/>
          <a:ln/>
        </p:spPr>
        <p:txBody>
          <a:bodyPr wrap="none" rtlCol="0" anchor="t"/>
          <a:lstStyle/>
          <a:p>
            <a:pPr algn="ctr">
              <a:lnSpc>
                <a:spcPts val="3863"/>
              </a:lnSpc>
            </a:pPr>
            <a:r>
              <a:rPr lang="en-US" sz="3090" dirty="0">
                <a:solidFill>
                  <a:srgbClr val="38512F"/>
                </a:solidFill>
                <a:latin typeface="Verdana" panose="020B0604030504040204" pitchFamily="34" charset="0"/>
                <a:ea typeface="Verdana" panose="020B0604030504040204" pitchFamily="34" charset="0"/>
                <a:cs typeface="Lora" pitchFamily="34" charset="-120"/>
              </a:rPr>
              <a:t>2</a:t>
            </a:r>
            <a:endParaRPr lang="en-US" sz="3090" dirty="0">
              <a:latin typeface="Verdana" panose="020B0604030504040204" pitchFamily="34" charset="0"/>
              <a:ea typeface="Verdana" panose="020B0604030504040204" pitchFamily="34" charset="0"/>
            </a:endParaRPr>
          </a:p>
        </p:txBody>
      </p:sp>
      <p:sp>
        <p:nvSpPr>
          <p:cNvPr id="16" name="Text 9">
            <a:extLst>
              <a:ext uri="{FF2B5EF4-FFF2-40B4-BE49-F238E27FC236}">
                <a16:creationId xmlns:a16="http://schemas.microsoft.com/office/drawing/2014/main" id="{73ADC5BE-E7E0-4BE5-A3FD-473D74E2B811}"/>
              </a:ext>
            </a:extLst>
          </p:cNvPr>
          <p:cNvSpPr/>
          <p:nvPr/>
        </p:nvSpPr>
        <p:spPr>
          <a:xfrm>
            <a:off x="7904985" y="4237389"/>
            <a:ext cx="3638247"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Time Series Forecasting</a:t>
            </a:r>
            <a:endParaRPr lang="en-US" sz="2574" dirty="0">
              <a:latin typeface="Verdana" panose="020B0604030504040204" pitchFamily="34" charset="0"/>
              <a:ea typeface="Verdana" panose="020B0604030504040204" pitchFamily="34" charset="0"/>
            </a:endParaRPr>
          </a:p>
        </p:txBody>
      </p:sp>
      <p:sp>
        <p:nvSpPr>
          <p:cNvPr id="17" name="Text 10">
            <a:extLst>
              <a:ext uri="{FF2B5EF4-FFF2-40B4-BE49-F238E27FC236}">
                <a16:creationId xmlns:a16="http://schemas.microsoft.com/office/drawing/2014/main" id="{DEE7480B-94FB-46D5-A320-472D841E7644}"/>
              </a:ext>
            </a:extLst>
          </p:cNvPr>
          <p:cNvSpPr/>
          <p:nvPr/>
        </p:nvSpPr>
        <p:spPr>
          <a:xfrm>
            <a:off x="7904985" y="4812860"/>
            <a:ext cx="4778317" cy="1250578"/>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Predicting future values in a sequence of data, like stock prices or weather patterns, using historical trends.</a:t>
            </a:r>
            <a:endParaRPr lang="en-US" sz="2189" dirty="0">
              <a:latin typeface="Verdana" panose="020B0604030504040204" pitchFamily="34" charset="0"/>
              <a:ea typeface="Verdana" panose="020B0604030504040204" pitchFamily="34" charset="0"/>
            </a:endParaRPr>
          </a:p>
        </p:txBody>
      </p:sp>
      <p:sp>
        <p:nvSpPr>
          <p:cNvPr id="18" name="Shape 11">
            <a:extLst>
              <a:ext uri="{FF2B5EF4-FFF2-40B4-BE49-F238E27FC236}">
                <a16:creationId xmlns:a16="http://schemas.microsoft.com/office/drawing/2014/main" id="{0AB6273B-9A7B-4D8A-8176-700D14B19D2D}"/>
              </a:ext>
            </a:extLst>
          </p:cNvPr>
          <p:cNvSpPr/>
          <p:nvPr/>
        </p:nvSpPr>
        <p:spPr>
          <a:xfrm>
            <a:off x="1042223" y="6788660"/>
            <a:ext cx="625363" cy="625363"/>
          </a:xfrm>
          <a:prstGeom prst="roundRect">
            <a:avLst>
              <a:gd name="adj" fmla="val 13333"/>
            </a:avLst>
          </a:prstGeom>
          <a:solidFill>
            <a:srgbClr val="F6E9D5"/>
          </a:solidFill>
          <a:ln/>
        </p:spPr>
      </p:sp>
      <p:sp>
        <p:nvSpPr>
          <p:cNvPr id="19" name="Text 12">
            <a:extLst>
              <a:ext uri="{FF2B5EF4-FFF2-40B4-BE49-F238E27FC236}">
                <a16:creationId xmlns:a16="http://schemas.microsoft.com/office/drawing/2014/main" id="{85D08F1E-C035-41D7-B61C-5BF9DAEFB9B0}"/>
              </a:ext>
            </a:extLst>
          </p:cNvPr>
          <p:cNvSpPr/>
          <p:nvPr/>
        </p:nvSpPr>
        <p:spPr>
          <a:xfrm>
            <a:off x="1245514" y="6856127"/>
            <a:ext cx="218632" cy="490432"/>
          </a:xfrm>
          <a:prstGeom prst="rect">
            <a:avLst/>
          </a:prstGeom>
          <a:noFill/>
          <a:ln/>
        </p:spPr>
        <p:txBody>
          <a:bodyPr wrap="none" rtlCol="0" anchor="t"/>
          <a:lstStyle/>
          <a:p>
            <a:pPr algn="ctr">
              <a:lnSpc>
                <a:spcPts val="3863"/>
              </a:lnSpc>
            </a:pPr>
            <a:r>
              <a:rPr lang="en-US" sz="3090" dirty="0">
                <a:solidFill>
                  <a:srgbClr val="38512F"/>
                </a:solidFill>
                <a:latin typeface="Verdana" panose="020B0604030504040204" pitchFamily="34" charset="0"/>
                <a:ea typeface="Verdana" panose="020B0604030504040204" pitchFamily="34" charset="0"/>
                <a:cs typeface="Lora" pitchFamily="34" charset="-120"/>
              </a:rPr>
              <a:t>3</a:t>
            </a:r>
            <a:endParaRPr lang="en-US" sz="3090" dirty="0">
              <a:latin typeface="Verdana" panose="020B0604030504040204" pitchFamily="34" charset="0"/>
              <a:ea typeface="Verdana" panose="020B0604030504040204" pitchFamily="34" charset="0"/>
            </a:endParaRPr>
          </a:p>
        </p:txBody>
      </p:sp>
      <p:sp>
        <p:nvSpPr>
          <p:cNvPr id="20" name="Text 13">
            <a:extLst>
              <a:ext uri="{FF2B5EF4-FFF2-40B4-BE49-F238E27FC236}">
                <a16:creationId xmlns:a16="http://schemas.microsoft.com/office/drawing/2014/main" id="{60877DC3-6841-4555-B1BA-867D61FA08B6}"/>
              </a:ext>
            </a:extLst>
          </p:cNvPr>
          <p:cNvSpPr/>
          <p:nvPr/>
        </p:nvSpPr>
        <p:spPr>
          <a:xfrm>
            <a:off x="1945492" y="6788661"/>
            <a:ext cx="3269790"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Anomaly Detection</a:t>
            </a:r>
            <a:endParaRPr lang="en-US" sz="2574" dirty="0">
              <a:latin typeface="Verdana" panose="020B0604030504040204" pitchFamily="34" charset="0"/>
              <a:ea typeface="Verdana" panose="020B0604030504040204" pitchFamily="34" charset="0"/>
            </a:endParaRPr>
          </a:p>
        </p:txBody>
      </p:sp>
      <p:sp>
        <p:nvSpPr>
          <p:cNvPr id="21" name="Text 14">
            <a:extLst>
              <a:ext uri="{FF2B5EF4-FFF2-40B4-BE49-F238E27FC236}">
                <a16:creationId xmlns:a16="http://schemas.microsoft.com/office/drawing/2014/main" id="{11184EA0-0058-43F4-945F-371C38D7E89D}"/>
              </a:ext>
            </a:extLst>
          </p:cNvPr>
          <p:cNvSpPr/>
          <p:nvPr/>
        </p:nvSpPr>
        <p:spPr>
          <a:xfrm>
            <a:off x="1945492" y="7364131"/>
            <a:ext cx="10737810" cy="833719"/>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Identifying rare or unusual data points that deviate significantly from the norm, such as credit card fraud or system failures.</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9257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Text 2">
            <a:extLst>
              <a:ext uri="{FF2B5EF4-FFF2-40B4-BE49-F238E27FC236}">
                <a16:creationId xmlns:a16="http://schemas.microsoft.com/office/drawing/2014/main" id="{395089E3-4D3C-4BB7-955C-56165FD505DD}"/>
              </a:ext>
            </a:extLst>
          </p:cNvPr>
          <p:cNvSpPr/>
          <p:nvPr/>
        </p:nvSpPr>
        <p:spPr>
          <a:xfrm>
            <a:off x="2292350" y="2025650"/>
            <a:ext cx="12425502" cy="1634672"/>
          </a:xfrm>
          <a:prstGeom prst="rect">
            <a:avLst/>
          </a:prstGeom>
          <a:noFill/>
          <a:ln/>
        </p:spPr>
        <p:txBody>
          <a:bodyPr wrap="squar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Classification Problems in Machine Learning</a:t>
            </a:r>
            <a:endParaRPr lang="en-US" sz="5150" dirty="0">
              <a:latin typeface="Verdana" panose="020B0604030504040204" pitchFamily="34" charset="0"/>
              <a:ea typeface="Verdana" panose="020B0604030504040204" pitchFamily="34" charset="0"/>
            </a:endParaRPr>
          </a:p>
        </p:txBody>
      </p:sp>
      <p:pic>
        <p:nvPicPr>
          <p:cNvPr id="9" name="Image 0" descr="preencoded.png">
            <a:extLst>
              <a:ext uri="{FF2B5EF4-FFF2-40B4-BE49-F238E27FC236}">
                <a16:creationId xmlns:a16="http://schemas.microsoft.com/office/drawing/2014/main" id="{0E04CCE0-2FB4-4443-BACD-712B251F1131}"/>
              </a:ext>
            </a:extLst>
          </p:cNvPr>
          <p:cNvPicPr>
            <a:picLocks noChangeAspect="1"/>
          </p:cNvPicPr>
          <p:nvPr/>
        </p:nvPicPr>
        <p:blipFill>
          <a:blip r:embed="rId2"/>
          <a:stretch>
            <a:fillRect/>
          </a:stretch>
        </p:blipFill>
        <p:spPr>
          <a:xfrm>
            <a:off x="2292350" y="4216135"/>
            <a:ext cx="694766" cy="694766"/>
          </a:xfrm>
          <a:prstGeom prst="rect">
            <a:avLst/>
          </a:prstGeom>
        </p:spPr>
      </p:pic>
      <p:sp>
        <p:nvSpPr>
          <p:cNvPr id="10" name="Text 3">
            <a:extLst>
              <a:ext uri="{FF2B5EF4-FFF2-40B4-BE49-F238E27FC236}">
                <a16:creationId xmlns:a16="http://schemas.microsoft.com/office/drawing/2014/main" id="{0A400885-F723-40D6-839E-0AE6F19C51D4}"/>
              </a:ext>
            </a:extLst>
          </p:cNvPr>
          <p:cNvSpPr/>
          <p:nvPr/>
        </p:nvSpPr>
        <p:spPr>
          <a:xfrm>
            <a:off x="2292351" y="5188808"/>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Supervised Learning</a:t>
            </a:r>
            <a:endParaRPr lang="en-US" sz="2574" dirty="0">
              <a:latin typeface="Verdana" panose="020B0604030504040204" pitchFamily="34" charset="0"/>
              <a:ea typeface="Verdana" panose="020B0604030504040204" pitchFamily="34" charset="0"/>
            </a:endParaRPr>
          </a:p>
        </p:txBody>
      </p:sp>
      <p:sp>
        <p:nvSpPr>
          <p:cNvPr id="11" name="Text 4">
            <a:extLst>
              <a:ext uri="{FF2B5EF4-FFF2-40B4-BE49-F238E27FC236}">
                <a16:creationId xmlns:a16="http://schemas.microsoft.com/office/drawing/2014/main" id="{F3B19F45-E187-4FDF-BACB-BEFD8A4D9AD3}"/>
              </a:ext>
            </a:extLst>
          </p:cNvPr>
          <p:cNvSpPr/>
          <p:nvPr/>
        </p:nvSpPr>
        <p:spPr>
          <a:xfrm>
            <a:off x="2292350" y="5764277"/>
            <a:ext cx="3863879" cy="2084296"/>
          </a:xfrm>
          <a:prstGeom prst="rect">
            <a:avLst/>
          </a:prstGeom>
          <a:noFill/>
          <a:ln/>
        </p:spPr>
        <p:txBody>
          <a:bodyPr wrap="squar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Classification is a type of supervised learning where the goal is to predict a categorical output variable based on input features.</a:t>
            </a:r>
            <a:endParaRPr lang="en-US" sz="2189" dirty="0">
              <a:latin typeface="Verdana" panose="020B0604030504040204" pitchFamily="34" charset="0"/>
              <a:ea typeface="Verdana" panose="020B0604030504040204" pitchFamily="34" charset="0"/>
            </a:endParaRPr>
          </a:p>
        </p:txBody>
      </p:sp>
      <p:pic>
        <p:nvPicPr>
          <p:cNvPr id="12" name="Image 1" descr="preencoded.png">
            <a:extLst>
              <a:ext uri="{FF2B5EF4-FFF2-40B4-BE49-F238E27FC236}">
                <a16:creationId xmlns:a16="http://schemas.microsoft.com/office/drawing/2014/main" id="{43D7FFCA-F88B-434D-841B-1A35219419C3}"/>
              </a:ext>
            </a:extLst>
          </p:cNvPr>
          <p:cNvPicPr>
            <a:picLocks noChangeAspect="1"/>
          </p:cNvPicPr>
          <p:nvPr/>
        </p:nvPicPr>
        <p:blipFill>
          <a:blip r:embed="rId3"/>
          <a:stretch>
            <a:fillRect/>
          </a:stretch>
        </p:blipFill>
        <p:spPr>
          <a:xfrm>
            <a:off x="6573087" y="4216135"/>
            <a:ext cx="694766" cy="694766"/>
          </a:xfrm>
          <a:prstGeom prst="rect">
            <a:avLst/>
          </a:prstGeom>
        </p:spPr>
      </p:pic>
      <p:sp>
        <p:nvSpPr>
          <p:cNvPr id="13" name="Text 5">
            <a:extLst>
              <a:ext uri="{FF2B5EF4-FFF2-40B4-BE49-F238E27FC236}">
                <a16:creationId xmlns:a16="http://schemas.microsoft.com/office/drawing/2014/main" id="{440FC9D0-67DD-470A-9602-08FB8B9043E1}"/>
              </a:ext>
            </a:extLst>
          </p:cNvPr>
          <p:cNvSpPr/>
          <p:nvPr/>
        </p:nvSpPr>
        <p:spPr>
          <a:xfrm>
            <a:off x="6573088" y="5188808"/>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Model Training</a:t>
            </a:r>
            <a:endParaRPr lang="en-US" sz="2574" dirty="0">
              <a:latin typeface="Verdana" panose="020B0604030504040204" pitchFamily="34" charset="0"/>
              <a:ea typeface="Verdana" panose="020B0604030504040204" pitchFamily="34" charset="0"/>
            </a:endParaRPr>
          </a:p>
        </p:txBody>
      </p:sp>
      <p:sp>
        <p:nvSpPr>
          <p:cNvPr id="14" name="Text 6">
            <a:extLst>
              <a:ext uri="{FF2B5EF4-FFF2-40B4-BE49-F238E27FC236}">
                <a16:creationId xmlns:a16="http://schemas.microsoft.com/office/drawing/2014/main" id="{646CDA07-A972-4EE7-A7F4-69F2052E5785}"/>
              </a:ext>
            </a:extLst>
          </p:cNvPr>
          <p:cNvSpPr/>
          <p:nvPr/>
        </p:nvSpPr>
        <p:spPr>
          <a:xfrm>
            <a:off x="6573087" y="5764277"/>
            <a:ext cx="3863879" cy="1667437"/>
          </a:xfrm>
          <a:prstGeom prst="rect">
            <a:avLst/>
          </a:prstGeom>
          <a:noFill/>
          <a:ln/>
        </p:spPr>
        <p:txBody>
          <a:bodyPr wrap="squar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The model is trained on labeled data to learn the underlying patterns and relationships between the inputs and outputs.</a:t>
            </a:r>
            <a:endParaRPr lang="en-US" sz="2189" dirty="0">
              <a:latin typeface="Verdana" panose="020B0604030504040204" pitchFamily="34" charset="0"/>
              <a:ea typeface="Verdana" panose="020B0604030504040204" pitchFamily="34" charset="0"/>
            </a:endParaRPr>
          </a:p>
        </p:txBody>
      </p:sp>
      <p:pic>
        <p:nvPicPr>
          <p:cNvPr id="15" name="Image 2" descr="preencoded.png">
            <a:extLst>
              <a:ext uri="{FF2B5EF4-FFF2-40B4-BE49-F238E27FC236}">
                <a16:creationId xmlns:a16="http://schemas.microsoft.com/office/drawing/2014/main" id="{4BEC1F0E-7941-4A35-A7DF-5EAE806BA06E}"/>
              </a:ext>
            </a:extLst>
          </p:cNvPr>
          <p:cNvPicPr>
            <a:picLocks noChangeAspect="1"/>
          </p:cNvPicPr>
          <p:nvPr/>
        </p:nvPicPr>
        <p:blipFill>
          <a:blip r:embed="rId4"/>
          <a:stretch>
            <a:fillRect/>
          </a:stretch>
        </p:blipFill>
        <p:spPr>
          <a:xfrm>
            <a:off x="10853825" y="4216135"/>
            <a:ext cx="694766" cy="694766"/>
          </a:xfrm>
          <a:prstGeom prst="rect">
            <a:avLst/>
          </a:prstGeom>
        </p:spPr>
      </p:pic>
      <p:sp>
        <p:nvSpPr>
          <p:cNvPr id="16" name="Text 7">
            <a:extLst>
              <a:ext uri="{FF2B5EF4-FFF2-40B4-BE49-F238E27FC236}">
                <a16:creationId xmlns:a16="http://schemas.microsoft.com/office/drawing/2014/main" id="{773A405F-1C00-45B8-A6FE-447E5167C435}"/>
              </a:ext>
            </a:extLst>
          </p:cNvPr>
          <p:cNvSpPr/>
          <p:nvPr/>
        </p:nvSpPr>
        <p:spPr>
          <a:xfrm>
            <a:off x="10853826" y="5188808"/>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Evaluation Metrics</a:t>
            </a:r>
            <a:endParaRPr lang="en-US" sz="2574" dirty="0">
              <a:latin typeface="Verdana" panose="020B0604030504040204" pitchFamily="34" charset="0"/>
              <a:ea typeface="Verdana" panose="020B0604030504040204" pitchFamily="34" charset="0"/>
            </a:endParaRPr>
          </a:p>
        </p:txBody>
      </p:sp>
      <p:sp>
        <p:nvSpPr>
          <p:cNvPr id="17" name="Text 8">
            <a:extLst>
              <a:ext uri="{FF2B5EF4-FFF2-40B4-BE49-F238E27FC236}">
                <a16:creationId xmlns:a16="http://schemas.microsoft.com/office/drawing/2014/main" id="{219B996A-AB54-4006-980A-02A72E480849}"/>
              </a:ext>
            </a:extLst>
          </p:cNvPr>
          <p:cNvSpPr/>
          <p:nvPr/>
        </p:nvSpPr>
        <p:spPr>
          <a:xfrm>
            <a:off x="10853825" y="5764277"/>
            <a:ext cx="3864028" cy="2084296"/>
          </a:xfrm>
          <a:prstGeom prst="rect">
            <a:avLst/>
          </a:prstGeom>
          <a:noFill/>
          <a:ln/>
        </p:spPr>
        <p:txBody>
          <a:bodyPr wrap="squar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Classification models are typically evaluated on metrics like accuracy, precision, recall, and F1-score to measure their performance.</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294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Text 2">
            <a:extLst>
              <a:ext uri="{FF2B5EF4-FFF2-40B4-BE49-F238E27FC236}">
                <a16:creationId xmlns:a16="http://schemas.microsoft.com/office/drawing/2014/main" id="{F71D0FC1-465D-41EA-B4F0-CF2BBF0ACF88}"/>
              </a:ext>
            </a:extLst>
          </p:cNvPr>
          <p:cNvSpPr/>
          <p:nvPr/>
        </p:nvSpPr>
        <p:spPr>
          <a:xfrm>
            <a:off x="1073150" y="806450"/>
            <a:ext cx="12266593" cy="1613821"/>
          </a:xfrm>
          <a:prstGeom prst="rect">
            <a:avLst/>
          </a:prstGeom>
          <a:noFill/>
          <a:ln/>
        </p:spPr>
        <p:txBody>
          <a:bodyPr wrap="square" rtlCol="0" anchor="t"/>
          <a:lstStyle/>
          <a:p>
            <a:pPr>
              <a:lnSpc>
                <a:spcPts val="6355"/>
              </a:lnSpc>
            </a:pPr>
            <a:r>
              <a:rPr lang="en-US" sz="5084" dirty="0">
                <a:solidFill>
                  <a:srgbClr val="38512F"/>
                </a:solidFill>
                <a:latin typeface="Verdana" panose="020B0604030504040204" pitchFamily="34" charset="0"/>
                <a:ea typeface="Verdana" panose="020B0604030504040204" pitchFamily="34" charset="0"/>
                <a:cs typeface="Lora" pitchFamily="34" charset="-120"/>
              </a:rPr>
              <a:t>Clustering Problems in Machine Learning</a:t>
            </a:r>
            <a:endParaRPr lang="en-US" sz="5084" dirty="0">
              <a:latin typeface="Verdana" panose="020B0604030504040204" pitchFamily="34" charset="0"/>
              <a:ea typeface="Verdana" panose="020B0604030504040204" pitchFamily="34" charset="0"/>
            </a:endParaRPr>
          </a:p>
        </p:txBody>
      </p:sp>
      <p:sp>
        <p:nvSpPr>
          <p:cNvPr id="9" name="Shape 3">
            <a:extLst>
              <a:ext uri="{FF2B5EF4-FFF2-40B4-BE49-F238E27FC236}">
                <a16:creationId xmlns:a16="http://schemas.microsoft.com/office/drawing/2014/main" id="{D85CF838-FD7F-4DA4-8058-25B043B7E4B4}"/>
              </a:ext>
            </a:extLst>
          </p:cNvPr>
          <p:cNvSpPr/>
          <p:nvPr/>
        </p:nvSpPr>
        <p:spPr>
          <a:xfrm>
            <a:off x="1071542" y="2635250"/>
            <a:ext cx="6302538" cy="3368267"/>
          </a:xfrm>
          <a:prstGeom prst="roundRect">
            <a:avLst>
              <a:gd name="adj" fmla="val 2593"/>
            </a:avLst>
          </a:prstGeom>
          <a:solidFill>
            <a:srgbClr val="F6E9D5"/>
          </a:solidFill>
          <a:ln/>
        </p:spPr>
      </p:sp>
      <p:sp>
        <p:nvSpPr>
          <p:cNvPr id="10" name="Text 4">
            <a:extLst>
              <a:ext uri="{FF2B5EF4-FFF2-40B4-BE49-F238E27FC236}">
                <a16:creationId xmlns:a16="http://schemas.microsoft.com/office/drawing/2014/main" id="{5C9C3B8F-626E-4CA9-AEAE-2566B8A2B47A}"/>
              </a:ext>
            </a:extLst>
          </p:cNvPr>
          <p:cNvSpPr/>
          <p:nvPr/>
        </p:nvSpPr>
        <p:spPr>
          <a:xfrm>
            <a:off x="1345874" y="2909583"/>
            <a:ext cx="3331746" cy="403306"/>
          </a:xfrm>
          <a:prstGeom prst="rect">
            <a:avLst/>
          </a:prstGeom>
          <a:noFill/>
          <a:ln/>
        </p:spPr>
        <p:txBody>
          <a:bodyPr wrap="none" rtlCol="0" anchor="t"/>
          <a:lstStyle/>
          <a:p>
            <a:pPr>
              <a:lnSpc>
                <a:spcPts val="3177"/>
              </a:lnSpc>
            </a:pPr>
            <a:r>
              <a:rPr lang="en-US" sz="2542" dirty="0">
                <a:solidFill>
                  <a:srgbClr val="38512F"/>
                </a:solidFill>
                <a:latin typeface="Verdana" panose="020B0604030504040204" pitchFamily="34" charset="0"/>
                <a:ea typeface="Verdana" panose="020B0604030504040204" pitchFamily="34" charset="0"/>
                <a:cs typeface="Lora" pitchFamily="34" charset="-120"/>
              </a:rPr>
              <a:t>Grouping Similar Data</a:t>
            </a:r>
            <a:endParaRPr lang="en-US" sz="2542" dirty="0">
              <a:latin typeface="Verdana" panose="020B0604030504040204" pitchFamily="34" charset="0"/>
              <a:ea typeface="Verdana" panose="020B0604030504040204" pitchFamily="34" charset="0"/>
            </a:endParaRPr>
          </a:p>
        </p:txBody>
      </p:sp>
      <p:sp>
        <p:nvSpPr>
          <p:cNvPr id="11" name="Text 5">
            <a:extLst>
              <a:ext uri="{FF2B5EF4-FFF2-40B4-BE49-F238E27FC236}">
                <a16:creationId xmlns:a16="http://schemas.microsoft.com/office/drawing/2014/main" id="{32D849C4-4A6D-40B0-9A53-30065ACEEE7F}"/>
              </a:ext>
            </a:extLst>
          </p:cNvPr>
          <p:cNvSpPr/>
          <p:nvPr/>
        </p:nvSpPr>
        <p:spPr>
          <a:xfrm>
            <a:off x="1345874" y="3477459"/>
            <a:ext cx="5721798" cy="2057488"/>
          </a:xfrm>
          <a:prstGeom prst="rect">
            <a:avLst/>
          </a:prstGeom>
          <a:noFill/>
          <a:ln/>
        </p:spPr>
        <p:txBody>
          <a:bodyPr wrap="square" rtlCol="0" anchor="t"/>
          <a:lstStyle/>
          <a:p>
            <a:pPr>
              <a:lnSpc>
                <a:spcPts val="3241"/>
              </a:lnSpc>
            </a:pPr>
            <a:r>
              <a:rPr lang="en-US" sz="2160" dirty="0">
                <a:solidFill>
                  <a:srgbClr val="3A3630"/>
                </a:solidFill>
                <a:latin typeface="Verdana" panose="020B0604030504040204" pitchFamily="34" charset="0"/>
                <a:ea typeface="Verdana" panose="020B0604030504040204" pitchFamily="34" charset="0"/>
                <a:cs typeface="Source Sans Pro" pitchFamily="34" charset="-120"/>
              </a:rPr>
              <a:t>Clustering algorithms identify patterns and group similar data points together, without prior knowledge of the groups. This is useful for market segmentation, anomaly detection, and exploratory data analysis.</a:t>
            </a:r>
            <a:endParaRPr lang="en-US" sz="2160" dirty="0">
              <a:latin typeface="Verdana" panose="020B0604030504040204" pitchFamily="34" charset="0"/>
              <a:ea typeface="Verdana" panose="020B0604030504040204" pitchFamily="34" charset="0"/>
            </a:endParaRPr>
          </a:p>
        </p:txBody>
      </p:sp>
      <p:sp>
        <p:nvSpPr>
          <p:cNvPr id="12" name="Shape 6">
            <a:extLst>
              <a:ext uri="{FF2B5EF4-FFF2-40B4-BE49-F238E27FC236}">
                <a16:creationId xmlns:a16="http://schemas.microsoft.com/office/drawing/2014/main" id="{A660318A-04E0-4E2F-A627-FF8180DAB99F}"/>
              </a:ext>
            </a:extLst>
          </p:cNvPr>
          <p:cNvSpPr/>
          <p:nvPr/>
        </p:nvSpPr>
        <p:spPr>
          <a:xfrm>
            <a:off x="7648412" y="2635251"/>
            <a:ext cx="6302538" cy="3368266"/>
          </a:xfrm>
          <a:prstGeom prst="roundRect">
            <a:avLst>
              <a:gd name="adj" fmla="val 2593"/>
            </a:avLst>
          </a:prstGeom>
          <a:solidFill>
            <a:srgbClr val="F6E9D5"/>
          </a:solidFill>
          <a:ln/>
        </p:spPr>
      </p:sp>
      <p:sp>
        <p:nvSpPr>
          <p:cNvPr id="13" name="Text 7">
            <a:extLst>
              <a:ext uri="{FF2B5EF4-FFF2-40B4-BE49-F238E27FC236}">
                <a16:creationId xmlns:a16="http://schemas.microsoft.com/office/drawing/2014/main" id="{7FA8F470-725C-4FB0-BF88-6A37D881553D}"/>
              </a:ext>
            </a:extLst>
          </p:cNvPr>
          <p:cNvSpPr/>
          <p:nvPr/>
        </p:nvSpPr>
        <p:spPr>
          <a:xfrm>
            <a:off x="7922743" y="2909583"/>
            <a:ext cx="3472635" cy="403306"/>
          </a:xfrm>
          <a:prstGeom prst="rect">
            <a:avLst/>
          </a:prstGeom>
          <a:noFill/>
          <a:ln/>
        </p:spPr>
        <p:txBody>
          <a:bodyPr wrap="none" rtlCol="0" anchor="t"/>
          <a:lstStyle/>
          <a:p>
            <a:pPr>
              <a:lnSpc>
                <a:spcPts val="3177"/>
              </a:lnSpc>
            </a:pPr>
            <a:r>
              <a:rPr lang="en-US" sz="2542" dirty="0">
                <a:solidFill>
                  <a:srgbClr val="38512F"/>
                </a:solidFill>
                <a:latin typeface="Verdana" panose="020B0604030504040204" pitchFamily="34" charset="0"/>
                <a:ea typeface="Verdana" panose="020B0604030504040204" pitchFamily="34" charset="0"/>
                <a:cs typeface="Lora" pitchFamily="34" charset="-120"/>
              </a:rPr>
              <a:t>Unsupervised Learning</a:t>
            </a:r>
            <a:endParaRPr lang="en-US" sz="2542" dirty="0">
              <a:latin typeface="Verdana" panose="020B0604030504040204" pitchFamily="34" charset="0"/>
              <a:ea typeface="Verdana" panose="020B0604030504040204" pitchFamily="34" charset="0"/>
            </a:endParaRPr>
          </a:p>
        </p:txBody>
      </p:sp>
      <p:sp>
        <p:nvSpPr>
          <p:cNvPr id="14" name="Text 8">
            <a:extLst>
              <a:ext uri="{FF2B5EF4-FFF2-40B4-BE49-F238E27FC236}">
                <a16:creationId xmlns:a16="http://schemas.microsoft.com/office/drawing/2014/main" id="{3416603A-E089-429B-B817-26F013D27390}"/>
              </a:ext>
            </a:extLst>
          </p:cNvPr>
          <p:cNvSpPr/>
          <p:nvPr/>
        </p:nvSpPr>
        <p:spPr>
          <a:xfrm>
            <a:off x="7922743" y="3477460"/>
            <a:ext cx="5721799" cy="1645991"/>
          </a:xfrm>
          <a:prstGeom prst="rect">
            <a:avLst/>
          </a:prstGeom>
          <a:noFill/>
          <a:ln/>
        </p:spPr>
        <p:txBody>
          <a:bodyPr wrap="square" rtlCol="0" anchor="t"/>
          <a:lstStyle/>
          <a:p>
            <a:pPr>
              <a:lnSpc>
                <a:spcPts val="3241"/>
              </a:lnSpc>
            </a:pPr>
            <a:r>
              <a:rPr lang="en-US" sz="2160" dirty="0">
                <a:solidFill>
                  <a:srgbClr val="3A3630"/>
                </a:solidFill>
                <a:latin typeface="Verdana" panose="020B0604030504040204" pitchFamily="34" charset="0"/>
                <a:ea typeface="Verdana" panose="020B0604030504040204" pitchFamily="34" charset="0"/>
                <a:cs typeface="Source Sans Pro" pitchFamily="34" charset="-120"/>
              </a:rPr>
              <a:t>Clustering is an unsupervised learning technique, meaning the algorithm discovers the inherent structure of the data on its own, without the need for labeled examples.</a:t>
            </a:r>
            <a:endParaRPr lang="en-US" sz="2160" dirty="0">
              <a:latin typeface="Verdana" panose="020B0604030504040204" pitchFamily="34" charset="0"/>
              <a:ea typeface="Verdana" panose="020B0604030504040204" pitchFamily="34" charset="0"/>
            </a:endParaRPr>
          </a:p>
        </p:txBody>
      </p:sp>
      <p:sp>
        <p:nvSpPr>
          <p:cNvPr id="15" name="Shape 9">
            <a:extLst>
              <a:ext uri="{FF2B5EF4-FFF2-40B4-BE49-F238E27FC236}">
                <a16:creationId xmlns:a16="http://schemas.microsoft.com/office/drawing/2014/main" id="{D38CA7A3-D7C4-4EEA-9741-6D9427241FFB}"/>
              </a:ext>
            </a:extLst>
          </p:cNvPr>
          <p:cNvSpPr/>
          <p:nvPr/>
        </p:nvSpPr>
        <p:spPr>
          <a:xfrm>
            <a:off x="1071542" y="6214138"/>
            <a:ext cx="6302538" cy="3368267"/>
          </a:xfrm>
          <a:prstGeom prst="roundRect">
            <a:avLst>
              <a:gd name="adj" fmla="val 2593"/>
            </a:avLst>
          </a:prstGeom>
          <a:solidFill>
            <a:srgbClr val="F6E9D5"/>
          </a:solidFill>
          <a:ln/>
        </p:spPr>
      </p:sp>
      <p:sp>
        <p:nvSpPr>
          <p:cNvPr id="16" name="Text 10">
            <a:extLst>
              <a:ext uri="{FF2B5EF4-FFF2-40B4-BE49-F238E27FC236}">
                <a16:creationId xmlns:a16="http://schemas.microsoft.com/office/drawing/2014/main" id="{A82404E3-9CB2-4542-9330-88DD14E99D3E}"/>
              </a:ext>
            </a:extLst>
          </p:cNvPr>
          <p:cNvSpPr/>
          <p:nvPr/>
        </p:nvSpPr>
        <p:spPr>
          <a:xfrm>
            <a:off x="1345874" y="6488471"/>
            <a:ext cx="3227941" cy="403306"/>
          </a:xfrm>
          <a:prstGeom prst="rect">
            <a:avLst/>
          </a:prstGeom>
          <a:noFill/>
          <a:ln/>
        </p:spPr>
        <p:txBody>
          <a:bodyPr wrap="none" rtlCol="0" anchor="t"/>
          <a:lstStyle/>
          <a:p>
            <a:pPr>
              <a:lnSpc>
                <a:spcPts val="3177"/>
              </a:lnSpc>
            </a:pPr>
            <a:r>
              <a:rPr lang="en-US" sz="2542" dirty="0">
                <a:solidFill>
                  <a:srgbClr val="38512F"/>
                </a:solidFill>
                <a:latin typeface="Verdana" panose="020B0604030504040204" pitchFamily="34" charset="0"/>
                <a:ea typeface="Verdana" panose="020B0604030504040204" pitchFamily="34" charset="0"/>
                <a:cs typeface="Lora" pitchFamily="34" charset="-120"/>
              </a:rPr>
              <a:t>Common Algorithms</a:t>
            </a:r>
            <a:endParaRPr lang="en-US" sz="2542" dirty="0">
              <a:latin typeface="Verdana" panose="020B0604030504040204" pitchFamily="34" charset="0"/>
              <a:ea typeface="Verdana" panose="020B0604030504040204" pitchFamily="34" charset="0"/>
            </a:endParaRPr>
          </a:p>
        </p:txBody>
      </p:sp>
      <p:sp>
        <p:nvSpPr>
          <p:cNvPr id="17" name="Text 11">
            <a:extLst>
              <a:ext uri="{FF2B5EF4-FFF2-40B4-BE49-F238E27FC236}">
                <a16:creationId xmlns:a16="http://schemas.microsoft.com/office/drawing/2014/main" id="{819BB5D1-67A4-4152-BF78-6228156A3D89}"/>
              </a:ext>
            </a:extLst>
          </p:cNvPr>
          <p:cNvSpPr/>
          <p:nvPr/>
        </p:nvSpPr>
        <p:spPr>
          <a:xfrm>
            <a:off x="1345874" y="7025967"/>
            <a:ext cx="5721798" cy="1645991"/>
          </a:xfrm>
          <a:prstGeom prst="rect">
            <a:avLst/>
          </a:prstGeom>
          <a:noFill/>
          <a:ln/>
        </p:spPr>
        <p:txBody>
          <a:bodyPr wrap="square" rtlCol="0" anchor="t"/>
          <a:lstStyle/>
          <a:p>
            <a:pPr>
              <a:lnSpc>
                <a:spcPts val="3241"/>
              </a:lnSpc>
            </a:pPr>
            <a:r>
              <a:rPr lang="en-US" sz="2160" dirty="0">
                <a:solidFill>
                  <a:srgbClr val="3A3630"/>
                </a:solidFill>
                <a:latin typeface="Verdana" panose="020B0604030504040204" pitchFamily="34" charset="0"/>
                <a:ea typeface="Verdana" panose="020B0604030504040204" pitchFamily="34" charset="0"/>
                <a:cs typeface="Source Sans Pro" pitchFamily="34" charset="-120"/>
              </a:rPr>
              <a:t>K-Means, Hierarchical Clustering, DBSCAN, and Gaussian Mixture Models are popular clustering algorithms used to solve a variety of real-world problems.</a:t>
            </a:r>
            <a:endParaRPr lang="en-US" sz="2160" dirty="0">
              <a:latin typeface="Verdana" panose="020B0604030504040204" pitchFamily="34" charset="0"/>
              <a:ea typeface="Verdana" panose="020B0604030504040204" pitchFamily="34" charset="0"/>
            </a:endParaRPr>
          </a:p>
        </p:txBody>
      </p:sp>
      <p:sp>
        <p:nvSpPr>
          <p:cNvPr id="18" name="Shape 12">
            <a:extLst>
              <a:ext uri="{FF2B5EF4-FFF2-40B4-BE49-F238E27FC236}">
                <a16:creationId xmlns:a16="http://schemas.microsoft.com/office/drawing/2014/main" id="{E1951B0B-3E69-45D2-905A-15C6170CAFC3}"/>
              </a:ext>
            </a:extLst>
          </p:cNvPr>
          <p:cNvSpPr/>
          <p:nvPr/>
        </p:nvSpPr>
        <p:spPr>
          <a:xfrm>
            <a:off x="7648412" y="6214139"/>
            <a:ext cx="6302538" cy="3368266"/>
          </a:xfrm>
          <a:prstGeom prst="roundRect">
            <a:avLst>
              <a:gd name="adj" fmla="val 2593"/>
            </a:avLst>
          </a:prstGeom>
          <a:solidFill>
            <a:srgbClr val="F6E9D5"/>
          </a:solidFill>
          <a:ln/>
        </p:spPr>
      </p:sp>
      <p:sp>
        <p:nvSpPr>
          <p:cNvPr id="19" name="Text 13">
            <a:extLst>
              <a:ext uri="{FF2B5EF4-FFF2-40B4-BE49-F238E27FC236}">
                <a16:creationId xmlns:a16="http://schemas.microsoft.com/office/drawing/2014/main" id="{CA6A09CE-71F3-443A-B91C-700045AB112E}"/>
              </a:ext>
            </a:extLst>
          </p:cNvPr>
          <p:cNvSpPr/>
          <p:nvPr/>
        </p:nvSpPr>
        <p:spPr>
          <a:xfrm>
            <a:off x="7922744" y="6488471"/>
            <a:ext cx="3227941" cy="403306"/>
          </a:xfrm>
          <a:prstGeom prst="rect">
            <a:avLst/>
          </a:prstGeom>
          <a:noFill/>
          <a:ln/>
        </p:spPr>
        <p:txBody>
          <a:bodyPr wrap="none" rtlCol="0" anchor="t"/>
          <a:lstStyle/>
          <a:p>
            <a:pPr>
              <a:lnSpc>
                <a:spcPts val="3177"/>
              </a:lnSpc>
            </a:pPr>
            <a:r>
              <a:rPr lang="en-US" sz="2542" dirty="0">
                <a:solidFill>
                  <a:srgbClr val="38512F"/>
                </a:solidFill>
                <a:latin typeface="Verdana" panose="020B0604030504040204" pitchFamily="34" charset="0"/>
                <a:ea typeface="Verdana" panose="020B0604030504040204" pitchFamily="34" charset="0"/>
                <a:cs typeface="Lora" pitchFamily="34" charset="-120"/>
              </a:rPr>
              <a:t>Applications</a:t>
            </a:r>
            <a:endParaRPr lang="en-US" sz="2542" dirty="0">
              <a:latin typeface="Verdana" panose="020B0604030504040204" pitchFamily="34" charset="0"/>
              <a:ea typeface="Verdana" panose="020B0604030504040204" pitchFamily="34" charset="0"/>
            </a:endParaRPr>
          </a:p>
        </p:txBody>
      </p:sp>
      <p:sp>
        <p:nvSpPr>
          <p:cNvPr id="20" name="Text 14">
            <a:extLst>
              <a:ext uri="{FF2B5EF4-FFF2-40B4-BE49-F238E27FC236}">
                <a16:creationId xmlns:a16="http://schemas.microsoft.com/office/drawing/2014/main" id="{4A9B0FB1-FE5E-4924-BB28-4658DFB283C1}"/>
              </a:ext>
            </a:extLst>
          </p:cNvPr>
          <p:cNvSpPr/>
          <p:nvPr/>
        </p:nvSpPr>
        <p:spPr>
          <a:xfrm>
            <a:off x="7922743" y="6949767"/>
            <a:ext cx="5797999" cy="2057488"/>
          </a:xfrm>
          <a:prstGeom prst="rect">
            <a:avLst/>
          </a:prstGeom>
          <a:noFill/>
          <a:ln/>
        </p:spPr>
        <p:txBody>
          <a:bodyPr wrap="square" rtlCol="0" anchor="t"/>
          <a:lstStyle/>
          <a:p>
            <a:pPr>
              <a:lnSpc>
                <a:spcPts val="3241"/>
              </a:lnSpc>
            </a:pPr>
            <a:r>
              <a:rPr lang="en-US" sz="2160" dirty="0">
                <a:solidFill>
                  <a:srgbClr val="3A3630"/>
                </a:solidFill>
                <a:latin typeface="Verdana" panose="020B0604030504040204" pitchFamily="34" charset="0"/>
                <a:ea typeface="Verdana" panose="020B0604030504040204" pitchFamily="34" charset="0"/>
                <a:cs typeface="Source Sans Pro" pitchFamily="34" charset="-120"/>
              </a:rPr>
              <a:t>Clustering has diverse applications in fields like customer segmentation, recommendation systems, image segmentation, and bioinformatics, where grouping similar data points is crucial.</a:t>
            </a:r>
            <a:endParaRPr lang="en-US" sz="216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1213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Text 2">
            <a:extLst>
              <a:ext uri="{FF2B5EF4-FFF2-40B4-BE49-F238E27FC236}">
                <a16:creationId xmlns:a16="http://schemas.microsoft.com/office/drawing/2014/main" id="{DE2157AE-25D0-484D-AB41-7163C4DCE9BA}"/>
              </a:ext>
            </a:extLst>
          </p:cNvPr>
          <p:cNvSpPr/>
          <p:nvPr/>
        </p:nvSpPr>
        <p:spPr>
          <a:xfrm>
            <a:off x="2135047" y="848178"/>
            <a:ext cx="12425502" cy="1634672"/>
          </a:xfrm>
          <a:prstGeom prst="rect">
            <a:avLst/>
          </a:prstGeom>
          <a:noFill/>
          <a:ln/>
        </p:spPr>
        <p:txBody>
          <a:bodyPr wrap="squar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Artificial Intelligence &amp; Machine Learning Tools</a:t>
            </a:r>
            <a:endParaRPr lang="en-US" sz="5150" dirty="0">
              <a:latin typeface="Verdana" panose="020B0604030504040204" pitchFamily="34" charset="0"/>
              <a:ea typeface="Verdana" panose="020B0604030504040204" pitchFamily="34" charset="0"/>
            </a:endParaRPr>
          </a:p>
        </p:txBody>
      </p:sp>
      <p:pic>
        <p:nvPicPr>
          <p:cNvPr id="9" name="Image 0" descr="preencoded.png">
            <a:extLst>
              <a:ext uri="{FF2B5EF4-FFF2-40B4-BE49-F238E27FC236}">
                <a16:creationId xmlns:a16="http://schemas.microsoft.com/office/drawing/2014/main" id="{7C5D2794-693E-4620-9856-0ECBBF50CAAC}"/>
              </a:ext>
            </a:extLst>
          </p:cNvPr>
          <p:cNvPicPr>
            <a:picLocks noChangeAspect="1"/>
          </p:cNvPicPr>
          <p:nvPr/>
        </p:nvPicPr>
        <p:blipFill>
          <a:blip r:embed="rId2"/>
          <a:stretch>
            <a:fillRect/>
          </a:stretch>
        </p:blipFill>
        <p:spPr>
          <a:xfrm>
            <a:off x="2135047" y="2768336"/>
            <a:ext cx="3863879" cy="2387967"/>
          </a:xfrm>
          <a:prstGeom prst="rect">
            <a:avLst/>
          </a:prstGeom>
        </p:spPr>
      </p:pic>
      <p:sp>
        <p:nvSpPr>
          <p:cNvPr id="10" name="Text 3">
            <a:extLst>
              <a:ext uri="{FF2B5EF4-FFF2-40B4-BE49-F238E27FC236}">
                <a16:creationId xmlns:a16="http://schemas.microsoft.com/office/drawing/2014/main" id="{25F6179A-CBBF-4A76-A08A-AF445AA37990}"/>
              </a:ext>
            </a:extLst>
          </p:cNvPr>
          <p:cNvSpPr/>
          <p:nvPr/>
        </p:nvSpPr>
        <p:spPr>
          <a:xfrm>
            <a:off x="2135048" y="5503612"/>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AI/ML Software</a:t>
            </a:r>
            <a:endParaRPr lang="en-US" sz="2574" dirty="0">
              <a:latin typeface="Verdana" panose="020B0604030504040204" pitchFamily="34" charset="0"/>
              <a:ea typeface="Verdana" panose="020B0604030504040204" pitchFamily="34" charset="0"/>
            </a:endParaRPr>
          </a:p>
        </p:txBody>
      </p:sp>
      <p:sp>
        <p:nvSpPr>
          <p:cNvPr id="11" name="Text 4">
            <a:extLst>
              <a:ext uri="{FF2B5EF4-FFF2-40B4-BE49-F238E27FC236}">
                <a16:creationId xmlns:a16="http://schemas.microsoft.com/office/drawing/2014/main" id="{3EA47F6F-FBB9-4A59-BF13-EFB9FA76F12C}"/>
              </a:ext>
            </a:extLst>
          </p:cNvPr>
          <p:cNvSpPr/>
          <p:nvPr/>
        </p:nvSpPr>
        <p:spPr>
          <a:xfrm>
            <a:off x="2135047" y="6079082"/>
            <a:ext cx="3863879" cy="2918015"/>
          </a:xfrm>
          <a:prstGeom prst="rect">
            <a:avLst/>
          </a:prstGeom>
          <a:noFill/>
          <a:ln/>
        </p:spPr>
        <p:txBody>
          <a:bodyPr wrap="squar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A wide range of specialized software tools exist for building and deploying AI and machine learning models, including TensorFlow, PyTorch, Scikit-Learn, and Azure Machine Learning.</a:t>
            </a:r>
            <a:endParaRPr lang="en-US" sz="2189" dirty="0">
              <a:latin typeface="Verdana" panose="020B0604030504040204" pitchFamily="34" charset="0"/>
              <a:ea typeface="Verdana" panose="020B0604030504040204" pitchFamily="34" charset="0"/>
            </a:endParaRPr>
          </a:p>
        </p:txBody>
      </p:sp>
      <p:pic>
        <p:nvPicPr>
          <p:cNvPr id="12" name="Image 1" descr="preencoded.png">
            <a:extLst>
              <a:ext uri="{FF2B5EF4-FFF2-40B4-BE49-F238E27FC236}">
                <a16:creationId xmlns:a16="http://schemas.microsoft.com/office/drawing/2014/main" id="{14BC4D3F-E026-48BE-8671-FE6CC8F8FB2D}"/>
              </a:ext>
            </a:extLst>
          </p:cNvPr>
          <p:cNvPicPr>
            <a:picLocks noChangeAspect="1"/>
          </p:cNvPicPr>
          <p:nvPr/>
        </p:nvPicPr>
        <p:blipFill>
          <a:blip r:embed="rId3"/>
          <a:stretch>
            <a:fillRect/>
          </a:stretch>
        </p:blipFill>
        <p:spPr>
          <a:xfrm>
            <a:off x="6415784" y="2768336"/>
            <a:ext cx="3863879" cy="2387967"/>
          </a:xfrm>
          <a:prstGeom prst="rect">
            <a:avLst/>
          </a:prstGeom>
        </p:spPr>
      </p:pic>
      <p:sp>
        <p:nvSpPr>
          <p:cNvPr id="13" name="Text 5">
            <a:extLst>
              <a:ext uri="{FF2B5EF4-FFF2-40B4-BE49-F238E27FC236}">
                <a16:creationId xmlns:a16="http://schemas.microsoft.com/office/drawing/2014/main" id="{26634BAC-715A-49B7-93D8-12A88907E4EC}"/>
              </a:ext>
            </a:extLst>
          </p:cNvPr>
          <p:cNvSpPr/>
          <p:nvPr/>
        </p:nvSpPr>
        <p:spPr>
          <a:xfrm>
            <a:off x="6415785" y="5503612"/>
            <a:ext cx="3269790"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Development Tools</a:t>
            </a:r>
            <a:endParaRPr lang="en-US" sz="2574" dirty="0">
              <a:latin typeface="Verdana" panose="020B0604030504040204" pitchFamily="34" charset="0"/>
              <a:ea typeface="Verdana" panose="020B0604030504040204" pitchFamily="34" charset="0"/>
            </a:endParaRPr>
          </a:p>
        </p:txBody>
      </p:sp>
      <p:sp>
        <p:nvSpPr>
          <p:cNvPr id="14" name="Text 6">
            <a:extLst>
              <a:ext uri="{FF2B5EF4-FFF2-40B4-BE49-F238E27FC236}">
                <a16:creationId xmlns:a16="http://schemas.microsoft.com/office/drawing/2014/main" id="{7243BED8-5F9B-45C4-960F-CB2BBFB121DB}"/>
              </a:ext>
            </a:extLst>
          </p:cNvPr>
          <p:cNvSpPr/>
          <p:nvPr/>
        </p:nvSpPr>
        <p:spPr>
          <a:xfrm>
            <a:off x="6415784" y="6079082"/>
            <a:ext cx="3863879" cy="2501156"/>
          </a:xfrm>
          <a:prstGeom prst="rect">
            <a:avLst/>
          </a:prstGeom>
          <a:noFill/>
          <a:ln/>
        </p:spPr>
        <p:txBody>
          <a:bodyPr wrap="squar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Developers utilize integrated development environments (IDEs), cloud platforms, and other tools to design, train, and optimize machine learning models.</a:t>
            </a:r>
            <a:endParaRPr lang="en-US" sz="2189" dirty="0">
              <a:latin typeface="Verdana" panose="020B0604030504040204" pitchFamily="34" charset="0"/>
              <a:ea typeface="Verdana" panose="020B0604030504040204" pitchFamily="34" charset="0"/>
            </a:endParaRPr>
          </a:p>
        </p:txBody>
      </p:sp>
      <p:pic>
        <p:nvPicPr>
          <p:cNvPr id="15" name="Image 2" descr="preencoded.png">
            <a:extLst>
              <a:ext uri="{FF2B5EF4-FFF2-40B4-BE49-F238E27FC236}">
                <a16:creationId xmlns:a16="http://schemas.microsoft.com/office/drawing/2014/main" id="{4EBE7E84-4F29-45ED-B624-9D3477EC56A1}"/>
              </a:ext>
            </a:extLst>
          </p:cNvPr>
          <p:cNvPicPr>
            <a:picLocks noChangeAspect="1"/>
          </p:cNvPicPr>
          <p:nvPr/>
        </p:nvPicPr>
        <p:blipFill>
          <a:blip r:embed="rId4"/>
          <a:stretch>
            <a:fillRect/>
          </a:stretch>
        </p:blipFill>
        <p:spPr>
          <a:xfrm>
            <a:off x="10696522" y="2768336"/>
            <a:ext cx="3864028" cy="2388116"/>
          </a:xfrm>
          <a:prstGeom prst="rect">
            <a:avLst/>
          </a:prstGeom>
        </p:spPr>
      </p:pic>
      <p:sp>
        <p:nvSpPr>
          <p:cNvPr id="16" name="Text 7">
            <a:extLst>
              <a:ext uri="{FF2B5EF4-FFF2-40B4-BE49-F238E27FC236}">
                <a16:creationId xmlns:a16="http://schemas.microsoft.com/office/drawing/2014/main" id="{140B8A43-7C4D-4196-BEF3-4D08B3F8C8B8}"/>
              </a:ext>
            </a:extLst>
          </p:cNvPr>
          <p:cNvSpPr/>
          <p:nvPr/>
        </p:nvSpPr>
        <p:spPr>
          <a:xfrm>
            <a:off x="10696522" y="5503761"/>
            <a:ext cx="3703628" cy="408817"/>
          </a:xfrm>
          <a:prstGeom prst="rect">
            <a:avLst/>
          </a:prstGeom>
          <a:noFill/>
          <a:ln/>
        </p:spPr>
        <p:txBody>
          <a:bodyPr wrap="none" rtlCol="0" anchor="t"/>
          <a:lstStyle/>
          <a:p>
            <a:pPr algn="l">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Monitoring &amp; Evaluation</a:t>
            </a:r>
            <a:endParaRPr lang="en-US" sz="2574" dirty="0">
              <a:latin typeface="Verdana" panose="020B0604030504040204" pitchFamily="34" charset="0"/>
              <a:ea typeface="Verdana" panose="020B0604030504040204" pitchFamily="34" charset="0"/>
            </a:endParaRPr>
          </a:p>
        </p:txBody>
      </p:sp>
      <p:sp>
        <p:nvSpPr>
          <p:cNvPr id="17" name="Text 8">
            <a:extLst>
              <a:ext uri="{FF2B5EF4-FFF2-40B4-BE49-F238E27FC236}">
                <a16:creationId xmlns:a16="http://schemas.microsoft.com/office/drawing/2014/main" id="{06187DD0-3B57-44F5-BCC9-966E4F4B3394}"/>
              </a:ext>
            </a:extLst>
          </p:cNvPr>
          <p:cNvSpPr/>
          <p:nvPr/>
        </p:nvSpPr>
        <p:spPr>
          <a:xfrm>
            <a:off x="10696522" y="6079231"/>
            <a:ext cx="3864028" cy="2084296"/>
          </a:xfrm>
          <a:prstGeom prst="rect">
            <a:avLst/>
          </a:prstGeom>
          <a:noFill/>
          <a:ln/>
        </p:spPr>
        <p:txBody>
          <a:bodyPr wrap="square" rtlCol="0" anchor="t"/>
          <a:lstStyle/>
          <a:p>
            <a:pPr algn="l">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AI/ML tools provide dashboards and analytics capabilities to monitor model performance, detect issues, and continuously improve the system over time.</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8088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Text 2">
            <a:extLst>
              <a:ext uri="{FF2B5EF4-FFF2-40B4-BE49-F238E27FC236}">
                <a16:creationId xmlns:a16="http://schemas.microsoft.com/office/drawing/2014/main" id="{A4729884-0CCF-4993-A7AD-112172A334CE}"/>
              </a:ext>
            </a:extLst>
          </p:cNvPr>
          <p:cNvSpPr/>
          <p:nvPr/>
        </p:nvSpPr>
        <p:spPr>
          <a:xfrm>
            <a:off x="1301751" y="1187450"/>
            <a:ext cx="10853828" cy="817336"/>
          </a:xfrm>
          <a:prstGeom prst="rect">
            <a:avLst/>
          </a:prstGeom>
          <a:noFill/>
          <a:ln/>
        </p:spPr>
        <p:txBody>
          <a:bodyPr wrap="non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Popular Machine Learning Libraries</a:t>
            </a:r>
            <a:endParaRPr lang="en-US" sz="5150" dirty="0">
              <a:latin typeface="Verdana" panose="020B0604030504040204" pitchFamily="34" charset="0"/>
              <a:ea typeface="Verdana" panose="020B0604030504040204" pitchFamily="34" charset="0"/>
            </a:endParaRPr>
          </a:p>
        </p:txBody>
      </p:sp>
      <p:sp>
        <p:nvSpPr>
          <p:cNvPr id="9" name="Text 3">
            <a:extLst>
              <a:ext uri="{FF2B5EF4-FFF2-40B4-BE49-F238E27FC236}">
                <a16:creationId xmlns:a16="http://schemas.microsoft.com/office/drawing/2014/main" id="{F74E93BA-1626-4434-A68B-A9AFB821283A}"/>
              </a:ext>
            </a:extLst>
          </p:cNvPr>
          <p:cNvSpPr/>
          <p:nvPr/>
        </p:nvSpPr>
        <p:spPr>
          <a:xfrm>
            <a:off x="1301750" y="2699551"/>
            <a:ext cx="2597812"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TensorFlow</a:t>
            </a:r>
            <a:endParaRPr lang="en-US" sz="2574" dirty="0">
              <a:latin typeface="Verdana" panose="020B0604030504040204" pitchFamily="34" charset="0"/>
              <a:ea typeface="Verdana" panose="020B0604030504040204" pitchFamily="34" charset="0"/>
            </a:endParaRPr>
          </a:p>
        </p:txBody>
      </p:sp>
      <p:sp>
        <p:nvSpPr>
          <p:cNvPr id="10" name="Text 4">
            <a:extLst>
              <a:ext uri="{FF2B5EF4-FFF2-40B4-BE49-F238E27FC236}">
                <a16:creationId xmlns:a16="http://schemas.microsoft.com/office/drawing/2014/main" id="{9ADB3733-8FEE-436B-BA0B-20D1D69CFAA8}"/>
              </a:ext>
            </a:extLst>
          </p:cNvPr>
          <p:cNvSpPr/>
          <p:nvPr/>
        </p:nvSpPr>
        <p:spPr>
          <a:xfrm>
            <a:off x="1301750" y="3386274"/>
            <a:ext cx="2895600" cy="5002310"/>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Powerful open-source library developed by Google for building and deploying machine learning models. Supports a range of tasks including classification, regression, and natural language processing.</a:t>
            </a:r>
            <a:endParaRPr lang="en-US" sz="2189" dirty="0">
              <a:latin typeface="Verdana" panose="020B0604030504040204" pitchFamily="34" charset="0"/>
              <a:ea typeface="Verdana" panose="020B0604030504040204" pitchFamily="34" charset="0"/>
            </a:endParaRPr>
          </a:p>
        </p:txBody>
      </p:sp>
      <p:sp>
        <p:nvSpPr>
          <p:cNvPr id="11" name="Text 5">
            <a:extLst>
              <a:ext uri="{FF2B5EF4-FFF2-40B4-BE49-F238E27FC236}">
                <a16:creationId xmlns:a16="http://schemas.microsoft.com/office/drawing/2014/main" id="{C307358B-4FB9-4C3E-8E3B-5BB4C2055FC7}"/>
              </a:ext>
            </a:extLst>
          </p:cNvPr>
          <p:cNvSpPr/>
          <p:nvPr/>
        </p:nvSpPr>
        <p:spPr>
          <a:xfrm>
            <a:off x="4858778" y="2699551"/>
            <a:ext cx="2597812"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Scikit-learn</a:t>
            </a:r>
            <a:endParaRPr lang="en-US" sz="2574" dirty="0">
              <a:latin typeface="Verdana" panose="020B0604030504040204" pitchFamily="34" charset="0"/>
              <a:ea typeface="Verdana" panose="020B0604030504040204" pitchFamily="34" charset="0"/>
            </a:endParaRPr>
          </a:p>
        </p:txBody>
      </p:sp>
      <p:sp>
        <p:nvSpPr>
          <p:cNvPr id="12" name="Text 6">
            <a:extLst>
              <a:ext uri="{FF2B5EF4-FFF2-40B4-BE49-F238E27FC236}">
                <a16:creationId xmlns:a16="http://schemas.microsoft.com/office/drawing/2014/main" id="{35F47D25-580A-439F-87E6-2C5703B2C666}"/>
              </a:ext>
            </a:extLst>
          </p:cNvPr>
          <p:cNvSpPr/>
          <p:nvPr/>
        </p:nvSpPr>
        <p:spPr>
          <a:xfrm>
            <a:off x="4858778" y="3386274"/>
            <a:ext cx="2895600" cy="4585451"/>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Comprehensive machine learning library for Python, offering a wide variety of algorithms for classification, regression, clustering, and dimensionality reduction. Known for its simplicity and ease of use.</a:t>
            </a:r>
            <a:endParaRPr lang="en-US" sz="2189" dirty="0">
              <a:latin typeface="Verdana" panose="020B0604030504040204" pitchFamily="34" charset="0"/>
              <a:ea typeface="Verdana" panose="020B0604030504040204" pitchFamily="34" charset="0"/>
            </a:endParaRPr>
          </a:p>
        </p:txBody>
      </p:sp>
      <p:sp>
        <p:nvSpPr>
          <p:cNvPr id="13" name="Text 7">
            <a:extLst>
              <a:ext uri="{FF2B5EF4-FFF2-40B4-BE49-F238E27FC236}">
                <a16:creationId xmlns:a16="http://schemas.microsoft.com/office/drawing/2014/main" id="{8032AEAE-B393-4E67-9902-A7104B417633}"/>
              </a:ext>
            </a:extLst>
          </p:cNvPr>
          <p:cNvSpPr/>
          <p:nvPr/>
        </p:nvSpPr>
        <p:spPr>
          <a:xfrm>
            <a:off x="8448858" y="2699551"/>
            <a:ext cx="2597812"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PyTorch</a:t>
            </a:r>
            <a:endParaRPr lang="en-US" sz="2574" dirty="0">
              <a:latin typeface="Verdana" panose="020B0604030504040204" pitchFamily="34" charset="0"/>
              <a:ea typeface="Verdana" panose="020B0604030504040204" pitchFamily="34" charset="0"/>
            </a:endParaRPr>
          </a:p>
        </p:txBody>
      </p:sp>
      <p:sp>
        <p:nvSpPr>
          <p:cNvPr id="14" name="Text 8">
            <a:extLst>
              <a:ext uri="{FF2B5EF4-FFF2-40B4-BE49-F238E27FC236}">
                <a16:creationId xmlns:a16="http://schemas.microsoft.com/office/drawing/2014/main" id="{D7F2CAF8-8D23-47FE-909F-CA76D12449EF}"/>
              </a:ext>
            </a:extLst>
          </p:cNvPr>
          <p:cNvSpPr/>
          <p:nvPr/>
        </p:nvSpPr>
        <p:spPr>
          <a:xfrm>
            <a:off x="8448858" y="3386274"/>
            <a:ext cx="2895600" cy="4168592"/>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An open-source machine learning library developed by Facebook's AI Research lab. Focuses on deep learning and is known for its flexibility and dynamic computation graphs.</a:t>
            </a:r>
            <a:endParaRPr lang="en-US" sz="2189" dirty="0">
              <a:latin typeface="Verdana" panose="020B0604030504040204" pitchFamily="34" charset="0"/>
              <a:ea typeface="Verdana" panose="020B0604030504040204" pitchFamily="34" charset="0"/>
            </a:endParaRPr>
          </a:p>
        </p:txBody>
      </p:sp>
      <p:sp>
        <p:nvSpPr>
          <p:cNvPr id="15" name="Text 9">
            <a:extLst>
              <a:ext uri="{FF2B5EF4-FFF2-40B4-BE49-F238E27FC236}">
                <a16:creationId xmlns:a16="http://schemas.microsoft.com/office/drawing/2014/main" id="{F74ACF18-BA8B-4A7B-B12C-45B2BECFEF23}"/>
              </a:ext>
            </a:extLst>
          </p:cNvPr>
          <p:cNvSpPr/>
          <p:nvPr/>
        </p:nvSpPr>
        <p:spPr>
          <a:xfrm>
            <a:off x="12038938" y="2699551"/>
            <a:ext cx="2597812"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Keras</a:t>
            </a:r>
            <a:endParaRPr lang="en-US" sz="2574" dirty="0">
              <a:latin typeface="Verdana" panose="020B0604030504040204" pitchFamily="34" charset="0"/>
              <a:ea typeface="Verdana" panose="020B0604030504040204" pitchFamily="34" charset="0"/>
            </a:endParaRPr>
          </a:p>
        </p:txBody>
      </p:sp>
      <p:sp>
        <p:nvSpPr>
          <p:cNvPr id="16" name="Text 10">
            <a:extLst>
              <a:ext uri="{FF2B5EF4-FFF2-40B4-BE49-F238E27FC236}">
                <a16:creationId xmlns:a16="http://schemas.microsoft.com/office/drawing/2014/main" id="{38F331D3-AF61-495A-8854-B210E5BE3B3C}"/>
              </a:ext>
            </a:extLst>
          </p:cNvPr>
          <p:cNvSpPr/>
          <p:nvPr/>
        </p:nvSpPr>
        <p:spPr>
          <a:xfrm>
            <a:off x="12038938" y="3386274"/>
            <a:ext cx="3283612" cy="5002310"/>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High-level neural networks API, capable of running on top of TensorFlow, CNTK, or Theano. Allows for rapid experimentation with deep neural networks and supports both convolutional networks and recurrent networks.</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713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Image 0" descr="preencoded.png">
            <a:extLst>
              <a:ext uri="{FF2B5EF4-FFF2-40B4-BE49-F238E27FC236}">
                <a16:creationId xmlns:a16="http://schemas.microsoft.com/office/drawing/2014/main" id="{19B796C3-6BA7-441B-AB01-09FB3C0F990E}"/>
              </a:ext>
            </a:extLst>
          </p:cNvPr>
          <p:cNvPicPr>
            <a:picLocks noChangeAspect="1"/>
          </p:cNvPicPr>
          <p:nvPr/>
        </p:nvPicPr>
        <p:blipFill>
          <a:blip r:embed="rId2"/>
          <a:stretch>
            <a:fillRect/>
          </a:stretch>
        </p:blipFill>
        <p:spPr>
          <a:xfrm>
            <a:off x="11447469" y="2778"/>
            <a:ext cx="6862763" cy="10294144"/>
          </a:xfrm>
          <a:prstGeom prst="rect">
            <a:avLst/>
          </a:prstGeom>
        </p:spPr>
      </p:pic>
      <p:sp>
        <p:nvSpPr>
          <p:cNvPr id="9" name="Text 2">
            <a:extLst>
              <a:ext uri="{FF2B5EF4-FFF2-40B4-BE49-F238E27FC236}">
                <a16:creationId xmlns:a16="http://schemas.microsoft.com/office/drawing/2014/main" id="{29DA5571-BF25-49C9-8EDD-2A7888A6E17E}"/>
              </a:ext>
            </a:extLst>
          </p:cNvPr>
          <p:cNvSpPr/>
          <p:nvPr/>
        </p:nvSpPr>
        <p:spPr>
          <a:xfrm>
            <a:off x="1092258" y="2178050"/>
            <a:ext cx="9353492" cy="1634672"/>
          </a:xfrm>
          <a:prstGeom prst="rect">
            <a:avLst/>
          </a:prstGeom>
          <a:noFill/>
          <a:ln/>
        </p:spPr>
        <p:txBody>
          <a:bodyPr wrap="squar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Machine Learning Software and Platforms</a:t>
            </a:r>
            <a:endParaRPr lang="en-US" sz="5150" dirty="0">
              <a:latin typeface="Verdana" panose="020B0604030504040204" pitchFamily="34" charset="0"/>
              <a:ea typeface="Verdana" panose="020B0604030504040204" pitchFamily="34" charset="0"/>
            </a:endParaRPr>
          </a:p>
        </p:txBody>
      </p:sp>
      <p:sp>
        <p:nvSpPr>
          <p:cNvPr id="10" name="Text 3">
            <a:extLst>
              <a:ext uri="{FF2B5EF4-FFF2-40B4-BE49-F238E27FC236}">
                <a16:creationId xmlns:a16="http://schemas.microsoft.com/office/drawing/2014/main" id="{3108DFAE-CCA5-4882-92FB-BA1C7A6EC1E6}"/>
              </a:ext>
            </a:extLst>
          </p:cNvPr>
          <p:cNvSpPr/>
          <p:nvPr/>
        </p:nvSpPr>
        <p:spPr>
          <a:xfrm>
            <a:off x="1092258" y="4229581"/>
            <a:ext cx="9353492" cy="1667437"/>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Numerous software tools and platforms are available for machine learning, including popular options like TensorFlow, PyTorch, and Scikit-Learn. These provide powerful frameworks and libraries for building and deploying ML models across a variety of applications.</a:t>
            </a:r>
            <a:endParaRPr lang="en-US" sz="2189" dirty="0">
              <a:latin typeface="Verdana" panose="020B0604030504040204" pitchFamily="34" charset="0"/>
              <a:ea typeface="Verdana" panose="020B0604030504040204" pitchFamily="34" charset="0"/>
            </a:endParaRPr>
          </a:p>
        </p:txBody>
      </p:sp>
      <p:sp>
        <p:nvSpPr>
          <p:cNvPr id="11" name="Text 4">
            <a:extLst>
              <a:ext uri="{FF2B5EF4-FFF2-40B4-BE49-F238E27FC236}">
                <a16:creationId xmlns:a16="http://schemas.microsoft.com/office/drawing/2014/main" id="{FC2345C9-AC8F-4A71-8DC9-EE44B84C7C3B}"/>
              </a:ext>
            </a:extLst>
          </p:cNvPr>
          <p:cNvSpPr/>
          <p:nvPr/>
        </p:nvSpPr>
        <p:spPr>
          <a:xfrm>
            <a:off x="1092258" y="6566272"/>
            <a:ext cx="9353492" cy="1250578"/>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Cloud-based platforms like Amazon SageMaker, Google Cloud AI, and Microsoft Azure ML Studio offer end-to-end ML solutions with data preprocessing, model training, and deployment capabilities.</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9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Text 2">
            <a:extLst>
              <a:ext uri="{FF2B5EF4-FFF2-40B4-BE49-F238E27FC236}">
                <a16:creationId xmlns:a16="http://schemas.microsoft.com/office/drawing/2014/main" id="{B2A2BC43-DF61-4D08-BEB1-80D1ECFB4BA5}"/>
              </a:ext>
            </a:extLst>
          </p:cNvPr>
          <p:cNvSpPr/>
          <p:nvPr/>
        </p:nvSpPr>
        <p:spPr>
          <a:xfrm>
            <a:off x="1835150" y="1187450"/>
            <a:ext cx="10170382" cy="817336"/>
          </a:xfrm>
          <a:prstGeom prst="rect">
            <a:avLst/>
          </a:prstGeom>
          <a:noFill/>
          <a:ln/>
        </p:spPr>
        <p:txBody>
          <a:bodyPr wrap="none" rtlCol="0" anchor="t"/>
          <a:lstStyle/>
          <a:p>
            <a:pPr>
              <a:lnSpc>
                <a:spcPts val="6437"/>
              </a:lnSpc>
            </a:pPr>
            <a:r>
              <a:rPr lang="en-US" sz="5150" dirty="0">
                <a:solidFill>
                  <a:srgbClr val="38512F"/>
                </a:solidFill>
                <a:latin typeface="Verdana" panose="020B0604030504040204" pitchFamily="34" charset="0"/>
                <a:ea typeface="Verdana" panose="020B0604030504040204" pitchFamily="34" charset="0"/>
                <a:cs typeface="Lora" pitchFamily="34" charset="-120"/>
              </a:rPr>
              <a:t>Applications of Machine Learning</a:t>
            </a:r>
            <a:endParaRPr lang="en-US" sz="5150" dirty="0">
              <a:latin typeface="Verdana" panose="020B0604030504040204" pitchFamily="34" charset="0"/>
              <a:ea typeface="Verdana" panose="020B0604030504040204" pitchFamily="34" charset="0"/>
            </a:endParaRPr>
          </a:p>
        </p:txBody>
      </p:sp>
      <p:sp>
        <p:nvSpPr>
          <p:cNvPr id="9" name="Shape 3">
            <a:extLst>
              <a:ext uri="{FF2B5EF4-FFF2-40B4-BE49-F238E27FC236}">
                <a16:creationId xmlns:a16="http://schemas.microsoft.com/office/drawing/2014/main" id="{8F740CC9-908C-4FCB-B790-62735BEF4425}"/>
              </a:ext>
            </a:extLst>
          </p:cNvPr>
          <p:cNvSpPr/>
          <p:nvPr/>
        </p:nvSpPr>
        <p:spPr>
          <a:xfrm>
            <a:off x="1835150" y="2560598"/>
            <a:ext cx="6073873" cy="3088685"/>
          </a:xfrm>
          <a:prstGeom prst="roundRect">
            <a:avLst>
              <a:gd name="adj" fmla="val 2979"/>
            </a:avLst>
          </a:prstGeom>
          <a:solidFill>
            <a:srgbClr val="F6E9D5"/>
          </a:solidFill>
          <a:ln/>
        </p:spPr>
      </p:sp>
      <p:sp>
        <p:nvSpPr>
          <p:cNvPr id="10" name="Text 4">
            <a:extLst>
              <a:ext uri="{FF2B5EF4-FFF2-40B4-BE49-F238E27FC236}">
                <a16:creationId xmlns:a16="http://schemas.microsoft.com/office/drawing/2014/main" id="{CCC467F0-E52A-41E2-8793-1CA83761E697}"/>
              </a:ext>
            </a:extLst>
          </p:cNvPr>
          <p:cNvSpPr/>
          <p:nvPr/>
        </p:nvSpPr>
        <p:spPr>
          <a:xfrm>
            <a:off x="2113056" y="2838505"/>
            <a:ext cx="3269790"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Healthcare</a:t>
            </a:r>
            <a:endParaRPr lang="en-US" sz="2574" dirty="0">
              <a:latin typeface="Verdana" panose="020B0604030504040204" pitchFamily="34" charset="0"/>
              <a:ea typeface="Verdana" panose="020B0604030504040204" pitchFamily="34" charset="0"/>
            </a:endParaRPr>
          </a:p>
        </p:txBody>
      </p:sp>
      <p:sp>
        <p:nvSpPr>
          <p:cNvPr id="11" name="Text 5">
            <a:extLst>
              <a:ext uri="{FF2B5EF4-FFF2-40B4-BE49-F238E27FC236}">
                <a16:creationId xmlns:a16="http://schemas.microsoft.com/office/drawing/2014/main" id="{C6D0EAE6-7123-4505-BC42-7F763ABE4782}"/>
              </a:ext>
            </a:extLst>
          </p:cNvPr>
          <p:cNvSpPr/>
          <p:nvPr/>
        </p:nvSpPr>
        <p:spPr>
          <a:xfrm>
            <a:off x="2113056" y="3413975"/>
            <a:ext cx="5518061" cy="1667437"/>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Machine learning algorithms are used to analyze medical data, assist with diagnosis, and personalize treatment plans, improving patient outcomes.</a:t>
            </a:r>
            <a:endParaRPr lang="en-US" sz="2189" dirty="0">
              <a:latin typeface="Verdana" panose="020B0604030504040204" pitchFamily="34" charset="0"/>
              <a:ea typeface="Verdana" panose="020B0604030504040204" pitchFamily="34" charset="0"/>
            </a:endParaRPr>
          </a:p>
        </p:txBody>
      </p:sp>
      <p:sp>
        <p:nvSpPr>
          <p:cNvPr id="12" name="Shape 6">
            <a:extLst>
              <a:ext uri="{FF2B5EF4-FFF2-40B4-BE49-F238E27FC236}">
                <a16:creationId xmlns:a16="http://schemas.microsoft.com/office/drawing/2014/main" id="{AD53708B-03F2-4E14-BE96-F08606493192}"/>
              </a:ext>
            </a:extLst>
          </p:cNvPr>
          <p:cNvSpPr/>
          <p:nvPr/>
        </p:nvSpPr>
        <p:spPr>
          <a:xfrm>
            <a:off x="8186927" y="2560598"/>
            <a:ext cx="6073873" cy="3088685"/>
          </a:xfrm>
          <a:prstGeom prst="roundRect">
            <a:avLst>
              <a:gd name="adj" fmla="val 2979"/>
            </a:avLst>
          </a:prstGeom>
          <a:solidFill>
            <a:srgbClr val="F6E9D5"/>
          </a:solidFill>
          <a:ln/>
        </p:spPr>
      </p:sp>
      <p:sp>
        <p:nvSpPr>
          <p:cNvPr id="13" name="Text 7">
            <a:extLst>
              <a:ext uri="{FF2B5EF4-FFF2-40B4-BE49-F238E27FC236}">
                <a16:creationId xmlns:a16="http://schemas.microsoft.com/office/drawing/2014/main" id="{18692A2A-FEEA-4338-9BC8-0D1E4A005EF0}"/>
              </a:ext>
            </a:extLst>
          </p:cNvPr>
          <p:cNvSpPr/>
          <p:nvPr/>
        </p:nvSpPr>
        <p:spPr>
          <a:xfrm>
            <a:off x="8464835" y="2838505"/>
            <a:ext cx="3269790"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Finance</a:t>
            </a:r>
            <a:endParaRPr lang="en-US" sz="2574" dirty="0">
              <a:latin typeface="Verdana" panose="020B0604030504040204" pitchFamily="34" charset="0"/>
              <a:ea typeface="Verdana" panose="020B0604030504040204" pitchFamily="34" charset="0"/>
            </a:endParaRPr>
          </a:p>
        </p:txBody>
      </p:sp>
      <p:sp>
        <p:nvSpPr>
          <p:cNvPr id="14" name="Text 8">
            <a:extLst>
              <a:ext uri="{FF2B5EF4-FFF2-40B4-BE49-F238E27FC236}">
                <a16:creationId xmlns:a16="http://schemas.microsoft.com/office/drawing/2014/main" id="{E7F52CBB-0003-43F0-BB02-D024AD9C57F1}"/>
              </a:ext>
            </a:extLst>
          </p:cNvPr>
          <p:cNvSpPr/>
          <p:nvPr/>
        </p:nvSpPr>
        <p:spPr>
          <a:xfrm>
            <a:off x="8464835" y="3413974"/>
            <a:ext cx="5518061" cy="1250578"/>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ML models help banks and financial institutions detect fraud, assess credit risk, and automate investment decisions.</a:t>
            </a:r>
            <a:endParaRPr lang="en-US" sz="2189" dirty="0">
              <a:latin typeface="Verdana" panose="020B0604030504040204" pitchFamily="34" charset="0"/>
              <a:ea typeface="Verdana" panose="020B0604030504040204" pitchFamily="34" charset="0"/>
            </a:endParaRPr>
          </a:p>
        </p:txBody>
      </p:sp>
      <p:sp>
        <p:nvSpPr>
          <p:cNvPr id="15" name="Shape 9">
            <a:extLst>
              <a:ext uri="{FF2B5EF4-FFF2-40B4-BE49-F238E27FC236}">
                <a16:creationId xmlns:a16="http://schemas.microsoft.com/office/drawing/2014/main" id="{588680FE-B20A-4F4C-8D27-C94B3AE5EB59}"/>
              </a:ext>
            </a:extLst>
          </p:cNvPr>
          <p:cNvSpPr/>
          <p:nvPr/>
        </p:nvSpPr>
        <p:spPr>
          <a:xfrm>
            <a:off x="1835150" y="5856329"/>
            <a:ext cx="6073873" cy="3088685"/>
          </a:xfrm>
          <a:prstGeom prst="roundRect">
            <a:avLst>
              <a:gd name="adj" fmla="val 2979"/>
            </a:avLst>
          </a:prstGeom>
          <a:solidFill>
            <a:srgbClr val="F6E9D5"/>
          </a:solidFill>
          <a:ln/>
        </p:spPr>
      </p:sp>
      <p:sp>
        <p:nvSpPr>
          <p:cNvPr id="16" name="Text 10">
            <a:extLst>
              <a:ext uri="{FF2B5EF4-FFF2-40B4-BE49-F238E27FC236}">
                <a16:creationId xmlns:a16="http://schemas.microsoft.com/office/drawing/2014/main" id="{604A2C7B-9DBA-4AF8-97E1-8D0A2AB0E746}"/>
              </a:ext>
            </a:extLst>
          </p:cNvPr>
          <p:cNvSpPr/>
          <p:nvPr/>
        </p:nvSpPr>
        <p:spPr>
          <a:xfrm>
            <a:off x="2113056" y="6134236"/>
            <a:ext cx="3269790"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Automation</a:t>
            </a:r>
            <a:endParaRPr lang="en-US" sz="2574" dirty="0">
              <a:latin typeface="Verdana" panose="020B0604030504040204" pitchFamily="34" charset="0"/>
              <a:ea typeface="Verdana" panose="020B0604030504040204" pitchFamily="34" charset="0"/>
            </a:endParaRPr>
          </a:p>
        </p:txBody>
      </p:sp>
      <p:sp>
        <p:nvSpPr>
          <p:cNvPr id="17" name="Text 11">
            <a:extLst>
              <a:ext uri="{FF2B5EF4-FFF2-40B4-BE49-F238E27FC236}">
                <a16:creationId xmlns:a16="http://schemas.microsoft.com/office/drawing/2014/main" id="{EDEE13EB-6F56-46C1-A6BB-9A74C2DEC9E8}"/>
              </a:ext>
            </a:extLst>
          </p:cNvPr>
          <p:cNvSpPr/>
          <p:nvPr/>
        </p:nvSpPr>
        <p:spPr>
          <a:xfrm>
            <a:off x="2113056" y="6709707"/>
            <a:ext cx="5518061" cy="1667437"/>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Machine learning powers intelligent automation in industries like manufacturing, logistics, and customer service, boosting efficiency and productivity.</a:t>
            </a:r>
            <a:endParaRPr lang="en-US" sz="2189" dirty="0">
              <a:latin typeface="Verdana" panose="020B0604030504040204" pitchFamily="34" charset="0"/>
              <a:ea typeface="Verdana" panose="020B0604030504040204" pitchFamily="34" charset="0"/>
            </a:endParaRPr>
          </a:p>
        </p:txBody>
      </p:sp>
      <p:sp>
        <p:nvSpPr>
          <p:cNvPr id="18" name="Shape 12">
            <a:extLst>
              <a:ext uri="{FF2B5EF4-FFF2-40B4-BE49-F238E27FC236}">
                <a16:creationId xmlns:a16="http://schemas.microsoft.com/office/drawing/2014/main" id="{E001C0FE-B754-4EF8-A1DF-008C0DB92467}"/>
              </a:ext>
            </a:extLst>
          </p:cNvPr>
          <p:cNvSpPr/>
          <p:nvPr/>
        </p:nvSpPr>
        <p:spPr>
          <a:xfrm>
            <a:off x="8186927" y="5856329"/>
            <a:ext cx="6073873" cy="3088685"/>
          </a:xfrm>
          <a:prstGeom prst="roundRect">
            <a:avLst>
              <a:gd name="adj" fmla="val 2979"/>
            </a:avLst>
          </a:prstGeom>
          <a:solidFill>
            <a:srgbClr val="F6E9D5"/>
          </a:solidFill>
          <a:ln/>
        </p:spPr>
      </p:sp>
      <p:sp>
        <p:nvSpPr>
          <p:cNvPr id="19" name="Text 13">
            <a:extLst>
              <a:ext uri="{FF2B5EF4-FFF2-40B4-BE49-F238E27FC236}">
                <a16:creationId xmlns:a16="http://schemas.microsoft.com/office/drawing/2014/main" id="{85D5882E-9993-4741-8948-389F254B866E}"/>
              </a:ext>
            </a:extLst>
          </p:cNvPr>
          <p:cNvSpPr/>
          <p:nvPr/>
        </p:nvSpPr>
        <p:spPr>
          <a:xfrm>
            <a:off x="8464835" y="6134236"/>
            <a:ext cx="3269790" cy="408817"/>
          </a:xfrm>
          <a:prstGeom prst="rect">
            <a:avLst/>
          </a:prstGeom>
          <a:noFill/>
          <a:ln/>
        </p:spPr>
        <p:txBody>
          <a:bodyPr wrap="none" rtlCol="0" anchor="t"/>
          <a:lstStyle/>
          <a:p>
            <a:pPr>
              <a:lnSpc>
                <a:spcPts val="3219"/>
              </a:lnSpc>
            </a:pPr>
            <a:r>
              <a:rPr lang="en-US" sz="2574" dirty="0">
                <a:solidFill>
                  <a:srgbClr val="38512F"/>
                </a:solidFill>
                <a:latin typeface="Verdana" panose="020B0604030504040204" pitchFamily="34" charset="0"/>
                <a:ea typeface="Verdana" panose="020B0604030504040204" pitchFamily="34" charset="0"/>
                <a:cs typeface="Lora" pitchFamily="34" charset="-120"/>
              </a:rPr>
              <a:t>Marketing</a:t>
            </a:r>
            <a:endParaRPr lang="en-US" sz="2574" dirty="0">
              <a:latin typeface="Verdana" panose="020B0604030504040204" pitchFamily="34" charset="0"/>
              <a:ea typeface="Verdana" panose="020B0604030504040204" pitchFamily="34" charset="0"/>
            </a:endParaRPr>
          </a:p>
        </p:txBody>
      </p:sp>
      <p:sp>
        <p:nvSpPr>
          <p:cNvPr id="20" name="Text 14">
            <a:extLst>
              <a:ext uri="{FF2B5EF4-FFF2-40B4-BE49-F238E27FC236}">
                <a16:creationId xmlns:a16="http://schemas.microsoft.com/office/drawing/2014/main" id="{78B47AD9-5DAB-4484-A10C-E237BB38C8C4}"/>
              </a:ext>
            </a:extLst>
          </p:cNvPr>
          <p:cNvSpPr/>
          <p:nvPr/>
        </p:nvSpPr>
        <p:spPr>
          <a:xfrm>
            <a:off x="8464835" y="6709707"/>
            <a:ext cx="5518061" cy="1250578"/>
          </a:xfrm>
          <a:prstGeom prst="rect">
            <a:avLst/>
          </a:prstGeom>
          <a:noFill/>
          <a:ln/>
        </p:spPr>
        <p:txBody>
          <a:bodyPr wrap="square" rtlCol="0" anchor="t"/>
          <a:lstStyle/>
          <a:p>
            <a:pPr>
              <a:lnSpc>
                <a:spcPts val="3282"/>
              </a:lnSpc>
            </a:pPr>
            <a:r>
              <a:rPr lang="en-US" sz="2189" dirty="0">
                <a:solidFill>
                  <a:srgbClr val="3A3630"/>
                </a:solidFill>
                <a:latin typeface="Verdana" panose="020B0604030504040204" pitchFamily="34" charset="0"/>
                <a:ea typeface="Verdana" panose="020B0604030504040204" pitchFamily="34" charset="0"/>
                <a:cs typeface="Source Sans Pro" pitchFamily="34" charset="-120"/>
              </a:rPr>
              <a:t>ML-driven personalization and targeted advertising enable marketers to provide more relevant and effective campaigns to consumers.</a:t>
            </a:r>
            <a:endParaRPr lang="en-US" sz="2189"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6430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TotalTime>
  <Words>937</Words>
  <Application>Microsoft Office PowerPoint</Application>
  <PresentationFormat>Custom</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Times New Roman</vt:lpstr>
      <vt:lpstr>Verdana</vt:lpstr>
      <vt:lpstr>Office Theme</vt:lpstr>
      <vt:lpstr>AI &amp; ML Tools, Libraries,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Tests, Quiz</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cp:lastModifiedBy>Faisal Kabir</cp:lastModifiedBy>
  <cp:revision>14</cp:revision>
  <dcterms:created xsi:type="dcterms:W3CDTF">2024-06-06T08:11:32Z</dcterms:created>
  <dcterms:modified xsi:type="dcterms:W3CDTF">2024-06-11T11:28:38Z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2024-06-06T00:00:00Z</vt:filetime>
  </property>
  <property fmtid="{D5CDD505-2E9C-101B-9397-08002B2CF9AE}" pid="3" name="Creator">
    <vt:lpwstr>Chromium</vt:lpwstr>
  </property>
  <property fmtid="{D5CDD505-2E9C-101B-9397-08002B2CF9AE}" pid="4" name="LastSaved">
    <vt:filetime>2024-06-06T00:00:00Z</vt:filetime>
  </property>
  <property fmtid="{D5CDD505-2E9C-101B-9397-08002B2CF9AE}" pid="5" name="Producer">
    <vt:lpwstr>3-Heights(TM) PDF Security Shell 4.8.25.2 (http://www.pdf-tools.com)</vt:lpwstr>
  </property>
</Properties>
</file>