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3" roundtripDataSignature="AMtx7mhXyKol98+2qNUG//G8v0X4BQhK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pic>
        <p:nvPicPr>
          <p:cNvPr descr="Celestia-R1---OverlayTitleHD.png" id="16" name="Google Shape;16;p3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7" name="Google Shape;17;p39"/>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9"/>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19" name="Google Shape;19;p39"/>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9"/>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9"/>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descr="Celestia-R1---OverlayContentHD.png" id="80" name="Google Shape;80;p5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1" name="Google Shape;81;p50"/>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0"/>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83" name="Google Shape;83;p50"/>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4" name="Google Shape;84;p5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5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7" name="Shape 87"/>
        <p:cNvGrpSpPr/>
        <p:nvPr/>
      </p:nvGrpSpPr>
      <p:grpSpPr>
        <a:xfrm>
          <a:off x="0" y="0"/>
          <a:ext cx="0" cy="0"/>
          <a:chOff x="0" y="0"/>
          <a:chExt cx="0" cy="0"/>
        </a:xfrm>
      </p:grpSpPr>
      <p:pic>
        <p:nvPicPr>
          <p:cNvPr descr="Celestia-R1---OverlayContentHD.png" id="88" name="Google Shape;88;p5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9" name="Google Shape;89;p51"/>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51"/>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91" name="Google Shape;91;p51"/>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92" name="Google Shape;92;p5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5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5" name="Shape 95"/>
        <p:cNvGrpSpPr/>
        <p:nvPr/>
      </p:nvGrpSpPr>
      <p:grpSpPr>
        <a:xfrm>
          <a:off x="0" y="0"/>
          <a:ext cx="0" cy="0"/>
          <a:chOff x="0" y="0"/>
          <a:chExt cx="0" cy="0"/>
        </a:xfrm>
      </p:grpSpPr>
      <p:pic>
        <p:nvPicPr>
          <p:cNvPr descr="Celestia-R1---OverlayContentHD.png" id="96" name="Google Shape;96;p5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7" name="Google Shape;97;p52"/>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52"/>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9" name="Google Shape;99;p5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5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5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2" name="Shape 102"/>
        <p:cNvGrpSpPr/>
        <p:nvPr/>
      </p:nvGrpSpPr>
      <p:grpSpPr>
        <a:xfrm>
          <a:off x="0" y="0"/>
          <a:ext cx="0" cy="0"/>
          <a:chOff x="0" y="0"/>
          <a:chExt cx="0" cy="0"/>
        </a:xfrm>
      </p:grpSpPr>
      <p:pic>
        <p:nvPicPr>
          <p:cNvPr descr="Celestia-R1---OverlayContentHD.png" id="103" name="Google Shape;103;p5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4" name="Google Shape;104;p53"/>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105" name="Google Shape;105;p53"/>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106" name="Google Shape;106;p53"/>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53"/>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08" name="Google Shape;108;p53"/>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9" name="Google Shape;109;p5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5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5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2" name="Shape 112"/>
        <p:cNvGrpSpPr/>
        <p:nvPr/>
      </p:nvGrpSpPr>
      <p:grpSpPr>
        <a:xfrm>
          <a:off x="0" y="0"/>
          <a:ext cx="0" cy="0"/>
          <a:chOff x="0" y="0"/>
          <a:chExt cx="0" cy="0"/>
        </a:xfrm>
      </p:grpSpPr>
      <p:pic>
        <p:nvPicPr>
          <p:cNvPr descr="Celestia-R1---OverlayContentHD.png" id="113" name="Google Shape;113;p5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4" name="Google Shape;114;p54"/>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115" name="Google Shape;115;p54"/>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116" name="Google Shape;116;p54"/>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54"/>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8" name="Google Shape;118;p54"/>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9" name="Google Shape;119;p5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5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5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2" name="Shape 122"/>
        <p:cNvGrpSpPr/>
        <p:nvPr/>
      </p:nvGrpSpPr>
      <p:grpSpPr>
        <a:xfrm>
          <a:off x="0" y="0"/>
          <a:ext cx="0" cy="0"/>
          <a:chOff x="0" y="0"/>
          <a:chExt cx="0" cy="0"/>
        </a:xfrm>
      </p:grpSpPr>
      <p:pic>
        <p:nvPicPr>
          <p:cNvPr descr="Celestia-R1---OverlayContentHD.png" id="123" name="Google Shape;123;p5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4" name="Google Shape;124;p55"/>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55"/>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6" name="Google Shape;126;p55"/>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7" name="Google Shape;127;p5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5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5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pic>
        <p:nvPicPr>
          <p:cNvPr descr="Celestia-R1---OverlayContentHD.png" id="131" name="Google Shape;131;p5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2" name="Google Shape;132;p56"/>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3" name="Google Shape;133;p5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5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5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5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pic>
        <p:nvPicPr>
          <p:cNvPr descr="Celestia-R1---OverlayContentHD.png" id="138" name="Google Shape;138;p5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9" name="Google Shape;139;p57"/>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57"/>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41" name="Google Shape;141;p5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5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5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0" name="Shape 150"/>
        <p:cNvGrpSpPr/>
        <p:nvPr/>
      </p:nvGrpSpPr>
      <p:grpSpPr>
        <a:xfrm>
          <a:off x="0" y="0"/>
          <a:ext cx="0" cy="0"/>
          <a:chOff x="0" y="0"/>
          <a:chExt cx="0" cy="0"/>
        </a:xfrm>
      </p:grpSpPr>
      <p:pic>
        <p:nvPicPr>
          <p:cNvPr descr="Celestia-R1---OverlayContentHD.png" id="151" name="Google Shape;151;p4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52" name="Google Shape;152;p42"/>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42"/>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54" name="Google Shape;154;p4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4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4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pic>
        <p:nvPicPr>
          <p:cNvPr descr="Celestia-R1---OverlayContentHD.png" id="23" name="Google Shape;23;p4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4" name="Google Shape;24;p4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0"/>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6" name="Google Shape;26;p4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29" name="Shape 29"/>
        <p:cNvGrpSpPr/>
        <p:nvPr/>
      </p:nvGrpSpPr>
      <p:grpSpPr>
        <a:xfrm>
          <a:off x="0" y="0"/>
          <a:ext cx="0" cy="0"/>
          <a:chOff x="0" y="0"/>
          <a:chExt cx="0" cy="0"/>
        </a:xfrm>
      </p:grpSpPr>
      <p:pic>
        <p:nvPicPr>
          <p:cNvPr descr="Celestia-R1---OverlayContentHD.png" id="30" name="Google Shape;30;p4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1" name="Google Shape;31;p43"/>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3"/>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33" name="Google Shape;33;p4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pic>
        <p:nvPicPr>
          <p:cNvPr descr="Celestia-R1---OverlayContentHD.png" id="37" name="Google Shape;37;p4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8" name="Google Shape;38;p44"/>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4"/>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40" name="Google Shape;40;p4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pic>
        <p:nvPicPr>
          <p:cNvPr descr="Celestia-R1---OverlayContentHD.png" id="44" name="Google Shape;44;p4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45" name="Google Shape;45;p4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5"/>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7" name="Google Shape;47;p45"/>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8" name="Google Shape;48;p4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4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6"/>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54" name="Google Shape;54;p46"/>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5" name="Google Shape;55;p46"/>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56" name="Google Shape;56;p46"/>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7" name="Google Shape;57;p4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pic>
        <p:nvPicPr>
          <p:cNvPr descr="Celestia-R1---OverlayContentHD.png" id="61" name="Google Shape;61;p4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2" name="Google Shape;62;p4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4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pic>
        <p:nvPicPr>
          <p:cNvPr descr="Celestia-R1---OverlayContentHD.png" id="67" name="Google Shape;67;p4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8" name="Google Shape;68;p4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1" name="Shape 71"/>
        <p:cNvGrpSpPr/>
        <p:nvPr/>
      </p:nvGrpSpPr>
      <p:grpSpPr>
        <a:xfrm>
          <a:off x="0" y="0"/>
          <a:ext cx="0" cy="0"/>
          <a:chOff x="0" y="0"/>
          <a:chExt cx="0" cy="0"/>
        </a:xfrm>
      </p:grpSpPr>
      <p:pic>
        <p:nvPicPr>
          <p:cNvPr descr="Celestia-R1---OverlayContentHD.png" id="72" name="Google Shape;72;p4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3" name="Google Shape;73;p49"/>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9"/>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75" name="Google Shape;75;p49"/>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6" name="Google Shape;76;p4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8.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8"/>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38"/>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12" name="Google Shape;12;p3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3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3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44" name="Shape 144"/>
        <p:cNvGrpSpPr/>
        <p:nvPr/>
      </p:nvGrpSpPr>
      <p:grpSpPr>
        <a:xfrm>
          <a:off x="0" y="0"/>
          <a:ext cx="0" cy="0"/>
          <a:chOff x="0" y="0"/>
          <a:chExt cx="0" cy="0"/>
        </a:xfrm>
      </p:grpSpPr>
      <p:sp>
        <p:nvSpPr>
          <p:cNvPr id="145" name="Google Shape;145;p4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6" name="Google Shape;146;p41"/>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1pPr>
            <a:lvl2pPr indent="-330200" lvl="1" marL="914400" marR="0" rtl="0" algn="l">
              <a:spcBef>
                <a:spcPts val="1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2pPr>
            <a:lvl3pPr indent="-317500" lvl="2" marL="1371600" marR="0" rtl="0" algn="l">
              <a:spcBef>
                <a:spcPts val="10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04800" lvl="5" marL="2743200" marR="0" rtl="0" algn="l">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6pPr>
            <a:lvl7pPr indent="-304800" lvl="6" marL="3200400" marR="0" rtl="0" algn="l">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7pPr>
            <a:lvl8pPr indent="-304800" lvl="7" marL="3657600" marR="0" rtl="0" algn="l">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8pPr>
            <a:lvl9pPr indent="-304800" lvl="8" marL="4114800" marR="0" rtl="0" algn="l">
              <a:spcBef>
                <a:spcPts val="1000"/>
              </a:spcBef>
              <a:spcAft>
                <a:spcPts val="100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9pPr>
          </a:lstStyle>
          <a:p/>
        </p:txBody>
      </p:sp>
      <p:sp>
        <p:nvSpPr>
          <p:cNvPr id="147" name="Google Shape;147;p4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8" name="Google Shape;148;p4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9" name="Google Shape;149;p4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alibri"/>
                <a:ea typeface="Calibri"/>
                <a:cs typeface="Calibri"/>
                <a:sym typeface="Calibri"/>
              </a:defRPr>
            </a:lvl1pPr>
            <a:lvl2pPr indent="0" lvl="1" marL="0" marR="0" rtl="0" algn="r">
              <a:spcBef>
                <a:spcPts val="0"/>
              </a:spcBef>
              <a:buNone/>
              <a:defRPr b="0" i="0" sz="1000" u="none" cap="none" strike="noStrike">
                <a:solidFill>
                  <a:schemeClr val="dk1"/>
                </a:solidFill>
                <a:latin typeface="Calibri"/>
                <a:ea typeface="Calibri"/>
                <a:cs typeface="Calibri"/>
                <a:sym typeface="Calibri"/>
              </a:defRPr>
            </a:lvl2pPr>
            <a:lvl3pPr indent="0" lvl="2" marL="0" marR="0" rtl="0" algn="r">
              <a:spcBef>
                <a:spcPts val="0"/>
              </a:spcBef>
              <a:buNone/>
              <a:defRPr b="0" i="0" sz="1000" u="none" cap="none" strike="noStrike">
                <a:solidFill>
                  <a:schemeClr val="dk1"/>
                </a:solidFill>
                <a:latin typeface="Calibri"/>
                <a:ea typeface="Calibri"/>
                <a:cs typeface="Calibri"/>
                <a:sym typeface="Calibri"/>
              </a:defRPr>
            </a:lvl3pPr>
            <a:lvl4pPr indent="0" lvl="3" marL="0" marR="0" rtl="0" algn="r">
              <a:spcBef>
                <a:spcPts val="0"/>
              </a:spcBef>
              <a:buNone/>
              <a:defRPr b="0" i="0" sz="1000" u="none" cap="none" strike="noStrike">
                <a:solidFill>
                  <a:schemeClr val="dk1"/>
                </a:solidFill>
                <a:latin typeface="Calibri"/>
                <a:ea typeface="Calibri"/>
                <a:cs typeface="Calibri"/>
                <a:sym typeface="Calibri"/>
              </a:defRPr>
            </a:lvl4pPr>
            <a:lvl5pPr indent="0" lvl="4" marL="0" marR="0" rtl="0" algn="r">
              <a:spcBef>
                <a:spcPts val="0"/>
              </a:spcBef>
              <a:buNone/>
              <a:defRPr b="0" i="0" sz="1000" u="none" cap="none" strike="noStrike">
                <a:solidFill>
                  <a:schemeClr val="dk1"/>
                </a:solidFill>
                <a:latin typeface="Calibri"/>
                <a:ea typeface="Calibri"/>
                <a:cs typeface="Calibri"/>
                <a:sym typeface="Calibri"/>
              </a:defRPr>
            </a:lvl5pPr>
            <a:lvl6pPr indent="0" lvl="5" marL="0" marR="0" rtl="0" algn="r">
              <a:spcBef>
                <a:spcPts val="0"/>
              </a:spcBef>
              <a:buNone/>
              <a:defRPr b="0" i="0" sz="1000" u="none" cap="none" strike="noStrike">
                <a:solidFill>
                  <a:schemeClr val="dk1"/>
                </a:solidFill>
                <a:latin typeface="Calibri"/>
                <a:ea typeface="Calibri"/>
                <a:cs typeface="Calibri"/>
                <a:sym typeface="Calibri"/>
              </a:defRPr>
            </a:lvl6pPr>
            <a:lvl7pPr indent="0" lvl="6" marL="0" marR="0" rtl="0" algn="r">
              <a:spcBef>
                <a:spcPts val="0"/>
              </a:spcBef>
              <a:buNone/>
              <a:defRPr b="0" i="0" sz="1000" u="none" cap="none" strike="noStrike">
                <a:solidFill>
                  <a:schemeClr val="dk1"/>
                </a:solidFill>
                <a:latin typeface="Calibri"/>
                <a:ea typeface="Calibri"/>
                <a:cs typeface="Calibri"/>
                <a:sym typeface="Calibri"/>
              </a:defRPr>
            </a:lvl7pPr>
            <a:lvl8pPr indent="0" lvl="7" marL="0" marR="0" rtl="0" algn="r">
              <a:spcBef>
                <a:spcPts val="0"/>
              </a:spcBef>
              <a:buNone/>
              <a:defRPr b="0" i="0" sz="1000" u="none" cap="none" strike="noStrike">
                <a:solidFill>
                  <a:schemeClr val="dk1"/>
                </a:solidFill>
                <a:latin typeface="Calibri"/>
                <a:ea typeface="Calibri"/>
                <a:cs typeface="Calibri"/>
                <a:sym typeface="Calibri"/>
              </a:defRPr>
            </a:lvl8pPr>
            <a:lvl9pPr indent="0" lvl="8" marL="0" marR="0" rtl="0" algn="r">
              <a:spcBef>
                <a:spcPts val="0"/>
              </a:spcBef>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0.png"/><Relationship Id="rId4" Type="http://schemas.openxmlformats.org/officeDocument/2006/relationships/image" Target="../media/image11.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31.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1.png"/><Relationship Id="rId4" Type="http://schemas.openxmlformats.org/officeDocument/2006/relationships/image" Target="../media/image21.png"/><Relationship Id="rId5" Type="http://schemas.openxmlformats.org/officeDocument/2006/relationships/image" Target="../media/image18.png"/><Relationship Id="rId6"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23.png"/><Relationship Id="rId7" Type="http://schemas.openxmlformats.org/officeDocument/2006/relationships/image" Target="../media/image19.png"/><Relationship Id="rId8"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20.png"/><Relationship Id="rId7"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
          <p:cNvSpPr txBox="1"/>
          <p:nvPr>
            <p:ph type="ctrTitle"/>
          </p:nvPr>
        </p:nvSpPr>
        <p:spPr>
          <a:xfrm>
            <a:off x="3346704" y="1964267"/>
            <a:ext cx="7813421" cy="2421464"/>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lt1"/>
              </a:buClr>
              <a:buSzPts val="4800"/>
              <a:buFont typeface="Calibri"/>
              <a:buNone/>
            </a:pPr>
            <a:r>
              <a:rPr lang="en-US"/>
              <a:t>MODULE B: </a:t>
            </a:r>
            <a:br>
              <a:rPr lang="en-US"/>
            </a:br>
            <a:r>
              <a:rPr lang="en-US"/>
              <a:t>AI AND MACHINE LEARNING</a:t>
            </a:r>
            <a:endParaRPr/>
          </a:p>
        </p:txBody>
      </p:sp>
      <p:sp>
        <p:nvSpPr>
          <p:cNvPr id="162" name="Google Shape;162;p1"/>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2400"/>
              <a:buNone/>
            </a:pPr>
            <a:r>
              <a:rPr lang="en-US" sz="2400"/>
              <a:t>LECTURE 11-12</a:t>
            </a:r>
            <a:endParaRPr/>
          </a:p>
          <a:p>
            <a:pPr indent="0" lvl="0" marL="0" rtl="0" algn="r">
              <a:spcBef>
                <a:spcPts val="1000"/>
              </a:spcBef>
              <a:spcAft>
                <a:spcPts val="0"/>
              </a:spcAft>
              <a:buSzPts val="1800"/>
              <a:buNone/>
            </a:pPr>
            <a:r>
              <a:rPr lang="en-US" cap="none"/>
              <a:t>Md Mehrab Hossain Opi</a:t>
            </a:r>
            <a:endParaRPr/>
          </a:p>
          <a:p>
            <a:pPr indent="0" lvl="0" marL="0" rtl="0" algn="r">
              <a:spcBef>
                <a:spcPts val="1000"/>
              </a:spcBef>
              <a:spcAft>
                <a:spcPts val="0"/>
              </a:spcAft>
              <a:buSzPts val="1800"/>
              <a:buNone/>
            </a:pPr>
            <a:r>
              <a:rPr lang="en-US" cap="none"/>
              <a:t>Lecturer, Dept Of CSE, KUET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SUPERVISED LEARNING</a:t>
            </a:r>
            <a:endParaRPr/>
          </a:p>
        </p:txBody>
      </p:sp>
      <p:grpSp>
        <p:nvGrpSpPr>
          <p:cNvPr id="251" name="Google Shape;251;p10"/>
          <p:cNvGrpSpPr/>
          <p:nvPr/>
        </p:nvGrpSpPr>
        <p:grpSpPr>
          <a:xfrm>
            <a:off x="785236" y="2415427"/>
            <a:ext cx="10929375" cy="3510001"/>
            <a:chOff x="99436" y="9027"/>
            <a:chExt cx="10929375" cy="3510001"/>
          </a:xfrm>
        </p:grpSpPr>
        <p:sp>
          <p:nvSpPr>
            <p:cNvPr id="252" name="Google Shape;252;p10"/>
            <p:cNvSpPr/>
            <p:nvPr/>
          </p:nvSpPr>
          <p:spPr>
            <a:xfrm>
              <a:off x="735623" y="9027"/>
              <a:ext cx="1990125" cy="1990125"/>
            </a:xfrm>
            <a:prstGeom prst="round2DiagRect">
              <a:avLst>
                <a:gd fmla="val 29727" name="adj1"/>
                <a:gd fmla="val 0" name="adj2"/>
              </a:avLst>
            </a:prstGeom>
            <a:solidFill>
              <a:srgbClr val="467B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0"/>
            <p:cNvSpPr/>
            <p:nvPr/>
          </p:nvSpPr>
          <p:spPr>
            <a:xfrm>
              <a:off x="1159749" y="433152"/>
              <a:ext cx="1141875" cy="1141875"/>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0"/>
            <p:cNvSpPr/>
            <p:nvPr/>
          </p:nvSpPr>
          <p:spPr>
            <a:xfrm>
              <a:off x="99436" y="2619028"/>
              <a:ext cx="32625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0"/>
            <p:cNvSpPr txBox="1"/>
            <p:nvPr/>
          </p:nvSpPr>
          <p:spPr>
            <a:xfrm>
              <a:off x="99436" y="2619028"/>
              <a:ext cx="3262500" cy="90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1600"/>
                <a:buFont typeface="Calibri"/>
                <a:buNone/>
              </a:pPr>
              <a:r>
                <a:rPr b="0" i="0" lang="en-US" sz="1600" u="none" cap="none" strike="noStrike">
                  <a:solidFill>
                    <a:schemeClr val="lt1"/>
                  </a:solidFill>
                  <a:latin typeface="Calibri"/>
                  <a:ea typeface="Calibri"/>
                  <a:cs typeface="Calibri"/>
                  <a:sym typeface="Calibri"/>
                </a:rPr>
                <a:t>SUPERVISED LEARNING IS LIKE HAVING A TEACHER GUIDING THE MACHINE. </a:t>
              </a:r>
              <a:endParaRPr/>
            </a:p>
          </p:txBody>
        </p:sp>
        <p:sp>
          <p:nvSpPr>
            <p:cNvPr id="256" name="Google Shape;256;p10"/>
            <p:cNvSpPr/>
            <p:nvPr/>
          </p:nvSpPr>
          <p:spPr>
            <a:xfrm>
              <a:off x="4569061" y="9027"/>
              <a:ext cx="1990125" cy="1990125"/>
            </a:xfrm>
            <a:prstGeom prst="round2DiagRect">
              <a:avLst>
                <a:gd fmla="val 29727" name="adj1"/>
                <a:gd fmla="val 0" name="adj2"/>
              </a:avLst>
            </a:prstGeom>
            <a:solidFill>
              <a:srgbClr val="46B2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0"/>
            <p:cNvSpPr/>
            <p:nvPr/>
          </p:nvSpPr>
          <p:spPr>
            <a:xfrm>
              <a:off x="4993186" y="433152"/>
              <a:ext cx="1141875" cy="1141875"/>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0"/>
            <p:cNvSpPr/>
            <p:nvPr/>
          </p:nvSpPr>
          <p:spPr>
            <a:xfrm>
              <a:off x="3932874" y="2619028"/>
              <a:ext cx="32625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0"/>
            <p:cNvSpPr txBox="1"/>
            <p:nvPr/>
          </p:nvSpPr>
          <p:spPr>
            <a:xfrm>
              <a:off x="3932874" y="2619028"/>
              <a:ext cx="3262500" cy="90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1600"/>
                <a:buFont typeface="Calibri"/>
                <a:buNone/>
              </a:pPr>
              <a:r>
                <a:rPr b="0" i="0" lang="en-US" sz="1600" u="none" cap="none" strike="noStrike">
                  <a:solidFill>
                    <a:schemeClr val="lt1"/>
                  </a:solidFill>
                  <a:latin typeface="Calibri"/>
                  <a:ea typeface="Calibri"/>
                  <a:cs typeface="Calibri"/>
                  <a:sym typeface="Calibri"/>
                </a:rPr>
                <a:t>THE MACHINE IS GIVEN LABELED DATA, WHICH MEANS EACH EXAMPLE HAS A KNOWN ANSWER (OR LABEL). </a:t>
              </a:r>
              <a:endParaRPr/>
            </a:p>
          </p:txBody>
        </p:sp>
        <p:sp>
          <p:nvSpPr>
            <p:cNvPr id="260" name="Google Shape;260;p10"/>
            <p:cNvSpPr/>
            <p:nvPr/>
          </p:nvSpPr>
          <p:spPr>
            <a:xfrm>
              <a:off x="8402499" y="9027"/>
              <a:ext cx="1990125" cy="1990125"/>
            </a:xfrm>
            <a:prstGeom prst="round2DiagRect">
              <a:avLst>
                <a:gd fmla="val 29727" name="adj1"/>
                <a:gd fmla="val 0" name="adj2"/>
              </a:avLst>
            </a:prstGeom>
            <a:solidFill>
              <a:srgbClr val="8FB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0"/>
            <p:cNvSpPr/>
            <p:nvPr/>
          </p:nvSpPr>
          <p:spPr>
            <a:xfrm>
              <a:off x="8826624" y="433152"/>
              <a:ext cx="1141875" cy="1141875"/>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0"/>
            <p:cNvSpPr/>
            <p:nvPr/>
          </p:nvSpPr>
          <p:spPr>
            <a:xfrm>
              <a:off x="7766311" y="2619028"/>
              <a:ext cx="32625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0"/>
            <p:cNvSpPr txBox="1"/>
            <p:nvPr/>
          </p:nvSpPr>
          <p:spPr>
            <a:xfrm>
              <a:off x="7766311" y="2619028"/>
              <a:ext cx="3262500" cy="90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1600"/>
                <a:buFont typeface="Calibri"/>
                <a:buNone/>
              </a:pPr>
              <a:r>
                <a:rPr b="0" i="0" lang="en-US" sz="1600" u="none" cap="none" strike="noStrike">
                  <a:solidFill>
                    <a:schemeClr val="lt1"/>
                  </a:solidFill>
                  <a:latin typeface="Calibri"/>
                  <a:ea typeface="Calibri"/>
                  <a:cs typeface="Calibri"/>
                  <a:sym typeface="Calibri"/>
                </a:rPr>
                <a:t>THE GOAL IS FOR THE MACHINE TO LEARN FROM THESE EXAMPLES AND MAKE PREDICTIONS ON NEW, UNSEEN DATA.</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SUPERVISED LEARNING</a:t>
            </a:r>
            <a:endParaRPr/>
          </a:p>
        </p:txBody>
      </p:sp>
      <p:sp>
        <p:nvSpPr>
          <p:cNvPr id="269" name="Google Shape;269;p11"/>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400"/>
              <a:buChar char="•"/>
            </a:pPr>
            <a:r>
              <a:rPr lang="en-US" sz="2400"/>
              <a:t>Imagine you're teaching a child to recognize animals. </a:t>
            </a:r>
            <a:endParaRPr/>
          </a:p>
          <a:p>
            <a:pPr indent="-285750" lvl="0" marL="285750" rtl="0" algn="l">
              <a:spcBef>
                <a:spcPts val="1000"/>
              </a:spcBef>
              <a:spcAft>
                <a:spcPts val="0"/>
              </a:spcAft>
              <a:buSzPts val="2400"/>
              <a:buChar char="•"/>
            </a:pPr>
            <a:r>
              <a:rPr lang="en-US" sz="2400"/>
              <a:t>You show them a picture of a cat and tell them, "This is a cat." </a:t>
            </a:r>
            <a:endParaRPr/>
          </a:p>
          <a:p>
            <a:pPr indent="-285750" lvl="0" marL="285750" rtl="0" algn="l">
              <a:spcBef>
                <a:spcPts val="1000"/>
              </a:spcBef>
              <a:spcAft>
                <a:spcPts val="0"/>
              </a:spcAft>
              <a:buSzPts val="2400"/>
              <a:buChar char="•"/>
            </a:pPr>
            <a:r>
              <a:rPr lang="en-US" sz="2400"/>
              <a:t>You repeat this with more pictures until they can identify cats on their own.</a:t>
            </a:r>
            <a:endParaRPr/>
          </a:p>
          <a:p>
            <a:pPr indent="-285750" lvl="0" marL="285750" rtl="0" algn="l">
              <a:spcBef>
                <a:spcPts val="1000"/>
              </a:spcBef>
              <a:spcAft>
                <a:spcPts val="0"/>
              </a:spcAft>
              <a:buSzPts val="2400"/>
              <a:buChar char="•"/>
            </a:pPr>
            <a:r>
              <a:rPr lang="en-US" sz="2400"/>
              <a:t>In supervised learning, we give the machine similar examples—like labeled images—and the machine learns the patterns that connect the input (the image) with the output (the label).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animEffect filter="fade" transition="in">
                                      <p:cBhvr>
                                        <p:cTn dur="500"/>
                                        <p:tgtEl>
                                          <p:spTgt spid="2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animEffect filter="fade" transition="in">
                                      <p:cBhvr>
                                        <p:cTn dur="500"/>
                                        <p:tgtEl>
                                          <p:spTgt spid="2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2" st="2"/>
                                            </p:txEl>
                                          </p:spTgt>
                                        </p:tgtEl>
                                        <p:attrNameLst>
                                          <p:attrName>style.visibility</p:attrName>
                                        </p:attrNameLst>
                                      </p:cBhvr>
                                      <p:to>
                                        <p:strVal val="visible"/>
                                      </p:to>
                                    </p:set>
                                    <p:animEffect filter="fade" transition="in">
                                      <p:cBhvr>
                                        <p:cTn dur="500"/>
                                        <p:tgtEl>
                                          <p:spTgt spid="2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3" st="3"/>
                                            </p:txEl>
                                          </p:spTgt>
                                        </p:tgtEl>
                                        <p:attrNameLst>
                                          <p:attrName>style.visibility</p:attrName>
                                        </p:attrNameLst>
                                      </p:cBhvr>
                                      <p:to>
                                        <p:strVal val="visible"/>
                                      </p:to>
                                    </p:set>
                                    <p:animEffect filter="fade" transition="in">
                                      <p:cBhvr>
                                        <p:cTn dur="500"/>
                                        <p:tgtEl>
                                          <p:spTgt spid="26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2"/>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UNSUPERVISED LEARNING</a:t>
            </a:r>
            <a:endParaRPr/>
          </a:p>
        </p:txBody>
      </p:sp>
      <p:sp>
        <p:nvSpPr>
          <p:cNvPr id="275" name="Google Shape;275;p12"/>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800"/>
              <a:buChar char="•"/>
            </a:pPr>
            <a:r>
              <a:rPr lang="en-US" sz="2800"/>
              <a:t>Unsupervised learning is like exploring without a map. </a:t>
            </a:r>
            <a:endParaRPr/>
          </a:p>
          <a:p>
            <a:pPr indent="-285750" lvl="0" marL="285750" rtl="0" algn="l">
              <a:spcBef>
                <a:spcPts val="1000"/>
              </a:spcBef>
              <a:spcAft>
                <a:spcPts val="0"/>
              </a:spcAft>
              <a:buSzPts val="2800"/>
              <a:buChar char="•"/>
            </a:pPr>
            <a:r>
              <a:rPr lang="en-US" sz="2800"/>
              <a:t>The machine is given </a:t>
            </a:r>
            <a:r>
              <a:rPr b="1" lang="en-US" sz="2800"/>
              <a:t>unlabeled data</a:t>
            </a:r>
            <a:r>
              <a:rPr lang="en-US" sz="2800"/>
              <a:t>, meaning there’s no predefined answer to guide it.</a:t>
            </a:r>
            <a:endParaRPr/>
          </a:p>
          <a:p>
            <a:pPr indent="-285750" lvl="0" marL="285750" rtl="0" algn="l">
              <a:spcBef>
                <a:spcPts val="1000"/>
              </a:spcBef>
              <a:spcAft>
                <a:spcPts val="0"/>
              </a:spcAft>
              <a:buSzPts val="2800"/>
              <a:buChar char="•"/>
            </a:pPr>
            <a:r>
              <a:rPr lang="en-US" sz="2800"/>
              <a:t>Instead, it has to find patterns or structure in the data on its own.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animEffect filter="fade" transition="in">
                                      <p:cBhvr>
                                        <p:cTn dur="500"/>
                                        <p:tgtEl>
                                          <p:spTgt spid="2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animEffect filter="fade" transition="in">
                                      <p:cBhvr>
                                        <p:cTn dur="500"/>
                                        <p:tgtEl>
                                          <p:spTgt spid="2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animEffect filter="fade" transition="in">
                                      <p:cBhvr>
                                        <p:cTn dur="500"/>
                                        <p:tgtEl>
                                          <p:spTgt spid="27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UNSUPERVISED LEARNING</a:t>
            </a:r>
            <a:endParaRPr/>
          </a:p>
        </p:txBody>
      </p:sp>
      <p:grpSp>
        <p:nvGrpSpPr>
          <p:cNvPr id="281" name="Google Shape;281;p13"/>
          <p:cNvGrpSpPr/>
          <p:nvPr/>
        </p:nvGrpSpPr>
        <p:grpSpPr>
          <a:xfrm>
            <a:off x="923545" y="2995533"/>
            <a:ext cx="10131424" cy="2116156"/>
            <a:chOff x="0" y="929666"/>
            <a:chExt cx="10131424" cy="2116156"/>
          </a:xfrm>
        </p:grpSpPr>
        <p:sp>
          <p:nvSpPr>
            <p:cNvPr id="282" name="Google Shape;282;p13"/>
            <p:cNvSpPr/>
            <p:nvPr/>
          </p:nvSpPr>
          <p:spPr>
            <a:xfrm>
              <a:off x="1042418" y="985424"/>
              <a:ext cx="755419" cy="755419"/>
            </a:xfrm>
            <a:prstGeom prst="rect">
              <a:avLst/>
            </a:prstGeom>
            <a:blipFill rotWithShape="1">
              <a:blip r:embed="rId3">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p:nvPr/>
          </p:nvSpPr>
          <p:spPr>
            <a:xfrm>
              <a:off x="0" y="1919244"/>
              <a:ext cx="2974944" cy="11265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txBox="1"/>
            <p:nvPr/>
          </p:nvSpPr>
          <p:spPr>
            <a:xfrm>
              <a:off x="0" y="1919244"/>
              <a:ext cx="2974944" cy="112657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Imagine you have a bunch of photos of animals, but you don’t know which animals are in the pictures. </a:t>
              </a:r>
              <a:endParaRPr/>
            </a:p>
          </p:txBody>
        </p:sp>
        <p:sp>
          <p:nvSpPr>
            <p:cNvPr id="285" name="Google Shape;285;p13"/>
            <p:cNvSpPr/>
            <p:nvPr/>
          </p:nvSpPr>
          <p:spPr>
            <a:xfrm>
              <a:off x="4658960" y="929666"/>
              <a:ext cx="755419" cy="755419"/>
            </a:xfrm>
            <a:prstGeom prst="rect">
              <a:avLst/>
            </a:prstGeom>
            <a:blipFill rotWithShape="1">
              <a:blip r:embed="rId4">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p:nvPr/>
          </p:nvSpPr>
          <p:spPr>
            <a:xfrm>
              <a:off x="3121647" y="1919244"/>
              <a:ext cx="3830029" cy="11265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txBox="1"/>
            <p:nvPr/>
          </p:nvSpPr>
          <p:spPr>
            <a:xfrm>
              <a:off x="3121647" y="1919244"/>
              <a:ext cx="3830029" cy="112657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The machine’s job is to group similar photos together (e.g., all cats in one group, all dogs in another) without being told the labels.</a:t>
              </a:r>
              <a:endParaRPr/>
            </a:p>
          </p:txBody>
        </p:sp>
        <p:sp>
          <p:nvSpPr>
            <p:cNvPr id="288" name="Google Shape;288;p13"/>
            <p:cNvSpPr/>
            <p:nvPr/>
          </p:nvSpPr>
          <p:spPr>
            <a:xfrm>
              <a:off x="8415885" y="985424"/>
              <a:ext cx="755419" cy="755419"/>
            </a:xfrm>
            <a:prstGeom prst="rect">
              <a:avLst/>
            </a:prstGeom>
            <a:blipFill rotWithShape="1">
              <a:blip r:embed="rId5">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a:off x="7396620" y="1919244"/>
              <a:ext cx="2734804" cy="11265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txBox="1"/>
            <p:nvPr/>
          </p:nvSpPr>
          <p:spPr>
            <a:xfrm>
              <a:off x="7396620" y="1919244"/>
              <a:ext cx="2734804" cy="112657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The machine looks for similarities in the data, like colors, shapes, or patterns, and organizes the data accordingly.</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4"/>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REINFORCEMENT LEARNING</a:t>
            </a:r>
            <a:endParaRPr/>
          </a:p>
        </p:txBody>
      </p:sp>
      <p:grpSp>
        <p:nvGrpSpPr>
          <p:cNvPr id="296" name="Google Shape;296;p14"/>
          <p:cNvGrpSpPr/>
          <p:nvPr/>
        </p:nvGrpSpPr>
        <p:grpSpPr>
          <a:xfrm>
            <a:off x="1684267" y="2412978"/>
            <a:ext cx="8134489" cy="3371642"/>
            <a:chOff x="998467" y="6578"/>
            <a:chExt cx="8134489" cy="3371642"/>
          </a:xfrm>
        </p:grpSpPr>
        <p:sp>
          <p:nvSpPr>
            <p:cNvPr id="297" name="Google Shape;297;p14"/>
            <p:cNvSpPr/>
            <p:nvPr/>
          </p:nvSpPr>
          <p:spPr>
            <a:xfrm>
              <a:off x="1579811" y="6578"/>
              <a:ext cx="1818562" cy="1818562"/>
            </a:xfrm>
            <a:prstGeom prst="round2DiagRect">
              <a:avLst>
                <a:gd fmla="val 29727" name="adj1"/>
                <a:gd fmla="val 0" name="adj2"/>
              </a:avLst>
            </a:prstGeom>
            <a:solidFill>
              <a:srgbClr val="467B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4"/>
            <p:cNvSpPr/>
            <p:nvPr/>
          </p:nvSpPr>
          <p:spPr>
            <a:xfrm>
              <a:off x="1967373" y="394140"/>
              <a:ext cx="1043437" cy="1043437"/>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4"/>
            <p:cNvSpPr/>
            <p:nvPr/>
          </p:nvSpPr>
          <p:spPr>
            <a:xfrm>
              <a:off x="998467" y="2391578"/>
              <a:ext cx="2981250" cy="98664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4"/>
            <p:cNvSpPr txBox="1"/>
            <p:nvPr/>
          </p:nvSpPr>
          <p:spPr>
            <a:xfrm>
              <a:off x="998467" y="2391578"/>
              <a:ext cx="2981250" cy="986642"/>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1600"/>
                <a:buFont typeface="Calibri"/>
                <a:buNone/>
              </a:pPr>
              <a:r>
                <a:rPr b="0" i="0" lang="en-US" sz="1600" u="none" cap="none" strike="noStrike">
                  <a:solidFill>
                    <a:schemeClr val="lt1"/>
                  </a:solidFill>
                  <a:latin typeface="Calibri"/>
                  <a:ea typeface="Calibri"/>
                  <a:cs typeface="Calibri"/>
                  <a:sym typeface="Calibri"/>
                </a:rPr>
                <a:t>REINFORCEMENT LEARNING (RL) IS LIKE TEACHING A PET THROUGH REWARDS AND PUNISHMENTS.</a:t>
              </a:r>
              <a:endParaRPr/>
            </a:p>
          </p:txBody>
        </p:sp>
        <p:sp>
          <p:nvSpPr>
            <p:cNvPr id="301" name="Google Shape;301;p14"/>
            <p:cNvSpPr/>
            <p:nvPr/>
          </p:nvSpPr>
          <p:spPr>
            <a:xfrm>
              <a:off x="5907915" y="6578"/>
              <a:ext cx="1818562" cy="1818562"/>
            </a:xfrm>
            <a:prstGeom prst="round2DiagRect">
              <a:avLst>
                <a:gd fmla="val 29727" name="adj1"/>
                <a:gd fmla="val 0" name="adj2"/>
              </a:avLst>
            </a:prstGeom>
            <a:solidFill>
              <a:srgbClr val="46B2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4"/>
            <p:cNvSpPr/>
            <p:nvPr/>
          </p:nvSpPr>
          <p:spPr>
            <a:xfrm>
              <a:off x="6295478" y="394140"/>
              <a:ext cx="1043437" cy="1043437"/>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4"/>
            <p:cNvSpPr/>
            <p:nvPr/>
          </p:nvSpPr>
          <p:spPr>
            <a:xfrm>
              <a:off x="4501436" y="2391578"/>
              <a:ext cx="4631520" cy="98664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4"/>
            <p:cNvSpPr txBox="1"/>
            <p:nvPr/>
          </p:nvSpPr>
          <p:spPr>
            <a:xfrm>
              <a:off x="4501436" y="2391578"/>
              <a:ext cx="4631520" cy="986642"/>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1600"/>
                <a:buFont typeface="Calibri"/>
                <a:buNone/>
              </a:pPr>
              <a:r>
                <a:rPr b="0" i="0" lang="en-US" sz="1600" u="none" cap="none" strike="noStrike">
                  <a:solidFill>
                    <a:schemeClr val="lt1"/>
                  </a:solidFill>
                  <a:latin typeface="Calibri"/>
                  <a:ea typeface="Calibri"/>
                  <a:cs typeface="Calibri"/>
                  <a:sym typeface="Calibri"/>
                </a:rPr>
                <a:t>INSTEAD OF SHOWING THE MACHINE EXAMPLES WITH ANSWERS, WE LET IT INTERACT WITH AN ENVIRONMENT, WHERE IT TAKES ACTIONS AND GETS FEEDBACK IN THE FORM OF REWARDS (POSITIVE FEEDBACK) OR PENALTIES (NEGATIVE FEEDBACK).</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REINFORCEMENT LEARNING</a:t>
            </a:r>
            <a:endParaRPr/>
          </a:p>
        </p:txBody>
      </p:sp>
      <p:grpSp>
        <p:nvGrpSpPr>
          <p:cNvPr id="310" name="Google Shape;310;p15"/>
          <p:cNvGrpSpPr/>
          <p:nvPr/>
        </p:nvGrpSpPr>
        <p:grpSpPr>
          <a:xfrm>
            <a:off x="688721" y="2552340"/>
            <a:ext cx="10125584" cy="2828585"/>
            <a:chOff x="2920" y="410273"/>
            <a:chExt cx="10125584" cy="2828585"/>
          </a:xfrm>
        </p:grpSpPr>
        <p:sp>
          <p:nvSpPr>
            <p:cNvPr id="311" name="Google Shape;311;p15"/>
            <p:cNvSpPr/>
            <p:nvPr/>
          </p:nvSpPr>
          <p:spPr>
            <a:xfrm>
              <a:off x="470367" y="410273"/>
              <a:ext cx="764912" cy="764912"/>
            </a:xfrm>
            <a:prstGeom prst="rect">
              <a:avLst/>
            </a:prstGeom>
            <a:blipFill rotWithShape="1">
              <a:blip r:embed="rId3">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p:nvPr/>
          </p:nvSpPr>
          <p:spPr>
            <a:xfrm>
              <a:off x="2920" y="1599601"/>
              <a:ext cx="1699804" cy="16392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
            <p:cNvSpPr txBox="1"/>
            <p:nvPr/>
          </p:nvSpPr>
          <p:spPr>
            <a:xfrm>
              <a:off x="2920" y="1599601"/>
              <a:ext cx="1699804" cy="163925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Imagine you’re teaching a dog a new trick. </a:t>
              </a:r>
              <a:endParaRPr/>
            </a:p>
          </p:txBody>
        </p:sp>
        <p:sp>
          <p:nvSpPr>
            <p:cNvPr id="314" name="Google Shape;314;p15"/>
            <p:cNvSpPr/>
            <p:nvPr/>
          </p:nvSpPr>
          <p:spPr>
            <a:xfrm>
              <a:off x="2467637" y="410273"/>
              <a:ext cx="764912" cy="764912"/>
            </a:xfrm>
            <a:prstGeom prst="rect">
              <a:avLst/>
            </a:prstGeom>
            <a:blipFill rotWithShape="1">
              <a:blip r:embed="rId4">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5"/>
            <p:cNvSpPr/>
            <p:nvPr/>
          </p:nvSpPr>
          <p:spPr>
            <a:xfrm>
              <a:off x="2000191" y="1599601"/>
              <a:ext cx="1699804" cy="16392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5"/>
            <p:cNvSpPr txBox="1"/>
            <p:nvPr/>
          </p:nvSpPr>
          <p:spPr>
            <a:xfrm>
              <a:off x="2000191" y="1599601"/>
              <a:ext cx="1699804" cy="163925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You give it a treat when it does the trick correctly (reward), and you don’t when it gets it wrong (penalty). </a:t>
              </a:r>
              <a:endParaRPr/>
            </a:p>
          </p:txBody>
        </p:sp>
        <p:sp>
          <p:nvSpPr>
            <p:cNvPr id="317" name="Google Shape;317;p15"/>
            <p:cNvSpPr/>
            <p:nvPr/>
          </p:nvSpPr>
          <p:spPr>
            <a:xfrm>
              <a:off x="4464908" y="410273"/>
              <a:ext cx="764912" cy="764912"/>
            </a:xfrm>
            <a:prstGeom prst="rect">
              <a:avLst/>
            </a:prstGeom>
            <a:blipFill rotWithShape="1">
              <a:blip r:embed="rId5">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5"/>
            <p:cNvSpPr/>
            <p:nvPr/>
          </p:nvSpPr>
          <p:spPr>
            <a:xfrm>
              <a:off x="3997461" y="1599601"/>
              <a:ext cx="1699804" cy="16392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5"/>
            <p:cNvSpPr txBox="1"/>
            <p:nvPr/>
          </p:nvSpPr>
          <p:spPr>
            <a:xfrm>
              <a:off x="3997461" y="1599601"/>
              <a:ext cx="1699804" cy="163925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Over time, the dog learns to repeat the trick to get more treats.</a:t>
              </a:r>
              <a:endParaRPr/>
            </a:p>
          </p:txBody>
        </p:sp>
        <p:sp>
          <p:nvSpPr>
            <p:cNvPr id="320" name="Google Shape;320;p15"/>
            <p:cNvSpPr/>
            <p:nvPr/>
          </p:nvSpPr>
          <p:spPr>
            <a:xfrm>
              <a:off x="7679162" y="410273"/>
              <a:ext cx="764912" cy="764912"/>
            </a:xfrm>
            <a:prstGeom prst="rect">
              <a:avLst/>
            </a:prstGeom>
            <a:blipFill rotWithShape="1">
              <a:blip r:embed="rId6">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5"/>
            <p:cNvSpPr/>
            <p:nvPr/>
          </p:nvSpPr>
          <p:spPr>
            <a:xfrm>
              <a:off x="5994732" y="1599601"/>
              <a:ext cx="4133772" cy="16392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5"/>
            <p:cNvSpPr txBox="1"/>
            <p:nvPr/>
          </p:nvSpPr>
          <p:spPr>
            <a:xfrm>
              <a:off x="5994732" y="1599601"/>
              <a:ext cx="4133772" cy="163925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In RL, the machine interacts with its environment, tries actions (like moving or making decisions), and receives rewards or penalties. The goal is to maximize the total reward over time.</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6"/>
          <p:cNvSpPr txBox="1"/>
          <p:nvPr>
            <p:ph type="title"/>
          </p:nvPr>
        </p:nvSpPr>
        <p:spPr>
          <a:xfrm>
            <a:off x="4955458" y="639097"/>
            <a:ext cx="6593075" cy="161249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AI/ML TOOLS, LIBRARIES, AND SOFTWARES</a:t>
            </a:r>
            <a:endParaRPr/>
          </a:p>
        </p:txBody>
      </p:sp>
      <p:pic>
        <p:nvPicPr>
          <p:cNvPr descr="School and office supplies" id="328" name="Google Shape;328;p16"/>
          <p:cNvPicPr preferRelativeResize="0"/>
          <p:nvPr/>
        </p:nvPicPr>
        <p:blipFill rotWithShape="1">
          <a:blip r:embed="rId3">
            <a:alphaModFix/>
          </a:blip>
          <a:srcRect b="-2" l="42295" r="12581" t="0"/>
          <a:stretch/>
        </p:blipFill>
        <p:spPr>
          <a:xfrm>
            <a:off x="20" y="975"/>
            <a:ext cx="4635988" cy="6858000"/>
          </a:xfrm>
          <a:prstGeom prst="rect">
            <a:avLst/>
          </a:prstGeom>
          <a:noFill/>
          <a:ln>
            <a:noFill/>
          </a:ln>
        </p:spPr>
      </p:pic>
      <p:sp>
        <p:nvSpPr>
          <p:cNvPr id="329" name="Google Shape;329;p16"/>
          <p:cNvSpPr txBox="1"/>
          <p:nvPr>
            <p:ph idx="1" type="body"/>
          </p:nvPr>
        </p:nvSpPr>
        <p:spPr>
          <a:xfrm>
            <a:off x="4955458" y="2251587"/>
            <a:ext cx="6593075" cy="3972232"/>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US"/>
              <a:t>AI and machine learning require powerful tools and libraries to build models, train them, and deploy them for real-world use.</a:t>
            </a:r>
            <a:endParaRPr/>
          </a:p>
          <a:p>
            <a:pPr indent="-285750" lvl="0" marL="285750" rtl="0" algn="l">
              <a:spcBef>
                <a:spcPts val="1000"/>
              </a:spcBef>
              <a:spcAft>
                <a:spcPts val="0"/>
              </a:spcAft>
              <a:buSzPts val="1800"/>
              <a:buChar char="•"/>
            </a:pPr>
            <a:r>
              <a:rPr lang="en-US"/>
              <a:t>These tools make it easier to handle data, run algorithms, and improve the performance of models.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7"/>
          <p:cNvSpPr txBox="1"/>
          <p:nvPr>
            <p:ph type="title"/>
          </p:nvPr>
        </p:nvSpPr>
        <p:spPr>
          <a:xfrm>
            <a:off x="4955458" y="639097"/>
            <a:ext cx="6593075" cy="161249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DEVELOPMENT ENVIRONMENTS</a:t>
            </a:r>
            <a:endParaRPr/>
          </a:p>
        </p:txBody>
      </p:sp>
      <p:pic>
        <p:nvPicPr>
          <p:cNvPr descr="A person reaching for a paper on a table full of paper and sticky notes" id="335" name="Google Shape;335;p17"/>
          <p:cNvPicPr preferRelativeResize="0"/>
          <p:nvPr/>
        </p:nvPicPr>
        <p:blipFill rotWithShape="1">
          <a:blip r:embed="rId3">
            <a:alphaModFix/>
          </a:blip>
          <a:srcRect b="-2" l="26942" r="27934" t="0"/>
          <a:stretch/>
        </p:blipFill>
        <p:spPr>
          <a:xfrm>
            <a:off x="20" y="975"/>
            <a:ext cx="4635988" cy="6858000"/>
          </a:xfrm>
          <a:prstGeom prst="rect">
            <a:avLst/>
          </a:prstGeom>
          <a:noFill/>
          <a:ln>
            <a:noFill/>
          </a:ln>
        </p:spPr>
      </p:pic>
      <p:sp>
        <p:nvSpPr>
          <p:cNvPr id="336" name="Google Shape;336;p17"/>
          <p:cNvSpPr txBox="1"/>
          <p:nvPr>
            <p:ph idx="1" type="body"/>
          </p:nvPr>
        </p:nvSpPr>
        <p:spPr>
          <a:xfrm>
            <a:off x="4955458" y="2251587"/>
            <a:ext cx="6593075" cy="3972232"/>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SzPts val="1800"/>
              <a:buChar char="•"/>
            </a:pPr>
            <a:r>
              <a:rPr lang="en-US"/>
              <a:t>Developers utilize integrated development environments (IDEs), cloud platforms, and other tools to design, train, and optimize machine learning models.</a:t>
            </a:r>
            <a:endParaRPr/>
          </a:p>
          <a:p>
            <a:pPr indent="-285750" lvl="0" marL="285750" rtl="0" algn="l">
              <a:lnSpc>
                <a:spcPct val="90000"/>
              </a:lnSpc>
              <a:spcBef>
                <a:spcPts val="1000"/>
              </a:spcBef>
              <a:spcAft>
                <a:spcPts val="0"/>
              </a:spcAft>
              <a:buSzPts val="1800"/>
              <a:buChar char="•"/>
            </a:pPr>
            <a:r>
              <a:rPr lang="en-US"/>
              <a:t>Jupyter Notebooks</a:t>
            </a:r>
            <a:endParaRPr/>
          </a:p>
          <a:p>
            <a:pPr indent="-285750" lvl="1" marL="742950" rtl="0" algn="l">
              <a:lnSpc>
                <a:spcPct val="90000"/>
              </a:lnSpc>
              <a:spcBef>
                <a:spcPts val="1000"/>
              </a:spcBef>
              <a:spcAft>
                <a:spcPts val="0"/>
              </a:spcAft>
              <a:buSzPts val="1600"/>
              <a:buChar char="•"/>
            </a:pPr>
            <a:r>
              <a:rPr lang="en-US"/>
              <a:t>An open-source web application that allows you to create and share documents that contain live code, equations, visualizations, and narrative text.</a:t>
            </a:r>
            <a:endParaRPr/>
          </a:p>
          <a:p>
            <a:pPr indent="-285750" lvl="0" marL="285750" rtl="0" algn="l">
              <a:lnSpc>
                <a:spcPct val="90000"/>
              </a:lnSpc>
              <a:spcBef>
                <a:spcPts val="1000"/>
              </a:spcBef>
              <a:spcAft>
                <a:spcPts val="0"/>
              </a:spcAft>
              <a:buSzPts val="1800"/>
              <a:buChar char="•"/>
            </a:pPr>
            <a:r>
              <a:rPr lang="en-US"/>
              <a:t>Google Colab</a:t>
            </a:r>
            <a:endParaRPr/>
          </a:p>
          <a:p>
            <a:pPr indent="-285750" lvl="1" marL="742950" rtl="0" algn="l">
              <a:lnSpc>
                <a:spcPct val="90000"/>
              </a:lnSpc>
              <a:spcBef>
                <a:spcPts val="1000"/>
              </a:spcBef>
              <a:spcAft>
                <a:spcPts val="0"/>
              </a:spcAft>
              <a:buSzPts val="1600"/>
              <a:buChar char="•"/>
            </a:pPr>
            <a:r>
              <a:rPr lang="en-US"/>
              <a:t>A free cloud service for running Jupyter notebooks with access to powerful GPUs, ideal for machine learning projects.</a:t>
            </a:r>
            <a:endParaRPr/>
          </a:p>
          <a:p>
            <a:pPr indent="-285750" lvl="0" marL="285750" rtl="0" algn="l">
              <a:lnSpc>
                <a:spcPct val="90000"/>
              </a:lnSpc>
              <a:spcBef>
                <a:spcPts val="1000"/>
              </a:spcBef>
              <a:spcAft>
                <a:spcPts val="0"/>
              </a:spcAft>
              <a:buSzPts val="1800"/>
              <a:buChar char="•"/>
            </a:pPr>
            <a:r>
              <a:rPr lang="en-US"/>
              <a:t>Anaconda</a:t>
            </a:r>
            <a:endParaRPr/>
          </a:p>
          <a:p>
            <a:pPr indent="-285750" lvl="1" marL="742950" rtl="0" algn="l">
              <a:lnSpc>
                <a:spcPct val="90000"/>
              </a:lnSpc>
              <a:spcBef>
                <a:spcPts val="1000"/>
              </a:spcBef>
              <a:spcAft>
                <a:spcPts val="0"/>
              </a:spcAft>
              <a:buSzPts val="1600"/>
              <a:buChar char="•"/>
            </a:pPr>
            <a:r>
              <a:rPr lang="en-US"/>
              <a:t>A popular distribution for Python and R, it includes a lot of tools and libraries to make data science and machine learning easier.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8"/>
          <p:cNvSpPr txBox="1"/>
          <p:nvPr>
            <p:ph type="title"/>
          </p:nvPr>
        </p:nvSpPr>
        <p:spPr>
          <a:xfrm>
            <a:off x="685801" y="292608"/>
            <a:ext cx="10131425" cy="121547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POPULAR TOOLS AND LIBRARIES</a:t>
            </a:r>
            <a:endParaRPr/>
          </a:p>
        </p:txBody>
      </p:sp>
      <p:sp>
        <p:nvSpPr>
          <p:cNvPr id="342" name="Google Shape;342;p18"/>
          <p:cNvSpPr txBox="1"/>
          <p:nvPr>
            <p:ph idx="1" type="body"/>
          </p:nvPr>
        </p:nvSpPr>
        <p:spPr>
          <a:xfrm>
            <a:off x="466345" y="1225296"/>
            <a:ext cx="11320272" cy="5440680"/>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US"/>
              <a:t>A wide range of specialized software tools exist for building and deploying AI and machine learning models. </a:t>
            </a:r>
            <a:endParaRPr/>
          </a:p>
          <a:p>
            <a:pPr indent="-285750" lvl="0" marL="285750" rtl="0" algn="l">
              <a:spcBef>
                <a:spcPts val="1000"/>
              </a:spcBef>
              <a:spcAft>
                <a:spcPts val="0"/>
              </a:spcAft>
              <a:buSzPts val="1800"/>
              <a:buChar char="•"/>
            </a:pPr>
            <a:r>
              <a:rPr lang="en-US"/>
              <a:t>TensorFlow</a:t>
            </a:r>
            <a:endParaRPr/>
          </a:p>
          <a:p>
            <a:pPr indent="-285750" lvl="1" marL="742950" rtl="0" algn="l">
              <a:spcBef>
                <a:spcPts val="1000"/>
              </a:spcBef>
              <a:spcAft>
                <a:spcPts val="0"/>
              </a:spcAft>
              <a:buSzPts val="1600"/>
              <a:buChar char="•"/>
            </a:pPr>
            <a:r>
              <a:rPr lang="en-US"/>
              <a:t>Developed by Google, it’s one of the most widely used libraries for building machine learning and deep learning models. It supports both research and production-level AI.</a:t>
            </a:r>
            <a:endParaRPr/>
          </a:p>
          <a:p>
            <a:pPr indent="-285750" lvl="0" marL="285750" rtl="0" algn="l">
              <a:spcBef>
                <a:spcPts val="1000"/>
              </a:spcBef>
              <a:spcAft>
                <a:spcPts val="0"/>
              </a:spcAft>
              <a:buSzPts val="1800"/>
              <a:buChar char="•"/>
            </a:pPr>
            <a:r>
              <a:rPr lang="en-US"/>
              <a:t>PyTorch</a:t>
            </a:r>
            <a:endParaRPr/>
          </a:p>
          <a:p>
            <a:pPr indent="-285750" lvl="1" marL="742950" rtl="0" algn="l">
              <a:spcBef>
                <a:spcPts val="1000"/>
              </a:spcBef>
              <a:spcAft>
                <a:spcPts val="0"/>
              </a:spcAft>
              <a:buSzPts val="1600"/>
              <a:buChar char="•"/>
            </a:pPr>
            <a:r>
              <a:rPr lang="en-US"/>
              <a:t>Developed by Facebook, it’s known for its ease of use and flexibility, especially in research. PyTorch is preferred for tasks that require a lot of custom experimentation.</a:t>
            </a:r>
            <a:endParaRPr/>
          </a:p>
          <a:p>
            <a:pPr indent="-285750" lvl="0" marL="285750" rtl="0" algn="l">
              <a:spcBef>
                <a:spcPts val="1000"/>
              </a:spcBef>
              <a:spcAft>
                <a:spcPts val="0"/>
              </a:spcAft>
              <a:buSzPts val="1800"/>
              <a:buChar char="•"/>
            </a:pPr>
            <a:r>
              <a:rPr lang="en-US"/>
              <a:t>scikit-learn</a:t>
            </a:r>
            <a:endParaRPr/>
          </a:p>
          <a:p>
            <a:pPr indent="-285750" lvl="1" marL="742950" rtl="0" algn="l">
              <a:spcBef>
                <a:spcPts val="1000"/>
              </a:spcBef>
              <a:spcAft>
                <a:spcPts val="0"/>
              </a:spcAft>
              <a:buSzPts val="1600"/>
              <a:buChar char="•"/>
            </a:pPr>
            <a:r>
              <a:rPr lang="en-US"/>
              <a:t>A simple and efficient library for data mining and machine learning. It’s great for beginners and used for tasks like classification, regression, and clustering.</a:t>
            </a:r>
            <a:endParaRPr/>
          </a:p>
          <a:p>
            <a:pPr indent="-285750" lvl="0" marL="285750" rtl="0" algn="l">
              <a:spcBef>
                <a:spcPts val="1000"/>
              </a:spcBef>
              <a:spcAft>
                <a:spcPts val="0"/>
              </a:spcAft>
              <a:buSzPts val="1800"/>
              <a:buChar char="•"/>
            </a:pPr>
            <a:r>
              <a:rPr lang="en-US"/>
              <a:t>Keras</a:t>
            </a:r>
            <a:endParaRPr/>
          </a:p>
          <a:p>
            <a:pPr indent="-285750" lvl="1" marL="742950" rtl="0" algn="l">
              <a:spcBef>
                <a:spcPts val="1000"/>
              </a:spcBef>
              <a:spcAft>
                <a:spcPts val="0"/>
              </a:spcAft>
              <a:buSzPts val="1600"/>
              <a:buChar char="•"/>
            </a:pPr>
            <a:r>
              <a:rPr lang="en-US"/>
              <a:t>A high-level API that runs on top of TensorFlow, making it easier to build deep learning models with less coding.</a:t>
            </a:r>
            <a:endParaRPr/>
          </a:p>
          <a:p>
            <a:pPr indent="-285750" lvl="0" marL="285750" rtl="0" algn="l">
              <a:spcBef>
                <a:spcPts val="1000"/>
              </a:spcBef>
              <a:spcAft>
                <a:spcPts val="0"/>
              </a:spcAft>
              <a:buSzPts val="1800"/>
              <a:buChar char="•"/>
            </a:pPr>
            <a:r>
              <a:rPr lang="en-US"/>
              <a:t>XGBoost</a:t>
            </a:r>
            <a:endParaRPr/>
          </a:p>
          <a:p>
            <a:pPr indent="-285750" lvl="1" marL="742950" rtl="0" algn="l">
              <a:spcBef>
                <a:spcPts val="1000"/>
              </a:spcBef>
              <a:spcAft>
                <a:spcPts val="0"/>
              </a:spcAft>
              <a:buSzPts val="1600"/>
              <a:buChar char="•"/>
            </a:pPr>
            <a:r>
              <a:rPr lang="en-US"/>
              <a:t>A highly efficient library for boosting algorithms, popular in competitions like Kaggle due to its speed and performance.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9"/>
          <p:cNvSpPr txBox="1"/>
          <p:nvPr>
            <p:ph type="title"/>
          </p:nvPr>
        </p:nvSpPr>
        <p:spPr>
          <a:xfrm>
            <a:off x="4955458" y="639097"/>
            <a:ext cx="6593075" cy="161249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PREDICTION PROBLEM</a:t>
            </a:r>
            <a:endParaRPr/>
          </a:p>
        </p:txBody>
      </p:sp>
      <p:pic>
        <p:nvPicPr>
          <p:cNvPr descr="Stock market graph on display" id="348" name="Google Shape;348;p19"/>
          <p:cNvPicPr preferRelativeResize="0"/>
          <p:nvPr/>
        </p:nvPicPr>
        <p:blipFill rotWithShape="1">
          <a:blip r:embed="rId3">
            <a:alphaModFix/>
          </a:blip>
          <a:srcRect b="-1" l="43323" r="17467" t="0"/>
          <a:stretch/>
        </p:blipFill>
        <p:spPr>
          <a:xfrm>
            <a:off x="20" y="975"/>
            <a:ext cx="4635988" cy="6858000"/>
          </a:xfrm>
          <a:prstGeom prst="rect">
            <a:avLst/>
          </a:prstGeom>
          <a:noFill/>
          <a:ln>
            <a:noFill/>
          </a:ln>
        </p:spPr>
      </p:pic>
      <p:sp>
        <p:nvSpPr>
          <p:cNvPr id="349" name="Google Shape;349;p19"/>
          <p:cNvSpPr txBox="1"/>
          <p:nvPr>
            <p:ph idx="1" type="body"/>
          </p:nvPr>
        </p:nvSpPr>
        <p:spPr>
          <a:xfrm>
            <a:off x="4955458" y="2251587"/>
            <a:ext cx="6593075" cy="3972232"/>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400"/>
              <a:buChar char="•"/>
            </a:pPr>
            <a:r>
              <a:rPr lang="en-US" sz="2400"/>
              <a:t>Prediction in machine learning is like trying to guess the future!</a:t>
            </a:r>
            <a:endParaRPr/>
          </a:p>
          <a:p>
            <a:pPr indent="-285750" lvl="0" marL="285750" rtl="0" algn="l">
              <a:spcBef>
                <a:spcPts val="1000"/>
              </a:spcBef>
              <a:spcAft>
                <a:spcPts val="0"/>
              </a:spcAft>
              <a:buSzPts val="2400"/>
              <a:buChar char="•"/>
            </a:pPr>
            <a:r>
              <a:rPr lang="en-US" sz="2400"/>
              <a:t>The idea is to </a:t>
            </a:r>
            <a:r>
              <a:rPr b="1" lang="en-US" sz="2400"/>
              <a:t>forecast</a:t>
            </a:r>
            <a:r>
              <a:rPr lang="en-US" sz="2400"/>
              <a:t> or </a:t>
            </a:r>
            <a:r>
              <a:rPr b="1" lang="en-US" sz="2400"/>
              <a:t>estimate</a:t>
            </a:r>
            <a:r>
              <a:rPr lang="en-US" sz="2400"/>
              <a:t> a number based on patterns in past data.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0" st="0"/>
                                            </p:txEl>
                                          </p:spTgt>
                                        </p:tgtEl>
                                        <p:attrNameLst>
                                          <p:attrName>style.visibility</p:attrName>
                                        </p:attrNameLst>
                                      </p:cBhvr>
                                      <p:to>
                                        <p:strVal val="visible"/>
                                      </p:to>
                                    </p:set>
                                    <p:animEffect filter="fade" transition="in">
                                      <p:cBhvr>
                                        <p:cTn dur="500"/>
                                        <p:tgtEl>
                                          <p:spTgt spid="3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1" st="1"/>
                                            </p:txEl>
                                          </p:spTgt>
                                        </p:tgtEl>
                                        <p:attrNameLst>
                                          <p:attrName>style.visibility</p:attrName>
                                        </p:attrNameLst>
                                      </p:cBhvr>
                                      <p:to>
                                        <p:strVal val="visible"/>
                                      </p:to>
                                    </p:set>
                                    <p:animEffect filter="fade" transition="in">
                                      <p:cBhvr>
                                        <p:cTn dur="500"/>
                                        <p:tgtEl>
                                          <p:spTgt spid="34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
          <p:cNvSpPr txBox="1"/>
          <p:nvPr>
            <p:ph type="title"/>
          </p:nvPr>
        </p:nvSpPr>
        <p:spPr>
          <a:xfrm>
            <a:off x="685802" y="609600"/>
            <a:ext cx="6282266"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MACHINE LEARNING</a:t>
            </a:r>
            <a:endParaRPr/>
          </a:p>
        </p:txBody>
      </p:sp>
      <p:sp>
        <p:nvSpPr>
          <p:cNvPr id="168" name="Google Shape;168;p2"/>
          <p:cNvSpPr txBox="1"/>
          <p:nvPr>
            <p:ph idx="1" type="body"/>
          </p:nvPr>
        </p:nvSpPr>
        <p:spPr>
          <a:xfrm>
            <a:off x="685802" y="2142067"/>
            <a:ext cx="6282266"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400"/>
              <a:buChar char="•"/>
            </a:pPr>
            <a:r>
              <a:rPr lang="en-US" sz="2400"/>
              <a:t>Let’s start with a very simple question.</a:t>
            </a:r>
            <a:endParaRPr/>
          </a:p>
          <a:p>
            <a:pPr indent="-285750" lvl="0" marL="285750" rtl="0" algn="l">
              <a:spcBef>
                <a:spcPts val="1000"/>
              </a:spcBef>
              <a:spcAft>
                <a:spcPts val="0"/>
              </a:spcAft>
              <a:buSzPts val="2400"/>
              <a:buChar char="•"/>
            </a:pPr>
            <a:r>
              <a:rPr lang="en-US" sz="2400"/>
              <a:t>What is machine learning?</a:t>
            </a:r>
            <a:endParaRPr/>
          </a:p>
          <a:p>
            <a:pPr indent="-285750" lvl="0" marL="285750" rtl="0" algn="l">
              <a:spcBef>
                <a:spcPts val="1000"/>
              </a:spcBef>
              <a:spcAft>
                <a:spcPts val="0"/>
              </a:spcAft>
              <a:buSzPts val="2400"/>
              <a:buChar char="•"/>
            </a:pPr>
            <a:r>
              <a:rPr lang="en-US" sz="2400"/>
              <a:t>Combination of two words: ‘Machine’ and ‘Learning’.</a:t>
            </a:r>
            <a:endParaRPr/>
          </a:p>
        </p:txBody>
      </p:sp>
      <p:pic>
        <p:nvPicPr>
          <p:cNvPr id="169" name="Google Shape;169;p2"/>
          <p:cNvPicPr preferRelativeResize="0"/>
          <p:nvPr/>
        </p:nvPicPr>
        <p:blipFill rotWithShape="1">
          <a:blip r:embed="rId3">
            <a:alphaModFix/>
          </a:blip>
          <a:srcRect b="0" l="0" r="0" t="0"/>
          <a:stretch/>
        </p:blipFill>
        <p:spPr>
          <a:xfrm>
            <a:off x="7590936" y="1672350"/>
            <a:ext cx="3445714" cy="3437099"/>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animEffect filter="fade" transition="in">
                                      <p:cBhvr>
                                        <p:cTn dur="500"/>
                                        <p:tgtEl>
                                          <p:spTgt spid="1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animEffect filter="fade" transition="in">
                                      <p:cBhvr>
                                        <p:cTn dur="500"/>
                                        <p:tgtEl>
                                          <p:spTgt spid="1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animEffect filter="fade" transition="in">
                                      <p:cBhvr>
                                        <p:cTn dur="500"/>
                                        <p:tgtEl>
                                          <p:spTgt spid="1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PREDICTION PROBLEM</a:t>
            </a:r>
            <a:endParaRPr/>
          </a:p>
        </p:txBody>
      </p:sp>
      <p:sp>
        <p:nvSpPr>
          <p:cNvPr id="355" name="Google Shape;355;p20"/>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400"/>
              <a:buChar char="•"/>
            </a:pPr>
            <a:r>
              <a:rPr lang="en-US" sz="2400"/>
              <a:t>How Does It Work?</a:t>
            </a:r>
            <a:endParaRPr/>
          </a:p>
          <a:p>
            <a:pPr indent="-285750" lvl="0" marL="285750" rtl="0" algn="l">
              <a:spcBef>
                <a:spcPts val="1000"/>
              </a:spcBef>
              <a:spcAft>
                <a:spcPts val="0"/>
              </a:spcAft>
              <a:buSzPts val="2400"/>
              <a:buChar char="•"/>
            </a:pPr>
            <a:r>
              <a:rPr lang="en-US" sz="2400"/>
              <a:t>We have past data (like how much people bought in a store last month).</a:t>
            </a:r>
            <a:endParaRPr/>
          </a:p>
          <a:p>
            <a:pPr indent="-285750" lvl="0" marL="285750" rtl="0" algn="l">
              <a:spcBef>
                <a:spcPts val="1000"/>
              </a:spcBef>
              <a:spcAft>
                <a:spcPts val="0"/>
              </a:spcAft>
              <a:buSzPts val="2400"/>
              <a:buChar char="•"/>
            </a:pPr>
            <a:r>
              <a:rPr lang="en-US" sz="2400"/>
              <a:t>We use this data to train the machine to learn the patterns.</a:t>
            </a:r>
            <a:endParaRPr/>
          </a:p>
          <a:p>
            <a:pPr indent="-285750" lvl="0" marL="285750" rtl="0" algn="l">
              <a:spcBef>
                <a:spcPts val="1000"/>
              </a:spcBef>
              <a:spcAft>
                <a:spcPts val="0"/>
              </a:spcAft>
              <a:buSzPts val="2400"/>
              <a:buChar char="•"/>
            </a:pPr>
            <a:r>
              <a:rPr lang="en-US" sz="2400"/>
              <a:t>After learning, the machine can predict what will happen in the future (e.g., how many items will be sold next month).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0" st="0"/>
                                            </p:txEl>
                                          </p:spTgt>
                                        </p:tgtEl>
                                        <p:attrNameLst>
                                          <p:attrName>style.visibility</p:attrName>
                                        </p:attrNameLst>
                                      </p:cBhvr>
                                      <p:to>
                                        <p:strVal val="visible"/>
                                      </p:to>
                                    </p:set>
                                    <p:animEffect filter="fade" transition="in">
                                      <p:cBhvr>
                                        <p:cTn dur="500"/>
                                        <p:tgtEl>
                                          <p:spTgt spid="3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1" st="1"/>
                                            </p:txEl>
                                          </p:spTgt>
                                        </p:tgtEl>
                                        <p:attrNameLst>
                                          <p:attrName>style.visibility</p:attrName>
                                        </p:attrNameLst>
                                      </p:cBhvr>
                                      <p:to>
                                        <p:strVal val="visible"/>
                                      </p:to>
                                    </p:set>
                                    <p:animEffect filter="fade" transition="in">
                                      <p:cBhvr>
                                        <p:cTn dur="500"/>
                                        <p:tgtEl>
                                          <p:spTgt spid="3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2" st="2"/>
                                            </p:txEl>
                                          </p:spTgt>
                                        </p:tgtEl>
                                        <p:attrNameLst>
                                          <p:attrName>style.visibility</p:attrName>
                                        </p:attrNameLst>
                                      </p:cBhvr>
                                      <p:to>
                                        <p:strVal val="visible"/>
                                      </p:to>
                                    </p:set>
                                    <p:animEffect filter="fade" transition="in">
                                      <p:cBhvr>
                                        <p:cTn dur="500"/>
                                        <p:tgtEl>
                                          <p:spTgt spid="3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3" st="3"/>
                                            </p:txEl>
                                          </p:spTgt>
                                        </p:tgtEl>
                                        <p:attrNameLst>
                                          <p:attrName>style.visibility</p:attrName>
                                        </p:attrNameLst>
                                      </p:cBhvr>
                                      <p:to>
                                        <p:strVal val="visible"/>
                                      </p:to>
                                    </p:set>
                                    <p:animEffect filter="fade" transition="in">
                                      <p:cBhvr>
                                        <p:cTn dur="500"/>
                                        <p:tgtEl>
                                          <p:spTgt spid="35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1"/>
          <p:cNvSpPr txBox="1"/>
          <p:nvPr>
            <p:ph type="title"/>
          </p:nvPr>
        </p:nvSpPr>
        <p:spPr>
          <a:xfrm>
            <a:off x="4955458" y="639097"/>
            <a:ext cx="6593075" cy="161249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PREDICTION PROBLEM</a:t>
            </a:r>
            <a:endParaRPr/>
          </a:p>
        </p:txBody>
      </p:sp>
      <p:pic>
        <p:nvPicPr>
          <p:cNvPr descr="A midsection of a person holding a miniature house" id="361" name="Google Shape;361;p21"/>
          <p:cNvPicPr preferRelativeResize="0"/>
          <p:nvPr/>
        </p:nvPicPr>
        <p:blipFill rotWithShape="1">
          <a:blip r:embed="rId3">
            <a:alphaModFix/>
          </a:blip>
          <a:srcRect b="-1" l="29541" r="27870" t="0"/>
          <a:stretch/>
        </p:blipFill>
        <p:spPr>
          <a:xfrm>
            <a:off x="20" y="975"/>
            <a:ext cx="4635988" cy="6858000"/>
          </a:xfrm>
          <a:prstGeom prst="rect">
            <a:avLst/>
          </a:prstGeom>
          <a:noFill/>
          <a:ln>
            <a:noFill/>
          </a:ln>
        </p:spPr>
      </p:pic>
      <p:sp>
        <p:nvSpPr>
          <p:cNvPr id="362" name="Google Shape;362;p21"/>
          <p:cNvSpPr txBox="1"/>
          <p:nvPr>
            <p:ph idx="1" type="body"/>
          </p:nvPr>
        </p:nvSpPr>
        <p:spPr>
          <a:xfrm>
            <a:off x="4955458" y="2251587"/>
            <a:ext cx="6593075" cy="3972232"/>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400"/>
              <a:buChar char="•"/>
            </a:pPr>
            <a:r>
              <a:rPr lang="en-US" sz="2400"/>
              <a:t>Imagine you want to know </a:t>
            </a:r>
            <a:r>
              <a:rPr b="1" lang="en-US" sz="2400"/>
              <a:t>how much your house might sell for</a:t>
            </a:r>
            <a:r>
              <a:rPr lang="en-US" sz="2400"/>
              <a:t>.</a:t>
            </a:r>
            <a:endParaRPr/>
          </a:p>
          <a:p>
            <a:pPr indent="-285750" lvl="0" marL="285750" rtl="0" algn="l">
              <a:spcBef>
                <a:spcPts val="1000"/>
              </a:spcBef>
              <a:spcAft>
                <a:spcPts val="0"/>
              </a:spcAft>
              <a:buSzPts val="2400"/>
              <a:buChar char="•"/>
            </a:pPr>
            <a:r>
              <a:rPr lang="en-US" sz="2400"/>
              <a:t>You have data on houses that were sold before—like their size, number of rooms, and location.</a:t>
            </a:r>
            <a:endParaRPr/>
          </a:p>
          <a:p>
            <a:pPr indent="-285750" lvl="0" marL="285750" rtl="0" algn="l">
              <a:spcBef>
                <a:spcPts val="1000"/>
              </a:spcBef>
              <a:spcAft>
                <a:spcPts val="0"/>
              </a:spcAft>
              <a:buSzPts val="2400"/>
              <a:buChar char="•"/>
            </a:pPr>
            <a:r>
              <a:rPr lang="en-US" sz="2400"/>
              <a:t> The machine learns from these examples and can predict the price of a new house you want to sell.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animEffect filter="fade" transition="in">
                                      <p:cBhvr>
                                        <p:cTn dur="500"/>
                                        <p:tgtEl>
                                          <p:spTgt spid="3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1" st="1"/>
                                            </p:txEl>
                                          </p:spTgt>
                                        </p:tgtEl>
                                        <p:attrNameLst>
                                          <p:attrName>style.visibility</p:attrName>
                                        </p:attrNameLst>
                                      </p:cBhvr>
                                      <p:to>
                                        <p:strVal val="visible"/>
                                      </p:to>
                                    </p:set>
                                    <p:animEffect filter="fade" transition="in">
                                      <p:cBhvr>
                                        <p:cTn dur="500"/>
                                        <p:tgtEl>
                                          <p:spTgt spid="3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2" st="2"/>
                                            </p:txEl>
                                          </p:spTgt>
                                        </p:tgtEl>
                                        <p:attrNameLst>
                                          <p:attrName>style.visibility</p:attrName>
                                        </p:attrNameLst>
                                      </p:cBhvr>
                                      <p:to>
                                        <p:strVal val="visible"/>
                                      </p:to>
                                    </p:set>
                                    <p:animEffect filter="fade" transition="in">
                                      <p:cBhvr>
                                        <p:cTn dur="500"/>
                                        <p:tgtEl>
                                          <p:spTgt spid="36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2"/>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PREDICTION PROBLEM</a:t>
            </a:r>
            <a:endParaRPr/>
          </a:p>
        </p:txBody>
      </p:sp>
      <p:sp>
        <p:nvSpPr>
          <p:cNvPr id="368" name="Google Shape;368;p22"/>
          <p:cNvSpPr txBox="1"/>
          <p:nvPr>
            <p:ph idx="1" type="body"/>
          </p:nvPr>
        </p:nvSpPr>
        <p:spPr>
          <a:xfrm>
            <a:off x="685801" y="2142067"/>
            <a:ext cx="10131425" cy="4483322"/>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400"/>
              <a:buChar char="•"/>
            </a:pPr>
            <a:r>
              <a:rPr lang="en-US" sz="2400"/>
              <a:t>Common Tools &amp; Methods</a:t>
            </a:r>
            <a:endParaRPr/>
          </a:p>
          <a:p>
            <a:pPr indent="-285750" lvl="0" marL="285750" rtl="0" algn="l">
              <a:spcBef>
                <a:spcPts val="1000"/>
              </a:spcBef>
              <a:spcAft>
                <a:spcPts val="0"/>
              </a:spcAft>
              <a:buSzPts val="2400"/>
              <a:buChar char="•"/>
            </a:pPr>
            <a:r>
              <a:rPr lang="en-US" sz="2400"/>
              <a:t>Linear Regression</a:t>
            </a:r>
            <a:endParaRPr/>
          </a:p>
          <a:p>
            <a:pPr indent="-285750" lvl="1" marL="742950" rtl="0" algn="l">
              <a:spcBef>
                <a:spcPts val="1000"/>
              </a:spcBef>
              <a:spcAft>
                <a:spcPts val="0"/>
              </a:spcAft>
              <a:buSzPts val="2000"/>
              <a:buChar char="•"/>
            </a:pPr>
            <a:r>
              <a:rPr lang="en-US" sz="2000"/>
              <a:t>This method helps us draw a straight line to predict how things change. For example, it could predict that house price goes up as the size of the house increases.</a:t>
            </a:r>
            <a:endParaRPr/>
          </a:p>
          <a:p>
            <a:pPr indent="-285750" lvl="0" marL="285750" rtl="0" algn="l">
              <a:spcBef>
                <a:spcPts val="1000"/>
              </a:spcBef>
              <a:spcAft>
                <a:spcPts val="0"/>
              </a:spcAft>
              <a:buSzPts val="2400"/>
              <a:buChar char="•"/>
            </a:pPr>
            <a:r>
              <a:rPr lang="en-US" sz="2400"/>
              <a:t>Decision Trees</a:t>
            </a:r>
            <a:endParaRPr/>
          </a:p>
          <a:p>
            <a:pPr indent="-285750" lvl="1" marL="742950" rtl="0" algn="l">
              <a:spcBef>
                <a:spcPts val="1000"/>
              </a:spcBef>
              <a:spcAft>
                <a:spcPts val="0"/>
              </a:spcAft>
              <a:buSzPts val="2000"/>
              <a:buChar char="•"/>
            </a:pPr>
            <a:r>
              <a:rPr lang="en-US" sz="2000"/>
              <a:t>Think of it like a flowchart—if the house has more than 3 bedrooms, it might cost more.</a:t>
            </a:r>
            <a:endParaRPr/>
          </a:p>
          <a:p>
            <a:pPr indent="-285750" lvl="0" marL="285750" rtl="0" algn="l">
              <a:spcBef>
                <a:spcPts val="1000"/>
              </a:spcBef>
              <a:spcAft>
                <a:spcPts val="0"/>
              </a:spcAft>
              <a:buSzPts val="2400"/>
              <a:buChar char="•"/>
            </a:pPr>
            <a:r>
              <a:rPr lang="en-US" sz="2400"/>
              <a:t>Random Forests</a:t>
            </a:r>
            <a:endParaRPr/>
          </a:p>
          <a:p>
            <a:pPr indent="-285750" lvl="1" marL="742950" rtl="0" algn="l">
              <a:spcBef>
                <a:spcPts val="1000"/>
              </a:spcBef>
              <a:spcAft>
                <a:spcPts val="0"/>
              </a:spcAft>
              <a:buSzPts val="2000"/>
              <a:buChar char="•"/>
            </a:pPr>
            <a:r>
              <a:rPr lang="en-US" sz="2000"/>
              <a:t>Imagine several decision trees working together to make a better prediction!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0" st="0"/>
                                            </p:txEl>
                                          </p:spTgt>
                                        </p:tgtEl>
                                        <p:attrNameLst>
                                          <p:attrName>style.visibility</p:attrName>
                                        </p:attrNameLst>
                                      </p:cBhvr>
                                      <p:to>
                                        <p:strVal val="visible"/>
                                      </p:to>
                                    </p:set>
                                    <p:animEffect filter="fade" transition="in">
                                      <p:cBhvr>
                                        <p:cTn dur="500"/>
                                        <p:tgtEl>
                                          <p:spTgt spid="3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1" st="1"/>
                                            </p:txEl>
                                          </p:spTgt>
                                        </p:tgtEl>
                                        <p:attrNameLst>
                                          <p:attrName>style.visibility</p:attrName>
                                        </p:attrNameLst>
                                      </p:cBhvr>
                                      <p:to>
                                        <p:strVal val="visible"/>
                                      </p:to>
                                    </p:set>
                                    <p:animEffect filter="fade" transition="in">
                                      <p:cBhvr>
                                        <p:cTn dur="500"/>
                                        <p:tgtEl>
                                          <p:spTgt spid="3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2" st="2"/>
                                            </p:txEl>
                                          </p:spTgt>
                                        </p:tgtEl>
                                        <p:attrNameLst>
                                          <p:attrName>style.visibility</p:attrName>
                                        </p:attrNameLst>
                                      </p:cBhvr>
                                      <p:to>
                                        <p:strVal val="visible"/>
                                      </p:to>
                                    </p:set>
                                    <p:animEffect filter="fade" transition="in">
                                      <p:cBhvr>
                                        <p:cTn dur="500"/>
                                        <p:tgtEl>
                                          <p:spTgt spid="3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3" st="3"/>
                                            </p:txEl>
                                          </p:spTgt>
                                        </p:tgtEl>
                                        <p:attrNameLst>
                                          <p:attrName>style.visibility</p:attrName>
                                        </p:attrNameLst>
                                      </p:cBhvr>
                                      <p:to>
                                        <p:strVal val="visible"/>
                                      </p:to>
                                    </p:set>
                                    <p:animEffect filter="fade" transition="in">
                                      <p:cBhvr>
                                        <p:cTn dur="500"/>
                                        <p:tgtEl>
                                          <p:spTgt spid="3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4" st="4"/>
                                            </p:txEl>
                                          </p:spTgt>
                                        </p:tgtEl>
                                        <p:attrNameLst>
                                          <p:attrName>style.visibility</p:attrName>
                                        </p:attrNameLst>
                                      </p:cBhvr>
                                      <p:to>
                                        <p:strVal val="visible"/>
                                      </p:to>
                                    </p:set>
                                    <p:animEffect filter="fade" transition="in">
                                      <p:cBhvr>
                                        <p:cTn dur="500"/>
                                        <p:tgtEl>
                                          <p:spTgt spid="36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5" st="5"/>
                                            </p:txEl>
                                          </p:spTgt>
                                        </p:tgtEl>
                                        <p:attrNameLst>
                                          <p:attrName>style.visibility</p:attrName>
                                        </p:attrNameLst>
                                      </p:cBhvr>
                                      <p:to>
                                        <p:strVal val="visible"/>
                                      </p:to>
                                    </p:set>
                                    <p:animEffect filter="fade" transition="in">
                                      <p:cBhvr>
                                        <p:cTn dur="500"/>
                                        <p:tgtEl>
                                          <p:spTgt spid="36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6" st="6"/>
                                            </p:txEl>
                                          </p:spTgt>
                                        </p:tgtEl>
                                        <p:attrNameLst>
                                          <p:attrName>style.visibility</p:attrName>
                                        </p:attrNameLst>
                                      </p:cBhvr>
                                      <p:to>
                                        <p:strVal val="visible"/>
                                      </p:to>
                                    </p:set>
                                    <p:animEffect filter="fade" transition="in">
                                      <p:cBhvr>
                                        <p:cTn dur="500"/>
                                        <p:tgtEl>
                                          <p:spTgt spid="36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PREDICTION PROBLEM - EXAMPLE</a:t>
            </a:r>
            <a:endParaRPr/>
          </a:p>
        </p:txBody>
      </p:sp>
      <p:sp>
        <p:nvSpPr>
          <p:cNvPr id="374" name="Google Shape;374;p23"/>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US"/>
              <a:t>https://colab.research.google.com/drive/14L8nnszHvimrWAoYNG2WDbVrNb9Cd6oG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4"/>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CLASSIFICATION PROBLEM</a:t>
            </a:r>
            <a:endParaRPr/>
          </a:p>
        </p:txBody>
      </p:sp>
      <p:sp>
        <p:nvSpPr>
          <p:cNvPr id="380" name="Google Shape;380;p24"/>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400"/>
              <a:buChar char="•"/>
            </a:pPr>
            <a:r>
              <a:rPr lang="en-US" sz="2400"/>
              <a:t>Classification is about sorting things into categories.</a:t>
            </a:r>
            <a:endParaRPr/>
          </a:p>
          <a:p>
            <a:pPr indent="-285750" lvl="0" marL="285750" rtl="0" algn="l">
              <a:spcBef>
                <a:spcPts val="1000"/>
              </a:spcBef>
              <a:spcAft>
                <a:spcPts val="0"/>
              </a:spcAft>
              <a:buSzPts val="2400"/>
              <a:buChar char="•"/>
            </a:pPr>
            <a:r>
              <a:rPr lang="en-US" sz="2400"/>
              <a:t>The goal is to take an input and assign it to a specific class.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0" st="0"/>
                                            </p:txEl>
                                          </p:spTgt>
                                        </p:tgtEl>
                                        <p:attrNameLst>
                                          <p:attrName>style.visibility</p:attrName>
                                        </p:attrNameLst>
                                      </p:cBhvr>
                                      <p:to>
                                        <p:strVal val="visible"/>
                                      </p:to>
                                    </p:set>
                                    <p:animEffect filter="fade" transition="in">
                                      <p:cBhvr>
                                        <p:cTn dur="500"/>
                                        <p:tgtEl>
                                          <p:spTgt spid="3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1" st="1"/>
                                            </p:txEl>
                                          </p:spTgt>
                                        </p:tgtEl>
                                        <p:attrNameLst>
                                          <p:attrName>style.visibility</p:attrName>
                                        </p:attrNameLst>
                                      </p:cBhvr>
                                      <p:to>
                                        <p:strVal val="visible"/>
                                      </p:to>
                                    </p:set>
                                    <p:animEffect filter="fade" transition="in">
                                      <p:cBhvr>
                                        <p:cTn dur="500"/>
                                        <p:tgtEl>
                                          <p:spTgt spid="38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CLASSIFICATION PROBLEM</a:t>
            </a:r>
            <a:endParaRPr/>
          </a:p>
        </p:txBody>
      </p:sp>
      <p:sp>
        <p:nvSpPr>
          <p:cNvPr id="386" name="Google Shape;386;p25"/>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400"/>
              <a:buChar char="•"/>
            </a:pPr>
            <a:r>
              <a:rPr lang="en-US" sz="2400"/>
              <a:t>How Does It Work?</a:t>
            </a:r>
            <a:endParaRPr/>
          </a:p>
          <a:p>
            <a:pPr indent="-285750" lvl="0" marL="285750" rtl="0" algn="l">
              <a:spcBef>
                <a:spcPts val="1000"/>
              </a:spcBef>
              <a:spcAft>
                <a:spcPts val="0"/>
              </a:spcAft>
              <a:buSzPts val="2400"/>
              <a:buFont typeface="Arial"/>
              <a:buChar char="•"/>
            </a:pPr>
            <a:r>
              <a:rPr lang="en-US" sz="2400"/>
              <a:t>The machine is trained with examples (input data with known categories).</a:t>
            </a:r>
            <a:endParaRPr/>
          </a:p>
          <a:p>
            <a:pPr indent="-285750" lvl="0" marL="285750" rtl="0" algn="l">
              <a:spcBef>
                <a:spcPts val="1000"/>
              </a:spcBef>
              <a:spcAft>
                <a:spcPts val="0"/>
              </a:spcAft>
              <a:buSzPts val="2400"/>
              <a:buFont typeface="Arial"/>
              <a:buChar char="•"/>
            </a:pPr>
            <a:r>
              <a:rPr lang="en-US" sz="2400"/>
              <a:t>For instance, we might show the machine several emails that are labeled as "spam" or "not spam".</a:t>
            </a:r>
            <a:endParaRPr/>
          </a:p>
          <a:p>
            <a:pPr indent="-285750" lvl="0" marL="285750" rtl="0" algn="l">
              <a:spcBef>
                <a:spcPts val="1000"/>
              </a:spcBef>
              <a:spcAft>
                <a:spcPts val="0"/>
              </a:spcAft>
              <a:buSzPts val="2400"/>
              <a:buFont typeface="Arial"/>
              <a:buChar char="•"/>
            </a:pPr>
            <a:r>
              <a:rPr lang="en-US" sz="2400"/>
              <a:t>After learning, the machine can then predict whether a new email is spam or not based on its features (like specific words or phrases).</a:t>
            </a:r>
            <a:endParaRPr/>
          </a:p>
          <a:p>
            <a:pPr indent="-133350" lvl="0" marL="285750" rtl="0" algn="l">
              <a:spcBef>
                <a:spcPts val="1000"/>
              </a:spcBef>
              <a:spcAft>
                <a:spcPts val="0"/>
              </a:spcAft>
              <a:buSzPts val="2400"/>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0" st="0"/>
                                            </p:txEl>
                                          </p:spTgt>
                                        </p:tgtEl>
                                        <p:attrNameLst>
                                          <p:attrName>style.visibility</p:attrName>
                                        </p:attrNameLst>
                                      </p:cBhvr>
                                      <p:to>
                                        <p:strVal val="visible"/>
                                      </p:to>
                                    </p:set>
                                    <p:animEffect filter="fade" transition="in">
                                      <p:cBhvr>
                                        <p:cTn dur="500"/>
                                        <p:tgtEl>
                                          <p:spTgt spid="3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1" st="1"/>
                                            </p:txEl>
                                          </p:spTgt>
                                        </p:tgtEl>
                                        <p:attrNameLst>
                                          <p:attrName>style.visibility</p:attrName>
                                        </p:attrNameLst>
                                      </p:cBhvr>
                                      <p:to>
                                        <p:strVal val="visible"/>
                                      </p:to>
                                    </p:set>
                                    <p:animEffect filter="fade" transition="in">
                                      <p:cBhvr>
                                        <p:cTn dur="500"/>
                                        <p:tgtEl>
                                          <p:spTgt spid="3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2" st="2"/>
                                            </p:txEl>
                                          </p:spTgt>
                                        </p:tgtEl>
                                        <p:attrNameLst>
                                          <p:attrName>style.visibility</p:attrName>
                                        </p:attrNameLst>
                                      </p:cBhvr>
                                      <p:to>
                                        <p:strVal val="visible"/>
                                      </p:to>
                                    </p:set>
                                    <p:animEffect filter="fade" transition="in">
                                      <p:cBhvr>
                                        <p:cTn dur="500"/>
                                        <p:tgtEl>
                                          <p:spTgt spid="3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3" st="3"/>
                                            </p:txEl>
                                          </p:spTgt>
                                        </p:tgtEl>
                                        <p:attrNameLst>
                                          <p:attrName>style.visibility</p:attrName>
                                        </p:attrNameLst>
                                      </p:cBhvr>
                                      <p:to>
                                        <p:strVal val="visible"/>
                                      </p:to>
                                    </p:set>
                                    <p:animEffect filter="fade" transition="in">
                                      <p:cBhvr>
                                        <p:cTn dur="500"/>
                                        <p:tgtEl>
                                          <p:spTgt spid="3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4" st="4"/>
                                            </p:txEl>
                                          </p:spTgt>
                                        </p:tgtEl>
                                        <p:attrNameLst>
                                          <p:attrName>style.visibility</p:attrName>
                                        </p:attrNameLst>
                                      </p:cBhvr>
                                      <p:to>
                                        <p:strVal val="visible"/>
                                      </p:to>
                                    </p:set>
                                    <p:animEffect filter="fade" transition="in">
                                      <p:cBhvr>
                                        <p:cTn dur="500"/>
                                        <p:tgtEl>
                                          <p:spTgt spid="38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CLASSIFICATION PROBLEM</a:t>
            </a:r>
            <a:endParaRPr/>
          </a:p>
        </p:txBody>
      </p:sp>
      <p:sp>
        <p:nvSpPr>
          <p:cNvPr id="392" name="Google Shape;392;p26"/>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000"/>
              <a:buChar char="•"/>
            </a:pPr>
            <a:r>
              <a:rPr lang="en-US" sz="2000"/>
              <a:t>Common Tools &amp; Methods</a:t>
            </a:r>
            <a:endParaRPr/>
          </a:p>
          <a:p>
            <a:pPr indent="-285750" lvl="0" marL="285750" rtl="0" algn="l">
              <a:spcBef>
                <a:spcPts val="1000"/>
              </a:spcBef>
              <a:spcAft>
                <a:spcPts val="0"/>
              </a:spcAft>
              <a:buSzPts val="2000"/>
              <a:buFont typeface="Arial"/>
              <a:buChar char="•"/>
            </a:pPr>
            <a:r>
              <a:rPr lang="en-US" sz="2000"/>
              <a:t>Logistic Regression:</a:t>
            </a:r>
            <a:endParaRPr/>
          </a:p>
          <a:p>
            <a:pPr indent="-285750" lvl="1" marL="742950" rtl="0" algn="l">
              <a:spcBef>
                <a:spcPts val="1000"/>
              </a:spcBef>
              <a:spcAft>
                <a:spcPts val="0"/>
              </a:spcAft>
              <a:buSzPts val="1800"/>
              <a:buFont typeface="Arial"/>
              <a:buChar char="•"/>
            </a:pPr>
            <a:r>
              <a:rPr lang="en-US" sz="1800"/>
              <a:t>This simple method is great for problems where you have two categories (e.g., spam or not spam).</a:t>
            </a:r>
            <a:endParaRPr/>
          </a:p>
          <a:p>
            <a:pPr indent="-285750" lvl="0" marL="285750" rtl="0" algn="l">
              <a:spcBef>
                <a:spcPts val="1000"/>
              </a:spcBef>
              <a:spcAft>
                <a:spcPts val="0"/>
              </a:spcAft>
              <a:buSzPts val="2000"/>
              <a:buFont typeface="Arial"/>
              <a:buChar char="•"/>
            </a:pPr>
            <a:r>
              <a:rPr lang="en-US" sz="2000"/>
              <a:t>K-Nearest Neighbors (KNN)</a:t>
            </a:r>
            <a:endParaRPr/>
          </a:p>
          <a:p>
            <a:pPr indent="-285750" lvl="1" marL="742950" rtl="0" algn="l">
              <a:spcBef>
                <a:spcPts val="1000"/>
              </a:spcBef>
              <a:spcAft>
                <a:spcPts val="0"/>
              </a:spcAft>
              <a:buSzPts val="1800"/>
              <a:buFont typeface="Arial"/>
              <a:buChar char="•"/>
            </a:pPr>
            <a:r>
              <a:rPr lang="en-US" sz="1800"/>
              <a:t> This method checks how similar a new email is to others and classifies it based on the nearest examples.</a:t>
            </a:r>
            <a:endParaRPr/>
          </a:p>
          <a:p>
            <a:pPr indent="-285750" lvl="0" marL="285750" rtl="0" algn="l">
              <a:spcBef>
                <a:spcPts val="1000"/>
              </a:spcBef>
              <a:spcAft>
                <a:spcPts val="0"/>
              </a:spcAft>
              <a:buSzPts val="2000"/>
              <a:buFont typeface="Arial"/>
              <a:buChar char="•"/>
            </a:pPr>
            <a:r>
              <a:rPr lang="en-US" sz="2000"/>
              <a:t>Support Vector Machines (SVM)</a:t>
            </a:r>
            <a:endParaRPr/>
          </a:p>
          <a:p>
            <a:pPr indent="-285750" lvl="1" marL="742950" rtl="0" algn="l">
              <a:spcBef>
                <a:spcPts val="1000"/>
              </a:spcBef>
              <a:spcAft>
                <a:spcPts val="0"/>
              </a:spcAft>
              <a:buSzPts val="1800"/>
              <a:buFont typeface="Arial"/>
              <a:buChar char="•"/>
            </a:pPr>
            <a:r>
              <a:rPr lang="en-US" sz="1800"/>
              <a:t> This technique finds the best way to separate two groups, like drawing a line between spam and non-spam emails.</a:t>
            </a:r>
            <a:endParaRPr/>
          </a:p>
          <a:p>
            <a:pPr indent="-158750" lvl="0" marL="285750" rtl="0" algn="l">
              <a:spcBef>
                <a:spcPts val="1000"/>
              </a:spcBef>
              <a:spcAft>
                <a:spcPts val="0"/>
              </a:spcAft>
              <a:buSzPts val="2000"/>
              <a:buNone/>
            </a:pPr>
            <a:r>
              <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CLASSIFICATION PROBLEM – EXAMPLE </a:t>
            </a:r>
            <a:endParaRPr/>
          </a:p>
        </p:txBody>
      </p:sp>
      <p:sp>
        <p:nvSpPr>
          <p:cNvPr id="398" name="Google Shape;398;p27"/>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US"/>
              <a:t>https://colab.research.google.com/drive/1bCHwUXkHKQTZ7RaUAFpDwNWPXx-C51Ga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8"/>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CLUSTERING IN ML</a:t>
            </a:r>
            <a:endParaRPr/>
          </a:p>
        </p:txBody>
      </p:sp>
      <p:sp>
        <p:nvSpPr>
          <p:cNvPr id="404" name="Google Shape;404;p28"/>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400"/>
              <a:buChar char="•"/>
            </a:pPr>
            <a:r>
              <a:rPr lang="en-US" sz="2400"/>
              <a:t>Clustering is about grouping similar things together based on their features—without having any predefined labels. </a:t>
            </a:r>
            <a:endParaRPr/>
          </a:p>
          <a:p>
            <a:pPr indent="-285750" lvl="0" marL="285750" rtl="0" algn="l">
              <a:spcBef>
                <a:spcPts val="1000"/>
              </a:spcBef>
              <a:spcAft>
                <a:spcPts val="0"/>
              </a:spcAft>
              <a:buSzPts val="2400"/>
              <a:buChar char="•"/>
            </a:pPr>
            <a:r>
              <a:rPr lang="en-US" sz="2400"/>
              <a:t>It's like finding hidden patterns in data!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0" st="0"/>
                                            </p:txEl>
                                          </p:spTgt>
                                        </p:tgtEl>
                                        <p:attrNameLst>
                                          <p:attrName>style.visibility</p:attrName>
                                        </p:attrNameLst>
                                      </p:cBhvr>
                                      <p:to>
                                        <p:strVal val="visible"/>
                                      </p:to>
                                    </p:set>
                                    <p:animEffect filter="fade" transition="in">
                                      <p:cBhvr>
                                        <p:cTn dur="500"/>
                                        <p:tgtEl>
                                          <p:spTgt spid="4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1" st="1"/>
                                            </p:txEl>
                                          </p:spTgt>
                                        </p:tgtEl>
                                        <p:attrNameLst>
                                          <p:attrName>style.visibility</p:attrName>
                                        </p:attrNameLst>
                                      </p:cBhvr>
                                      <p:to>
                                        <p:strVal val="visible"/>
                                      </p:to>
                                    </p:set>
                                    <p:animEffect filter="fade" transition="in">
                                      <p:cBhvr>
                                        <p:cTn dur="500"/>
                                        <p:tgtEl>
                                          <p:spTgt spid="40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9"/>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CLUSTERING IN ML</a:t>
            </a:r>
            <a:endParaRPr/>
          </a:p>
        </p:txBody>
      </p:sp>
      <p:sp>
        <p:nvSpPr>
          <p:cNvPr id="410" name="Google Shape;410;p29"/>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400"/>
              <a:buChar char="•"/>
            </a:pPr>
            <a:r>
              <a:rPr lang="en-US" sz="2400"/>
              <a:t>How Does It Work?</a:t>
            </a:r>
            <a:endParaRPr/>
          </a:p>
          <a:p>
            <a:pPr indent="-285750" lvl="0" marL="285750" rtl="0" algn="l">
              <a:spcBef>
                <a:spcPts val="1000"/>
              </a:spcBef>
              <a:spcAft>
                <a:spcPts val="0"/>
              </a:spcAft>
              <a:buSzPts val="2400"/>
              <a:buFont typeface="Arial"/>
              <a:buChar char="•"/>
            </a:pPr>
            <a:r>
              <a:rPr lang="en-US" sz="2400"/>
              <a:t>In clustering, we give the machine data without labels (just the features).</a:t>
            </a:r>
            <a:endParaRPr/>
          </a:p>
          <a:p>
            <a:pPr indent="-285750" lvl="0" marL="285750" rtl="0" algn="l">
              <a:spcBef>
                <a:spcPts val="1000"/>
              </a:spcBef>
              <a:spcAft>
                <a:spcPts val="0"/>
              </a:spcAft>
              <a:buSzPts val="2400"/>
              <a:buFont typeface="Arial"/>
              <a:buChar char="•"/>
            </a:pPr>
            <a:r>
              <a:rPr lang="en-US" sz="2400"/>
              <a:t>The machine then looks at the features and tries to group similar items together.</a:t>
            </a:r>
            <a:endParaRPr/>
          </a:p>
          <a:p>
            <a:pPr indent="-285750" lvl="0" marL="285750" rtl="0" algn="l">
              <a:spcBef>
                <a:spcPts val="1000"/>
              </a:spcBef>
              <a:spcAft>
                <a:spcPts val="0"/>
              </a:spcAft>
              <a:buSzPts val="2400"/>
              <a:buFont typeface="Arial"/>
              <a:buChar char="•"/>
            </a:pPr>
            <a:r>
              <a:rPr lang="en-US" sz="2400"/>
              <a:t>It’s like organizing your clothes into different piles (e.g., shirts, pants) without knowing in advance how many piles there should be.</a:t>
            </a:r>
            <a:endParaRPr/>
          </a:p>
          <a:p>
            <a:pPr indent="-133350" lvl="0" marL="285750" rtl="0" algn="l">
              <a:spcBef>
                <a:spcPts val="1000"/>
              </a:spcBef>
              <a:spcAft>
                <a:spcPts val="0"/>
              </a:spcAft>
              <a:buSzPts val="2400"/>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0" st="0"/>
                                            </p:txEl>
                                          </p:spTgt>
                                        </p:tgtEl>
                                        <p:attrNameLst>
                                          <p:attrName>style.visibility</p:attrName>
                                        </p:attrNameLst>
                                      </p:cBhvr>
                                      <p:to>
                                        <p:strVal val="visible"/>
                                      </p:to>
                                    </p:set>
                                    <p:animEffect filter="fade" transition="in">
                                      <p:cBhvr>
                                        <p:cTn dur="500"/>
                                        <p:tgtEl>
                                          <p:spTgt spid="4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1" st="1"/>
                                            </p:txEl>
                                          </p:spTgt>
                                        </p:tgtEl>
                                        <p:attrNameLst>
                                          <p:attrName>style.visibility</p:attrName>
                                        </p:attrNameLst>
                                      </p:cBhvr>
                                      <p:to>
                                        <p:strVal val="visible"/>
                                      </p:to>
                                    </p:set>
                                    <p:animEffect filter="fade" transition="in">
                                      <p:cBhvr>
                                        <p:cTn dur="500"/>
                                        <p:tgtEl>
                                          <p:spTgt spid="4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2" st="2"/>
                                            </p:txEl>
                                          </p:spTgt>
                                        </p:tgtEl>
                                        <p:attrNameLst>
                                          <p:attrName>style.visibility</p:attrName>
                                        </p:attrNameLst>
                                      </p:cBhvr>
                                      <p:to>
                                        <p:strVal val="visible"/>
                                      </p:to>
                                    </p:set>
                                    <p:animEffect filter="fade" transition="in">
                                      <p:cBhvr>
                                        <p:cTn dur="500"/>
                                        <p:tgtEl>
                                          <p:spTgt spid="4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3" st="3"/>
                                            </p:txEl>
                                          </p:spTgt>
                                        </p:tgtEl>
                                        <p:attrNameLst>
                                          <p:attrName>style.visibility</p:attrName>
                                        </p:attrNameLst>
                                      </p:cBhvr>
                                      <p:to>
                                        <p:strVal val="visible"/>
                                      </p:to>
                                    </p:set>
                                    <p:animEffect filter="fade" transition="in">
                                      <p:cBhvr>
                                        <p:cTn dur="500"/>
                                        <p:tgtEl>
                                          <p:spTgt spid="4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4" st="4"/>
                                            </p:txEl>
                                          </p:spTgt>
                                        </p:tgtEl>
                                        <p:attrNameLst>
                                          <p:attrName>style.visibility</p:attrName>
                                        </p:attrNameLst>
                                      </p:cBhvr>
                                      <p:to>
                                        <p:strVal val="visible"/>
                                      </p:to>
                                    </p:set>
                                    <p:animEffect filter="fade" transition="in">
                                      <p:cBhvr>
                                        <p:cTn dur="500"/>
                                        <p:tgtEl>
                                          <p:spTgt spid="41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Calibri"/>
              <a:buNone/>
            </a:pPr>
            <a:r>
              <a:rPr lang="en-US"/>
              <a:t>MACHINE LEARNING</a:t>
            </a:r>
            <a:endParaRPr/>
          </a:p>
        </p:txBody>
      </p:sp>
      <p:sp>
        <p:nvSpPr>
          <p:cNvPr id="175" name="Google Shape;175;p3"/>
          <p:cNvSpPr txBox="1"/>
          <p:nvPr>
            <p:ph idx="1" type="body"/>
          </p:nvPr>
        </p:nvSpPr>
        <p:spPr>
          <a:xfrm>
            <a:off x="6534149" y="2142067"/>
            <a:ext cx="5256797"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400"/>
              <a:buChar char="•"/>
            </a:pPr>
            <a:r>
              <a:rPr lang="en-US" sz="2400"/>
              <a:t>Any device that performs tasks or makes our lives easier.</a:t>
            </a:r>
            <a:endParaRPr/>
          </a:p>
          <a:p>
            <a:pPr indent="-285750" lvl="0" marL="285750" rtl="0" algn="l">
              <a:spcBef>
                <a:spcPts val="1000"/>
              </a:spcBef>
              <a:spcAft>
                <a:spcPts val="0"/>
              </a:spcAft>
              <a:buSzPts val="2400"/>
              <a:buChar char="•"/>
            </a:pPr>
            <a:r>
              <a:rPr lang="en-US" sz="2400"/>
              <a:t> It can be something as simple as a calculator or as complex as a self-driving car.</a:t>
            </a:r>
            <a:endParaRPr/>
          </a:p>
        </p:txBody>
      </p:sp>
      <p:pic>
        <p:nvPicPr>
          <p:cNvPr id="176" name="Google Shape;176;p3"/>
          <p:cNvPicPr preferRelativeResize="0"/>
          <p:nvPr/>
        </p:nvPicPr>
        <p:blipFill rotWithShape="1">
          <a:blip r:embed="rId3">
            <a:alphaModFix/>
          </a:blip>
          <a:srcRect b="0" l="0" r="0" t="0"/>
          <a:stretch/>
        </p:blipFill>
        <p:spPr>
          <a:xfrm>
            <a:off x="0" y="2065867"/>
            <a:ext cx="6534150" cy="3676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animEffect filter="fade" transition="in">
                                      <p:cBhvr>
                                        <p:cTn dur="500"/>
                                        <p:tgtEl>
                                          <p:spTgt spid="1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animEffect filter="fade" transition="in">
                                      <p:cBhvr>
                                        <p:cTn dur="500"/>
                                        <p:tgtEl>
                                          <p:spTgt spid="17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CLUSTERING IN ML</a:t>
            </a:r>
            <a:endParaRPr/>
          </a:p>
        </p:txBody>
      </p:sp>
      <p:sp>
        <p:nvSpPr>
          <p:cNvPr id="416" name="Google Shape;416;p30"/>
          <p:cNvSpPr txBox="1"/>
          <p:nvPr>
            <p:ph idx="1" type="body"/>
          </p:nvPr>
        </p:nvSpPr>
        <p:spPr>
          <a:xfrm>
            <a:off x="685801" y="2142067"/>
            <a:ext cx="10131425" cy="41063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US"/>
              <a:t>Common Tools &amp; Methods:</a:t>
            </a:r>
            <a:endParaRPr/>
          </a:p>
          <a:p>
            <a:pPr indent="-285750" lvl="0" marL="285750" rtl="0" algn="l">
              <a:spcBef>
                <a:spcPts val="1000"/>
              </a:spcBef>
              <a:spcAft>
                <a:spcPts val="0"/>
              </a:spcAft>
              <a:buSzPts val="1800"/>
              <a:buFont typeface="Arial"/>
              <a:buChar char="•"/>
            </a:pPr>
            <a:r>
              <a:rPr lang="en-US"/>
              <a:t>K-means Clustering</a:t>
            </a:r>
            <a:endParaRPr/>
          </a:p>
          <a:p>
            <a:pPr indent="-285750" lvl="1" marL="742950" rtl="0" algn="l">
              <a:spcBef>
                <a:spcPts val="1000"/>
              </a:spcBef>
              <a:spcAft>
                <a:spcPts val="0"/>
              </a:spcAft>
              <a:buSzPts val="1600"/>
              <a:buFont typeface="Arial"/>
              <a:buChar char="•"/>
            </a:pPr>
            <a:r>
              <a:rPr lang="en-US"/>
              <a:t> This algorithm divides the data into a specified number of groups (or clusters) based on how similar the items are to each other.</a:t>
            </a:r>
            <a:endParaRPr/>
          </a:p>
          <a:p>
            <a:pPr indent="-285750" lvl="0" marL="285750" rtl="0" algn="l">
              <a:spcBef>
                <a:spcPts val="1000"/>
              </a:spcBef>
              <a:spcAft>
                <a:spcPts val="0"/>
              </a:spcAft>
              <a:buSzPts val="1800"/>
              <a:buFont typeface="Arial"/>
              <a:buChar char="•"/>
            </a:pPr>
            <a:r>
              <a:rPr lang="en-US"/>
              <a:t>DBSCAN (Density-Based Clustering)</a:t>
            </a:r>
            <a:endParaRPr/>
          </a:p>
          <a:p>
            <a:pPr indent="-285750" lvl="1" marL="742950" rtl="0" algn="l">
              <a:spcBef>
                <a:spcPts val="1000"/>
              </a:spcBef>
              <a:spcAft>
                <a:spcPts val="0"/>
              </a:spcAft>
              <a:buSzPts val="1600"/>
              <a:buFont typeface="Arial"/>
              <a:buChar char="•"/>
            </a:pPr>
            <a:r>
              <a:rPr lang="en-US"/>
              <a:t>This method identifies clusters of varying shapes and sizes and can handle noise or outliers.</a:t>
            </a:r>
            <a:endParaRPr/>
          </a:p>
          <a:p>
            <a:pPr indent="-285750" lvl="0" marL="285750" rtl="0" algn="l">
              <a:spcBef>
                <a:spcPts val="1000"/>
              </a:spcBef>
              <a:spcAft>
                <a:spcPts val="0"/>
              </a:spcAft>
              <a:buSzPts val="1800"/>
              <a:buFont typeface="Arial"/>
              <a:buChar char="•"/>
            </a:pPr>
            <a:r>
              <a:rPr lang="en-US"/>
              <a:t>Hierarchical Clustering</a:t>
            </a:r>
            <a:endParaRPr/>
          </a:p>
          <a:p>
            <a:pPr indent="-285750" lvl="1" marL="742950" rtl="0" algn="l">
              <a:spcBef>
                <a:spcPts val="1000"/>
              </a:spcBef>
              <a:spcAft>
                <a:spcPts val="0"/>
              </a:spcAft>
              <a:buSzPts val="1600"/>
              <a:buFont typeface="Arial"/>
              <a:buChar char="•"/>
            </a:pPr>
            <a:r>
              <a:rPr lang="en-US"/>
              <a:t>Creates a tree-like structure to group data, useful for organizing data into multiple levels of hierarchy.</a:t>
            </a:r>
            <a:endParaRPr/>
          </a:p>
          <a:p>
            <a:pPr indent="-171450" lvl="0" marL="285750" rtl="0" algn="l">
              <a:spcBef>
                <a:spcPts val="1000"/>
              </a:spcBef>
              <a:spcAft>
                <a:spcPts val="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xEl>
                                              <p:pRg end="0" st="0"/>
                                            </p:txEl>
                                          </p:spTgt>
                                        </p:tgtEl>
                                        <p:attrNameLst>
                                          <p:attrName>style.visibility</p:attrName>
                                        </p:attrNameLst>
                                      </p:cBhvr>
                                      <p:to>
                                        <p:strVal val="visible"/>
                                      </p:to>
                                    </p:set>
                                    <p:animEffect filter="fade" transition="in">
                                      <p:cBhvr>
                                        <p:cTn dur="500"/>
                                        <p:tgtEl>
                                          <p:spTgt spid="4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xEl>
                                              <p:pRg end="1" st="1"/>
                                            </p:txEl>
                                          </p:spTgt>
                                        </p:tgtEl>
                                        <p:attrNameLst>
                                          <p:attrName>style.visibility</p:attrName>
                                        </p:attrNameLst>
                                      </p:cBhvr>
                                      <p:to>
                                        <p:strVal val="visible"/>
                                      </p:to>
                                    </p:set>
                                    <p:animEffect filter="fade" transition="in">
                                      <p:cBhvr>
                                        <p:cTn dur="500"/>
                                        <p:tgtEl>
                                          <p:spTgt spid="4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xEl>
                                              <p:pRg end="2" st="2"/>
                                            </p:txEl>
                                          </p:spTgt>
                                        </p:tgtEl>
                                        <p:attrNameLst>
                                          <p:attrName>style.visibility</p:attrName>
                                        </p:attrNameLst>
                                      </p:cBhvr>
                                      <p:to>
                                        <p:strVal val="visible"/>
                                      </p:to>
                                    </p:set>
                                    <p:animEffect filter="fade" transition="in">
                                      <p:cBhvr>
                                        <p:cTn dur="500"/>
                                        <p:tgtEl>
                                          <p:spTgt spid="4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xEl>
                                              <p:pRg end="3" st="3"/>
                                            </p:txEl>
                                          </p:spTgt>
                                        </p:tgtEl>
                                        <p:attrNameLst>
                                          <p:attrName>style.visibility</p:attrName>
                                        </p:attrNameLst>
                                      </p:cBhvr>
                                      <p:to>
                                        <p:strVal val="visible"/>
                                      </p:to>
                                    </p:set>
                                    <p:animEffect filter="fade" transition="in">
                                      <p:cBhvr>
                                        <p:cTn dur="500"/>
                                        <p:tgtEl>
                                          <p:spTgt spid="4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xEl>
                                              <p:pRg end="4" st="4"/>
                                            </p:txEl>
                                          </p:spTgt>
                                        </p:tgtEl>
                                        <p:attrNameLst>
                                          <p:attrName>style.visibility</p:attrName>
                                        </p:attrNameLst>
                                      </p:cBhvr>
                                      <p:to>
                                        <p:strVal val="visible"/>
                                      </p:to>
                                    </p:set>
                                    <p:animEffect filter="fade" transition="in">
                                      <p:cBhvr>
                                        <p:cTn dur="500"/>
                                        <p:tgtEl>
                                          <p:spTgt spid="4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xEl>
                                              <p:pRg end="5" st="5"/>
                                            </p:txEl>
                                          </p:spTgt>
                                        </p:tgtEl>
                                        <p:attrNameLst>
                                          <p:attrName>style.visibility</p:attrName>
                                        </p:attrNameLst>
                                      </p:cBhvr>
                                      <p:to>
                                        <p:strVal val="visible"/>
                                      </p:to>
                                    </p:set>
                                    <p:animEffect filter="fade" transition="in">
                                      <p:cBhvr>
                                        <p:cTn dur="500"/>
                                        <p:tgtEl>
                                          <p:spTgt spid="4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xEl>
                                              <p:pRg end="6" st="6"/>
                                            </p:txEl>
                                          </p:spTgt>
                                        </p:tgtEl>
                                        <p:attrNameLst>
                                          <p:attrName>style.visibility</p:attrName>
                                        </p:attrNameLst>
                                      </p:cBhvr>
                                      <p:to>
                                        <p:strVal val="visible"/>
                                      </p:to>
                                    </p:set>
                                    <p:animEffect filter="fade" transition="in">
                                      <p:cBhvr>
                                        <p:cTn dur="500"/>
                                        <p:tgtEl>
                                          <p:spTgt spid="4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xEl>
                                              <p:pRg end="7" st="7"/>
                                            </p:txEl>
                                          </p:spTgt>
                                        </p:tgtEl>
                                        <p:attrNameLst>
                                          <p:attrName>style.visibility</p:attrName>
                                        </p:attrNameLst>
                                      </p:cBhvr>
                                      <p:to>
                                        <p:strVal val="visible"/>
                                      </p:to>
                                    </p:set>
                                    <p:animEffect filter="fade" transition="in">
                                      <p:cBhvr>
                                        <p:cTn dur="500"/>
                                        <p:tgtEl>
                                          <p:spTgt spid="41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20" name="Shape 420"/>
        <p:cNvGrpSpPr/>
        <p:nvPr/>
      </p:nvGrpSpPr>
      <p:grpSpPr>
        <a:xfrm>
          <a:off x="0" y="0"/>
          <a:ext cx="0" cy="0"/>
          <a:chOff x="0" y="0"/>
          <a:chExt cx="0" cy="0"/>
        </a:xfrm>
      </p:grpSpPr>
      <p:sp>
        <p:nvSpPr>
          <p:cNvPr id="421" name="Google Shape;421;p31"/>
          <p:cNvSpPr/>
          <p:nvPr/>
        </p:nvSpPr>
        <p:spPr>
          <a:xfrm>
            <a:off x="0" y="0"/>
            <a:ext cx="12192000" cy="6858000"/>
          </a:xfrm>
          <a:prstGeom prst="rect">
            <a:avLst/>
          </a:prstGeom>
          <a:gradFill>
            <a:gsLst>
              <a:gs pos="0">
                <a:srgbClr val="606060"/>
              </a:gs>
              <a:gs pos="100000">
                <a:schemeClr val="dk1"/>
              </a:gs>
            </a:gsLst>
            <a:lin ang="474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422" name="Google Shape;422;p31"/>
          <p:cNvPicPr preferRelativeResize="0"/>
          <p:nvPr/>
        </p:nvPicPr>
        <p:blipFill rotWithShape="1">
          <a:blip r:embed="rId3">
            <a:alphaModFix/>
          </a:blip>
          <a:srcRect b="0" l="0" r="0" t="0"/>
          <a:stretch/>
        </p:blipFill>
        <p:spPr>
          <a:xfrm>
            <a:off x="0" y="340568"/>
            <a:ext cx="12188825" cy="6856214"/>
          </a:xfrm>
          <a:prstGeom prst="rect">
            <a:avLst/>
          </a:prstGeom>
          <a:noFill/>
          <a:ln>
            <a:noFill/>
          </a:ln>
        </p:spPr>
      </p:pic>
      <p:sp>
        <p:nvSpPr>
          <p:cNvPr id="423" name="Google Shape;423;p31"/>
          <p:cNvSpPr/>
          <p:nvPr/>
        </p:nvSpPr>
        <p:spPr>
          <a:xfrm flipH="1">
            <a:off x="0" y="0"/>
            <a:ext cx="10541643" cy="6858000"/>
          </a:xfrm>
          <a:custGeom>
            <a:rect b="b" l="l" r="r" t="t"/>
            <a:pathLst>
              <a:path extrusionOk="0" h="6858000" w="10541643">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4" name="Google Shape;424;p31"/>
          <p:cNvSpPr txBox="1"/>
          <p:nvPr>
            <p:ph type="title"/>
          </p:nvPr>
        </p:nvSpPr>
        <p:spPr>
          <a:xfrm>
            <a:off x="685802" y="609600"/>
            <a:ext cx="7739741" cy="92286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lang="en-US" sz="3200"/>
              <a:t>APPLICATIONS OF AI/ML</a:t>
            </a:r>
            <a:endParaRPr/>
          </a:p>
        </p:txBody>
      </p:sp>
      <p:sp>
        <p:nvSpPr>
          <p:cNvPr id="425" name="Google Shape;425;p31"/>
          <p:cNvSpPr txBox="1"/>
          <p:nvPr>
            <p:ph idx="1" type="body"/>
          </p:nvPr>
        </p:nvSpPr>
        <p:spPr>
          <a:xfrm>
            <a:off x="685803" y="1817423"/>
            <a:ext cx="8305798" cy="397377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1800"/>
              <a:buNone/>
            </a:pPr>
            <a:r>
              <a:rPr lang="en-US">
                <a:solidFill>
                  <a:srgbClr val="262626"/>
                </a:solidFill>
              </a:rPr>
              <a:t>AI and machine learning are not just theoretical concepts—they are actively transforming many industries, improving efficiency, decision-making, and user experiences. Let’s look at some key applications!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2"/>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31" name="Google Shape;431;p32"/>
          <p:cNvSpPr txBox="1"/>
          <p:nvPr>
            <p:ph type="title"/>
          </p:nvPr>
        </p:nvSpPr>
        <p:spPr>
          <a:xfrm>
            <a:off x="685799" y="1150076"/>
            <a:ext cx="3659389" cy="4557849"/>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chemeClr val="lt1"/>
              </a:buClr>
              <a:buSzPts val="3600"/>
              <a:buFont typeface="Calibri"/>
              <a:buNone/>
            </a:pPr>
            <a:r>
              <a:rPr lang="en-US"/>
              <a:t>HEALTHCARE</a:t>
            </a:r>
            <a:endParaRPr/>
          </a:p>
        </p:txBody>
      </p:sp>
      <p:cxnSp>
        <p:nvCxnSpPr>
          <p:cNvPr id="432" name="Google Shape;432;p32"/>
          <p:cNvCxnSpPr/>
          <p:nvPr/>
        </p:nvCxnSpPr>
        <p:spPr>
          <a:xfrm>
            <a:off x="4666923" y="1668780"/>
            <a:ext cx="0" cy="3520440"/>
          </a:xfrm>
          <a:prstGeom prst="straightConnector1">
            <a:avLst/>
          </a:prstGeom>
          <a:noFill/>
          <a:ln cap="flat" cmpd="sng" w="19050">
            <a:solidFill>
              <a:schemeClr val="accent1"/>
            </a:solidFill>
            <a:prstDash val="solid"/>
            <a:round/>
            <a:headEnd len="sm" w="sm" type="none"/>
            <a:tailEnd len="sm" w="sm" type="none"/>
          </a:ln>
        </p:spPr>
      </p:cxnSp>
      <p:sp>
        <p:nvSpPr>
          <p:cNvPr id="433" name="Google Shape;433;p32"/>
          <p:cNvSpPr txBox="1"/>
          <p:nvPr>
            <p:ph idx="1" type="body"/>
          </p:nvPr>
        </p:nvSpPr>
        <p:spPr>
          <a:xfrm>
            <a:off x="4988658" y="1150076"/>
            <a:ext cx="6517543" cy="4557849"/>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Font typeface="Arial"/>
              <a:buChar char="•"/>
            </a:pPr>
            <a:r>
              <a:rPr lang="en-US"/>
              <a:t>Predictive Analytics: AI can predict patient outcomes based on historical data, like predicting the likelihood of a disease.</a:t>
            </a:r>
            <a:endParaRPr/>
          </a:p>
          <a:p>
            <a:pPr indent="-285750" lvl="0" marL="285750" rtl="0" algn="l">
              <a:spcBef>
                <a:spcPts val="1000"/>
              </a:spcBef>
              <a:spcAft>
                <a:spcPts val="0"/>
              </a:spcAft>
              <a:buSzPts val="1800"/>
              <a:buFont typeface="Arial"/>
              <a:buChar char="•"/>
            </a:pPr>
            <a:r>
              <a:rPr lang="en-US"/>
              <a:t>Medical Imaging: ML models can help doctors detect conditions like cancer from medical images (e.g., MRI, X-ray) with greater accuracy.</a:t>
            </a:r>
            <a:endParaRPr/>
          </a:p>
          <a:p>
            <a:pPr indent="-285750" lvl="0" marL="285750" rtl="0" algn="l">
              <a:spcBef>
                <a:spcPts val="1000"/>
              </a:spcBef>
              <a:spcAft>
                <a:spcPts val="0"/>
              </a:spcAft>
              <a:buSzPts val="1800"/>
              <a:buFont typeface="Arial"/>
              <a:buChar char="•"/>
            </a:pPr>
            <a:r>
              <a:rPr lang="en-US"/>
              <a:t>Personalized Treatment: Machine learning can be used to recommend treatments based on a patient's medical history and genetic information</a:t>
            </a:r>
            <a:endParaRPr/>
          </a:p>
          <a:p>
            <a:pPr indent="-171450" lvl="0" marL="285750" rtl="0" algn="l">
              <a:spcBef>
                <a:spcPts val="1000"/>
              </a:spcBef>
              <a:spcAft>
                <a:spcPts val="0"/>
              </a:spcAft>
              <a:buSzPts val="18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3"/>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39" name="Google Shape;439;p33"/>
          <p:cNvSpPr txBox="1"/>
          <p:nvPr>
            <p:ph type="title"/>
          </p:nvPr>
        </p:nvSpPr>
        <p:spPr>
          <a:xfrm>
            <a:off x="685799" y="1150076"/>
            <a:ext cx="3659389" cy="4557849"/>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chemeClr val="lt1"/>
              </a:buClr>
              <a:buSzPts val="3600"/>
              <a:buFont typeface="Calibri"/>
              <a:buNone/>
            </a:pPr>
            <a:r>
              <a:rPr lang="en-US"/>
              <a:t>FINANCE</a:t>
            </a:r>
            <a:endParaRPr/>
          </a:p>
        </p:txBody>
      </p:sp>
      <p:cxnSp>
        <p:nvCxnSpPr>
          <p:cNvPr id="440" name="Google Shape;440;p33"/>
          <p:cNvCxnSpPr/>
          <p:nvPr/>
        </p:nvCxnSpPr>
        <p:spPr>
          <a:xfrm>
            <a:off x="4666923" y="1668780"/>
            <a:ext cx="0" cy="3520440"/>
          </a:xfrm>
          <a:prstGeom prst="straightConnector1">
            <a:avLst/>
          </a:prstGeom>
          <a:noFill/>
          <a:ln cap="flat" cmpd="sng" w="19050">
            <a:solidFill>
              <a:schemeClr val="accent1"/>
            </a:solidFill>
            <a:prstDash val="solid"/>
            <a:round/>
            <a:headEnd len="sm" w="sm" type="none"/>
            <a:tailEnd len="sm" w="sm" type="none"/>
          </a:ln>
        </p:spPr>
      </p:cxnSp>
      <p:sp>
        <p:nvSpPr>
          <p:cNvPr id="441" name="Google Shape;441;p33"/>
          <p:cNvSpPr txBox="1"/>
          <p:nvPr>
            <p:ph idx="1" type="body"/>
          </p:nvPr>
        </p:nvSpPr>
        <p:spPr>
          <a:xfrm>
            <a:off x="4988658" y="1150076"/>
            <a:ext cx="6517543" cy="4557849"/>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US"/>
              <a:t>Fraud Detection: AI can analyze transaction patterns to detect unusual behavior and prevent fraud.</a:t>
            </a:r>
            <a:endParaRPr/>
          </a:p>
          <a:p>
            <a:pPr indent="-285750" lvl="0" marL="285750" rtl="0" algn="l">
              <a:spcBef>
                <a:spcPts val="1000"/>
              </a:spcBef>
              <a:spcAft>
                <a:spcPts val="0"/>
              </a:spcAft>
              <a:buSzPts val="1800"/>
              <a:buChar char="•"/>
            </a:pPr>
            <a:r>
              <a:rPr lang="en-US"/>
              <a:t>Algorithmic Trading: Machine learning algorithms analyze market data in real-time to make investment decisions.</a:t>
            </a:r>
            <a:endParaRPr/>
          </a:p>
          <a:p>
            <a:pPr indent="-285750" lvl="0" marL="285750" rtl="0" algn="l">
              <a:spcBef>
                <a:spcPts val="1000"/>
              </a:spcBef>
              <a:spcAft>
                <a:spcPts val="0"/>
              </a:spcAft>
              <a:buSzPts val="1800"/>
              <a:buChar char="•"/>
            </a:pPr>
            <a:r>
              <a:rPr lang="en-US"/>
              <a:t>Credit Scoring: AI models assess the risk of lending to individuals based on their financial history and other factors.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4"/>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7" name="Google Shape;447;p34"/>
          <p:cNvSpPr txBox="1"/>
          <p:nvPr>
            <p:ph type="title"/>
          </p:nvPr>
        </p:nvSpPr>
        <p:spPr>
          <a:xfrm>
            <a:off x="685799" y="1150076"/>
            <a:ext cx="3659389" cy="4557849"/>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chemeClr val="lt1"/>
              </a:buClr>
              <a:buSzPts val="3600"/>
              <a:buFont typeface="Calibri"/>
              <a:buNone/>
            </a:pPr>
            <a:r>
              <a:rPr lang="en-US"/>
              <a:t>RETAIL &amp; E-COMMERCE</a:t>
            </a:r>
            <a:endParaRPr/>
          </a:p>
        </p:txBody>
      </p:sp>
      <p:cxnSp>
        <p:nvCxnSpPr>
          <p:cNvPr id="448" name="Google Shape;448;p34"/>
          <p:cNvCxnSpPr/>
          <p:nvPr/>
        </p:nvCxnSpPr>
        <p:spPr>
          <a:xfrm>
            <a:off x="4666923" y="1668780"/>
            <a:ext cx="0" cy="3520440"/>
          </a:xfrm>
          <a:prstGeom prst="straightConnector1">
            <a:avLst/>
          </a:prstGeom>
          <a:noFill/>
          <a:ln cap="flat" cmpd="sng" w="19050">
            <a:solidFill>
              <a:schemeClr val="accent1"/>
            </a:solidFill>
            <a:prstDash val="solid"/>
            <a:round/>
            <a:headEnd len="sm" w="sm" type="none"/>
            <a:tailEnd len="sm" w="sm" type="none"/>
          </a:ln>
        </p:spPr>
      </p:cxnSp>
      <p:sp>
        <p:nvSpPr>
          <p:cNvPr id="449" name="Google Shape;449;p34"/>
          <p:cNvSpPr txBox="1"/>
          <p:nvPr>
            <p:ph idx="1" type="body"/>
          </p:nvPr>
        </p:nvSpPr>
        <p:spPr>
          <a:xfrm>
            <a:off x="4988658" y="1150076"/>
            <a:ext cx="6517543" cy="4557849"/>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US"/>
              <a:t>Personalized Recommendations: Platforms like Amazon use machine learning to recommend products based on past purchases and browsing behavior.</a:t>
            </a:r>
            <a:endParaRPr/>
          </a:p>
          <a:p>
            <a:pPr indent="-285750" lvl="0" marL="285750" rtl="0" algn="l">
              <a:spcBef>
                <a:spcPts val="1000"/>
              </a:spcBef>
              <a:spcAft>
                <a:spcPts val="0"/>
              </a:spcAft>
              <a:buSzPts val="1800"/>
              <a:buChar char="•"/>
            </a:pPr>
            <a:r>
              <a:rPr lang="en-US"/>
              <a:t>Inventory Management: AI helps predict demand and optimize stock levels, reducing overstocking or stockouts.</a:t>
            </a:r>
            <a:endParaRPr/>
          </a:p>
          <a:p>
            <a:pPr indent="-285750" lvl="0" marL="285750" rtl="0" algn="l">
              <a:spcBef>
                <a:spcPts val="1000"/>
              </a:spcBef>
              <a:spcAft>
                <a:spcPts val="0"/>
              </a:spcAft>
              <a:buSzPts val="1800"/>
              <a:buChar char="•"/>
            </a:pPr>
            <a:r>
              <a:rPr lang="en-US"/>
              <a:t>Customer Sentiment Analysis: ML models analyze customer reviews and feedback to gauge customer satisfaction.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5"/>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55" name="Google Shape;455;p35"/>
          <p:cNvSpPr txBox="1"/>
          <p:nvPr>
            <p:ph type="title"/>
          </p:nvPr>
        </p:nvSpPr>
        <p:spPr>
          <a:xfrm>
            <a:off x="685799" y="1150076"/>
            <a:ext cx="3659389" cy="4557849"/>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chemeClr val="lt1"/>
              </a:buClr>
              <a:buSzPts val="3600"/>
              <a:buFont typeface="Calibri"/>
              <a:buNone/>
            </a:pPr>
            <a:r>
              <a:rPr lang="en-US"/>
              <a:t>AUTONOMOUS SYSTEMS</a:t>
            </a:r>
            <a:endParaRPr/>
          </a:p>
        </p:txBody>
      </p:sp>
      <p:cxnSp>
        <p:nvCxnSpPr>
          <p:cNvPr id="456" name="Google Shape;456;p35"/>
          <p:cNvCxnSpPr/>
          <p:nvPr/>
        </p:nvCxnSpPr>
        <p:spPr>
          <a:xfrm>
            <a:off x="4666923" y="1668780"/>
            <a:ext cx="0" cy="3520440"/>
          </a:xfrm>
          <a:prstGeom prst="straightConnector1">
            <a:avLst/>
          </a:prstGeom>
          <a:noFill/>
          <a:ln cap="flat" cmpd="sng" w="19050">
            <a:solidFill>
              <a:schemeClr val="accent1"/>
            </a:solidFill>
            <a:prstDash val="solid"/>
            <a:round/>
            <a:headEnd len="sm" w="sm" type="none"/>
            <a:tailEnd len="sm" w="sm" type="none"/>
          </a:ln>
        </p:spPr>
      </p:cxnSp>
      <p:sp>
        <p:nvSpPr>
          <p:cNvPr id="457" name="Google Shape;457;p35"/>
          <p:cNvSpPr txBox="1"/>
          <p:nvPr>
            <p:ph idx="1" type="body"/>
          </p:nvPr>
        </p:nvSpPr>
        <p:spPr>
          <a:xfrm>
            <a:off x="4988658" y="1150076"/>
            <a:ext cx="6517543" cy="4557849"/>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US"/>
              <a:t>Self-Driving Cars: ML and computer vision enable cars to drive themselves, analyzing the environment and making decisions in real-time.</a:t>
            </a:r>
            <a:endParaRPr/>
          </a:p>
          <a:p>
            <a:pPr indent="-285750" lvl="0" marL="285750" rtl="0" algn="l">
              <a:spcBef>
                <a:spcPts val="1000"/>
              </a:spcBef>
              <a:spcAft>
                <a:spcPts val="0"/>
              </a:spcAft>
              <a:buSzPts val="1800"/>
              <a:buChar char="•"/>
            </a:pPr>
            <a:r>
              <a:rPr lang="en-US"/>
              <a:t>Drones: AI helps drones navigate and complete tasks like delivery or surveillance autonomously.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6"/>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63" name="Google Shape;463;p36"/>
          <p:cNvSpPr txBox="1"/>
          <p:nvPr>
            <p:ph type="title"/>
          </p:nvPr>
        </p:nvSpPr>
        <p:spPr>
          <a:xfrm>
            <a:off x="685799" y="1150076"/>
            <a:ext cx="3659389" cy="4557849"/>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chemeClr val="lt1"/>
              </a:buClr>
              <a:buSzPts val="3600"/>
              <a:buFont typeface="Calibri"/>
              <a:buNone/>
            </a:pPr>
            <a:r>
              <a:rPr lang="en-US"/>
              <a:t>NATURAL LANGUAGE PROCESSING (NLP)</a:t>
            </a:r>
            <a:endParaRPr/>
          </a:p>
        </p:txBody>
      </p:sp>
      <p:cxnSp>
        <p:nvCxnSpPr>
          <p:cNvPr id="464" name="Google Shape;464;p36"/>
          <p:cNvCxnSpPr/>
          <p:nvPr/>
        </p:nvCxnSpPr>
        <p:spPr>
          <a:xfrm>
            <a:off x="4666923" y="1668780"/>
            <a:ext cx="0" cy="3520440"/>
          </a:xfrm>
          <a:prstGeom prst="straightConnector1">
            <a:avLst/>
          </a:prstGeom>
          <a:noFill/>
          <a:ln cap="flat" cmpd="sng" w="19050">
            <a:solidFill>
              <a:schemeClr val="accent1"/>
            </a:solidFill>
            <a:prstDash val="solid"/>
            <a:round/>
            <a:headEnd len="sm" w="sm" type="none"/>
            <a:tailEnd len="sm" w="sm" type="none"/>
          </a:ln>
        </p:spPr>
      </p:cxnSp>
      <p:sp>
        <p:nvSpPr>
          <p:cNvPr id="465" name="Google Shape;465;p36"/>
          <p:cNvSpPr txBox="1"/>
          <p:nvPr>
            <p:ph idx="1" type="body"/>
          </p:nvPr>
        </p:nvSpPr>
        <p:spPr>
          <a:xfrm>
            <a:off x="4988658" y="1150076"/>
            <a:ext cx="6517543" cy="4557849"/>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US"/>
              <a:t>Chatbots &amp; Virtual Assistants: AI-powered assistants like Siri or Alexa use NLP to understand and respond to user queries.</a:t>
            </a:r>
            <a:endParaRPr/>
          </a:p>
          <a:p>
            <a:pPr indent="-285750" lvl="0" marL="285750" rtl="0" algn="l">
              <a:spcBef>
                <a:spcPts val="1000"/>
              </a:spcBef>
              <a:spcAft>
                <a:spcPts val="0"/>
              </a:spcAft>
              <a:buSzPts val="1800"/>
              <a:buChar char="•"/>
            </a:pPr>
            <a:r>
              <a:rPr lang="en-US"/>
              <a:t>Language Translation: Machine learning enables real-time translation of languages (e.g., Google Translate).</a:t>
            </a:r>
            <a:endParaRPr/>
          </a:p>
          <a:p>
            <a:pPr indent="-285750" lvl="0" marL="285750" rtl="0" algn="l">
              <a:spcBef>
                <a:spcPts val="1000"/>
              </a:spcBef>
              <a:spcAft>
                <a:spcPts val="0"/>
              </a:spcAft>
              <a:buSzPts val="1800"/>
              <a:buChar char="•"/>
            </a:pPr>
            <a:r>
              <a:rPr lang="en-US"/>
              <a:t>Sentiment Analysis: ML models analyze text (e.g., social media posts, reviews) to determine the sentiment (positive, negative, neutral).</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pic>
        <p:nvPicPr>
          <p:cNvPr id="470" name="Google Shape;470;p37"/>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471" name="Google Shape;471;p37"/>
          <p:cNvSpPr/>
          <p:nvPr/>
        </p:nvSpPr>
        <p:spPr>
          <a:xfrm>
            <a:off x="0" y="0"/>
            <a:ext cx="12192000" cy="6858000"/>
          </a:xfrm>
          <a:prstGeom prst="rect">
            <a:avLst/>
          </a:prstGeom>
          <a:blipFill rotWithShape="1">
            <a:blip r:embed="rId4">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72" name="Google Shape;472;p37"/>
          <p:cNvSpPr txBox="1"/>
          <p:nvPr>
            <p:ph type="title"/>
          </p:nvPr>
        </p:nvSpPr>
        <p:spPr>
          <a:xfrm>
            <a:off x="1993805" y="1354668"/>
            <a:ext cx="8204391" cy="2346475"/>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6000"/>
              <a:buFont typeface="Calibri"/>
              <a:buNone/>
            </a:pPr>
            <a:r>
              <a:rPr lang="en-US" sz="6000" cap="none"/>
              <a:t>THANK YOU.</a:t>
            </a:r>
            <a:endParaRPr/>
          </a:p>
        </p:txBody>
      </p:sp>
      <p:cxnSp>
        <p:nvCxnSpPr>
          <p:cNvPr id="473" name="Google Shape;473;p37"/>
          <p:cNvCxnSpPr/>
          <p:nvPr/>
        </p:nvCxnSpPr>
        <p:spPr>
          <a:xfrm>
            <a:off x="5845629" y="3810000"/>
            <a:ext cx="500743" cy="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4"/>
          <p:cNvSpPr txBox="1"/>
          <p:nvPr>
            <p:ph type="title"/>
          </p:nvPr>
        </p:nvSpPr>
        <p:spPr>
          <a:xfrm>
            <a:off x="7865806" y="643463"/>
            <a:ext cx="3706762" cy="160812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MACHINE LEARNING</a:t>
            </a:r>
            <a:endParaRPr/>
          </a:p>
        </p:txBody>
      </p:sp>
      <p:pic>
        <p:nvPicPr>
          <p:cNvPr id="182" name="Google Shape;182;p4"/>
          <p:cNvPicPr preferRelativeResize="0"/>
          <p:nvPr/>
        </p:nvPicPr>
        <p:blipFill rotWithShape="1">
          <a:blip r:embed="rId3">
            <a:alphaModFix/>
          </a:blip>
          <a:srcRect b="0" l="9749" r="28302" t="0"/>
          <a:stretch/>
        </p:blipFill>
        <p:spPr>
          <a:xfrm>
            <a:off x="20" y="975"/>
            <a:ext cx="7552924" cy="6858000"/>
          </a:xfrm>
          <a:prstGeom prst="rect">
            <a:avLst/>
          </a:prstGeom>
          <a:noFill/>
          <a:ln>
            <a:noFill/>
          </a:ln>
        </p:spPr>
      </p:pic>
      <p:sp>
        <p:nvSpPr>
          <p:cNvPr id="183" name="Google Shape;183;p4"/>
          <p:cNvSpPr txBox="1"/>
          <p:nvPr>
            <p:ph idx="1" type="body"/>
          </p:nvPr>
        </p:nvSpPr>
        <p:spPr>
          <a:xfrm>
            <a:off x="7865806" y="2251587"/>
            <a:ext cx="3706762" cy="3972232"/>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400"/>
              <a:buChar char="•"/>
            </a:pPr>
            <a:r>
              <a:rPr lang="en-US" sz="2400"/>
              <a:t>And what is learning?</a:t>
            </a:r>
            <a:endParaRPr/>
          </a:p>
          <a:p>
            <a:pPr indent="-285750" lvl="0" marL="285750" rtl="0" algn="l">
              <a:spcBef>
                <a:spcPts val="1000"/>
              </a:spcBef>
              <a:spcAft>
                <a:spcPts val="0"/>
              </a:spcAft>
              <a:buSzPts val="2400"/>
              <a:buChar char="•"/>
            </a:pPr>
            <a:r>
              <a:rPr lang="en-US" sz="2400"/>
              <a:t>Gaining knowledge or skills from experience.</a:t>
            </a:r>
            <a:endParaRPr/>
          </a:p>
          <a:p>
            <a:pPr indent="-285750" lvl="0" marL="285750" rtl="0" algn="l">
              <a:spcBef>
                <a:spcPts val="1000"/>
              </a:spcBef>
              <a:spcAft>
                <a:spcPts val="0"/>
              </a:spcAft>
              <a:buSzPts val="2400"/>
              <a:buChar char="•"/>
            </a:pPr>
            <a:r>
              <a:rPr lang="en-US" sz="2400"/>
              <a:t>For us, it’s how we get better at things, like riding a bike or solving math problems.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500"/>
                                        <p:tgtEl>
                                          <p:spTgt spid="1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animEffect filter="fade" transition="in">
                                      <p:cBhvr>
                                        <p:cTn dur="500"/>
                                        <p:tgtEl>
                                          <p:spTgt spid="1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animEffect filter="fade" transition="in">
                                      <p:cBhvr>
                                        <p:cTn dur="500"/>
                                        <p:tgtEl>
                                          <p:spTgt spid="18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5"/>
          <p:cNvSpPr txBox="1"/>
          <p:nvPr>
            <p:ph type="title"/>
          </p:nvPr>
        </p:nvSpPr>
        <p:spPr>
          <a:xfrm>
            <a:off x="825909" y="808055"/>
            <a:ext cx="3979205" cy="14533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MACHINE LEARNING</a:t>
            </a:r>
            <a:endParaRPr/>
          </a:p>
        </p:txBody>
      </p:sp>
      <p:sp>
        <p:nvSpPr>
          <p:cNvPr id="189" name="Google Shape;189;p5"/>
          <p:cNvSpPr txBox="1"/>
          <p:nvPr>
            <p:ph idx="1" type="body"/>
          </p:nvPr>
        </p:nvSpPr>
        <p:spPr>
          <a:xfrm>
            <a:off x="802178" y="2261420"/>
            <a:ext cx="4812238" cy="3637935"/>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000"/>
              <a:buChar char="•"/>
            </a:pPr>
            <a:r>
              <a:rPr lang="en-US" sz="2000"/>
              <a:t>So , what is machine learning?</a:t>
            </a:r>
            <a:endParaRPr/>
          </a:p>
          <a:p>
            <a:pPr indent="-285750" lvl="0" marL="285750" rtl="0" algn="l">
              <a:spcBef>
                <a:spcPts val="1000"/>
              </a:spcBef>
              <a:spcAft>
                <a:spcPts val="0"/>
              </a:spcAft>
              <a:buSzPts val="2000"/>
              <a:buChar char="•"/>
            </a:pPr>
            <a:r>
              <a:rPr lang="en-US" sz="2000"/>
              <a:t>Machine learning combines these ideas – it’s about teaching a machine to do something better.</a:t>
            </a:r>
            <a:endParaRPr/>
          </a:p>
          <a:p>
            <a:pPr indent="-285750" lvl="1" marL="742950" rtl="0" algn="l">
              <a:spcBef>
                <a:spcPts val="1000"/>
              </a:spcBef>
              <a:spcAft>
                <a:spcPts val="0"/>
              </a:spcAft>
              <a:buSzPts val="1800"/>
              <a:buChar char="•"/>
            </a:pPr>
            <a:r>
              <a:rPr lang="en-US" sz="1800"/>
              <a:t>Based on experience.</a:t>
            </a:r>
            <a:endParaRPr/>
          </a:p>
          <a:p>
            <a:pPr indent="-285750" lvl="0" marL="285750" rtl="0" algn="l">
              <a:spcBef>
                <a:spcPts val="1000"/>
              </a:spcBef>
              <a:spcAft>
                <a:spcPts val="0"/>
              </a:spcAft>
              <a:buSzPts val="2000"/>
              <a:buChar char="•"/>
            </a:pPr>
            <a:r>
              <a:rPr lang="en-US" sz="2000"/>
              <a:t>But how does a machine gather experience?</a:t>
            </a:r>
            <a:endParaRPr/>
          </a:p>
          <a:p>
            <a:pPr indent="-285750" lvl="0" marL="285750" rtl="0" algn="l">
              <a:spcBef>
                <a:spcPts val="1000"/>
              </a:spcBef>
              <a:spcAft>
                <a:spcPts val="0"/>
              </a:spcAft>
              <a:buSzPts val="2000"/>
              <a:buChar char="•"/>
            </a:pPr>
            <a:r>
              <a:rPr lang="en-US" sz="2000"/>
              <a:t>How does a human gather experience?</a:t>
            </a:r>
            <a:endParaRPr/>
          </a:p>
        </p:txBody>
      </p:sp>
      <p:pic>
        <p:nvPicPr>
          <p:cNvPr descr="Head with Gears" id="190" name="Google Shape;190;p5"/>
          <p:cNvPicPr preferRelativeResize="0"/>
          <p:nvPr/>
        </p:nvPicPr>
        <p:blipFill rotWithShape="1">
          <a:blip r:embed="rId3">
            <a:alphaModFix/>
          </a:blip>
          <a:srcRect b="0" l="0" r="0" t="0"/>
          <a:stretch/>
        </p:blipFill>
        <p:spPr>
          <a:xfrm>
            <a:off x="5786077" y="796413"/>
            <a:ext cx="5102943" cy="5102943"/>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animEffect filter="fade" transition="in">
                                      <p:cBhvr>
                                        <p:cTn dur="500"/>
                                        <p:tgtEl>
                                          <p:spTgt spid="1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animEffect filter="fade" transition="in">
                                      <p:cBhvr>
                                        <p:cTn dur="500"/>
                                        <p:tgtEl>
                                          <p:spTgt spid="1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2" st="2"/>
                                            </p:txEl>
                                          </p:spTgt>
                                        </p:tgtEl>
                                        <p:attrNameLst>
                                          <p:attrName>style.visibility</p:attrName>
                                        </p:attrNameLst>
                                      </p:cBhvr>
                                      <p:to>
                                        <p:strVal val="visible"/>
                                      </p:to>
                                    </p:set>
                                    <p:animEffect filter="fade" transition="in">
                                      <p:cBhvr>
                                        <p:cTn dur="500"/>
                                        <p:tgtEl>
                                          <p:spTgt spid="1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3" st="3"/>
                                            </p:txEl>
                                          </p:spTgt>
                                        </p:tgtEl>
                                        <p:attrNameLst>
                                          <p:attrName>style.visibility</p:attrName>
                                        </p:attrNameLst>
                                      </p:cBhvr>
                                      <p:to>
                                        <p:strVal val="visible"/>
                                      </p:to>
                                    </p:set>
                                    <p:animEffect filter="fade" transition="in">
                                      <p:cBhvr>
                                        <p:cTn dur="500"/>
                                        <p:tgtEl>
                                          <p:spTgt spid="1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4" st="4"/>
                                            </p:txEl>
                                          </p:spTgt>
                                        </p:tgtEl>
                                        <p:attrNameLst>
                                          <p:attrName>style.visibility</p:attrName>
                                        </p:attrNameLst>
                                      </p:cBhvr>
                                      <p:to>
                                        <p:strVal val="visible"/>
                                      </p:to>
                                    </p:set>
                                    <p:animEffect filter="fade" transition="in">
                                      <p:cBhvr>
                                        <p:cTn dur="500"/>
                                        <p:tgtEl>
                                          <p:spTgt spid="18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6"/>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6" name="Google Shape;196;p6"/>
          <p:cNvSpPr/>
          <p:nvPr/>
        </p:nvSpPr>
        <p:spPr>
          <a:xfrm>
            <a:off x="-3175" y="0"/>
            <a:ext cx="4654296" cy="6856214"/>
          </a:xfrm>
          <a:prstGeom prst="rect">
            <a:avLst/>
          </a:prstGeom>
          <a:blipFill rotWithShape="1">
            <a:blip r:embed="rId3">
              <a:alphaModFix/>
            </a:blip>
            <a:tile algn="tl"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97" name="Google Shape;197;p6"/>
          <p:cNvPicPr preferRelativeResize="0"/>
          <p:nvPr/>
        </p:nvPicPr>
        <p:blipFill rotWithShape="1">
          <a:blip r:embed="rId4">
            <a:alphaModFix/>
          </a:blip>
          <a:srcRect b="0" l="0" r="61893" t="0"/>
          <a:stretch/>
        </p:blipFill>
        <p:spPr>
          <a:xfrm>
            <a:off x="0" y="0"/>
            <a:ext cx="4644770" cy="6856214"/>
          </a:xfrm>
          <a:prstGeom prst="rect">
            <a:avLst/>
          </a:prstGeom>
          <a:noFill/>
          <a:ln>
            <a:noFill/>
          </a:ln>
        </p:spPr>
      </p:pic>
      <p:sp>
        <p:nvSpPr>
          <p:cNvPr id="198" name="Google Shape;198;p6"/>
          <p:cNvSpPr txBox="1"/>
          <p:nvPr>
            <p:ph type="title"/>
          </p:nvPr>
        </p:nvSpPr>
        <p:spPr>
          <a:xfrm>
            <a:off x="685801" y="643466"/>
            <a:ext cx="3351530" cy="499533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FFF"/>
              </a:buClr>
              <a:buSzPts val="3600"/>
              <a:buFont typeface="Calibri"/>
              <a:buNone/>
            </a:pPr>
            <a:r>
              <a:rPr lang="en-US">
                <a:solidFill>
                  <a:srgbClr val="FFFFFF"/>
                </a:solidFill>
              </a:rPr>
              <a:t>MACHINE LEARNING</a:t>
            </a:r>
            <a:endParaRPr/>
          </a:p>
        </p:txBody>
      </p:sp>
      <p:sp>
        <p:nvSpPr>
          <p:cNvPr id="199" name="Google Shape;199;p6"/>
          <p:cNvSpPr/>
          <p:nvPr/>
        </p:nvSpPr>
        <p:spPr>
          <a:xfrm>
            <a:off x="4651120" y="-2"/>
            <a:ext cx="7537705" cy="6856216"/>
          </a:xfrm>
          <a:prstGeom prst="rect">
            <a:avLst/>
          </a:prstGeom>
          <a:blipFill rotWithShape="1">
            <a:blip r:embed="rId5">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00" name="Google Shape;200;p6"/>
          <p:cNvGrpSpPr/>
          <p:nvPr/>
        </p:nvGrpSpPr>
        <p:grpSpPr>
          <a:xfrm>
            <a:off x="5467509" y="807671"/>
            <a:ext cx="5886291" cy="4911209"/>
            <a:chOff x="0" y="3000"/>
            <a:chExt cx="5886291" cy="4911209"/>
          </a:xfrm>
        </p:grpSpPr>
        <p:sp>
          <p:nvSpPr>
            <p:cNvPr id="201" name="Google Shape;201;p6"/>
            <p:cNvSpPr/>
            <p:nvPr/>
          </p:nvSpPr>
          <p:spPr>
            <a:xfrm>
              <a:off x="0" y="3000"/>
              <a:ext cx="5886291" cy="1360681"/>
            </a:xfrm>
            <a:prstGeom prst="roundRect">
              <a:avLst>
                <a:gd fmla="val 10000" name="adj"/>
              </a:avLst>
            </a:prstGeom>
            <a:solidFill>
              <a:srgbClr val="467B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411606" y="309153"/>
              <a:ext cx="749106" cy="748374"/>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a:off x="1572318" y="3000"/>
              <a:ext cx="4289758" cy="1403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6"/>
            <p:cNvSpPr txBox="1"/>
            <p:nvPr/>
          </p:nvSpPr>
          <p:spPr>
            <a:xfrm>
              <a:off x="1572318" y="3000"/>
              <a:ext cx="4289758" cy="1403202"/>
            </a:xfrm>
            <a:prstGeom prst="rect">
              <a:avLst/>
            </a:prstGeom>
            <a:noFill/>
            <a:ln>
              <a:noFill/>
            </a:ln>
          </p:spPr>
          <p:txBody>
            <a:bodyPr anchorCtr="0" anchor="ctr" bIns="148500" lIns="148500" spcFirstLastPara="1" rIns="148500" wrap="square" tIns="148500">
              <a:noAutofit/>
            </a:bodyPr>
            <a:lstStyle/>
            <a:p>
              <a:pPr indent="0" lvl="0" marL="0" marR="0" rtl="0" algn="l">
                <a:lnSpc>
                  <a:spcPct val="9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Humans learn by doing things repeatedly and remembering outcomes—like learning to cook a dish by trying, tasting, and adjusting.</a:t>
              </a:r>
              <a:endParaRPr/>
            </a:p>
          </p:txBody>
        </p:sp>
        <p:sp>
          <p:nvSpPr>
            <p:cNvPr id="205" name="Google Shape;205;p6"/>
            <p:cNvSpPr/>
            <p:nvPr/>
          </p:nvSpPr>
          <p:spPr>
            <a:xfrm>
              <a:off x="0" y="1757004"/>
              <a:ext cx="5886291" cy="1360681"/>
            </a:xfrm>
            <a:prstGeom prst="roundRect">
              <a:avLst>
                <a:gd fmla="val 10000" name="adj"/>
              </a:avLst>
            </a:prstGeom>
            <a:solidFill>
              <a:srgbClr val="46B2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411606" y="2063157"/>
              <a:ext cx="749106" cy="748374"/>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1572318" y="1757004"/>
              <a:ext cx="4289758" cy="1403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txBox="1"/>
            <p:nvPr/>
          </p:nvSpPr>
          <p:spPr>
            <a:xfrm>
              <a:off x="1572318" y="1757004"/>
              <a:ext cx="4289758" cy="1403202"/>
            </a:xfrm>
            <a:prstGeom prst="rect">
              <a:avLst/>
            </a:prstGeom>
            <a:noFill/>
            <a:ln>
              <a:noFill/>
            </a:ln>
          </p:spPr>
          <p:txBody>
            <a:bodyPr anchorCtr="0" anchor="ctr" bIns="148500" lIns="148500" spcFirstLastPara="1" rIns="148500" wrap="square" tIns="148500">
              <a:noAutofit/>
            </a:bodyPr>
            <a:lstStyle/>
            <a:p>
              <a:pPr indent="0" lvl="0" marL="0" marR="0" rtl="0" algn="l">
                <a:lnSpc>
                  <a:spcPct val="9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Machine don’t see or feel like we do.</a:t>
              </a:r>
              <a:endParaRPr/>
            </a:p>
          </p:txBody>
        </p:sp>
        <p:sp>
          <p:nvSpPr>
            <p:cNvPr id="209" name="Google Shape;209;p6"/>
            <p:cNvSpPr/>
            <p:nvPr/>
          </p:nvSpPr>
          <p:spPr>
            <a:xfrm>
              <a:off x="0" y="3511007"/>
              <a:ext cx="5886291" cy="1360681"/>
            </a:xfrm>
            <a:prstGeom prst="roundRect">
              <a:avLst>
                <a:gd fmla="val 10000" name="adj"/>
              </a:avLst>
            </a:prstGeom>
            <a:solidFill>
              <a:srgbClr val="8FB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p:nvPr/>
          </p:nvSpPr>
          <p:spPr>
            <a:xfrm>
              <a:off x="411606" y="3817160"/>
              <a:ext cx="749106" cy="748374"/>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p:nvPr/>
          </p:nvSpPr>
          <p:spPr>
            <a:xfrm>
              <a:off x="1572318" y="3511007"/>
              <a:ext cx="4289758" cy="1403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
            <p:cNvSpPr txBox="1"/>
            <p:nvPr/>
          </p:nvSpPr>
          <p:spPr>
            <a:xfrm>
              <a:off x="1572318" y="3511007"/>
              <a:ext cx="4289758" cy="1403202"/>
            </a:xfrm>
            <a:prstGeom prst="rect">
              <a:avLst/>
            </a:prstGeom>
            <a:noFill/>
            <a:ln>
              <a:noFill/>
            </a:ln>
          </p:spPr>
          <p:txBody>
            <a:bodyPr anchorCtr="0" anchor="ctr" bIns="148500" lIns="148500" spcFirstLastPara="1" rIns="148500" wrap="square" tIns="148500">
              <a:noAutofit/>
            </a:bodyPr>
            <a:lstStyle/>
            <a:p>
              <a:pPr indent="0" lvl="0" marL="0" marR="0" rtl="0" algn="l">
                <a:lnSpc>
                  <a:spcPct val="9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Instead, they learn by processing data – lots of it.</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MACHINE LEARNING</a:t>
            </a:r>
            <a:endParaRPr/>
          </a:p>
        </p:txBody>
      </p:sp>
      <p:sp>
        <p:nvSpPr>
          <p:cNvPr id="218" name="Google Shape;218;p7"/>
          <p:cNvSpPr txBox="1"/>
          <p:nvPr>
            <p:ph idx="1" type="body"/>
          </p:nvPr>
        </p:nvSpPr>
        <p:spPr>
          <a:xfrm>
            <a:off x="685801" y="2142067"/>
            <a:ext cx="5504687" cy="4222157"/>
          </a:xfrm>
          <a:prstGeom prst="rect">
            <a:avLst/>
          </a:prstGeom>
          <a:noFill/>
          <a:ln>
            <a:noFill/>
          </a:ln>
        </p:spPr>
        <p:txBody>
          <a:bodyPr anchorCtr="0" anchor="t" bIns="45700" lIns="91425" spcFirstLastPara="1" rIns="91425" wrap="square" tIns="45700">
            <a:normAutofit fontScale="92500" lnSpcReduction="10000"/>
          </a:bodyPr>
          <a:lstStyle/>
          <a:p>
            <a:pPr indent="-285750" lvl="0" marL="285750" rtl="0" algn="l">
              <a:spcBef>
                <a:spcPts val="0"/>
              </a:spcBef>
              <a:spcAft>
                <a:spcPts val="0"/>
              </a:spcAft>
              <a:buSzPct val="100000"/>
              <a:buChar char="•"/>
            </a:pPr>
            <a:r>
              <a:rPr lang="en-US" sz="2400"/>
              <a:t>Machines ‘experience’ by being given data – examples of inputs and the desired outcomes.</a:t>
            </a:r>
            <a:endParaRPr/>
          </a:p>
          <a:p>
            <a:pPr indent="-285750" lvl="0" marL="285750" rtl="0" algn="l">
              <a:spcBef>
                <a:spcPts val="1000"/>
              </a:spcBef>
              <a:spcAft>
                <a:spcPts val="0"/>
              </a:spcAft>
              <a:buSzPct val="100000"/>
              <a:buChar char="•"/>
            </a:pPr>
            <a:r>
              <a:rPr lang="en-US" sz="2400"/>
              <a:t>A machine can be shown thousands of images labeled “cat” or “dog”.</a:t>
            </a:r>
            <a:endParaRPr/>
          </a:p>
          <a:p>
            <a:pPr indent="-285750" lvl="0" marL="285750" rtl="0" algn="l">
              <a:spcBef>
                <a:spcPts val="1000"/>
              </a:spcBef>
              <a:spcAft>
                <a:spcPts val="0"/>
              </a:spcAft>
              <a:buSzPct val="100000"/>
              <a:buChar char="•"/>
            </a:pPr>
            <a:r>
              <a:rPr lang="en-US" sz="2400"/>
              <a:t>As the machine processes more data, it starts noticing patterns. </a:t>
            </a:r>
            <a:endParaRPr/>
          </a:p>
          <a:p>
            <a:pPr indent="-285750" lvl="0" marL="285750" rtl="0" algn="l">
              <a:spcBef>
                <a:spcPts val="1000"/>
              </a:spcBef>
              <a:spcAft>
                <a:spcPts val="0"/>
              </a:spcAft>
              <a:buSzPct val="100000"/>
              <a:buChar char="•"/>
            </a:pPr>
            <a:r>
              <a:rPr lang="en-US" sz="2400"/>
              <a:t>It may notice that cats usually have certain shapes and colors.</a:t>
            </a:r>
            <a:endParaRPr/>
          </a:p>
          <a:p>
            <a:pPr indent="-285750" lvl="0" marL="285750" rtl="0" algn="l">
              <a:spcBef>
                <a:spcPts val="1000"/>
              </a:spcBef>
              <a:spcAft>
                <a:spcPts val="0"/>
              </a:spcAft>
              <a:buSzPct val="100000"/>
              <a:buChar char="•"/>
            </a:pPr>
            <a:r>
              <a:rPr lang="en-US" sz="2400"/>
              <a:t>Over time, with enough examples, it improves its predictions by using these patterns.</a:t>
            </a:r>
            <a:endParaRPr/>
          </a:p>
        </p:txBody>
      </p:sp>
      <p:pic>
        <p:nvPicPr>
          <p:cNvPr descr="A group of animals in circles&#10;&#10;Description automatically generated" id="219" name="Google Shape;219;p7"/>
          <p:cNvPicPr preferRelativeResize="0"/>
          <p:nvPr/>
        </p:nvPicPr>
        <p:blipFill rotWithShape="1">
          <a:blip r:embed="rId3">
            <a:alphaModFix/>
          </a:blip>
          <a:srcRect b="0" l="0" r="0" t="0"/>
          <a:stretch/>
        </p:blipFill>
        <p:spPr>
          <a:xfrm>
            <a:off x="6281928" y="2065867"/>
            <a:ext cx="5533127" cy="3911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animEffect filter="fade" transition="in">
                                      <p:cBhvr>
                                        <p:cTn dur="500"/>
                                        <p:tgtEl>
                                          <p:spTgt spid="2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animEffect filter="fade" transition="in">
                                      <p:cBhvr>
                                        <p:cTn dur="500"/>
                                        <p:tgtEl>
                                          <p:spTgt spid="2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2" st="2"/>
                                            </p:txEl>
                                          </p:spTgt>
                                        </p:tgtEl>
                                        <p:attrNameLst>
                                          <p:attrName>style.visibility</p:attrName>
                                        </p:attrNameLst>
                                      </p:cBhvr>
                                      <p:to>
                                        <p:strVal val="visible"/>
                                      </p:to>
                                    </p:set>
                                    <p:animEffect filter="fade" transition="in">
                                      <p:cBhvr>
                                        <p:cTn dur="500"/>
                                        <p:tgtEl>
                                          <p:spTgt spid="2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3" st="3"/>
                                            </p:txEl>
                                          </p:spTgt>
                                        </p:tgtEl>
                                        <p:attrNameLst>
                                          <p:attrName>style.visibility</p:attrName>
                                        </p:attrNameLst>
                                      </p:cBhvr>
                                      <p:to>
                                        <p:strVal val="visible"/>
                                      </p:to>
                                    </p:set>
                                    <p:animEffect filter="fade" transition="in">
                                      <p:cBhvr>
                                        <p:cTn dur="500"/>
                                        <p:tgtEl>
                                          <p:spTgt spid="2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4" st="4"/>
                                            </p:txEl>
                                          </p:spTgt>
                                        </p:tgtEl>
                                        <p:attrNameLst>
                                          <p:attrName>style.visibility</p:attrName>
                                        </p:attrNameLst>
                                      </p:cBhvr>
                                      <p:to>
                                        <p:strVal val="visible"/>
                                      </p:to>
                                    </p:set>
                                    <p:animEffect filter="fade" transition="in">
                                      <p:cBhvr>
                                        <p:cTn dur="500"/>
                                        <p:tgtEl>
                                          <p:spTgt spid="21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8"/>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6" name="Google Shape;226;p8"/>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27" name="Google Shape;227;p8"/>
          <p:cNvPicPr preferRelativeResize="0"/>
          <p:nvPr/>
        </p:nvPicPr>
        <p:blipFill rotWithShape="1">
          <a:blip r:embed="rId4">
            <a:alphaModFix/>
          </a:blip>
          <a:srcRect b="0" l="0" r="0" t="0"/>
          <a:stretch/>
        </p:blipFill>
        <p:spPr>
          <a:xfrm>
            <a:off x="0" y="0"/>
            <a:ext cx="12188825" cy="6856214"/>
          </a:xfrm>
          <a:prstGeom prst="rect">
            <a:avLst/>
          </a:prstGeom>
          <a:noFill/>
          <a:ln>
            <a:noFill/>
          </a:ln>
        </p:spPr>
      </p:pic>
      <p:sp>
        <p:nvSpPr>
          <p:cNvPr id="228" name="Google Shape;228;p8"/>
          <p:cNvSpPr txBox="1"/>
          <p:nvPr>
            <p:ph type="title"/>
          </p:nvPr>
        </p:nvSpPr>
        <p:spPr>
          <a:xfrm>
            <a:off x="718457" y="531278"/>
            <a:ext cx="3211517" cy="529257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FFF"/>
              </a:buClr>
              <a:buSzPts val="3600"/>
              <a:buFont typeface="Calibri"/>
              <a:buNone/>
            </a:pPr>
            <a:r>
              <a:rPr lang="en-US">
                <a:solidFill>
                  <a:srgbClr val="FFFFFF"/>
                </a:solidFill>
              </a:rPr>
              <a:t>MACHINE LEARNING</a:t>
            </a:r>
            <a:endParaRPr/>
          </a:p>
        </p:txBody>
      </p:sp>
      <p:sp>
        <p:nvSpPr>
          <p:cNvPr id="229" name="Google Shape;229;p8"/>
          <p:cNvSpPr/>
          <p:nvPr/>
        </p:nvSpPr>
        <p:spPr>
          <a:xfrm>
            <a:off x="4422108" y="0"/>
            <a:ext cx="7769892" cy="6858000"/>
          </a:xfrm>
          <a:custGeom>
            <a:rect b="b" l="l" r="r" t="t"/>
            <a:pathLst>
              <a:path extrusionOk="0" h="6837536" w="7769892">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blipFill rotWithShape="1">
            <a:blip r:embed="rId5">
              <a:alphaModFix/>
            </a:blip>
            <a:stretch>
              <a:fillRect b="0" l="0" r="0" t="0"/>
            </a:stretch>
          </a:blipFill>
          <a:ln>
            <a:noFill/>
          </a:ln>
          <a:effectLst>
            <a:outerShdw blurRad="254000" rotWithShape="0" algn="tl">
              <a:srgbClr val="000000">
                <a:alpha val="42745"/>
              </a:srgbClr>
            </a:outerShdw>
          </a:effectLst>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nvGrpSpPr>
          <p:cNvPr id="230" name="Google Shape;230;p8"/>
          <p:cNvGrpSpPr/>
          <p:nvPr/>
        </p:nvGrpSpPr>
        <p:grpSpPr>
          <a:xfrm>
            <a:off x="5617029" y="1634104"/>
            <a:ext cx="5741533" cy="3490413"/>
            <a:chOff x="0" y="840284"/>
            <a:chExt cx="5741533" cy="3490413"/>
          </a:xfrm>
        </p:grpSpPr>
        <p:sp>
          <p:nvSpPr>
            <p:cNvPr id="231" name="Google Shape;231;p8"/>
            <p:cNvSpPr/>
            <p:nvPr/>
          </p:nvSpPr>
          <p:spPr>
            <a:xfrm>
              <a:off x="0" y="840284"/>
              <a:ext cx="5741533" cy="1551294"/>
            </a:xfrm>
            <a:prstGeom prst="roundRect">
              <a:avLst>
                <a:gd fmla="val 10000" name="adj"/>
              </a:avLst>
            </a:prstGeom>
            <a:solidFill>
              <a:srgbClr val="467B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a:off x="469266" y="1189326"/>
              <a:ext cx="853212" cy="853212"/>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a:off x="1791745" y="840284"/>
              <a:ext cx="3949788" cy="155129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txBox="1"/>
            <p:nvPr/>
          </p:nvSpPr>
          <p:spPr>
            <a:xfrm>
              <a:off x="1791745" y="840284"/>
              <a:ext cx="3949788" cy="1551294"/>
            </a:xfrm>
            <a:prstGeom prst="rect">
              <a:avLst/>
            </a:prstGeom>
            <a:noFill/>
            <a:ln>
              <a:noFill/>
            </a:ln>
          </p:spPr>
          <p:txBody>
            <a:bodyPr anchorCtr="0" anchor="ctr" bIns="164175" lIns="164175" spcFirstLastPara="1" rIns="164175" wrap="square" tIns="164175">
              <a:noAutofit/>
            </a:bodyPr>
            <a:lstStyle/>
            <a:p>
              <a:pPr indent="0" lvl="0" marL="0" marR="0" rtl="0" algn="l">
                <a:lnSpc>
                  <a:spcPct val="90000"/>
                </a:lnSpc>
                <a:spcBef>
                  <a:spcPts val="0"/>
                </a:spcBef>
                <a:spcAft>
                  <a:spcPts val="0"/>
                </a:spcAft>
                <a:buClr>
                  <a:schemeClr val="dk1"/>
                </a:buClr>
                <a:buSzPts val="2100"/>
                <a:buFont typeface="Calibri"/>
                <a:buNone/>
              </a:pPr>
              <a:r>
                <a:rPr b="0" i="0" lang="en-US" sz="2100" u="none" cap="none" strike="noStrike">
                  <a:solidFill>
                    <a:schemeClr val="dk1"/>
                  </a:solidFill>
                  <a:latin typeface="Calibri"/>
                  <a:ea typeface="Calibri"/>
                  <a:cs typeface="Calibri"/>
                  <a:sym typeface="Calibri"/>
                </a:rPr>
                <a:t>Just like humans learn from feedback (e.g., “That was a great dish!” or “Try adding more salt”), machines also get feedback.</a:t>
              </a:r>
              <a:endParaRPr/>
            </a:p>
          </p:txBody>
        </p:sp>
        <p:sp>
          <p:nvSpPr>
            <p:cNvPr id="235" name="Google Shape;235;p8"/>
            <p:cNvSpPr/>
            <p:nvPr/>
          </p:nvSpPr>
          <p:spPr>
            <a:xfrm>
              <a:off x="0" y="2779403"/>
              <a:ext cx="5741533" cy="1551294"/>
            </a:xfrm>
            <a:prstGeom prst="roundRect">
              <a:avLst>
                <a:gd fmla="val 10000" name="adj"/>
              </a:avLst>
            </a:prstGeom>
            <a:solidFill>
              <a:srgbClr val="46B2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a:off x="469266" y="3128444"/>
              <a:ext cx="853212" cy="853212"/>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a:off x="1791745" y="2779403"/>
              <a:ext cx="3949788" cy="155129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txBox="1"/>
            <p:nvPr/>
          </p:nvSpPr>
          <p:spPr>
            <a:xfrm>
              <a:off x="1791745" y="2779403"/>
              <a:ext cx="3949788" cy="1551294"/>
            </a:xfrm>
            <a:prstGeom prst="rect">
              <a:avLst/>
            </a:prstGeom>
            <a:noFill/>
            <a:ln>
              <a:noFill/>
            </a:ln>
          </p:spPr>
          <p:txBody>
            <a:bodyPr anchorCtr="0" anchor="ctr" bIns="164175" lIns="164175" spcFirstLastPara="1" rIns="164175" wrap="square" tIns="164175">
              <a:noAutofit/>
            </a:bodyPr>
            <a:lstStyle/>
            <a:p>
              <a:pPr indent="0" lvl="0" marL="0" marR="0" rtl="0" algn="l">
                <a:lnSpc>
                  <a:spcPct val="90000"/>
                </a:lnSpc>
                <a:spcBef>
                  <a:spcPts val="0"/>
                </a:spcBef>
                <a:spcAft>
                  <a:spcPts val="0"/>
                </a:spcAft>
                <a:buClr>
                  <a:schemeClr val="dk1"/>
                </a:buClr>
                <a:buSzPts val="2100"/>
                <a:buFont typeface="Calibri"/>
                <a:buNone/>
              </a:pPr>
              <a:r>
                <a:rPr b="0" i="0" lang="en-US" sz="2100" u="none" cap="none" strike="noStrike">
                  <a:solidFill>
                    <a:schemeClr val="dk1"/>
                  </a:solidFill>
                  <a:latin typeface="Calibri"/>
                  <a:ea typeface="Calibri"/>
                  <a:cs typeface="Calibri"/>
                  <a:sym typeface="Calibri"/>
                </a:rPr>
                <a:t>When they make a mistake, they adjust by updating their “rules” to improve next time.</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9"/>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TYPES OF MACHINE LEARNING</a:t>
            </a:r>
            <a:endParaRPr/>
          </a:p>
        </p:txBody>
      </p:sp>
      <p:sp>
        <p:nvSpPr>
          <p:cNvPr id="244" name="Google Shape;244;p9"/>
          <p:cNvSpPr txBox="1"/>
          <p:nvPr>
            <p:ph idx="1" type="body"/>
          </p:nvPr>
        </p:nvSpPr>
        <p:spPr>
          <a:xfrm>
            <a:off x="685801" y="2142067"/>
            <a:ext cx="10131425" cy="3649133"/>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400"/>
              <a:buChar char="•"/>
            </a:pPr>
            <a:r>
              <a:rPr lang="en-US" sz="2400"/>
              <a:t>Broadly categorized in three types</a:t>
            </a:r>
            <a:endParaRPr/>
          </a:p>
          <a:p>
            <a:pPr indent="-285750" lvl="0" marL="285750" rtl="0" algn="l">
              <a:spcBef>
                <a:spcPts val="1000"/>
              </a:spcBef>
              <a:spcAft>
                <a:spcPts val="0"/>
              </a:spcAft>
              <a:buSzPts val="2400"/>
              <a:buChar char="•"/>
            </a:pPr>
            <a:r>
              <a:rPr lang="en-US" sz="2400"/>
              <a:t>Supervised Learning</a:t>
            </a:r>
            <a:endParaRPr/>
          </a:p>
          <a:p>
            <a:pPr indent="-285750" lvl="0" marL="285750" rtl="0" algn="l">
              <a:spcBef>
                <a:spcPts val="1000"/>
              </a:spcBef>
              <a:spcAft>
                <a:spcPts val="0"/>
              </a:spcAft>
              <a:buSzPts val="2400"/>
              <a:buChar char="•"/>
            </a:pPr>
            <a:r>
              <a:rPr lang="en-US" sz="2400"/>
              <a:t>Unsupervised Learning</a:t>
            </a:r>
            <a:endParaRPr/>
          </a:p>
          <a:p>
            <a:pPr indent="-285750" lvl="0" marL="285750" rtl="0" algn="l">
              <a:spcBef>
                <a:spcPts val="1000"/>
              </a:spcBef>
              <a:spcAft>
                <a:spcPts val="0"/>
              </a:spcAft>
              <a:buSzPts val="2400"/>
              <a:buChar char="•"/>
            </a:pPr>
            <a:r>
              <a:rPr lang="en-US" sz="2400"/>
              <a:t>Reinforcement Learning</a:t>
            </a:r>
            <a:endParaRPr/>
          </a:p>
        </p:txBody>
      </p:sp>
      <p:pic>
        <p:nvPicPr>
          <p:cNvPr descr="The main types of machine learning. Main approaches include classification and regression under the supervised learning and clustering under the unsupervised learning. Reinforcement learning enhance the model performance by interacting with environment. Coloured dots and triangles represent the training data. Yellow stars represent the new data which can be predicted by the trained model." id="245" name="Google Shape;245;p9"/>
          <p:cNvPicPr preferRelativeResize="0"/>
          <p:nvPr/>
        </p:nvPicPr>
        <p:blipFill rotWithShape="1">
          <a:blip r:embed="rId3">
            <a:alphaModFix/>
          </a:blip>
          <a:srcRect b="0" l="0" r="0" t="0"/>
          <a:stretch/>
        </p:blipFill>
        <p:spPr>
          <a:xfrm>
            <a:off x="4931662" y="2833233"/>
            <a:ext cx="6574537" cy="355798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5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500"/>
                                        <p:tgtEl>
                                          <p:spTgt spid="2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animEffect filter="fade" transition="in">
                                      <p:cBhvr>
                                        <p:cTn dur="500"/>
                                        <p:tgtEl>
                                          <p:spTgt spid="2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3" st="3"/>
                                            </p:txEl>
                                          </p:spTgt>
                                        </p:tgtEl>
                                        <p:attrNameLst>
                                          <p:attrName>style.visibility</p:attrName>
                                        </p:attrNameLst>
                                      </p:cBhvr>
                                      <p:to>
                                        <p:strVal val="visible"/>
                                      </p:to>
                                    </p:set>
                                    <p:animEffect filter="fade" transition="in">
                                      <p:cBhvr>
                                        <p:cTn dur="500"/>
                                        <p:tgtEl>
                                          <p:spTgt spid="2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2024-11-10T09:03:08Z</dcterms:created>
  <dc:creator>Md Mehrab Hossain Opi</dc:creator>
</cp:coreProperties>
</file>