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Times" panose="02020603050405020304" pitchFamily="18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TjjRJ3rpHLdqWOxO3t3Nkt7lF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55334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884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85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83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9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12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2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3810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083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7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4924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11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65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831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87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257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445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4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871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714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7912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970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98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252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39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114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999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039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655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051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920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277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824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4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5639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368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403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1333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42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3107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14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96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5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8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73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56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7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4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7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2" name="Google Shape;92;p57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9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9" name="Google Shape;39;p4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5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9" name="Google Shape;79;p5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Google Shape;15;p46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if-elif-els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state.edu/faculty/fyao/COMP3050/Py-Slides-1.ppt?fbclid=IwZXh0bgNhZW0CMTAAAR1uzHlSYLxmP39oAJDQijfu5F65lIhmfcFb4_7os2QXeuyU8K5an7Qbiig_aem_Aatb64i9H8wwmdi0b0GSMpvv9wuagPFlXGyO6ysSD_76zapJLGTFQs2lZw5M5Z8_EMYUXgOZrvXXid7SYCzVqkE8" TargetMode="External"/><Relationship Id="rId5" Type="http://schemas.openxmlformats.org/officeDocument/2006/relationships/hyperlink" Target="https://hub.salford.ac.uk/psytech/python/variables-data-types-python/" TargetMode="External"/><Relationship Id="rId4" Type="http://schemas.openxmlformats.org/officeDocument/2006/relationships/hyperlink" Target="https://www.geeksforgeeks.org/python-data-typ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en-GB" sz="3600" dirty="0"/>
              <a:t>INTRODUCTION TO PYTHON: DATA TYPES, VARIABLES, INPUT, OUTPUT AND CONDITIONAL STATEMENTS</a:t>
            </a:r>
            <a:endParaRPr sz="3600" dirty="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Farhan Sadaf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Lecturer,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CSE, KUET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FEATURES (CONT’D)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1024127" y="208483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GUI Programming:</a:t>
            </a:r>
            <a:r>
              <a:rPr lang="en-GB" sz="2800"/>
              <a:t> Python supports GUI applications that can be created and ported to many system calls, libraries, and windows systems, such as Windows MFC, Macintosh, and the X Window system of Unix.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Scalable:</a:t>
            </a:r>
            <a:r>
              <a:rPr lang="en-GB" sz="2800"/>
              <a:t> Python provides a better structure and support for large programs than shell scripting.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192" name="Google Shape;192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- BASIC SYNTAX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GB" sz="2800" b="1"/>
              <a:t>Interactive Mode Programming: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print("Hello, Python!”)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lang="en-GB" sz="2800"/>
              <a:t>Hello, Python!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&gt;&gt;&gt; 3+4*5;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lang="en-GB" sz="2800"/>
              <a:t>23 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200" name="Google Shape;200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- BASIC SYNTAX (CONT’D)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91440" lvl="0" indent="-1644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GB" sz="2800" b="1"/>
              <a:t>Script Mode Programming </a:t>
            </a:r>
            <a:r>
              <a:rPr lang="en-GB" sz="2800" b="1"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/>
          </a:p>
          <a:p>
            <a:pPr marL="91440" lvl="0" indent="-16446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/>
              <a:t>Invoking the interpreter with a script parameter begins execution of the script and continues until the script is finished. When the script is finished, the interpreter is no longer active.</a:t>
            </a:r>
            <a:endParaRPr/>
          </a:p>
          <a:p>
            <a:pPr marL="91440" lvl="0" indent="-15271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For example, put the following in one test.py, and run,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Twentieth Century"/>
              <a:buNone/>
            </a:pPr>
            <a:r>
              <a:rPr lang="en-GB" sz="2000"/>
              <a:t>	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print("Hello, Python!”)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	print("I love COMP3050!”)</a:t>
            </a:r>
            <a:endParaRPr sz="2000"/>
          </a:p>
          <a:p>
            <a:pPr marL="91440" lvl="0" indent="-15271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600"/>
              <a:t>The output will be: </a:t>
            </a:r>
            <a:r>
              <a:rPr lang="en-GB" sz="2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	Hello, Python!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	I love COMP3050!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09" name="Google Shape;209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- BASIC SYNTAX (CONT’D)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GB" sz="2800" b="1">
                <a:latin typeface="Twentieth Century"/>
                <a:ea typeface="Twentieth Century"/>
                <a:cs typeface="Twentieth Century"/>
                <a:sym typeface="Twentieth Century"/>
              </a:rPr>
              <a:t>Python Indentation: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Indentation refers to the spaces at the beginning of a code line.</a:t>
            </a: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Whereas in other programming languages the indentation in code is for readability only, the indentation in Python is very important.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uses indentation to indicate a block of code.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 b="0" i="0" u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GB" sz="2000" b="0" i="0" u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 </a:t>
            </a:r>
            <a:r>
              <a:rPr lang="en-GB" sz="2000" b="0" i="0" u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000"/>
              <a:t/>
            </a:r>
            <a:br>
              <a:rPr lang="en-GB" sz="2000"/>
            </a:b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GB" sz="2000" b="0" i="0" u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"Five is greater than two!"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GB" sz="2000" b="0" i="0" u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GB" sz="2000" b="0" i="0" u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&gt; </a:t>
            </a:r>
            <a:r>
              <a:rPr lang="en-GB" sz="2000" b="0" i="0" u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GB" sz="2000"/>
              <a:t/>
            </a:r>
            <a:br>
              <a:rPr lang="en-GB" sz="2000"/>
            </a:br>
            <a:r>
              <a:rPr lang="en-GB" sz="2000" b="0" i="0" u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000" b="0" i="0" u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"Five is greater than two!"</a:t>
            </a:r>
            <a:r>
              <a:rPr lang="en-GB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800" b="0" i="0" u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6302829" y="5061857"/>
            <a:ext cx="250371" cy="42454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A2C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6629400" y="5084411"/>
            <a:ext cx="8595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Correct</a:t>
            </a:r>
            <a:endParaRPr/>
          </a:p>
        </p:txBody>
      </p:sp>
      <p:sp>
        <p:nvSpPr>
          <p:cNvPr id="220" name="Google Shape;220;p13"/>
          <p:cNvSpPr txBox="1"/>
          <p:nvPr/>
        </p:nvSpPr>
        <p:spPr>
          <a:xfrm>
            <a:off x="6629400" y="5807963"/>
            <a:ext cx="9605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Incorrect</a:t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6302829" y="5807963"/>
            <a:ext cx="250371" cy="42454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A2CDE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IDENTIFIERS</a:t>
            </a:r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1024127" y="208483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A Python identifier is a name used to identify a variable, function, class, module, or other object. An identifier starts with a letter A to Z or a to z or an underscore (_) followed by zero or more letters, underscores, and digits (0 to 9).</a:t>
            </a:r>
            <a:endParaRPr/>
          </a:p>
          <a:p>
            <a:pPr marL="91440" lvl="0" indent="-177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Python does not allow punctuation characters such as @, $, and % within identifiers. Python is a case sensitive programming language. Thus </a:t>
            </a:r>
            <a:r>
              <a:rPr lang="en-GB" sz="2800" b="1"/>
              <a:t>Manpower</a:t>
            </a:r>
            <a:r>
              <a:rPr lang="en-GB" sz="2800"/>
              <a:t> and </a:t>
            </a:r>
            <a:r>
              <a:rPr lang="en-GB" sz="2800" b="1"/>
              <a:t>manpower</a:t>
            </a:r>
            <a:r>
              <a:rPr lang="en-GB" sz="2800"/>
              <a:t> are two different identifiers in Python.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228" name="Google Shape;228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IDENTIFIERS (CONT’D)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body" idx="1"/>
          </p:nvPr>
        </p:nvSpPr>
        <p:spPr>
          <a:xfrm>
            <a:off x="1024127" y="208483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GB" sz="2800"/>
              <a:t>Here are following identifier naming convention for Python:</a:t>
            </a:r>
            <a:endParaRPr/>
          </a:p>
          <a:p>
            <a:pPr marL="265176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Class names start with an uppercase letter and all other identifiers with a lowercase letter.</a:t>
            </a:r>
            <a:endParaRPr/>
          </a:p>
          <a:p>
            <a:pPr marL="265176" lvl="1" indent="-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Starting an identifier with a single leading underscore indicates by convention that the identifier is meant to be private. </a:t>
            </a:r>
            <a:endParaRPr/>
          </a:p>
          <a:p>
            <a:pPr marL="265176" lvl="1" indent="-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Starting an identifier with two leading underscores indicates a strongly private identifier.</a:t>
            </a:r>
            <a:endParaRPr/>
          </a:p>
          <a:p>
            <a:pPr marL="265176" lvl="1" indent="-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If the identifier also ends with two trailing underscores, the identifier is a language-defined special name.</a:t>
            </a:r>
            <a:endParaRPr/>
          </a:p>
          <a:p>
            <a:pPr marL="265176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9144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236" name="Google Shape;236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RESERVED WORDS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1"/>
          </p:nvPr>
        </p:nvSpPr>
        <p:spPr>
          <a:xfrm>
            <a:off x="1024128" y="2088706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GB" b="1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Keywords contain lowercase letters only.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964" y="2723242"/>
            <a:ext cx="7772400" cy="3386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MULTILINE STATEMENT</a:t>
            </a:r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Statements in Python typically end with a new line. Python does, however, allow the use of the line continuation character (\) to denote that the line should continue. For example: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None/>
            </a:pPr>
            <a:r>
              <a:rPr lang="en-GB" sz="2400"/>
              <a:t>		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total = item_one + \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			item_two + \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ourier New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			item_three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Statements contained within the [], {}, or () brackets do not need to use the line continuation character. For example: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None/>
            </a:pPr>
            <a:r>
              <a:rPr lang="en-GB" sz="2400"/>
              <a:t>	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days = ['Monday', 'Tuesday', 'Wednesday', 				'Thursday', 'Friday']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QUOTATION IN PYTHON</a:t>
            </a:r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1024127" y="1905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Python accepts single ('), double (") and triple (''' or """) quotes to denote string literals, as long as the same type of quote starts and ends the string.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The triple quotes can be used to span the string across multiple lines. For example, all the following are legal: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lang="en-GB" sz="2800"/>
              <a:t>	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word = 'word'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	sentence = "This is a sentence."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	paragraph = """This is a paragraph. It is made up 	of multiple lines and sentences."""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261" name="Google Shape;261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COMMENTS IN PYTHON</a:t>
            </a:r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A hash sign (#) that is not inside a string literal begins a comment.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 All characters after the # and up to the physical line end are part of the comment, and the Python interpreter ignores them.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269" name="Google Shape;269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OVERVIEW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91440" lvl="0" indent="-177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Python is a high-level, interpreted, interactive, and object oriented-scripting language.</a:t>
            </a:r>
            <a:endParaRPr/>
          </a:p>
          <a:p>
            <a:pPr marL="91440" lvl="0" indent="-17780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Python was designed to be highly readable which uses English keywords frequently where as other languages use punctuation.</a:t>
            </a:r>
            <a:endParaRPr/>
          </a:p>
          <a:p>
            <a:pPr marL="91440" lvl="0" indent="-17780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It has fewer syntactical constructions than other languages.</a:t>
            </a:r>
            <a:endParaRPr/>
          </a:p>
          <a:p>
            <a:pPr marL="9144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- VARIABLE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Variables are nothing but reserved memory locations to store values.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This means that when you create a variable you reserve some space in memory.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Based on the data type of a variable, the interpreter allocates memory and decides what can be stored in the reserved memory.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Therefore, by assigning different data types to variables, you can store integers, decimals, or characters in these variables.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277" name="Google Shape;277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ASSIGNING VALUES TO VARIABLES</a:t>
            </a: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1"/>
          </p:nvPr>
        </p:nvSpPr>
        <p:spPr>
          <a:xfrm>
            <a:off x="1024127" y="208483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7500" lnSpcReduction="20000"/>
          </a:bodyPr>
          <a:lstStyle/>
          <a:p>
            <a:pPr marL="91440" lvl="0" indent="-1624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300"/>
              <a:t>Python variables do not have to be explicitly declared to reserve memory space.</a:t>
            </a:r>
            <a:endParaRPr/>
          </a:p>
          <a:p>
            <a:pPr marL="91440" lvl="0" indent="-16240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300"/>
              <a:t>The declaration happens automatically when you assign a value to a variable.</a:t>
            </a:r>
            <a:endParaRPr/>
          </a:p>
          <a:p>
            <a:pPr marL="91440" lvl="0" indent="-162401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3300"/>
              <a:t>The equal sign (=) is used to assign values to variables.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800"/>
          </a:p>
          <a:p>
            <a:pPr marL="265176" lvl="1" indent="-1371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		counter = 100 # An integer assignment 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		miles = 1000.0 # A floating point 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		name = "John" # A string 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		print(counter) 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		print(miles)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/>
              <a:buNone/>
            </a:pPr>
            <a: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  <a:t>		print(name) </a:t>
            </a: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MULTIPLE ASSIGNMENT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You can also assign a single value to several variables simultaneously. For example: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Twentieth Century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 b="1">
                <a:latin typeface="Courier New"/>
                <a:ea typeface="Courier New"/>
                <a:cs typeface="Courier New"/>
                <a:sym typeface="Courier New"/>
              </a:rPr>
              <a:t>			a = b = c = 1 </a:t>
            </a:r>
            <a:endParaRPr/>
          </a:p>
          <a:p>
            <a:pPr marL="265176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 b="1">
                <a:latin typeface="Courier New"/>
                <a:ea typeface="Courier New"/>
                <a:cs typeface="Courier New"/>
                <a:sym typeface="Courier New"/>
              </a:rPr>
              <a:t>			a, b, c = 1, 2, "john"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293" name="Google Shape;293;p2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STANDARD DATA TYPES</a:t>
            </a:r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Numbers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String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Boolean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List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Tuple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Dictionary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301" name="Google Shape;301;p2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NUMBERS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Number data types store numeric values.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They are immutable data types, which means that changing the value of a number data type results in a newly allocated object.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Number objects are created when you assign a value to them. For example: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lang="en-GB" sz="2800"/>
              <a:t>	</a:t>
            </a: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var1 = 1 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ourier New"/>
              <a:buNone/>
            </a:pPr>
            <a:r>
              <a:rPr lang="en-GB" sz="2800">
                <a:latin typeface="Courier New"/>
                <a:ea typeface="Courier New"/>
                <a:cs typeface="Courier New"/>
                <a:sym typeface="Courier New"/>
              </a:rPr>
              <a:t>	var2 = 10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309" name="Google Shape;309;p2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NUMBERS (CONT’D)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None/>
            </a:pPr>
            <a:r>
              <a:rPr lang="en-GB" sz="2800"/>
              <a:t>Python supports four different numerical types: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int (signed integers)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long (long integers [can also be represented in octal and hexadecimal])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float (floating point real values)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complex (complex numbers)</a:t>
            </a: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NUMBER EXAMPLES</a:t>
            </a:r>
            <a:endParaRPr/>
          </a:p>
        </p:txBody>
      </p:sp>
      <p:pic>
        <p:nvPicPr>
          <p:cNvPr id="324" name="Google Shape;324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128" y="2084832"/>
            <a:ext cx="9720262" cy="35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STRING</a:t>
            </a:r>
            <a:endParaRPr/>
          </a:p>
        </p:txBody>
      </p:sp>
      <p:sp>
        <p:nvSpPr>
          <p:cNvPr id="332" name="Google Shape;332;p2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Strings in Python are identified as a contiguous set of characters in between quotation marks.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Python allows for either pairs of single or double quotes. Subsets of strings can be taken using the slice operator ( [ ] and [ : ] ) with indexes starting at 0 in the beginning of the string and working their way from -1 at the end.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/>
              <a:t>The plus ( + ) sign is the string concatenation operator, and the asterisk ( * ) is the repetition operator.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333" name="Google Shape;333;p2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STRING EXAMPLE</a:t>
            </a:r>
            <a:endParaRPr/>
          </a:p>
        </p:txBody>
      </p:sp>
      <p:pic>
        <p:nvPicPr>
          <p:cNvPr id="340" name="Google Shape;34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0023" y="2348239"/>
            <a:ext cx="7611599" cy="25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pic>
        <p:nvPicPr>
          <p:cNvPr id="343" name="Google Shape;34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1622" y="2348239"/>
            <a:ext cx="3356688" cy="2510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OUTPUT</a:t>
            </a:r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In Python, we can simply use the </a:t>
            </a: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print()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function to print output. For example,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Here, the </a:t>
            </a: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print()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function displays the string enclosed inside the single quotation.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pic>
        <p:nvPicPr>
          <p:cNvPr id="352" name="Google Shape;35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5164" y="3429000"/>
            <a:ext cx="3213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OVERVIEW (CONT’D)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Python is Interpreted:</a:t>
            </a:r>
            <a:r>
              <a:rPr lang="en-GB" sz="2800"/>
              <a:t> This means that it is processed at runtime by the interpreter and you do not need to compile your program before executing it. This is similar to PERL and PHP.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Python is Interactive:</a:t>
            </a:r>
            <a:r>
              <a:rPr lang="en-GB" sz="2800"/>
              <a:t> This means that you can actually sit at a Python prompt and interact with the interpreter directly to write your programs.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OUTPUT (CONT’D)</a:t>
            </a: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body" idx="1"/>
          </p:nvPr>
        </p:nvSpPr>
        <p:spPr>
          <a:xfrm>
            <a:off x="1024127" y="185057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The print function accepts </a:t>
            </a: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parameters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>
                <a:solidFill>
                  <a:srgbClr val="C678D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</a:t>
            </a: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>(object=  ,separator=  ,end=  ,file=  ,flush=    )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Here,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object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- value(s) to be printed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sep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(optional) - allows us to separate multiple </a:t>
            </a: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objects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inside print().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(optional) - allows us to add add specific values like new line "\n", tab "\t"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file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(optional) - where the values are printed. It's default value is sys.stdout (screen)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flush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(optional) - boolean specifying if the output is flushed or buffered. Default: False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/>
            </a:r>
            <a:b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9" name="Google Shape;359;p3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OUTPUT (EXAMPLE)</a:t>
            </a:r>
            <a:endParaRPr/>
          </a:p>
        </p:txBody>
      </p: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24127" y="185057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# print with end whitespace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print('Good Morning!', end= ' ‘)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print('It is rainy today’)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Output: </a:t>
            </a:r>
            <a:r>
              <a:rPr lang="en-GB" sz="2400"/>
              <a:t>Good Morning! It is rainy today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>#</a:t>
            </a:r>
            <a:r>
              <a:rPr lang="en-GB" sz="2400" b="1">
                <a:solidFill>
                  <a:srgbClr val="2526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>
                <a:latin typeface="Arial"/>
                <a:ea typeface="Arial"/>
                <a:cs typeface="Arial"/>
                <a:sym typeface="Arial"/>
              </a:rPr>
              <a:t>print with sep parameter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>print('New Year', 2024, 'See you soon!', sep= '. ‘)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>Output: </a:t>
            </a:r>
            <a:r>
              <a:rPr lang="en-GB" sz="2400"/>
              <a:t>New Year. 2024. See you soon!</a:t>
            </a:r>
            <a: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  <a:t/>
            </a:r>
            <a:br>
              <a:rPr lang="en-GB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68" name="Google Shape;368;p3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OUTPUT (EXAMPLE)</a:t>
            </a:r>
            <a:endParaRPr/>
          </a:p>
        </p:txBody>
      </p:sp>
      <p:sp>
        <p:nvSpPr>
          <p:cNvPr id="374" name="Google Shape;374;p32"/>
          <p:cNvSpPr txBox="1">
            <a:spLocks noGrp="1"/>
          </p:cNvSpPr>
          <p:nvPr>
            <p:ph type="body" idx="1"/>
          </p:nvPr>
        </p:nvSpPr>
        <p:spPr>
          <a:xfrm>
            <a:off x="1024127" y="1850572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# print python variables and literals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number = -10.6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name = "Programiz"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# print literals     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print(5)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# print variables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print(number)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GB" sz="24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print(name)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5" name="Google Shape;375;p3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pic>
        <p:nvPicPr>
          <p:cNvPr id="377" name="Google Shape;37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2386" y="3862252"/>
            <a:ext cx="14986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OUTPUT FORMATTING</a:t>
            </a:r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Sometimes we would like to format our output to make it look attractive. This can be done by using the </a:t>
            </a: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str.format()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method. For example,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x = 5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y = 10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 print('The value of x is {} and y is {}'.format(x,y))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Here, the curly braces </a:t>
            </a:r>
            <a:r>
              <a:rPr lang="en-GB" sz="2800">
                <a:latin typeface="Twentieth Century"/>
                <a:ea typeface="Twentieth Century"/>
                <a:cs typeface="Twentieth Century"/>
                <a:sym typeface="Twentieth Century"/>
              </a:rPr>
              <a:t>{}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are used as placeholders. We can specify the order in which they are printed by using numbers (tuple index).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4" name="Google Shape;384;p3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INPUT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1024128" y="1905000"/>
            <a:ext cx="9720073" cy="440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# using input() to take user input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num = input('Enter a number: 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print('You Entered:', num)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print('Data type of num:', type(num))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In the above example, we have used the input() function to take input from the user and stored the user input in the num variable.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It is important to note that the entered value </a:t>
            </a:r>
            <a:r>
              <a:rPr lang="en-GB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10</a:t>
            </a:r>
            <a:r>
              <a:rPr lang="en-GB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 is a string, not a number. So, type(num)returns &lt;class 'str’&gt;.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b="0" i="0" u="none" strike="noStrike">
                <a:latin typeface="Arial"/>
                <a:ea typeface="Arial"/>
                <a:cs typeface="Arial"/>
                <a:sym typeface="Arial"/>
              </a:rPr>
              <a:t>To convert user input into a number we can use 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int()</a:t>
            </a:r>
            <a:r>
              <a:rPr lang="en-GB" b="0" i="0" u="none" strike="noStrike"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float()</a:t>
            </a:r>
            <a:r>
              <a:rPr lang="en-GB" b="0" i="0" u="none" strike="noStrike">
                <a:latin typeface="Arial"/>
                <a:ea typeface="Arial"/>
                <a:cs typeface="Arial"/>
                <a:sym typeface="Arial"/>
              </a:rPr>
              <a:t> functions as: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GB"/>
              <a:t>num = int(</a:t>
            </a:r>
            <a:r>
              <a:rPr lang="en-GB">
                <a:solidFill>
                  <a:srgbClr val="C678DD"/>
                </a:solidFill>
              </a:rPr>
              <a:t>input</a:t>
            </a:r>
            <a:r>
              <a:rPr lang="en-GB"/>
              <a:t>(</a:t>
            </a:r>
            <a:r>
              <a:rPr lang="en-GB">
                <a:solidFill>
                  <a:srgbClr val="98C379"/>
                </a:solidFill>
              </a:rPr>
              <a:t>'Enter a number: '</a:t>
            </a:r>
            <a:r>
              <a:rPr lang="en-GB"/>
              <a:t>))</a:t>
            </a:r>
            <a:endParaRPr b="0" i="0" u="none" strike="noStrik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393" name="Google Shape;393;p3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4164" y="1861457"/>
            <a:ext cx="38354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- OPERATORS</a:t>
            </a:r>
            <a:endParaRPr/>
          </a:p>
        </p:txBody>
      </p:sp>
      <p:pic>
        <p:nvPicPr>
          <p:cNvPr id="400" name="Google Shape;400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99176" y="1719943"/>
            <a:ext cx="6969976" cy="4635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02" name="Google Shape;402;p3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IF...ELSE STATEMENT</a:t>
            </a:r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Suppose we need to assign different grades to students based on their scores.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If a student scores above </a:t>
            </a:r>
            <a:r>
              <a:rPr lang="en-GB" sz="28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90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, assign grade </a:t>
            </a:r>
            <a:r>
              <a:rPr lang="en-GB" sz="28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sz="2800" b="0" i="0" u="none" strike="noStrik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If a student scores above </a:t>
            </a:r>
            <a:r>
              <a:rPr lang="en-GB" sz="28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75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, assign grade </a:t>
            </a:r>
            <a:r>
              <a:rPr lang="en-GB" sz="28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 sz="2800" b="0" i="0" u="none" strike="noStrik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wentieth Century"/>
              <a:buAutoNum type="arabicPeriod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If a student scores above </a:t>
            </a:r>
            <a:r>
              <a:rPr lang="en-GB" sz="28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65</a:t>
            </a: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, assign grade </a:t>
            </a:r>
            <a:r>
              <a:rPr lang="en-GB" sz="2800" b="1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sz="2800" b="0" i="0" u="none" strike="noStrik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GB" sz="2800" b="0" i="0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These conditional tasks can be achieved using the if statement.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9" name="Google Shape;409;p3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IF STATEMENT</a:t>
            </a:r>
            <a:endParaRPr/>
          </a:p>
        </p:txBody>
      </p:sp>
      <p:pic>
        <p:nvPicPr>
          <p:cNvPr id="416" name="Google Shape;416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3382" y="1955799"/>
            <a:ext cx="3626935" cy="16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1024128" y="3599255"/>
            <a:ext cx="526781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Here, if the condition of the if statement is: 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1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r>
              <a:rPr lang="en-GB" sz="2400" b="0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- the body of the if statement executes.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1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r>
              <a:rPr lang="en-GB" sz="2400" b="0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- the body of the if statement is skipped from execution.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0" name="Google Shape;42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562" y="2260194"/>
            <a:ext cx="5731438" cy="267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IF STATEMENT (EXAMPLE)</a:t>
            </a:r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number = 10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# check if number is greater than 0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if number &gt; 0: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    print('Number is positive')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print('This statement always executes')</a:t>
            </a:r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  <p:pic>
        <p:nvPicPr>
          <p:cNvPr id="429" name="Google Shape;42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7886" y="2654300"/>
            <a:ext cx="3505200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IF...ELSE STATEMENT</a:t>
            </a:r>
            <a:endParaRPr/>
          </a:p>
        </p:txBody>
      </p:sp>
      <p:pic>
        <p:nvPicPr>
          <p:cNvPr id="435" name="Google Shape;435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312" y="1878012"/>
            <a:ext cx="35306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37" name="Google Shape;437;p3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  <p:pic>
        <p:nvPicPr>
          <p:cNvPr id="438" name="Google Shape;4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4004" y="1878012"/>
            <a:ext cx="5957208" cy="342242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 txBox="1"/>
          <p:nvPr/>
        </p:nvSpPr>
        <p:spPr>
          <a:xfrm>
            <a:off x="837843" y="4180344"/>
            <a:ext cx="468085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Here, if the condition inside the if statement evaluates to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1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r>
              <a:rPr lang="en-GB" sz="2400" b="0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- the body of if executes, and the body of else is skipped.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 b="1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r>
              <a:rPr lang="en-GB" sz="2400" b="0" i="0" u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- the body of else executes, and the body of  if is skipped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OVERVIEW (CONT’D)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91440" lvl="0" indent="-1644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 b="1"/>
              <a:t>Python is Object-Oriented:</a:t>
            </a:r>
            <a:r>
              <a:rPr lang="en-GB" sz="2800"/>
              <a:t> This means that Python supports Object-Oriented style or technique of programming that encapsulates code within objects.</a:t>
            </a:r>
            <a:endParaRPr/>
          </a:p>
          <a:p>
            <a:pPr marL="91440" lvl="0" indent="-164465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 b="1"/>
              <a:t>Python is Beginner's Language:</a:t>
            </a:r>
            <a:r>
              <a:rPr lang="en-GB" sz="2800"/>
              <a:t> Python is a great language for the beginner programmers and supports the development of a wide range of applications, from simple text processing to WWW browsers to games.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 sz="2400"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IF...ELSE STATEMENT (EXAMPLE)</a:t>
            </a:r>
            <a:endParaRPr/>
          </a:p>
        </p:txBody>
      </p:sp>
      <p:sp>
        <p:nvSpPr>
          <p:cNvPr id="445" name="Google Shape;445;p4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number = 10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if number &gt; 0: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    print('Positive number')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else: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    print('Negative number')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print('This statement always executes')</a:t>
            </a: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pic>
        <p:nvPicPr>
          <p:cNvPr id="448" name="Google Shape;44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735580"/>
            <a:ext cx="34798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IF...ELIF...ELSE STATEMENT</a:t>
            </a:r>
            <a:endParaRPr/>
          </a:p>
        </p:txBody>
      </p:sp>
      <p:pic>
        <p:nvPicPr>
          <p:cNvPr id="454" name="Google Shape;454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128" y="2169716"/>
            <a:ext cx="2616200" cy="30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56" name="Google Shape;456;p4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  <p:pic>
        <p:nvPicPr>
          <p:cNvPr id="457" name="Google Shape;4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1979169"/>
            <a:ext cx="7772400" cy="365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IF...ELIF...ELSE (EXAMPLE)</a:t>
            </a:r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number = 0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if number &gt; 0: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    print('Positive number')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elif number &lt;0: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    print('Negative number')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else: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    print('Zero')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/>
              <a:t>print('This statement is always executed')</a:t>
            </a:r>
            <a:endParaRPr/>
          </a:p>
        </p:txBody>
      </p:sp>
      <p:sp>
        <p:nvSpPr>
          <p:cNvPr id="464" name="Google Shape;464;p4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  <p:pic>
        <p:nvPicPr>
          <p:cNvPr id="466" name="Google Shape;46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4164" y="3088821"/>
            <a:ext cx="39116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NESTED IF STATEMENTS</a:t>
            </a:r>
            <a:endParaRPr/>
          </a:p>
        </p:txBody>
      </p:sp>
      <p:pic>
        <p:nvPicPr>
          <p:cNvPr id="472" name="Google Shape;472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4589" y="1926772"/>
            <a:ext cx="7822822" cy="4346012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74" name="Google Shape;474;p4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NESTED IF STATEMENTS (EXAMPLE)</a:t>
            </a:r>
            <a:endParaRPr/>
          </a:p>
        </p:txBody>
      </p:sp>
      <p:sp>
        <p:nvSpPr>
          <p:cNvPr id="480" name="Google Shape;480;p4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81" name="Google Shape;481;p4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  <p:pic>
        <p:nvPicPr>
          <p:cNvPr id="482" name="Google Shape;482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128" y="1895342"/>
            <a:ext cx="4484043" cy="449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5978" y="3496499"/>
            <a:ext cx="22733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89" name="Google Shape;489;p4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https://www.programiz.com/python-programming/if-elif-else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https://www.geeksforgeeks.org/python-data-types/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https://hub.salford.ac.uk/psytech/python/variables-data-types-python/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GB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https://www.tnstate.edu/faculty/fyao/COMP3050/Py-Slides-1.ppt</a:t>
            </a:r>
            <a:endParaRPr/>
          </a:p>
        </p:txBody>
      </p:sp>
      <p:sp>
        <p:nvSpPr>
          <p:cNvPr id="490" name="Google Shape;490;p4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6/1/24</a:t>
            </a:r>
            <a:endParaRPr/>
          </a:p>
        </p:txBody>
      </p:sp>
      <p:sp>
        <p:nvSpPr>
          <p:cNvPr id="491" name="Google Shape;491;p4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COMPILING AND INTERPRETING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Many languages require you to </a:t>
            </a:r>
            <a:r>
              <a:rPr lang="en-GB" sz="2400" i="1"/>
              <a:t>compile </a:t>
            </a:r>
            <a:r>
              <a:rPr lang="en-GB" sz="2400"/>
              <a:t>(translate) your program into a form that the machine understands.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Python is instead directly </a:t>
            </a:r>
            <a:r>
              <a:rPr lang="en-GB" sz="2400" i="1"/>
              <a:t>interpreted </a:t>
            </a:r>
            <a:r>
              <a:rPr lang="en-GB" sz="2400"/>
              <a:t>into machine instructions.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2685351" y="2809564"/>
            <a:ext cx="6397625" cy="1765300"/>
            <a:chOff x="48" y="2544"/>
            <a:chExt cx="5565" cy="1536"/>
          </a:xfrm>
        </p:grpSpPr>
        <p:cxnSp>
          <p:nvCxnSpPr>
            <p:cNvPr id="132" name="Google Shape;132;p5"/>
            <p:cNvCxnSpPr/>
            <p:nvPr/>
          </p:nvCxnSpPr>
          <p:spPr>
            <a:xfrm>
              <a:off x="1824" y="3456"/>
              <a:ext cx="33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33" name="Google Shape;133;p5"/>
            <p:cNvSpPr txBox="1"/>
            <p:nvPr/>
          </p:nvSpPr>
          <p:spPr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1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compile</a:t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1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execute</a:t>
              </a: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output</a:t>
              </a:r>
              <a:endParaRPr/>
            </a:p>
          </p:txBody>
        </p:sp>
        <p:pic>
          <p:nvPicPr>
            <p:cNvPr id="136" name="Google Shape;136;p5"/>
            <p:cNvPicPr preferRelativeResize="0"/>
            <p:nvPr/>
          </p:nvPicPr>
          <p:blipFill rotWithShape="1">
            <a:blip r:embed="rId3">
              <a:alphaModFix/>
            </a:blip>
            <a:srcRect r="48225" b="39371"/>
            <a:stretch/>
          </p:blipFill>
          <p:spPr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" name="Google Shape;137;p5"/>
            <p:cNvGrpSpPr/>
            <p:nvPr/>
          </p:nvGrpSpPr>
          <p:grpSpPr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48" y="2880"/>
                <a:ext cx="1776" cy="1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9" name="Google Shape;139;p5"/>
              <p:cNvSpPr txBox="1"/>
              <p:nvPr/>
            </p:nvSpPr>
            <p:spPr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source code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Hello.java</a:t>
                </a:r>
                <a:endParaRPr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pic>
            <p:nvPicPr>
              <p:cNvPr id="140" name="Google Shape;140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" name="Google Shape;141;p5"/>
            <p:cNvGrpSpPr/>
            <p:nvPr/>
          </p:nvGrpSpPr>
          <p:grpSpPr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2" name="Google Shape;142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5"/>
              <p:cNvSpPr/>
              <p:nvPr/>
            </p:nvSpPr>
            <p:spPr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44" name="Google Shape;144;p5"/>
              <p:cNvSpPr txBox="1"/>
              <p:nvPr/>
            </p:nvSpPr>
            <p:spPr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Tahoma"/>
                    <a:ea typeface="Tahoma"/>
                    <a:cs typeface="Tahoma"/>
                    <a:sym typeface="Tahoma"/>
                  </a:rPr>
                  <a:t>byte code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Tahoma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Hello.class</a:t>
                </a:r>
                <a:endParaRPr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45" name="Google Shape;145;p5"/>
            <p:cNvCxnSpPr/>
            <p:nvPr/>
          </p:nvCxnSpPr>
          <p:spPr>
            <a:xfrm>
              <a:off x="3984" y="3456"/>
              <a:ext cx="336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46" name="Google Shape;146;p5"/>
          <p:cNvGrpSpPr/>
          <p:nvPr/>
        </p:nvGrpSpPr>
        <p:grpSpPr>
          <a:xfrm>
            <a:off x="3941064" y="4842564"/>
            <a:ext cx="3886200" cy="1765300"/>
            <a:chOff x="816" y="2928"/>
            <a:chExt cx="2448" cy="1112"/>
          </a:xfrm>
        </p:grpSpPr>
        <p:cxnSp>
          <p:nvCxnSpPr>
            <p:cNvPr id="147" name="Google Shape;147;p5"/>
            <p:cNvCxnSpPr/>
            <p:nvPr/>
          </p:nvCxnSpPr>
          <p:spPr>
            <a:xfrm>
              <a:off x="2102" y="3588"/>
              <a:ext cx="243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48" name="Google Shape;148;p5"/>
            <p:cNvSpPr txBox="1"/>
            <p:nvPr/>
          </p:nvSpPr>
          <p:spPr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1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interpret</a:t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output</a:t>
              </a:r>
              <a:endParaRPr/>
            </a:p>
          </p:txBody>
        </p:sp>
        <p:pic>
          <p:nvPicPr>
            <p:cNvPr id="150" name="Google Shape;150;p5"/>
            <p:cNvPicPr preferRelativeResize="0"/>
            <p:nvPr/>
          </p:nvPicPr>
          <p:blipFill rotWithShape="1">
            <a:blip r:embed="rId3">
              <a:alphaModFix/>
            </a:blip>
            <a:srcRect r="48225" b="39371"/>
            <a:stretch/>
          </p:blipFill>
          <p:spPr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5"/>
            <p:cNvSpPr/>
            <p:nvPr/>
          </p:nvSpPr>
          <p:spPr>
            <a:xfrm>
              <a:off x="816" y="3171"/>
              <a:ext cx="1286" cy="86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source code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ahoma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Hello.py</a:t>
              </a:r>
              <a:endPara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153" name="Google Shape;153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HISTORY OF PYTHON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Python was developed by </a:t>
            </a:r>
            <a:r>
              <a:rPr lang="en-GB" sz="2400">
                <a:solidFill>
                  <a:srgbClr val="FF0000"/>
                </a:solidFill>
              </a:rPr>
              <a:t>Guido van Rossum </a:t>
            </a:r>
            <a:r>
              <a:rPr lang="en-GB" sz="2400"/>
              <a:t>in the late eighties and early nineties at the National Research Institute for Mathematics and Computer Science in the Netherlands.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Python is derived from many other languages, including ABC, Modula-3, C, C++, Algol-68, SmallTalk, and Unix shell and other scripting languages.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Python is copyrighted, Like Perl, Python source code is now available under the GNU General Public License (GPL).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GB" sz="2400"/>
              <a:t>Python is now maintained by a core development team at the institute, although Guido van Rossum still holds a vital role in directing it's progress.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FEATURES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Easy-to-learn:</a:t>
            </a:r>
            <a:r>
              <a:rPr lang="en-GB" sz="2800"/>
              <a:t> Python has relatively few keywords, simple structure, and a clearly defined syntax. 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Easy-to-read:</a:t>
            </a:r>
            <a:r>
              <a:rPr lang="en-GB" sz="2800"/>
              <a:t> Python code is much more clearly defined and visible to the eyes.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Easy-to-maintain:</a:t>
            </a:r>
            <a:r>
              <a:rPr lang="en-GB" sz="2800"/>
              <a:t> Python's success is that its source code is fairly easy-to-maintain.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168" name="Google Shape;168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FEATURES (CONT’D)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A broad standard library:</a:t>
            </a:r>
            <a:r>
              <a:rPr lang="en-GB" sz="2800"/>
              <a:t> One of Python's greatest strengths is the bulk of the library is very portable and cross-platform compatible on UNIX, Windows, and Macintosh.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Interactive Mode:</a:t>
            </a:r>
            <a:r>
              <a:rPr lang="en-GB" sz="2800"/>
              <a:t> Support for an interactive mode in which you can enter results from a terminal right to the language, allowing interactive testing and debugging of snippets of code.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176" name="Google Shape;176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GB"/>
              <a:t>PYTHON FEATURES (CONT’D)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1"/>
          </p:nvPr>
        </p:nvSpPr>
        <p:spPr>
          <a:xfrm>
            <a:off x="1024127" y="1709057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Portable:</a:t>
            </a:r>
            <a:r>
              <a:rPr lang="en-GB" sz="2800"/>
              <a:t> Python can run on a wide variety of hardware platforms and has the same interface on all platforms.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Extendable:</a:t>
            </a:r>
            <a:r>
              <a:rPr lang="en-GB" sz="2800"/>
              <a:t> You can add low-level modules to the Python interpreter. These modules enable programmers to add to or customize their tools to be more efficient.</a:t>
            </a:r>
            <a:endParaRPr/>
          </a:p>
          <a:p>
            <a:pPr marL="91440" lvl="0" indent="-1778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GB" sz="2800" b="1"/>
              <a:t>Databases:</a:t>
            </a:r>
            <a:r>
              <a:rPr lang="en-GB" sz="2800"/>
              <a:t> Python provides interfaces to all major commercial databases.</a:t>
            </a:r>
            <a:endParaRPr/>
          </a:p>
          <a:p>
            <a:pPr marL="9144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/>
          </a:p>
        </p:txBody>
      </p:sp>
      <p:sp>
        <p:nvSpPr>
          <p:cNvPr id="184" name="Google Shape;184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5/31/24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Microsoft Office PowerPoint</Application>
  <PresentationFormat>Widescreen</PresentationFormat>
  <Paragraphs>330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Consolas</vt:lpstr>
      <vt:lpstr>Courier New</vt:lpstr>
      <vt:lpstr>Tahoma</vt:lpstr>
      <vt:lpstr>Calibri</vt:lpstr>
      <vt:lpstr>Times</vt:lpstr>
      <vt:lpstr>Twentieth Century</vt:lpstr>
      <vt:lpstr>Noto Sans Symbols</vt:lpstr>
      <vt:lpstr>Integral</vt:lpstr>
      <vt:lpstr>INTRODUCTION TO PYTHON: DATA TYPES, VARIABLES, INPUT, OUTPUT AND CONDITIONAL STATEMENTS</vt:lpstr>
      <vt:lpstr>PYTHON OVERVIEW</vt:lpstr>
      <vt:lpstr>PYTHON OVERVIEW (CONT’D)</vt:lpstr>
      <vt:lpstr>PYTHON OVERVIEW (CONT’D)</vt:lpstr>
      <vt:lpstr>COMPILING AND INTERPRETING</vt:lpstr>
      <vt:lpstr>HISTORY OF PYTHON</vt:lpstr>
      <vt:lpstr>PYTHON FEATURES</vt:lpstr>
      <vt:lpstr>PYTHON FEATURES (CONT’D)</vt:lpstr>
      <vt:lpstr>PYTHON FEATURES (CONT’D)</vt:lpstr>
      <vt:lpstr>PYTHON FEATURES (CONT’D)</vt:lpstr>
      <vt:lpstr>PYTHON - BASIC SYNTAX</vt:lpstr>
      <vt:lpstr>PYTHON - BASIC SYNTAX (CONT’D)</vt:lpstr>
      <vt:lpstr>PYTHON - BASIC SYNTAX (CONT’D)</vt:lpstr>
      <vt:lpstr>PYTHON IDENTIFIERS</vt:lpstr>
      <vt:lpstr>PYTHON IDENTIFIERS (CONT’D)</vt:lpstr>
      <vt:lpstr>RESERVED WORDS</vt:lpstr>
      <vt:lpstr>MULTILINE STATEMENT</vt:lpstr>
      <vt:lpstr>QUOTATION IN PYTHON</vt:lpstr>
      <vt:lpstr>COMMENTS IN PYTHON</vt:lpstr>
      <vt:lpstr>PYTHON - VARIABLE</vt:lpstr>
      <vt:lpstr>ASSIGNING VALUES TO VARIABLES</vt:lpstr>
      <vt:lpstr>MULTIPLE ASSIGNMENT</vt:lpstr>
      <vt:lpstr>STANDARD DATA TYPES</vt:lpstr>
      <vt:lpstr>PYTHON NUMBERS</vt:lpstr>
      <vt:lpstr>PYTHON NUMBERS (CONT’D)</vt:lpstr>
      <vt:lpstr>NUMBER EXAMPLES</vt:lpstr>
      <vt:lpstr>PYTHON STRING</vt:lpstr>
      <vt:lpstr>STRING EXAMPLE</vt:lpstr>
      <vt:lpstr>PYTHON OUTPUT</vt:lpstr>
      <vt:lpstr>PYTHON OUTPUT (CONT’D)</vt:lpstr>
      <vt:lpstr>PYTHON OUTPUT (EXAMPLE)</vt:lpstr>
      <vt:lpstr>PYTHON OUTPUT (EXAMPLE)</vt:lpstr>
      <vt:lpstr>OUTPUT FORMATTING</vt:lpstr>
      <vt:lpstr>PYTHON INPUT</vt:lpstr>
      <vt:lpstr>PYTHON - OPERATORS</vt:lpstr>
      <vt:lpstr>PYTHON IF...ELSE STATEMENT</vt:lpstr>
      <vt:lpstr>IF STATEMENT</vt:lpstr>
      <vt:lpstr>IF STATEMENT (EXAMPLE)</vt:lpstr>
      <vt:lpstr>IF...ELSE STATEMENT</vt:lpstr>
      <vt:lpstr>IF...ELSE STATEMENT (EXAMPLE)</vt:lpstr>
      <vt:lpstr>IF...ELIF...ELSE STATEMENT</vt:lpstr>
      <vt:lpstr>IF...ELIF...ELSE (EXAMPLE)</vt:lpstr>
      <vt:lpstr>NESTED IF STATEMENTS</vt:lpstr>
      <vt:lpstr>NESTED IF STATEMENTS (EXAMPLE)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DATA TYPES, VARIABLES, INPUT, OUTPUT AND CONDITIONAL STATEMENTS</dc:title>
  <dc:creator>Microsoft Office User</dc:creator>
  <cp:lastModifiedBy>Microsoft account</cp:lastModifiedBy>
  <cp:revision>1</cp:revision>
  <dcterms:created xsi:type="dcterms:W3CDTF">2024-05-31T15:17:36Z</dcterms:created>
  <dcterms:modified xsi:type="dcterms:W3CDTF">2024-06-03T10:50:42Z</dcterms:modified>
</cp:coreProperties>
</file>