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Ensemble learning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r>
              <a:rPr lang="en-US" altLang="en-US"/>
              <a:t>Ensemble learning is a machine learning technique that combines multiple base models to produce a stronger predictive model. The intuition behind ensemble learning can be understood through the concept of "wisdom of the crowd," where aggregating the predictions of multiple models often leads to better overall performance than any individual model.</a:t>
            </a:r>
            <a:endParaRPr lang="en-US" altLang="en-US"/>
          </a:p>
          <a:p>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a:bodyPr>
          <a:p>
            <a:pPr marL="0" indent="0">
              <a:buNone/>
            </a:pPr>
            <a:r>
              <a:rPr lang="en-US" altLang="en-US">
                <a:sym typeface="+mn-ea"/>
              </a:rPr>
              <a:t>key points to understand the intuition behind ensemble learning:</a:t>
            </a:r>
            <a:endParaRPr lang="en-US" altLang="en-US"/>
          </a:p>
          <a:p>
            <a:endParaRPr lang="en-US" altLang="en-US"/>
          </a:p>
          <a:p>
            <a:r>
              <a:rPr lang="en-US" altLang="en-US">
                <a:sym typeface="+mn-ea"/>
              </a:rPr>
              <a:t>Diverse Models: Ensemble methods work best when the individual base models are diverse in nature. By combining models that have different strengths and weaknesses, the ensemble can capture different aspects of the data and reduce overfitting.</a:t>
            </a:r>
            <a:endParaRPr lang="en-US" altLang="en-US"/>
          </a:p>
          <a:p>
            <a:r>
              <a:rPr lang="en-US" altLang="en-US">
                <a:sym typeface="+mn-ea"/>
              </a:rPr>
              <a:t>Reduction of Bias and Variance: Ensemble learning helps in reducing both bias and variance. Combining multiple models can help to reduce bias by capturing different patterns in the data that may be missed by a single model. It can also reduce variance by smoothing out the predictions of individual models.</a:t>
            </a:r>
            <a:endParaRPr lang="en-US" alt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r>
              <a:rPr lang="en-US" altLang="en-US">
                <a:sym typeface="+mn-ea"/>
              </a:rPr>
              <a:t>Improved Generalization: Ensemble learning often leads to better generalization on unseen data. By combining predictions from multiple models, the ensemble can make more robust and accurate predictions on new data points.</a:t>
            </a:r>
            <a:endParaRPr lang="en-US" altLang="en-US"/>
          </a:p>
          <a:p>
            <a:r>
              <a:rPr lang="en-US" altLang="en-US">
                <a:sym typeface="+mn-ea"/>
              </a:rPr>
              <a:t>Robustness: Ensemble methods are typically more robust to outliers and noise in the data. Since the ensemble relies on the collective decision of multiple models, it is less likely to be influenced by anomalies in the data.</a:t>
            </a:r>
            <a:endParaRPr lang="en-US" altLang="en-US"/>
          </a:p>
          <a:p>
            <a:r>
              <a:rPr lang="en-US" altLang="en-US">
                <a:sym typeface="+mn-ea"/>
              </a:rPr>
              <a:t>Different Approaches: Ensemble learning can be implemented using various techniques such as bagging, boosting, stacking, and random forests. Each of these approaches has its own way of combining base models to create a strong ensemble.</a:t>
            </a:r>
            <a:endParaRPr lang="en-US" alt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a:t>
            </a:r>
            <a:endParaRPr lang="en-US"/>
          </a:p>
        </p:txBody>
      </p:sp>
      <p:sp>
        <p:nvSpPr>
          <p:cNvPr id="3" name="Content Placeholder 2"/>
          <p:cNvSpPr>
            <a:spLocks noGrp="1"/>
          </p:cNvSpPr>
          <p:nvPr>
            <p:ph idx="1"/>
          </p:nvPr>
        </p:nvSpPr>
        <p:spPr/>
        <p:txBody>
          <a:bodyPr>
            <a:normAutofit fontScale="80000"/>
          </a:bodyPr>
          <a:p>
            <a:pPr marL="0" indent="0">
              <a:buNone/>
            </a:pPr>
            <a:r>
              <a:rPr lang="en-US" altLang="en-US"/>
              <a:t>Bagging (Bootstrap Aggregating):</a:t>
            </a:r>
            <a:endParaRPr lang="en-US" altLang="en-US"/>
          </a:p>
          <a:p>
            <a:r>
              <a:rPr lang="en-US" altLang="en-US"/>
              <a:t>Bagging involves training multiple base models independently on different random subsets of the training data (bootstrap samples) and then aggregating their predictions through averaging or voting.</a:t>
            </a:r>
            <a:endParaRPr lang="en-US" altLang="en-US"/>
          </a:p>
          <a:p>
            <a:r>
              <a:rPr lang="en-US" altLang="en-US"/>
              <a:t>Random Forest is a popular ensemble method based on bagging, where the base models are decision trees.</a:t>
            </a:r>
            <a:endParaRPr lang="en-US" altLang="en-US"/>
          </a:p>
          <a:p>
            <a:pPr marL="0" indent="0">
              <a:buNone/>
            </a:pPr>
            <a:r>
              <a:rPr lang="en-US" altLang="en-US"/>
              <a:t>Boosting:</a:t>
            </a:r>
            <a:endParaRPr lang="en-US" altLang="en-US"/>
          </a:p>
          <a:p>
            <a:r>
              <a:rPr lang="en-US" altLang="en-US"/>
              <a:t>Boosting focuses on building a sequence of base models, where each subsequent model corrects the errors made by the previous ones.</a:t>
            </a:r>
            <a:endParaRPr lang="en-US" altLang="en-US"/>
          </a:p>
          <a:p>
            <a:r>
              <a:rPr lang="en-US" altLang="en-US"/>
              <a:t>AdaBoost (Adaptive Boosting) and Gradient Boosting Machines (GBM) are well-known boosting algorithms.</a:t>
            </a:r>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ltLang="en-US">
                <a:sym typeface="+mn-ea"/>
              </a:rPr>
              <a:t>Stacking:</a:t>
            </a:r>
            <a:endParaRPr lang="en-US" altLang="en-US"/>
          </a:p>
          <a:p>
            <a:r>
              <a:rPr lang="en-US" altLang="en-US">
                <a:sym typeface="+mn-ea"/>
              </a:rPr>
              <a:t>Stacking combines multiple base models by training a meta-model on top of their predictions. The meta-model learns how to best combine the base models' outputs.</a:t>
            </a:r>
            <a:endParaRPr lang="en-US" altLang="en-US"/>
          </a:p>
          <a:p>
            <a:r>
              <a:rPr lang="en-US" altLang="en-US">
                <a:sym typeface="+mn-ea"/>
              </a:rPr>
              <a:t>Stacking can involve diverse base models and allows for more complex relationships between the models.</a:t>
            </a:r>
            <a:endParaRPr lang="en-US" altLang="en-US"/>
          </a:p>
          <a:p>
            <a:pPr marL="0" indent="0">
              <a:buNone/>
            </a:pPr>
            <a:r>
              <a:rPr lang="en-US" altLang="en-US">
                <a:sym typeface="+mn-ea"/>
              </a:rPr>
              <a:t>Voting:</a:t>
            </a:r>
            <a:endParaRPr lang="en-US" altLang="en-US"/>
          </a:p>
          <a:p>
            <a:r>
              <a:rPr lang="en-US" altLang="en-US">
                <a:sym typeface="+mn-ea"/>
              </a:rPr>
              <a:t>Voting methods combine predictions from multiple base models by averaging (soft voting) or taking the majority vote (hard voting) to make a final prediction.</a:t>
            </a:r>
            <a:endParaRPr lang="en-US" altLang="en-US"/>
          </a:p>
          <a:p>
            <a:r>
              <a:rPr lang="en-US" altLang="en-US">
                <a:sym typeface="+mn-ea"/>
              </a:rPr>
              <a:t>This approach is often used when the base models are diverse and produce complementary predictions.</a:t>
            </a:r>
            <a:endParaRPr lang="en-US" alt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Core Idea of Bagging:</a:t>
            </a:r>
            <a:endParaRPr lang="en-US"/>
          </a:p>
        </p:txBody>
      </p:sp>
      <p:sp>
        <p:nvSpPr>
          <p:cNvPr id="3" name="Content Placeholder 2"/>
          <p:cNvSpPr>
            <a:spLocks noGrp="1"/>
          </p:cNvSpPr>
          <p:nvPr>
            <p:ph idx="1"/>
          </p:nvPr>
        </p:nvSpPr>
        <p:spPr/>
        <p:txBody>
          <a:bodyPr>
            <a:normAutofit fontScale="90000"/>
          </a:bodyPr>
          <a:p>
            <a:r>
              <a:rPr lang="en-US" altLang="en-US"/>
              <a:t>Bootstrap Sampling: Bagging involves creating multiple bootstrap samples (random samples with replacement) from the original training dataset. Each base model is trained on a different bootstrap sample, which introduces diversity among the models.</a:t>
            </a:r>
            <a:endParaRPr lang="en-US" altLang="en-US"/>
          </a:p>
          <a:p>
            <a:r>
              <a:rPr lang="en-US" altLang="en-US"/>
              <a:t>Independent Training: Each base model is trained independently of the others. This independence helps ensure that the models learn different aspects of the data and are not influenced by each other's errors.</a:t>
            </a:r>
            <a:endParaRPr lang="en-US" altLang="en-US"/>
          </a:p>
          <a:p>
            <a:r>
              <a:rPr lang="en-US" altLang="en-US"/>
              <a:t>Aggregation: Once all base models are trained, their predictions are combined through averaging (for regression) or voting (for classification). This aggregation helps reduce overfitting and improve the generalization of the ensemble model.</a:t>
            </a:r>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When to Use Bagging:</a:t>
            </a:r>
            <a:endParaRPr lang="en-US"/>
          </a:p>
        </p:txBody>
      </p:sp>
      <p:sp>
        <p:nvSpPr>
          <p:cNvPr id="3" name="Content Placeholder 2"/>
          <p:cNvSpPr>
            <a:spLocks noGrp="1"/>
          </p:cNvSpPr>
          <p:nvPr>
            <p:ph idx="1"/>
          </p:nvPr>
        </p:nvSpPr>
        <p:spPr/>
        <p:txBody>
          <a:bodyPr>
            <a:normAutofit/>
          </a:bodyPr>
          <a:p>
            <a:r>
              <a:rPr lang="en-US" altLang="en-US">
                <a:sym typeface="+mn-ea"/>
              </a:rPr>
              <a:t>High Variance Models: Bagging is particularly useful when working with high variance models that are prone to overfitting. </a:t>
            </a:r>
            <a:endParaRPr lang="en-US" altLang="en-US">
              <a:sym typeface="+mn-ea"/>
            </a:endParaRPr>
          </a:p>
          <a:p>
            <a:r>
              <a:rPr lang="en-US" altLang="en-US">
                <a:sym typeface="+mn-ea"/>
              </a:rPr>
              <a:t>Unstable Models: If you have a model that is sensitive to small changes in the training data or initial conditions, Bagging can help stabilize the predictions by averaging over multiple models trained on slightly different datasets.</a:t>
            </a:r>
            <a:endParaRPr lang="en-US" altLang="en-US"/>
          </a:p>
          <a:p>
            <a:r>
              <a:rPr lang="en-US" altLang="en-US">
                <a:sym typeface="+mn-ea"/>
              </a:rPr>
              <a:t>Complex Models: By combining multiple models trained on diverse subsets of the data, Bagging can improve the robustness and generalization of the ensemble.</a:t>
            </a:r>
            <a:endParaRPr lang="en-US" altLang="en-US"/>
          </a:p>
          <a:p>
            <a:r>
              <a:rPr lang="en-US" altLang="en-US">
                <a:sym typeface="+mn-ea"/>
              </a:rPr>
              <a:t>Large Datasets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8830"/>
          </a:xfrm>
        </p:spPr>
        <p:txBody>
          <a:bodyPr/>
          <a:p>
            <a:r>
              <a:rPr lang="en-US"/>
              <a:t>Key difference</a:t>
            </a:r>
            <a:endParaRPr lang="en-US"/>
          </a:p>
        </p:txBody>
      </p:sp>
      <p:sp>
        <p:nvSpPr>
          <p:cNvPr id="3" name="Content Placeholder 2"/>
          <p:cNvSpPr>
            <a:spLocks noGrp="1"/>
          </p:cNvSpPr>
          <p:nvPr>
            <p:ph idx="1"/>
          </p:nvPr>
        </p:nvSpPr>
        <p:spPr>
          <a:xfrm>
            <a:off x="838200" y="1454785"/>
            <a:ext cx="10515600" cy="5069205"/>
          </a:xfrm>
        </p:spPr>
        <p:txBody>
          <a:bodyPr>
            <a:normAutofit lnSpcReduction="20000"/>
          </a:bodyPr>
          <a:p>
            <a:r>
              <a:rPr lang="en-US" altLang="en-US"/>
              <a:t>Model Diversity:</a:t>
            </a:r>
            <a:endParaRPr lang="en-US" altLang="en-US"/>
          </a:p>
          <a:p>
            <a:pPr marL="0" indent="0">
              <a:buNone/>
            </a:pPr>
            <a:r>
              <a:rPr lang="en-US" altLang="en-US"/>
              <a:t>While Bagging can be applied to any base model, Random Forest specifically uses decision trees as base models.</a:t>
            </a:r>
            <a:endParaRPr lang="en-US" altLang="en-US"/>
          </a:p>
          <a:p>
            <a:r>
              <a:rPr lang="en-US" altLang="en-US"/>
              <a:t>Feature Randomness:</a:t>
            </a:r>
            <a:endParaRPr lang="en-US" altLang="en-US"/>
          </a:p>
          <a:p>
            <a:pPr marL="0" indent="0">
              <a:buNone/>
            </a:pPr>
            <a:r>
              <a:rPr lang="en-US" altLang="en-US"/>
              <a:t>Random Forest introduces randomness in feature selection at each split of the decision tree, which is not a feature of traditional Bagging.</a:t>
            </a:r>
            <a:endParaRPr lang="en-US" altLang="en-US"/>
          </a:p>
          <a:p>
            <a:r>
              <a:rPr lang="en-US" altLang="en-US"/>
              <a:t>Correlation:</a:t>
            </a:r>
            <a:endParaRPr lang="en-US" altLang="en-US"/>
          </a:p>
          <a:p>
            <a:pPr marL="0" indent="0">
              <a:buNone/>
            </a:pPr>
            <a:r>
              <a:rPr lang="en-US" altLang="en-US"/>
              <a:t>Random Forest aims to reduce the correlation between the base models (decision trees) by introducing feature randomness, while Bagging focuses on reducing variance by training models on different subsets of the data.</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4553</Words>
  <Application>WPS Presentation</Application>
  <PresentationFormat>Widescreen</PresentationFormat>
  <Paragraphs>58</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 </dc:title>
  <dc:creator>Lenovo</dc:creator>
  <cp:lastModifiedBy>Lenovo</cp:lastModifiedBy>
  <cp:revision>5</cp:revision>
  <dcterms:created xsi:type="dcterms:W3CDTF">2025-01-14T10:04:15Z</dcterms:created>
  <dcterms:modified xsi:type="dcterms:W3CDTF">2025-01-14T10:35:29Z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EADC86CDABD24F639B2E1AD858175F68_12</vt:lpwstr>
  </property>
  <property fmtid="{D5CDD505-2E9C-101B-9397-08002B2CF9AE}" pid="3" name="KSOProductBuildVer">
    <vt:lpwstr>1033-12.2.0.19805</vt:lpwstr>
  </property>
</Properties>
</file>