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9"/>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7" r:id="rId16"/>
    <p:sldId id="285" r:id="rId17"/>
    <p:sldId id="288" r:id="rId18"/>
    <p:sldId id="289" r:id="rId19"/>
    <p:sldId id="290" r:id="rId20"/>
    <p:sldId id="291" r:id="rId21"/>
    <p:sldId id="292" r:id="rId22"/>
    <p:sldId id="293" r:id="rId23"/>
    <p:sldId id="294" r:id="rId24"/>
    <p:sldId id="295" r:id="rId25"/>
    <p:sldId id="296" r:id="rId26"/>
    <p:sldId id="297" r:id="rId27"/>
    <p:sldId id="29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48"/>
  </p:normalViewPr>
  <p:slideViewPr>
    <p:cSldViewPr snapToGrid="0">
      <p:cViewPr varScale="1">
        <p:scale>
          <a:sx n="74" d="100"/>
          <a:sy n="74" d="100"/>
        </p:scale>
        <p:origin x="38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E0575-15D1-4EB6-85E2-A12D367969B9}" type="datetimeFigureOut">
              <a:rPr lang="en-US" smtClean="0"/>
              <a:t>10-Sep-24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62108-B95A-46D4-8EC5-A023E418E1A4}" type="slidenum">
              <a:rPr lang="en-US" smtClean="0"/>
              <a:t>‹#›</a:t>
            </a:fld>
            <a:endParaRPr lang="en-US"/>
          </a:p>
        </p:txBody>
      </p:sp>
    </p:spTree>
    <p:extLst>
      <p:ext uri="{BB962C8B-B14F-4D97-AF65-F5344CB8AC3E}">
        <p14:creationId xmlns:p14="http://schemas.microsoft.com/office/powerpoint/2010/main" val="39751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408728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74148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235DA5-1A7F-4DE4-AC05-DBD9155ADFF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2865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945199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235DA5-1A7F-4DE4-AC05-DBD9155ADFF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6536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257266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947623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35907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47581" y="357067"/>
            <a:ext cx="9657032" cy="864605"/>
          </a:xfrm>
        </p:spPr>
        <p:txBody>
          <a:bodyPr/>
          <a:lstStyle>
            <a:lvl1pPr>
              <a:defRPr>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a:xfrm>
            <a:off x="1847580" y="1438656"/>
            <a:ext cx="9657032" cy="4828032"/>
          </a:xfrm>
        </p:spPr>
        <p:txBody>
          <a:bodyPr/>
          <a:lstStyle>
            <a:lvl1pPr>
              <a:defRPr sz="2000"/>
            </a:lvl1pPr>
            <a:lvl2pPr>
              <a:defRPr sz="20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552636" y="6404032"/>
            <a:ext cx="7619999" cy="365125"/>
          </a:xfrm>
        </p:spPr>
        <p:txBody>
          <a:bodyPr/>
          <a:lstStyle>
            <a:lvl1pPr>
              <a:defRPr sz="1400">
                <a:latin typeface="Arial" panose="020B0604020202020204" pitchFamily="34" charset="0"/>
                <a:cs typeface="Arial" panose="020B0604020202020204" pitchFamily="34" charset="0"/>
              </a:defRPr>
            </a:lvl1pPr>
          </a:lstStyle>
          <a:p>
            <a:r>
              <a:rPr lang="en-US"/>
              <a:t>Atanu Shome, CSE, KU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4240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262224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120340" y="268224"/>
            <a:ext cx="9384272" cy="884683"/>
          </a:xfrm>
        </p:spPr>
        <p:txBody>
          <a:bodyPr/>
          <a:lstStyle/>
          <a:p>
            <a:r>
              <a:rPr lang="en-US" dirty="0"/>
              <a:t>Click to edit Master title style</a:t>
            </a:r>
          </a:p>
        </p:txBody>
      </p:sp>
      <p:sp>
        <p:nvSpPr>
          <p:cNvPr id="3" name="Content Placeholder 2"/>
          <p:cNvSpPr>
            <a:spLocks noGrp="1"/>
          </p:cNvSpPr>
          <p:nvPr>
            <p:ph sz="half" idx="1"/>
          </p:nvPr>
        </p:nvSpPr>
        <p:spPr>
          <a:xfrm>
            <a:off x="2120340" y="1499616"/>
            <a:ext cx="4530787" cy="441160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973824" y="1499616"/>
            <a:ext cx="4530787" cy="44042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Atanu Shome, CSE, KU</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53711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Atanu Shome, CSE, KU</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183466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47580" y="357067"/>
            <a:ext cx="9657031" cy="864605"/>
          </a:xfr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en-US"/>
              <a:t>Atanu Shome, CSE, KU</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363962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Atanu Shome, CSE, KU</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251245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177487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Atanu Shome, CSE, KU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235DA5-1A7F-4DE4-AC05-DBD9155ADFF4}" type="slidenum">
              <a:rPr lang="en-US" smtClean="0"/>
              <a:t>‹#›</a:t>
            </a:fld>
            <a:endParaRPr lang="en-US"/>
          </a:p>
        </p:txBody>
      </p:sp>
    </p:spTree>
    <p:extLst>
      <p:ext uri="{BB962C8B-B14F-4D97-AF65-F5344CB8AC3E}">
        <p14:creationId xmlns:p14="http://schemas.microsoft.com/office/powerpoint/2010/main" val="266708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Atanu Shome, CSE, KU</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0235DA5-1A7F-4DE4-AC05-DBD9155ADFF4}" type="slidenum">
              <a:rPr lang="en-US" smtClean="0"/>
              <a:t>‹#›</a:t>
            </a:fld>
            <a:endParaRPr lang="en-US"/>
          </a:p>
        </p:txBody>
      </p:sp>
    </p:spTree>
    <p:extLst>
      <p:ext uri="{BB962C8B-B14F-4D97-AF65-F5344CB8AC3E}">
        <p14:creationId xmlns:p14="http://schemas.microsoft.com/office/powerpoint/2010/main" val="41113323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halderadhika91.medium.com/k-means-clustering-understanding-algorithm-with-animation-and-code-6e644993afa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6609-1E0D-FD5A-BA8A-B68A01F6FB1C}"/>
              </a:ext>
            </a:extLst>
          </p:cNvPr>
          <p:cNvSpPr>
            <a:spLocks noGrp="1"/>
          </p:cNvSpPr>
          <p:nvPr>
            <p:ph type="ctrTitle"/>
          </p:nvPr>
        </p:nvSpPr>
        <p:spPr/>
        <p:txBody>
          <a:bodyPr/>
          <a:lstStyle/>
          <a:p>
            <a:r>
              <a:rPr lang="en-US" dirty="0"/>
              <a:t>Lecture 16</a:t>
            </a:r>
          </a:p>
        </p:txBody>
      </p:sp>
      <p:sp>
        <p:nvSpPr>
          <p:cNvPr id="3" name="Subtitle 2">
            <a:extLst>
              <a:ext uri="{FF2B5EF4-FFF2-40B4-BE49-F238E27FC236}">
                <a16:creationId xmlns:a16="http://schemas.microsoft.com/office/drawing/2014/main" id="{1124F6AF-71CC-3979-7D52-D839FE76C8C4}"/>
              </a:ext>
            </a:extLst>
          </p:cNvPr>
          <p:cNvSpPr>
            <a:spLocks noGrp="1"/>
          </p:cNvSpPr>
          <p:nvPr>
            <p:ph type="subTitle" idx="1"/>
          </p:nvPr>
        </p:nvSpPr>
        <p:spPr/>
        <p:txBody>
          <a:bodyPr/>
          <a:lstStyle/>
          <a:p>
            <a:r>
              <a:rPr lang="en-US" dirty="0"/>
              <a:t>Machine Learning and Intro to Scikit Learn</a:t>
            </a:r>
          </a:p>
        </p:txBody>
      </p:sp>
    </p:spTree>
    <p:extLst>
      <p:ext uri="{BB962C8B-B14F-4D97-AF65-F5344CB8AC3E}">
        <p14:creationId xmlns:p14="http://schemas.microsoft.com/office/powerpoint/2010/main" val="71289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14FA-48E1-1ADC-32F7-5C61F51F086F}"/>
              </a:ext>
            </a:extLst>
          </p:cNvPr>
          <p:cNvSpPr>
            <a:spLocks noGrp="1"/>
          </p:cNvSpPr>
          <p:nvPr>
            <p:ph type="title"/>
          </p:nvPr>
        </p:nvSpPr>
        <p:spPr/>
        <p:txBody>
          <a:bodyPr/>
          <a:lstStyle/>
          <a:p>
            <a:r>
              <a:rPr lang="en-BD" dirty="0"/>
              <a:t>Regression Model</a:t>
            </a:r>
          </a:p>
        </p:txBody>
      </p:sp>
      <p:pic>
        <p:nvPicPr>
          <p:cNvPr id="6" name="Content Placeholder 5">
            <a:extLst>
              <a:ext uri="{FF2B5EF4-FFF2-40B4-BE49-F238E27FC236}">
                <a16:creationId xmlns:a16="http://schemas.microsoft.com/office/drawing/2014/main" id="{A3DB7A8D-D178-BB5C-7F7D-6D895C5E868C}"/>
              </a:ext>
            </a:extLst>
          </p:cNvPr>
          <p:cNvPicPr>
            <a:picLocks noGrp="1" noChangeAspect="1"/>
          </p:cNvPicPr>
          <p:nvPr>
            <p:ph idx="1"/>
          </p:nvPr>
        </p:nvPicPr>
        <p:blipFill>
          <a:blip r:embed="rId2"/>
          <a:stretch>
            <a:fillRect/>
          </a:stretch>
        </p:blipFill>
        <p:spPr>
          <a:xfrm>
            <a:off x="1765738" y="1139757"/>
            <a:ext cx="7815482" cy="5127694"/>
          </a:xfrm>
          <a:prstGeom prst="rect">
            <a:avLst/>
          </a:prstGeom>
        </p:spPr>
      </p:pic>
      <p:sp>
        <p:nvSpPr>
          <p:cNvPr id="4" name="Footer Placeholder 3">
            <a:extLst>
              <a:ext uri="{FF2B5EF4-FFF2-40B4-BE49-F238E27FC236}">
                <a16:creationId xmlns:a16="http://schemas.microsoft.com/office/drawing/2014/main" id="{D1A755D1-800A-AC2C-4A23-8D94644E836D}"/>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F09C6236-7D1F-DDB5-34AF-79F30DC348E0}"/>
              </a:ext>
            </a:extLst>
          </p:cNvPr>
          <p:cNvSpPr>
            <a:spLocks noGrp="1"/>
          </p:cNvSpPr>
          <p:nvPr>
            <p:ph type="sldNum" sz="quarter" idx="12"/>
          </p:nvPr>
        </p:nvSpPr>
        <p:spPr/>
        <p:txBody>
          <a:bodyPr/>
          <a:lstStyle/>
          <a:p>
            <a:fld id="{80235DA5-1A7F-4DE4-AC05-DBD9155ADFF4}" type="slidenum">
              <a:rPr lang="en-US" smtClean="0"/>
              <a:t>10</a:t>
            </a:fld>
            <a:endParaRPr lang="en-US"/>
          </a:p>
        </p:txBody>
      </p:sp>
      <p:sp>
        <p:nvSpPr>
          <p:cNvPr id="7" name="TextBox 6">
            <a:extLst>
              <a:ext uri="{FF2B5EF4-FFF2-40B4-BE49-F238E27FC236}">
                <a16:creationId xmlns:a16="http://schemas.microsoft.com/office/drawing/2014/main" id="{3F752206-963E-4CE6-2D9B-941E808DC38E}"/>
              </a:ext>
            </a:extLst>
          </p:cNvPr>
          <p:cNvSpPr txBox="1"/>
          <p:nvPr/>
        </p:nvSpPr>
        <p:spPr>
          <a:xfrm>
            <a:off x="9581220" y="2841627"/>
            <a:ext cx="1923393" cy="923330"/>
          </a:xfrm>
          <a:prstGeom prst="rect">
            <a:avLst/>
          </a:prstGeom>
          <a:noFill/>
        </p:spPr>
        <p:txBody>
          <a:bodyPr wrap="square" rtlCol="0">
            <a:spAutoFit/>
          </a:bodyPr>
          <a:lstStyle/>
          <a:p>
            <a:r>
              <a:rPr lang="en-BD" dirty="0"/>
              <a:t>Example: Brightness of a galay</a:t>
            </a:r>
          </a:p>
        </p:txBody>
      </p:sp>
    </p:spTree>
    <p:extLst>
      <p:ext uri="{BB962C8B-B14F-4D97-AF65-F5344CB8AC3E}">
        <p14:creationId xmlns:p14="http://schemas.microsoft.com/office/powerpoint/2010/main" val="105564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073A-DE70-3A7A-8151-275C29895E28}"/>
              </a:ext>
            </a:extLst>
          </p:cNvPr>
          <p:cNvSpPr>
            <a:spLocks noGrp="1"/>
          </p:cNvSpPr>
          <p:nvPr>
            <p:ph type="title"/>
          </p:nvPr>
        </p:nvSpPr>
        <p:spPr/>
        <p:txBody>
          <a:bodyPr/>
          <a:lstStyle/>
          <a:p>
            <a:r>
              <a:rPr lang="en-BD" dirty="0"/>
              <a:t>Clustering</a:t>
            </a:r>
          </a:p>
        </p:txBody>
      </p:sp>
      <p:pic>
        <p:nvPicPr>
          <p:cNvPr id="6" name="Content Placeholder 5">
            <a:extLst>
              <a:ext uri="{FF2B5EF4-FFF2-40B4-BE49-F238E27FC236}">
                <a16:creationId xmlns:a16="http://schemas.microsoft.com/office/drawing/2014/main" id="{9D27BC74-F3E7-54C4-8CF6-6B990864E6BD}"/>
              </a:ext>
            </a:extLst>
          </p:cNvPr>
          <p:cNvPicPr>
            <a:picLocks noGrp="1" noChangeAspect="1"/>
          </p:cNvPicPr>
          <p:nvPr>
            <p:ph idx="1"/>
          </p:nvPr>
        </p:nvPicPr>
        <p:blipFill>
          <a:blip r:embed="rId2"/>
          <a:stretch>
            <a:fillRect/>
          </a:stretch>
        </p:blipFill>
        <p:spPr>
          <a:xfrm>
            <a:off x="2406869" y="1069057"/>
            <a:ext cx="7972476" cy="5198393"/>
          </a:xfrm>
          <a:prstGeom prst="rect">
            <a:avLst/>
          </a:prstGeom>
        </p:spPr>
      </p:pic>
      <p:sp>
        <p:nvSpPr>
          <p:cNvPr id="4" name="Footer Placeholder 3">
            <a:extLst>
              <a:ext uri="{FF2B5EF4-FFF2-40B4-BE49-F238E27FC236}">
                <a16:creationId xmlns:a16="http://schemas.microsoft.com/office/drawing/2014/main" id="{E02A6640-2320-E9F5-CEA9-DC18FE634C3A}"/>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4DDE77F3-1C89-97F5-BA57-56C20C3BC51E}"/>
              </a:ext>
            </a:extLst>
          </p:cNvPr>
          <p:cNvSpPr>
            <a:spLocks noGrp="1"/>
          </p:cNvSpPr>
          <p:nvPr>
            <p:ph type="sldNum" sz="quarter" idx="12"/>
          </p:nvPr>
        </p:nvSpPr>
        <p:spPr/>
        <p:txBody>
          <a:bodyPr/>
          <a:lstStyle/>
          <a:p>
            <a:fld id="{80235DA5-1A7F-4DE4-AC05-DBD9155ADFF4}" type="slidenum">
              <a:rPr lang="en-US" smtClean="0"/>
              <a:t>11</a:t>
            </a:fld>
            <a:endParaRPr lang="en-US"/>
          </a:p>
        </p:txBody>
      </p:sp>
    </p:spTree>
    <p:extLst>
      <p:ext uri="{BB962C8B-B14F-4D97-AF65-F5344CB8AC3E}">
        <p14:creationId xmlns:p14="http://schemas.microsoft.com/office/powerpoint/2010/main" val="194456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2E90-FB47-373A-C594-467F23CD2434}"/>
              </a:ext>
            </a:extLst>
          </p:cNvPr>
          <p:cNvSpPr>
            <a:spLocks noGrp="1"/>
          </p:cNvSpPr>
          <p:nvPr>
            <p:ph type="title"/>
          </p:nvPr>
        </p:nvSpPr>
        <p:spPr/>
        <p:txBody>
          <a:bodyPr/>
          <a:lstStyle/>
          <a:p>
            <a:r>
              <a:rPr lang="en-BD" dirty="0"/>
              <a:t>K-means Clustering</a:t>
            </a:r>
          </a:p>
        </p:txBody>
      </p:sp>
      <p:sp>
        <p:nvSpPr>
          <p:cNvPr id="3" name="Content Placeholder 2">
            <a:extLst>
              <a:ext uri="{FF2B5EF4-FFF2-40B4-BE49-F238E27FC236}">
                <a16:creationId xmlns:a16="http://schemas.microsoft.com/office/drawing/2014/main" id="{DF24776C-CE3F-8275-4C11-8E675E3FEC29}"/>
              </a:ext>
            </a:extLst>
          </p:cNvPr>
          <p:cNvSpPr>
            <a:spLocks noGrp="1"/>
          </p:cNvSpPr>
          <p:nvPr>
            <p:ph idx="1"/>
          </p:nvPr>
        </p:nvSpPr>
        <p:spPr/>
        <p:txBody>
          <a:bodyPr/>
          <a:lstStyle/>
          <a:p>
            <a:r>
              <a:rPr lang="en-GB" dirty="0">
                <a:hlinkClick r:id="rId2"/>
              </a:rPr>
              <a:t>https://halderadhika91.medium.com/k-means-clustering-understanding-algorithm-with-animation-and-code-6e644993afab</a:t>
            </a:r>
            <a:endParaRPr lang="en-BD" dirty="0"/>
          </a:p>
        </p:txBody>
      </p:sp>
      <p:sp>
        <p:nvSpPr>
          <p:cNvPr id="4" name="Footer Placeholder 3">
            <a:extLst>
              <a:ext uri="{FF2B5EF4-FFF2-40B4-BE49-F238E27FC236}">
                <a16:creationId xmlns:a16="http://schemas.microsoft.com/office/drawing/2014/main" id="{DFBE1F42-8BB1-70C4-4E8D-21F922ACBD56}"/>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967B0FB2-D77A-0946-8E46-6426B7D56BED}"/>
              </a:ext>
            </a:extLst>
          </p:cNvPr>
          <p:cNvSpPr>
            <a:spLocks noGrp="1"/>
          </p:cNvSpPr>
          <p:nvPr>
            <p:ph type="sldNum" sz="quarter" idx="12"/>
          </p:nvPr>
        </p:nvSpPr>
        <p:spPr/>
        <p:txBody>
          <a:bodyPr/>
          <a:lstStyle/>
          <a:p>
            <a:fld id="{80235DA5-1A7F-4DE4-AC05-DBD9155ADFF4}" type="slidenum">
              <a:rPr lang="en-US" smtClean="0"/>
              <a:t>12</a:t>
            </a:fld>
            <a:endParaRPr lang="en-US"/>
          </a:p>
        </p:txBody>
      </p:sp>
    </p:spTree>
    <p:extLst>
      <p:ext uri="{BB962C8B-B14F-4D97-AF65-F5344CB8AC3E}">
        <p14:creationId xmlns:p14="http://schemas.microsoft.com/office/powerpoint/2010/main" val="3997904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D3DB-89D5-E21E-6122-63E7F6C72CCD}"/>
              </a:ext>
            </a:extLst>
          </p:cNvPr>
          <p:cNvSpPr>
            <a:spLocks noGrp="1"/>
          </p:cNvSpPr>
          <p:nvPr>
            <p:ph type="title"/>
          </p:nvPr>
        </p:nvSpPr>
        <p:spPr/>
        <p:txBody>
          <a:bodyPr/>
          <a:lstStyle/>
          <a:p>
            <a:r>
              <a:rPr lang="en-BD" dirty="0"/>
              <a:t>Dimensionality Reduction</a:t>
            </a:r>
          </a:p>
        </p:txBody>
      </p:sp>
      <p:pic>
        <p:nvPicPr>
          <p:cNvPr id="6" name="Content Placeholder 5">
            <a:extLst>
              <a:ext uri="{FF2B5EF4-FFF2-40B4-BE49-F238E27FC236}">
                <a16:creationId xmlns:a16="http://schemas.microsoft.com/office/drawing/2014/main" id="{6A563760-EA52-751F-D5F7-696E863A0A15}"/>
              </a:ext>
            </a:extLst>
          </p:cNvPr>
          <p:cNvPicPr>
            <a:picLocks noGrp="1" noChangeAspect="1"/>
          </p:cNvPicPr>
          <p:nvPr>
            <p:ph idx="1"/>
          </p:nvPr>
        </p:nvPicPr>
        <p:blipFill>
          <a:blip r:embed="rId2"/>
          <a:stretch>
            <a:fillRect/>
          </a:stretch>
        </p:blipFill>
        <p:spPr>
          <a:xfrm>
            <a:off x="2555081" y="1497012"/>
            <a:ext cx="8242300" cy="4711700"/>
          </a:xfrm>
          <a:prstGeom prst="rect">
            <a:avLst/>
          </a:prstGeom>
        </p:spPr>
      </p:pic>
      <p:sp>
        <p:nvSpPr>
          <p:cNvPr id="4" name="Footer Placeholder 3">
            <a:extLst>
              <a:ext uri="{FF2B5EF4-FFF2-40B4-BE49-F238E27FC236}">
                <a16:creationId xmlns:a16="http://schemas.microsoft.com/office/drawing/2014/main" id="{09308184-E51F-F423-B11F-C3DE9C44866A}"/>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DB562E48-9FB2-03D8-195F-C7281F9B7B12}"/>
              </a:ext>
            </a:extLst>
          </p:cNvPr>
          <p:cNvSpPr>
            <a:spLocks noGrp="1"/>
          </p:cNvSpPr>
          <p:nvPr>
            <p:ph type="sldNum" sz="quarter" idx="12"/>
          </p:nvPr>
        </p:nvSpPr>
        <p:spPr/>
        <p:txBody>
          <a:bodyPr/>
          <a:lstStyle/>
          <a:p>
            <a:fld id="{80235DA5-1A7F-4DE4-AC05-DBD9155ADFF4}" type="slidenum">
              <a:rPr lang="en-US" smtClean="0"/>
              <a:t>13</a:t>
            </a:fld>
            <a:endParaRPr lang="en-US"/>
          </a:p>
        </p:txBody>
      </p:sp>
    </p:spTree>
    <p:extLst>
      <p:ext uri="{BB962C8B-B14F-4D97-AF65-F5344CB8AC3E}">
        <p14:creationId xmlns:p14="http://schemas.microsoft.com/office/powerpoint/2010/main" val="276316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2436-30D8-8413-74D1-579CABCFC2F6}"/>
              </a:ext>
            </a:extLst>
          </p:cNvPr>
          <p:cNvSpPr>
            <a:spLocks noGrp="1"/>
          </p:cNvSpPr>
          <p:nvPr>
            <p:ph type="title"/>
          </p:nvPr>
        </p:nvSpPr>
        <p:spPr/>
        <p:txBody>
          <a:bodyPr>
            <a:normAutofit fontScale="90000"/>
          </a:bodyPr>
          <a:lstStyle/>
          <a:p>
            <a:r>
              <a:rPr lang="en-BD" dirty="0"/>
              <a:t>Manifold Learning – Dimensionality Reduction</a:t>
            </a:r>
          </a:p>
        </p:txBody>
      </p:sp>
      <p:pic>
        <p:nvPicPr>
          <p:cNvPr id="6" name="Content Placeholder 5">
            <a:extLst>
              <a:ext uri="{FF2B5EF4-FFF2-40B4-BE49-F238E27FC236}">
                <a16:creationId xmlns:a16="http://schemas.microsoft.com/office/drawing/2014/main" id="{6934B16E-59A7-645C-2652-2BA13F165CA3}"/>
              </a:ext>
            </a:extLst>
          </p:cNvPr>
          <p:cNvPicPr>
            <a:picLocks noGrp="1" noChangeAspect="1"/>
          </p:cNvPicPr>
          <p:nvPr>
            <p:ph idx="1"/>
          </p:nvPr>
        </p:nvPicPr>
        <p:blipFill>
          <a:blip r:embed="rId2"/>
          <a:stretch>
            <a:fillRect/>
          </a:stretch>
        </p:blipFill>
        <p:spPr>
          <a:xfrm>
            <a:off x="2370647" y="1221673"/>
            <a:ext cx="8256727" cy="5045778"/>
          </a:xfrm>
          <a:prstGeom prst="rect">
            <a:avLst/>
          </a:prstGeom>
        </p:spPr>
      </p:pic>
      <p:sp>
        <p:nvSpPr>
          <p:cNvPr id="4" name="Footer Placeholder 3">
            <a:extLst>
              <a:ext uri="{FF2B5EF4-FFF2-40B4-BE49-F238E27FC236}">
                <a16:creationId xmlns:a16="http://schemas.microsoft.com/office/drawing/2014/main" id="{B0003096-2D65-FAA3-CB8B-CBC2A8E2F56D}"/>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69770AFD-A45F-5B6A-1423-540AD859A588}"/>
              </a:ext>
            </a:extLst>
          </p:cNvPr>
          <p:cNvSpPr>
            <a:spLocks noGrp="1"/>
          </p:cNvSpPr>
          <p:nvPr>
            <p:ph type="sldNum" sz="quarter" idx="12"/>
          </p:nvPr>
        </p:nvSpPr>
        <p:spPr/>
        <p:txBody>
          <a:bodyPr/>
          <a:lstStyle/>
          <a:p>
            <a:fld id="{80235DA5-1A7F-4DE4-AC05-DBD9155ADFF4}" type="slidenum">
              <a:rPr lang="en-US" smtClean="0"/>
              <a:t>14</a:t>
            </a:fld>
            <a:endParaRPr lang="en-US"/>
          </a:p>
        </p:txBody>
      </p:sp>
    </p:spTree>
    <p:extLst>
      <p:ext uri="{BB962C8B-B14F-4D97-AF65-F5344CB8AC3E}">
        <p14:creationId xmlns:p14="http://schemas.microsoft.com/office/powerpoint/2010/main" val="196653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B65C-1A6D-A342-C8B1-A6076140B43E}"/>
              </a:ext>
            </a:extLst>
          </p:cNvPr>
          <p:cNvSpPr>
            <a:spLocks noGrp="1"/>
          </p:cNvSpPr>
          <p:nvPr>
            <p:ph type="title"/>
          </p:nvPr>
        </p:nvSpPr>
        <p:spPr/>
        <p:txBody>
          <a:bodyPr/>
          <a:lstStyle/>
          <a:p>
            <a:r>
              <a:rPr lang="en-BD" dirty="0"/>
              <a:t>Task To Do</a:t>
            </a:r>
          </a:p>
        </p:txBody>
      </p:sp>
      <p:sp>
        <p:nvSpPr>
          <p:cNvPr id="3" name="Content Placeholder 2">
            <a:extLst>
              <a:ext uri="{FF2B5EF4-FFF2-40B4-BE49-F238E27FC236}">
                <a16:creationId xmlns:a16="http://schemas.microsoft.com/office/drawing/2014/main" id="{B613C526-B35D-0AFD-31C0-7A1D656A70F9}"/>
              </a:ext>
            </a:extLst>
          </p:cNvPr>
          <p:cNvSpPr>
            <a:spLocks noGrp="1"/>
          </p:cNvSpPr>
          <p:nvPr>
            <p:ph idx="1"/>
          </p:nvPr>
        </p:nvSpPr>
        <p:spPr/>
        <p:txBody>
          <a:bodyPr>
            <a:normAutofit/>
          </a:bodyPr>
          <a:lstStyle/>
          <a:p>
            <a:r>
              <a:rPr lang="en-BD" sz="3200" b="1" dirty="0"/>
              <a:t>Can you find out examples to match these categories? Search or Think of some examples.</a:t>
            </a:r>
          </a:p>
        </p:txBody>
      </p:sp>
      <p:sp>
        <p:nvSpPr>
          <p:cNvPr id="4" name="Footer Placeholder 3">
            <a:extLst>
              <a:ext uri="{FF2B5EF4-FFF2-40B4-BE49-F238E27FC236}">
                <a16:creationId xmlns:a16="http://schemas.microsoft.com/office/drawing/2014/main" id="{307BE2A6-1A94-C00C-9B01-F3B8F4DDA94C}"/>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F24726E8-1910-ACA8-CE31-8FF2C8727DA0}"/>
              </a:ext>
            </a:extLst>
          </p:cNvPr>
          <p:cNvSpPr>
            <a:spLocks noGrp="1"/>
          </p:cNvSpPr>
          <p:nvPr>
            <p:ph type="sldNum" sz="quarter" idx="12"/>
          </p:nvPr>
        </p:nvSpPr>
        <p:spPr/>
        <p:txBody>
          <a:bodyPr/>
          <a:lstStyle/>
          <a:p>
            <a:fld id="{80235DA5-1A7F-4DE4-AC05-DBD9155ADFF4}" type="slidenum">
              <a:rPr lang="en-US" smtClean="0"/>
              <a:t>15</a:t>
            </a:fld>
            <a:endParaRPr lang="en-US"/>
          </a:p>
        </p:txBody>
      </p:sp>
    </p:spTree>
    <p:extLst>
      <p:ext uri="{BB962C8B-B14F-4D97-AF65-F5344CB8AC3E}">
        <p14:creationId xmlns:p14="http://schemas.microsoft.com/office/powerpoint/2010/main" val="208504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CCEFF-2102-C170-1D95-1E15A0AAA7A5}"/>
              </a:ext>
            </a:extLst>
          </p:cNvPr>
          <p:cNvSpPr>
            <a:spLocks noGrp="1"/>
          </p:cNvSpPr>
          <p:nvPr>
            <p:ph type="ftr" sz="quarter" idx="11"/>
          </p:nvPr>
        </p:nvSpPr>
        <p:spPr/>
        <p:txBody>
          <a:bodyPr/>
          <a:lstStyle/>
          <a:p>
            <a:r>
              <a:rPr lang="en-US"/>
              <a:t>Atanu Shome, CSE, KU</a:t>
            </a:r>
          </a:p>
        </p:txBody>
      </p:sp>
      <p:sp>
        <p:nvSpPr>
          <p:cNvPr id="3" name="Slide Number Placeholder 2">
            <a:extLst>
              <a:ext uri="{FF2B5EF4-FFF2-40B4-BE49-F238E27FC236}">
                <a16:creationId xmlns:a16="http://schemas.microsoft.com/office/drawing/2014/main" id="{EBC3F4E7-0580-0741-2400-FAC5E0ABAA7C}"/>
              </a:ext>
            </a:extLst>
          </p:cNvPr>
          <p:cNvSpPr>
            <a:spLocks noGrp="1"/>
          </p:cNvSpPr>
          <p:nvPr>
            <p:ph type="sldNum" sz="quarter" idx="12"/>
          </p:nvPr>
        </p:nvSpPr>
        <p:spPr/>
        <p:txBody>
          <a:bodyPr/>
          <a:lstStyle/>
          <a:p>
            <a:fld id="{80235DA5-1A7F-4DE4-AC05-DBD9155ADFF4}" type="slidenum">
              <a:rPr lang="en-US" smtClean="0"/>
              <a:t>16</a:t>
            </a:fld>
            <a:endParaRPr lang="en-US"/>
          </a:p>
        </p:txBody>
      </p:sp>
      <p:sp>
        <p:nvSpPr>
          <p:cNvPr id="4" name="TextBox 3">
            <a:extLst>
              <a:ext uri="{FF2B5EF4-FFF2-40B4-BE49-F238E27FC236}">
                <a16:creationId xmlns:a16="http://schemas.microsoft.com/office/drawing/2014/main" id="{17901D6E-1F70-7914-101C-8BD2AF6F439A}"/>
              </a:ext>
            </a:extLst>
          </p:cNvPr>
          <p:cNvSpPr txBox="1"/>
          <p:nvPr/>
        </p:nvSpPr>
        <p:spPr>
          <a:xfrm rot="20542253">
            <a:off x="3420110" y="2480441"/>
            <a:ext cx="4977645" cy="110799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BD"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PPLE CHANCERY" panose="03020702040506060504" pitchFamily="66" charset="-79"/>
                <a:cs typeface="APPLE CHANCERY" panose="03020702040506060504" pitchFamily="66" charset="-79"/>
              </a:rPr>
              <a:t>SciKit Learn</a:t>
            </a:r>
          </a:p>
        </p:txBody>
      </p:sp>
    </p:spTree>
    <p:extLst>
      <p:ext uri="{BB962C8B-B14F-4D97-AF65-F5344CB8AC3E}">
        <p14:creationId xmlns:p14="http://schemas.microsoft.com/office/powerpoint/2010/main" val="3351830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6114-3592-166A-DDD1-8D29E8E63C19}"/>
              </a:ext>
            </a:extLst>
          </p:cNvPr>
          <p:cNvSpPr>
            <a:spLocks noGrp="1"/>
          </p:cNvSpPr>
          <p:nvPr>
            <p:ph type="title"/>
          </p:nvPr>
        </p:nvSpPr>
        <p:spPr/>
        <p:txBody>
          <a:bodyPr/>
          <a:lstStyle/>
          <a:p>
            <a:r>
              <a:rPr lang="en-BD" dirty="0"/>
              <a:t>SciKit Learn</a:t>
            </a:r>
          </a:p>
        </p:txBody>
      </p:sp>
      <p:sp>
        <p:nvSpPr>
          <p:cNvPr id="3" name="Content Placeholder 2">
            <a:extLst>
              <a:ext uri="{FF2B5EF4-FFF2-40B4-BE49-F238E27FC236}">
                <a16:creationId xmlns:a16="http://schemas.microsoft.com/office/drawing/2014/main" id="{D25DE80A-769B-460E-A7E5-B9FE881CE3F5}"/>
              </a:ext>
            </a:extLst>
          </p:cNvPr>
          <p:cNvSpPr>
            <a:spLocks noGrp="1"/>
          </p:cNvSpPr>
          <p:nvPr>
            <p:ph idx="1"/>
          </p:nvPr>
        </p:nvSpPr>
        <p:spPr/>
        <p:txBody>
          <a:bodyPr>
            <a:normAutofit/>
          </a:bodyPr>
          <a:lstStyle/>
          <a:p>
            <a:r>
              <a:rPr lang="en-BD" sz="2800" dirty="0"/>
              <a:t>Before that</a:t>
            </a:r>
          </a:p>
          <a:p>
            <a:r>
              <a:rPr lang="en-BD" sz="2800" dirty="0"/>
              <a:t>[n_samples, n_features]</a:t>
            </a:r>
          </a:p>
          <a:p>
            <a:r>
              <a:rPr lang="en-GB" sz="2800" dirty="0"/>
              <a:t>T</a:t>
            </a:r>
            <a:r>
              <a:rPr lang="en-BD" sz="2800" dirty="0"/>
              <a:t>arget ”y” / Dependent variable</a:t>
            </a:r>
          </a:p>
        </p:txBody>
      </p:sp>
      <p:sp>
        <p:nvSpPr>
          <p:cNvPr id="4" name="Footer Placeholder 3">
            <a:extLst>
              <a:ext uri="{FF2B5EF4-FFF2-40B4-BE49-F238E27FC236}">
                <a16:creationId xmlns:a16="http://schemas.microsoft.com/office/drawing/2014/main" id="{3B1E1B50-1E9E-5FD7-64E7-BA427C5B3BB0}"/>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62627104-E743-2956-0342-8CAF69AA2F0D}"/>
              </a:ext>
            </a:extLst>
          </p:cNvPr>
          <p:cNvSpPr>
            <a:spLocks noGrp="1"/>
          </p:cNvSpPr>
          <p:nvPr>
            <p:ph type="sldNum" sz="quarter" idx="12"/>
          </p:nvPr>
        </p:nvSpPr>
        <p:spPr/>
        <p:txBody>
          <a:bodyPr/>
          <a:lstStyle/>
          <a:p>
            <a:fld id="{80235DA5-1A7F-4DE4-AC05-DBD9155ADFF4}" type="slidenum">
              <a:rPr lang="en-US" smtClean="0"/>
              <a:t>17</a:t>
            </a:fld>
            <a:endParaRPr lang="en-US"/>
          </a:p>
        </p:txBody>
      </p:sp>
      <p:pic>
        <p:nvPicPr>
          <p:cNvPr id="6" name="Picture 5">
            <a:extLst>
              <a:ext uri="{FF2B5EF4-FFF2-40B4-BE49-F238E27FC236}">
                <a16:creationId xmlns:a16="http://schemas.microsoft.com/office/drawing/2014/main" id="{0366F03C-EF5C-5E79-3A40-21F24263E9DC}"/>
              </a:ext>
            </a:extLst>
          </p:cNvPr>
          <p:cNvPicPr>
            <a:picLocks noChangeAspect="1"/>
          </p:cNvPicPr>
          <p:nvPr/>
        </p:nvPicPr>
        <p:blipFill>
          <a:blip r:embed="rId2"/>
          <a:stretch>
            <a:fillRect/>
          </a:stretch>
        </p:blipFill>
        <p:spPr>
          <a:xfrm>
            <a:off x="2476435" y="3212918"/>
            <a:ext cx="7772400" cy="3556239"/>
          </a:xfrm>
          <a:prstGeom prst="rect">
            <a:avLst/>
          </a:prstGeom>
        </p:spPr>
      </p:pic>
    </p:spTree>
    <p:extLst>
      <p:ext uri="{BB962C8B-B14F-4D97-AF65-F5344CB8AC3E}">
        <p14:creationId xmlns:p14="http://schemas.microsoft.com/office/powerpoint/2010/main" val="2619485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560E-7B46-C801-94CD-60E828BF0942}"/>
              </a:ext>
            </a:extLst>
          </p:cNvPr>
          <p:cNvSpPr>
            <a:spLocks noGrp="1"/>
          </p:cNvSpPr>
          <p:nvPr>
            <p:ph type="title"/>
          </p:nvPr>
        </p:nvSpPr>
        <p:spPr/>
        <p:txBody>
          <a:bodyPr/>
          <a:lstStyle/>
          <a:p>
            <a:r>
              <a:rPr lang="en-GB" dirty="0"/>
              <a:t>Separate Feature Matrix and Target Array</a:t>
            </a:r>
            <a:endParaRPr lang="en-BD" dirty="0"/>
          </a:p>
        </p:txBody>
      </p:sp>
      <p:sp>
        <p:nvSpPr>
          <p:cNvPr id="3" name="Content Placeholder 2">
            <a:extLst>
              <a:ext uri="{FF2B5EF4-FFF2-40B4-BE49-F238E27FC236}">
                <a16:creationId xmlns:a16="http://schemas.microsoft.com/office/drawing/2014/main" id="{2652C0B1-3FD3-041C-D02F-4553A17DE94E}"/>
              </a:ext>
            </a:extLst>
          </p:cNvPr>
          <p:cNvSpPr>
            <a:spLocks noGrp="1"/>
          </p:cNvSpPr>
          <p:nvPr>
            <p:ph idx="1"/>
          </p:nvPr>
        </p:nvSpPr>
        <p:spPr/>
        <p:txBody>
          <a:bodyPr>
            <a:normAutofit/>
          </a:bodyPr>
          <a:lstStyle/>
          <a:p>
            <a:r>
              <a:rPr lang="en-GB" sz="2800" dirty="0" err="1">
                <a:solidFill>
                  <a:srgbClr val="0070C0"/>
                </a:solidFill>
                <a:latin typeface="Courier" pitchFamily="2" charset="0"/>
              </a:rPr>
              <a:t>X_iris</a:t>
            </a:r>
            <a:r>
              <a:rPr lang="en-GB" sz="2800" dirty="0">
                <a:solidFill>
                  <a:srgbClr val="0070C0"/>
                </a:solidFill>
                <a:latin typeface="Courier" pitchFamily="2" charset="0"/>
              </a:rPr>
              <a:t> = </a:t>
            </a:r>
            <a:r>
              <a:rPr lang="en-GB" sz="2800" dirty="0" err="1">
                <a:solidFill>
                  <a:srgbClr val="0070C0"/>
                </a:solidFill>
                <a:latin typeface="Courier" pitchFamily="2" charset="0"/>
              </a:rPr>
              <a:t>iris.drop</a:t>
            </a:r>
            <a:r>
              <a:rPr lang="en-GB" sz="2800" dirty="0">
                <a:solidFill>
                  <a:srgbClr val="0070C0"/>
                </a:solidFill>
                <a:latin typeface="Courier" pitchFamily="2" charset="0"/>
              </a:rPr>
              <a:t>('species', axis=1)</a:t>
            </a:r>
          </a:p>
          <a:p>
            <a:r>
              <a:rPr lang="en-GB" sz="2800" dirty="0" err="1">
                <a:solidFill>
                  <a:srgbClr val="0070C0"/>
                </a:solidFill>
                <a:latin typeface="Courier" pitchFamily="2" charset="0"/>
              </a:rPr>
              <a:t>y_iris</a:t>
            </a:r>
            <a:r>
              <a:rPr lang="en-GB" sz="2800" dirty="0">
                <a:solidFill>
                  <a:srgbClr val="0070C0"/>
                </a:solidFill>
                <a:latin typeface="Courier" pitchFamily="2" charset="0"/>
              </a:rPr>
              <a:t> = iris['species']</a:t>
            </a:r>
            <a:endParaRPr lang="en-BD" sz="2800" dirty="0">
              <a:solidFill>
                <a:srgbClr val="0070C0"/>
              </a:solidFill>
              <a:latin typeface="Courier" pitchFamily="2" charset="0"/>
            </a:endParaRPr>
          </a:p>
        </p:txBody>
      </p:sp>
      <p:sp>
        <p:nvSpPr>
          <p:cNvPr id="4" name="Footer Placeholder 3">
            <a:extLst>
              <a:ext uri="{FF2B5EF4-FFF2-40B4-BE49-F238E27FC236}">
                <a16:creationId xmlns:a16="http://schemas.microsoft.com/office/drawing/2014/main" id="{8BC0ADCB-C973-F9CE-1F28-B9E7156669F4}"/>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6EAF6379-232F-057D-C24A-D23153D3ADFC}"/>
              </a:ext>
            </a:extLst>
          </p:cNvPr>
          <p:cNvSpPr>
            <a:spLocks noGrp="1"/>
          </p:cNvSpPr>
          <p:nvPr>
            <p:ph type="sldNum" sz="quarter" idx="12"/>
          </p:nvPr>
        </p:nvSpPr>
        <p:spPr/>
        <p:txBody>
          <a:bodyPr/>
          <a:lstStyle/>
          <a:p>
            <a:fld id="{80235DA5-1A7F-4DE4-AC05-DBD9155ADFF4}" type="slidenum">
              <a:rPr lang="en-US" smtClean="0"/>
              <a:t>18</a:t>
            </a:fld>
            <a:endParaRPr lang="en-US"/>
          </a:p>
        </p:txBody>
      </p:sp>
    </p:spTree>
    <p:extLst>
      <p:ext uri="{BB962C8B-B14F-4D97-AF65-F5344CB8AC3E}">
        <p14:creationId xmlns:p14="http://schemas.microsoft.com/office/powerpoint/2010/main" val="182525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C191-111E-1032-8859-917620330DD1}"/>
              </a:ext>
            </a:extLst>
          </p:cNvPr>
          <p:cNvSpPr>
            <a:spLocks noGrp="1"/>
          </p:cNvSpPr>
          <p:nvPr>
            <p:ph type="title"/>
          </p:nvPr>
        </p:nvSpPr>
        <p:spPr/>
        <p:txBody>
          <a:bodyPr/>
          <a:lstStyle/>
          <a:p>
            <a:r>
              <a:rPr lang="en-BD" dirty="0"/>
              <a:t>Basic Steps for SciKit Learn</a:t>
            </a:r>
          </a:p>
        </p:txBody>
      </p:sp>
      <p:sp>
        <p:nvSpPr>
          <p:cNvPr id="3" name="Content Placeholder 2">
            <a:extLst>
              <a:ext uri="{FF2B5EF4-FFF2-40B4-BE49-F238E27FC236}">
                <a16:creationId xmlns:a16="http://schemas.microsoft.com/office/drawing/2014/main" id="{0D17840D-6263-C961-4489-C83E61FBA1A8}"/>
              </a:ext>
            </a:extLst>
          </p:cNvPr>
          <p:cNvSpPr>
            <a:spLocks noGrp="1"/>
          </p:cNvSpPr>
          <p:nvPr>
            <p:ph idx="1"/>
          </p:nvPr>
        </p:nvSpPr>
        <p:spPr>
          <a:xfrm>
            <a:off x="1847580" y="1152907"/>
            <a:ext cx="9657032" cy="5251125"/>
          </a:xfrm>
        </p:spPr>
        <p:txBody>
          <a:bodyPr>
            <a:normAutofit lnSpcReduction="10000"/>
          </a:bodyPr>
          <a:lstStyle/>
          <a:p>
            <a:pPr marL="457200" indent="-457200">
              <a:buFont typeface="+mj-lt"/>
              <a:buAutoNum type="arabicPeriod"/>
            </a:pPr>
            <a:r>
              <a:rPr lang="en-GB" sz="2400" dirty="0"/>
              <a:t>Choose a class of model by importing the appropriate estimator class from Scikit- Learn.</a:t>
            </a:r>
          </a:p>
          <a:p>
            <a:pPr marL="457200" indent="-457200">
              <a:buFont typeface="+mj-lt"/>
              <a:buAutoNum type="arabicPeriod"/>
            </a:pPr>
            <a:r>
              <a:rPr lang="en-GB" sz="2400" dirty="0"/>
              <a:t>Choose model hyperparameters by instantiating this class with desired values.</a:t>
            </a:r>
          </a:p>
          <a:p>
            <a:pPr marL="457200" indent="-457200">
              <a:buFont typeface="+mj-lt"/>
              <a:buAutoNum type="arabicPeriod"/>
            </a:pPr>
            <a:r>
              <a:rPr lang="en-GB" sz="2400" dirty="0"/>
              <a:t>Arrange data into a features matrix and target vector following the discussion from before.</a:t>
            </a:r>
          </a:p>
          <a:p>
            <a:pPr marL="457200" indent="-457200">
              <a:buFont typeface="+mj-lt"/>
              <a:buAutoNum type="arabicPeriod"/>
            </a:pPr>
            <a:r>
              <a:rPr lang="en-GB" sz="2400" dirty="0"/>
              <a:t>Fit the model to your data by calling the fit() method of the model instance.</a:t>
            </a:r>
          </a:p>
          <a:p>
            <a:pPr marL="457200" indent="-457200">
              <a:buFont typeface="+mj-lt"/>
              <a:buAutoNum type="arabicPeriod"/>
            </a:pPr>
            <a:r>
              <a:rPr lang="en-GB" sz="2400" dirty="0"/>
              <a:t>Apply the model to new data:</a:t>
            </a:r>
          </a:p>
          <a:p>
            <a:pPr lvl="1"/>
            <a:r>
              <a:rPr lang="en-GB" sz="2400" dirty="0"/>
              <a:t> For supervised learning, often we predict labels for unknown data using the predict() method.</a:t>
            </a:r>
          </a:p>
          <a:p>
            <a:pPr lvl="1"/>
            <a:r>
              <a:rPr lang="en-GB" sz="2400" dirty="0"/>
              <a:t> For unsupervised learning, we often transform or infer properties of the data using the transform() or predict() method.</a:t>
            </a:r>
            <a:endParaRPr lang="en-BD" sz="2400" dirty="0"/>
          </a:p>
        </p:txBody>
      </p:sp>
      <p:sp>
        <p:nvSpPr>
          <p:cNvPr id="4" name="Footer Placeholder 3">
            <a:extLst>
              <a:ext uri="{FF2B5EF4-FFF2-40B4-BE49-F238E27FC236}">
                <a16:creationId xmlns:a16="http://schemas.microsoft.com/office/drawing/2014/main" id="{E2B24F36-C48B-A6FF-771B-8F0C862B14FA}"/>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4209F329-4B67-9396-8C59-3B77C93D2CAF}"/>
              </a:ext>
            </a:extLst>
          </p:cNvPr>
          <p:cNvSpPr>
            <a:spLocks noGrp="1"/>
          </p:cNvSpPr>
          <p:nvPr>
            <p:ph type="sldNum" sz="quarter" idx="12"/>
          </p:nvPr>
        </p:nvSpPr>
        <p:spPr/>
        <p:txBody>
          <a:bodyPr/>
          <a:lstStyle/>
          <a:p>
            <a:fld id="{80235DA5-1A7F-4DE4-AC05-DBD9155ADFF4}" type="slidenum">
              <a:rPr lang="en-US" smtClean="0"/>
              <a:t>19</a:t>
            </a:fld>
            <a:endParaRPr lang="en-US"/>
          </a:p>
        </p:txBody>
      </p:sp>
    </p:spTree>
    <p:extLst>
      <p:ext uri="{BB962C8B-B14F-4D97-AF65-F5344CB8AC3E}">
        <p14:creationId xmlns:p14="http://schemas.microsoft.com/office/powerpoint/2010/main" val="113491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79E3-423F-2BA5-FF45-C22C1E9BCDE0}"/>
              </a:ext>
            </a:extLst>
          </p:cNvPr>
          <p:cNvSpPr>
            <a:spLocks noGrp="1"/>
          </p:cNvSpPr>
          <p:nvPr>
            <p:ph type="title"/>
          </p:nvPr>
        </p:nvSpPr>
        <p:spPr/>
        <p:txBody>
          <a:bodyPr/>
          <a:lstStyle/>
          <a:p>
            <a:r>
              <a:rPr lang="en-US" dirty="0"/>
              <a:t>Learning Objectives Today</a:t>
            </a:r>
          </a:p>
        </p:txBody>
      </p:sp>
      <p:sp>
        <p:nvSpPr>
          <p:cNvPr id="3" name="Content Placeholder 2">
            <a:extLst>
              <a:ext uri="{FF2B5EF4-FFF2-40B4-BE49-F238E27FC236}">
                <a16:creationId xmlns:a16="http://schemas.microsoft.com/office/drawing/2014/main" id="{86631757-1F6A-2CCF-1032-C2A5F020C0A3}"/>
              </a:ext>
            </a:extLst>
          </p:cNvPr>
          <p:cNvSpPr>
            <a:spLocks noGrp="1"/>
          </p:cNvSpPr>
          <p:nvPr>
            <p:ph idx="1"/>
          </p:nvPr>
        </p:nvSpPr>
        <p:spPr/>
        <p:txBody>
          <a:bodyPr>
            <a:normAutofit/>
          </a:bodyPr>
          <a:lstStyle/>
          <a:p>
            <a:r>
              <a:rPr lang="en-US" sz="2400" dirty="0"/>
              <a:t>Machine Learning</a:t>
            </a:r>
          </a:p>
          <a:p>
            <a:r>
              <a:rPr lang="en-US" sz="2400" dirty="0"/>
              <a:t>Machine Learning Categories</a:t>
            </a:r>
          </a:p>
          <a:p>
            <a:r>
              <a:rPr lang="en-US" sz="2400" dirty="0" err="1"/>
              <a:t>SciKit</a:t>
            </a:r>
            <a:r>
              <a:rPr lang="en-US" sz="2400" dirty="0"/>
              <a:t> Learn</a:t>
            </a:r>
          </a:p>
          <a:p>
            <a:pPr lvl="1"/>
            <a:r>
              <a:rPr lang="en-US" sz="2400" dirty="0"/>
              <a:t>Linear Regression</a:t>
            </a:r>
          </a:p>
          <a:p>
            <a:pPr lvl="1"/>
            <a:r>
              <a:rPr lang="en-US" sz="2400" dirty="0"/>
              <a:t>Dimensionality Reduction</a:t>
            </a:r>
          </a:p>
          <a:p>
            <a:pPr lvl="1"/>
            <a:r>
              <a:rPr lang="en-US" sz="2400" dirty="0"/>
              <a:t>Clustering</a:t>
            </a:r>
          </a:p>
        </p:txBody>
      </p:sp>
      <p:sp>
        <p:nvSpPr>
          <p:cNvPr id="4" name="Footer Placeholder 3">
            <a:extLst>
              <a:ext uri="{FF2B5EF4-FFF2-40B4-BE49-F238E27FC236}">
                <a16:creationId xmlns:a16="http://schemas.microsoft.com/office/drawing/2014/main" id="{ED40C029-83C9-398C-1AFC-5B5D969DF6E6}"/>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E6D25ACD-9846-6522-2D6E-C82662F68F89}"/>
              </a:ext>
            </a:extLst>
          </p:cNvPr>
          <p:cNvSpPr>
            <a:spLocks noGrp="1"/>
          </p:cNvSpPr>
          <p:nvPr>
            <p:ph type="sldNum" sz="quarter" idx="12"/>
          </p:nvPr>
        </p:nvSpPr>
        <p:spPr/>
        <p:txBody>
          <a:bodyPr/>
          <a:lstStyle/>
          <a:p>
            <a:fld id="{80235DA5-1A7F-4DE4-AC05-DBD9155ADFF4}" type="slidenum">
              <a:rPr lang="en-US" smtClean="0"/>
              <a:t>2</a:t>
            </a:fld>
            <a:endParaRPr lang="en-US"/>
          </a:p>
        </p:txBody>
      </p:sp>
    </p:spTree>
    <p:extLst>
      <p:ext uri="{BB962C8B-B14F-4D97-AF65-F5344CB8AC3E}">
        <p14:creationId xmlns:p14="http://schemas.microsoft.com/office/powerpoint/2010/main" val="4098296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99ED-51AB-25BA-C309-C9187F70A32F}"/>
              </a:ext>
            </a:extLst>
          </p:cNvPr>
          <p:cNvSpPr>
            <a:spLocks noGrp="1"/>
          </p:cNvSpPr>
          <p:nvPr>
            <p:ph type="title"/>
          </p:nvPr>
        </p:nvSpPr>
        <p:spPr/>
        <p:txBody>
          <a:bodyPr/>
          <a:lstStyle/>
          <a:p>
            <a:r>
              <a:rPr lang="en-BD" dirty="0"/>
              <a:t>Linear Regression with SciKit</a:t>
            </a:r>
          </a:p>
        </p:txBody>
      </p:sp>
      <p:pic>
        <p:nvPicPr>
          <p:cNvPr id="6" name="Content Placeholder 5">
            <a:extLst>
              <a:ext uri="{FF2B5EF4-FFF2-40B4-BE49-F238E27FC236}">
                <a16:creationId xmlns:a16="http://schemas.microsoft.com/office/drawing/2014/main" id="{F7187E2C-191F-54DD-959D-321BB2ECA69F}"/>
              </a:ext>
            </a:extLst>
          </p:cNvPr>
          <p:cNvPicPr>
            <a:picLocks noGrp="1" noChangeAspect="1"/>
          </p:cNvPicPr>
          <p:nvPr>
            <p:ph idx="1"/>
          </p:nvPr>
        </p:nvPicPr>
        <p:blipFill>
          <a:blip r:embed="rId2"/>
          <a:stretch>
            <a:fillRect/>
          </a:stretch>
        </p:blipFill>
        <p:spPr>
          <a:xfrm>
            <a:off x="2491447" y="1168400"/>
            <a:ext cx="8369300" cy="4521200"/>
          </a:xfrm>
          <a:prstGeom prst="rect">
            <a:avLst/>
          </a:prstGeom>
        </p:spPr>
      </p:pic>
      <p:sp>
        <p:nvSpPr>
          <p:cNvPr id="4" name="Footer Placeholder 3">
            <a:extLst>
              <a:ext uri="{FF2B5EF4-FFF2-40B4-BE49-F238E27FC236}">
                <a16:creationId xmlns:a16="http://schemas.microsoft.com/office/drawing/2014/main" id="{7B4C7122-20A4-FB48-B339-B659D6E490BD}"/>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1F13EDC5-9B34-072B-174E-43E329B0A48D}"/>
              </a:ext>
            </a:extLst>
          </p:cNvPr>
          <p:cNvSpPr>
            <a:spLocks noGrp="1"/>
          </p:cNvSpPr>
          <p:nvPr>
            <p:ph type="sldNum" sz="quarter" idx="12"/>
          </p:nvPr>
        </p:nvSpPr>
        <p:spPr/>
        <p:txBody>
          <a:bodyPr/>
          <a:lstStyle/>
          <a:p>
            <a:fld id="{80235DA5-1A7F-4DE4-AC05-DBD9155ADFF4}" type="slidenum">
              <a:rPr lang="en-US" smtClean="0"/>
              <a:t>20</a:t>
            </a:fld>
            <a:endParaRPr lang="en-US"/>
          </a:p>
        </p:txBody>
      </p:sp>
      <p:sp>
        <p:nvSpPr>
          <p:cNvPr id="8" name="TextBox 7">
            <a:extLst>
              <a:ext uri="{FF2B5EF4-FFF2-40B4-BE49-F238E27FC236}">
                <a16:creationId xmlns:a16="http://schemas.microsoft.com/office/drawing/2014/main" id="{3C29F268-4925-71F6-1EDC-9DE73A619753}"/>
              </a:ext>
            </a:extLst>
          </p:cNvPr>
          <p:cNvSpPr txBox="1"/>
          <p:nvPr/>
        </p:nvSpPr>
        <p:spPr>
          <a:xfrm>
            <a:off x="2962276" y="5793047"/>
            <a:ext cx="9229724" cy="707886"/>
          </a:xfrm>
          <a:prstGeom prst="rect">
            <a:avLst/>
          </a:prstGeom>
          <a:noFill/>
        </p:spPr>
        <p:txBody>
          <a:bodyPr wrap="square">
            <a:spAutoFit/>
          </a:bodyPr>
          <a:lstStyle/>
          <a:p>
            <a:r>
              <a:rPr lang="en-GB" sz="2000" b="1" dirty="0">
                <a:solidFill>
                  <a:srgbClr val="0070C0"/>
                </a:solidFill>
                <a:effectLst/>
                <a:latin typeface="Courier" pitchFamily="2" charset="0"/>
              </a:rPr>
              <a:t>from </a:t>
            </a:r>
            <a:r>
              <a:rPr lang="en-GB" sz="2000" b="1" dirty="0" err="1">
                <a:solidFill>
                  <a:srgbClr val="0070C0"/>
                </a:solidFill>
                <a:effectLst/>
                <a:latin typeface="Courier" pitchFamily="2" charset="0"/>
              </a:rPr>
              <a:t>sklearn.linear_model</a:t>
            </a:r>
            <a:r>
              <a:rPr lang="en-GB" sz="2000" b="1" dirty="0">
                <a:solidFill>
                  <a:srgbClr val="0070C0"/>
                </a:solidFill>
                <a:effectLst/>
                <a:latin typeface="Courier" pitchFamily="2" charset="0"/>
              </a:rPr>
              <a:t> import </a:t>
            </a:r>
            <a:r>
              <a:rPr lang="en-GB" sz="2000" dirty="0" err="1">
                <a:solidFill>
                  <a:srgbClr val="0070C0"/>
                </a:solidFill>
                <a:effectLst/>
                <a:latin typeface="Courier" pitchFamily="2" charset="0"/>
              </a:rPr>
              <a:t>LinearRegression</a:t>
            </a:r>
            <a:br>
              <a:rPr lang="en-GB" sz="2000" dirty="0">
                <a:solidFill>
                  <a:srgbClr val="0070C0"/>
                </a:solidFill>
                <a:effectLst/>
                <a:latin typeface="Courier" pitchFamily="2" charset="0"/>
              </a:rPr>
            </a:br>
            <a:endParaRPr lang="en-GB" sz="2000" dirty="0">
              <a:solidFill>
                <a:srgbClr val="0070C0"/>
              </a:solidFill>
              <a:effectLst/>
              <a:latin typeface="Courier" pitchFamily="2" charset="0"/>
            </a:endParaRPr>
          </a:p>
        </p:txBody>
      </p:sp>
    </p:spTree>
    <p:extLst>
      <p:ext uri="{BB962C8B-B14F-4D97-AF65-F5344CB8AC3E}">
        <p14:creationId xmlns:p14="http://schemas.microsoft.com/office/powerpoint/2010/main" val="341781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ED79A-9571-2B56-1CCB-2E5478C40460}"/>
              </a:ext>
            </a:extLst>
          </p:cNvPr>
          <p:cNvSpPr>
            <a:spLocks noGrp="1"/>
          </p:cNvSpPr>
          <p:nvPr>
            <p:ph idx="1"/>
          </p:nvPr>
        </p:nvSpPr>
        <p:spPr>
          <a:xfrm rot="20521107">
            <a:off x="1847580" y="2610231"/>
            <a:ext cx="9657032" cy="1433132"/>
          </a:xfrm>
        </p:spPr>
        <p:style>
          <a:lnRef idx="1">
            <a:schemeClr val="accent2"/>
          </a:lnRef>
          <a:fillRef idx="3">
            <a:schemeClr val="accent2"/>
          </a:fillRef>
          <a:effectRef idx="2">
            <a:schemeClr val="accent2"/>
          </a:effectRef>
          <a:fontRef idx="minor">
            <a:schemeClr val="lt1"/>
          </a:fontRef>
        </p:style>
        <p:txBody>
          <a:bodyPr>
            <a:normAutofit/>
          </a:bodyPr>
          <a:lstStyle/>
          <a:p>
            <a:pPr marL="0" indent="0">
              <a:buNone/>
            </a:pPr>
            <a:r>
              <a:rPr lang="en-GB" sz="4400" dirty="0">
                <a:effectLst/>
                <a:latin typeface="MinionPro"/>
              </a:rPr>
              <a:t>How many model components would we like to use? </a:t>
            </a:r>
            <a:endParaRPr lang="en-GB" sz="4800" dirty="0"/>
          </a:p>
          <a:p>
            <a:endParaRPr lang="en-BD" sz="4800" dirty="0"/>
          </a:p>
        </p:txBody>
      </p:sp>
      <p:sp>
        <p:nvSpPr>
          <p:cNvPr id="4" name="Footer Placeholder 3">
            <a:extLst>
              <a:ext uri="{FF2B5EF4-FFF2-40B4-BE49-F238E27FC236}">
                <a16:creationId xmlns:a16="http://schemas.microsoft.com/office/drawing/2014/main" id="{F824A395-397A-F34D-6AAA-906DA4FD6BE7}"/>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C08E4BD1-CFA2-2FFB-E415-9FF763BA5E49}"/>
              </a:ext>
            </a:extLst>
          </p:cNvPr>
          <p:cNvSpPr>
            <a:spLocks noGrp="1"/>
          </p:cNvSpPr>
          <p:nvPr>
            <p:ph type="sldNum" sz="quarter" idx="12"/>
          </p:nvPr>
        </p:nvSpPr>
        <p:spPr/>
        <p:txBody>
          <a:bodyPr/>
          <a:lstStyle/>
          <a:p>
            <a:fld id="{80235DA5-1A7F-4DE4-AC05-DBD9155ADFF4}" type="slidenum">
              <a:rPr lang="en-US" smtClean="0"/>
              <a:t>21</a:t>
            </a:fld>
            <a:endParaRPr lang="en-US"/>
          </a:p>
        </p:txBody>
      </p:sp>
    </p:spTree>
    <p:extLst>
      <p:ext uri="{BB962C8B-B14F-4D97-AF65-F5344CB8AC3E}">
        <p14:creationId xmlns:p14="http://schemas.microsoft.com/office/powerpoint/2010/main" val="2076390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6785-6483-CD0C-BB38-C117B531DA24}"/>
              </a:ext>
            </a:extLst>
          </p:cNvPr>
          <p:cNvSpPr>
            <a:spLocks noGrp="1"/>
          </p:cNvSpPr>
          <p:nvPr>
            <p:ph type="title"/>
          </p:nvPr>
        </p:nvSpPr>
        <p:spPr/>
        <p:txBody>
          <a:bodyPr/>
          <a:lstStyle/>
          <a:p>
            <a:r>
              <a:rPr lang="en-BD" dirty="0"/>
              <a:t>Array Shape for Linear Regression</a:t>
            </a:r>
          </a:p>
        </p:txBody>
      </p:sp>
      <p:pic>
        <p:nvPicPr>
          <p:cNvPr id="6" name="Content Placeholder 5">
            <a:extLst>
              <a:ext uri="{FF2B5EF4-FFF2-40B4-BE49-F238E27FC236}">
                <a16:creationId xmlns:a16="http://schemas.microsoft.com/office/drawing/2014/main" id="{B8F97ACB-E0F1-E44D-9849-78EDD8E251F9}"/>
              </a:ext>
            </a:extLst>
          </p:cNvPr>
          <p:cNvPicPr>
            <a:picLocks noGrp="1" noChangeAspect="1"/>
          </p:cNvPicPr>
          <p:nvPr>
            <p:ph idx="1"/>
          </p:nvPr>
        </p:nvPicPr>
        <p:blipFill>
          <a:blip r:embed="rId2"/>
          <a:stretch>
            <a:fillRect/>
          </a:stretch>
        </p:blipFill>
        <p:spPr>
          <a:xfrm>
            <a:off x="2552636" y="2296107"/>
            <a:ext cx="8376917" cy="2463799"/>
          </a:xfrm>
          <a:prstGeom prst="rect">
            <a:avLst/>
          </a:prstGeom>
        </p:spPr>
      </p:pic>
      <p:sp>
        <p:nvSpPr>
          <p:cNvPr id="4" name="Footer Placeholder 3">
            <a:extLst>
              <a:ext uri="{FF2B5EF4-FFF2-40B4-BE49-F238E27FC236}">
                <a16:creationId xmlns:a16="http://schemas.microsoft.com/office/drawing/2014/main" id="{22322090-08C4-93B8-EF0C-77BCDEDD5668}"/>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DC047B14-7D82-64F8-B651-36E6D91A9457}"/>
              </a:ext>
            </a:extLst>
          </p:cNvPr>
          <p:cNvSpPr>
            <a:spLocks noGrp="1"/>
          </p:cNvSpPr>
          <p:nvPr>
            <p:ph type="sldNum" sz="quarter" idx="12"/>
          </p:nvPr>
        </p:nvSpPr>
        <p:spPr/>
        <p:txBody>
          <a:bodyPr/>
          <a:lstStyle/>
          <a:p>
            <a:fld id="{80235DA5-1A7F-4DE4-AC05-DBD9155ADFF4}" type="slidenum">
              <a:rPr lang="en-US" smtClean="0"/>
              <a:t>22</a:t>
            </a:fld>
            <a:endParaRPr lang="en-US"/>
          </a:p>
        </p:txBody>
      </p:sp>
      <p:sp>
        <p:nvSpPr>
          <p:cNvPr id="7" name="TextBox 6">
            <a:extLst>
              <a:ext uri="{FF2B5EF4-FFF2-40B4-BE49-F238E27FC236}">
                <a16:creationId xmlns:a16="http://schemas.microsoft.com/office/drawing/2014/main" id="{8F06EC10-697F-CC72-F044-DCF3B0CC3A97}"/>
              </a:ext>
            </a:extLst>
          </p:cNvPr>
          <p:cNvSpPr txBox="1"/>
          <p:nvPr/>
        </p:nvSpPr>
        <p:spPr>
          <a:xfrm rot="20954913">
            <a:off x="6348527" y="4699859"/>
            <a:ext cx="5532284"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BD" b="1" dirty="0"/>
              <a:t>Check Lecture16_Scripts1.ipynb for more details</a:t>
            </a:r>
          </a:p>
        </p:txBody>
      </p:sp>
    </p:spTree>
    <p:extLst>
      <p:ext uri="{BB962C8B-B14F-4D97-AF65-F5344CB8AC3E}">
        <p14:creationId xmlns:p14="http://schemas.microsoft.com/office/powerpoint/2010/main" val="373471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46BF-1F61-E232-0F81-4EB68848658E}"/>
              </a:ext>
            </a:extLst>
          </p:cNvPr>
          <p:cNvSpPr>
            <a:spLocks noGrp="1"/>
          </p:cNvSpPr>
          <p:nvPr>
            <p:ph type="title"/>
          </p:nvPr>
        </p:nvSpPr>
        <p:spPr/>
        <p:txBody>
          <a:bodyPr/>
          <a:lstStyle/>
          <a:p>
            <a:r>
              <a:rPr lang="en-BD" dirty="0"/>
              <a:t>Linear Rigression</a:t>
            </a:r>
          </a:p>
        </p:txBody>
      </p:sp>
      <p:sp>
        <p:nvSpPr>
          <p:cNvPr id="3" name="Content Placeholder 2">
            <a:extLst>
              <a:ext uri="{FF2B5EF4-FFF2-40B4-BE49-F238E27FC236}">
                <a16:creationId xmlns:a16="http://schemas.microsoft.com/office/drawing/2014/main" id="{539DEEC1-853A-E6C8-FB41-0390544CD7CE}"/>
              </a:ext>
            </a:extLst>
          </p:cNvPr>
          <p:cNvSpPr>
            <a:spLocks noGrp="1"/>
          </p:cNvSpPr>
          <p:nvPr>
            <p:ph idx="1"/>
          </p:nvPr>
        </p:nvSpPr>
        <p:spPr/>
        <p:txBody>
          <a:bodyPr/>
          <a:lstStyle/>
          <a:p>
            <a:r>
              <a:rPr lang="en-GB" sz="2400" b="0" i="0" u="none" strike="noStrike" dirty="0" err="1">
                <a:solidFill>
                  <a:srgbClr val="0070C0"/>
                </a:solidFill>
                <a:effectLst/>
                <a:latin typeface="Courier" pitchFamily="2" charset="0"/>
              </a:rPr>
              <a:t>model.fit</a:t>
            </a:r>
            <a:r>
              <a:rPr lang="en-GB" sz="2400" b="0" i="0" u="none" strike="noStrike" dirty="0">
                <a:solidFill>
                  <a:srgbClr val="0070C0"/>
                </a:solidFill>
                <a:effectLst/>
                <a:latin typeface="Courier" pitchFamily="2" charset="0"/>
              </a:rPr>
              <a:t>(X, y)</a:t>
            </a:r>
          </a:p>
          <a:p>
            <a:endParaRPr lang="en-BD" sz="2400" dirty="0">
              <a:solidFill>
                <a:srgbClr val="0070C0"/>
              </a:solidFill>
              <a:latin typeface="Courier" pitchFamily="2" charset="0"/>
            </a:endParaRPr>
          </a:p>
          <a:p>
            <a:r>
              <a:rPr lang="en-GB" sz="2400" b="0" i="0" u="none" strike="noStrike" dirty="0" err="1">
                <a:solidFill>
                  <a:srgbClr val="0070C0"/>
                </a:solidFill>
                <a:effectLst/>
                <a:latin typeface="Courier" pitchFamily="2" charset="0"/>
              </a:rPr>
              <a:t>yfit</a:t>
            </a:r>
            <a:r>
              <a:rPr lang="en-GB" sz="2400" b="0" i="0" u="none" strike="noStrike" dirty="0">
                <a:solidFill>
                  <a:srgbClr val="0070C0"/>
                </a:solidFill>
                <a:effectLst/>
                <a:latin typeface="Courier" pitchFamily="2" charset="0"/>
              </a:rPr>
              <a:t> = </a:t>
            </a:r>
            <a:r>
              <a:rPr lang="en-GB" sz="2400" b="0" i="0" u="none" strike="noStrike" dirty="0" err="1">
                <a:solidFill>
                  <a:srgbClr val="0070C0"/>
                </a:solidFill>
                <a:effectLst/>
                <a:latin typeface="Courier" pitchFamily="2" charset="0"/>
              </a:rPr>
              <a:t>model.predict</a:t>
            </a:r>
            <a:r>
              <a:rPr lang="en-GB" sz="2400" b="0" i="0" u="none" strike="noStrike" dirty="0">
                <a:solidFill>
                  <a:srgbClr val="0070C0"/>
                </a:solidFill>
                <a:effectLst/>
                <a:latin typeface="Courier" pitchFamily="2" charset="0"/>
              </a:rPr>
              <a:t>(</a:t>
            </a:r>
            <a:r>
              <a:rPr lang="en-GB" sz="2400" b="0" i="0" u="none" strike="noStrike" dirty="0" err="1">
                <a:solidFill>
                  <a:srgbClr val="0070C0"/>
                </a:solidFill>
                <a:effectLst/>
                <a:latin typeface="Courier" pitchFamily="2" charset="0"/>
              </a:rPr>
              <a:t>Xfit</a:t>
            </a:r>
            <a:r>
              <a:rPr lang="en-GB" sz="2400" b="0" i="0" u="none" strike="noStrike" dirty="0">
                <a:solidFill>
                  <a:srgbClr val="0070C0"/>
                </a:solidFill>
                <a:effectLst/>
                <a:latin typeface="Courier" pitchFamily="2" charset="0"/>
              </a:rPr>
              <a:t>)</a:t>
            </a:r>
          </a:p>
          <a:p>
            <a:endParaRPr lang="en-GB" sz="2400" dirty="0">
              <a:solidFill>
                <a:srgbClr val="0070C0"/>
              </a:solidFill>
              <a:latin typeface="Courier" pitchFamily="2" charset="0"/>
            </a:endParaRPr>
          </a:p>
          <a:p>
            <a:endParaRPr lang="en-GB" sz="2400" b="0" i="0" u="none" strike="noStrike" dirty="0">
              <a:solidFill>
                <a:srgbClr val="0070C0"/>
              </a:solidFill>
              <a:effectLst/>
              <a:latin typeface="Courier" pitchFamily="2" charset="0"/>
            </a:endParaRPr>
          </a:p>
          <a:p>
            <a:endParaRPr lang="en-BD" dirty="0"/>
          </a:p>
        </p:txBody>
      </p:sp>
      <p:sp>
        <p:nvSpPr>
          <p:cNvPr id="4" name="Footer Placeholder 3">
            <a:extLst>
              <a:ext uri="{FF2B5EF4-FFF2-40B4-BE49-F238E27FC236}">
                <a16:creationId xmlns:a16="http://schemas.microsoft.com/office/drawing/2014/main" id="{071D79FA-094B-6E92-2C14-F8C030A269F5}"/>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D5225175-8A76-1B4B-B1FF-F4738EF9249D}"/>
              </a:ext>
            </a:extLst>
          </p:cNvPr>
          <p:cNvSpPr>
            <a:spLocks noGrp="1"/>
          </p:cNvSpPr>
          <p:nvPr>
            <p:ph type="sldNum" sz="quarter" idx="12"/>
          </p:nvPr>
        </p:nvSpPr>
        <p:spPr/>
        <p:txBody>
          <a:bodyPr/>
          <a:lstStyle/>
          <a:p>
            <a:fld id="{80235DA5-1A7F-4DE4-AC05-DBD9155ADFF4}" type="slidenum">
              <a:rPr lang="en-US" smtClean="0"/>
              <a:t>23</a:t>
            </a:fld>
            <a:endParaRPr lang="en-US"/>
          </a:p>
        </p:txBody>
      </p:sp>
      <p:sp>
        <p:nvSpPr>
          <p:cNvPr id="6" name="TextBox 5">
            <a:extLst>
              <a:ext uri="{FF2B5EF4-FFF2-40B4-BE49-F238E27FC236}">
                <a16:creationId xmlns:a16="http://schemas.microsoft.com/office/drawing/2014/main" id="{8DF5AAD0-4C54-DF99-09AA-3D94D7665DE9}"/>
              </a:ext>
            </a:extLst>
          </p:cNvPr>
          <p:cNvSpPr txBox="1"/>
          <p:nvPr/>
        </p:nvSpPr>
        <p:spPr>
          <a:xfrm rot="20954913">
            <a:off x="3909954" y="4365450"/>
            <a:ext cx="5532284"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BD" b="1" dirty="0"/>
              <a:t>Check Lecture16_Scripts1.ipynb for more details</a:t>
            </a:r>
          </a:p>
        </p:txBody>
      </p:sp>
    </p:spTree>
    <p:extLst>
      <p:ext uri="{BB962C8B-B14F-4D97-AF65-F5344CB8AC3E}">
        <p14:creationId xmlns:p14="http://schemas.microsoft.com/office/powerpoint/2010/main" val="1563340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12A3-90F9-B7F3-F6CB-02A4CDEF8F7B}"/>
              </a:ext>
            </a:extLst>
          </p:cNvPr>
          <p:cNvSpPr>
            <a:spLocks noGrp="1"/>
          </p:cNvSpPr>
          <p:nvPr>
            <p:ph type="title"/>
          </p:nvPr>
        </p:nvSpPr>
        <p:spPr/>
        <p:txBody>
          <a:bodyPr/>
          <a:lstStyle/>
          <a:p>
            <a:r>
              <a:rPr lang="en-BD" dirty="0"/>
              <a:t>Scikit Learn for Classification</a:t>
            </a:r>
          </a:p>
        </p:txBody>
      </p:sp>
      <p:sp>
        <p:nvSpPr>
          <p:cNvPr id="3" name="Content Placeholder 2">
            <a:extLst>
              <a:ext uri="{FF2B5EF4-FFF2-40B4-BE49-F238E27FC236}">
                <a16:creationId xmlns:a16="http://schemas.microsoft.com/office/drawing/2014/main" id="{CD448D57-EFC7-6A67-2ACF-701B803AA99C}"/>
              </a:ext>
            </a:extLst>
          </p:cNvPr>
          <p:cNvSpPr>
            <a:spLocks noGrp="1"/>
          </p:cNvSpPr>
          <p:nvPr>
            <p:ph idx="1"/>
          </p:nvPr>
        </p:nvSpPr>
        <p:spPr/>
        <p:txBody>
          <a:bodyPr/>
          <a:lstStyle/>
          <a:p>
            <a:r>
              <a:rPr lang="en-GB" dirty="0">
                <a:solidFill>
                  <a:srgbClr val="0070C0"/>
                </a:solidFill>
                <a:latin typeface="Courier" pitchFamily="2" charset="0"/>
              </a:rPr>
              <a:t>from </a:t>
            </a:r>
            <a:r>
              <a:rPr lang="en-GB" dirty="0" err="1">
                <a:solidFill>
                  <a:srgbClr val="0070C0"/>
                </a:solidFill>
                <a:latin typeface="Courier" pitchFamily="2" charset="0"/>
              </a:rPr>
              <a:t>sklearn.model_selection</a:t>
            </a:r>
            <a:r>
              <a:rPr lang="en-GB" dirty="0">
                <a:solidFill>
                  <a:srgbClr val="0070C0"/>
                </a:solidFill>
                <a:latin typeface="Courier" pitchFamily="2" charset="0"/>
              </a:rPr>
              <a:t> import </a:t>
            </a:r>
            <a:r>
              <a:rPr lang="en-GB" dirty="0" err="1">
                <a:solidFill>
                  <a:srgbClr val="0070C0"/>
                </a:solidFill>
                <a:latin typeface="Courier" pitchFamily="2" charset="0"/>
              </a:rPr>
              <a:t>train_test_split</a:t>
            </a:r>
            <a:endParaRPr lang="en-GB" dirty="0">
              <a:solidFill>
                <a:srgbClr val="0070C0"/>
              </a:solidFill>
              <a:latin typeface="Courier" pitchFamily="2" charset="0"/>
            </a:endParaRPr>
          </a:p>
          <a:p>
            <a:r>
              <a:rPr lang="en-GB" dirty="0" err="1">
                <a:solidFill>
                  <a:srgbClr val="0070C0"/>
                </a:solidFill>
                <a:latin typeface="Courier" pitchFamily="2" charset="0"/>
              </a:rPr>
              <a:t>Xtrain</a:t>
            </a:r>
            <a:r>
              <a:rPr lang="en-GB" dirty="0">
                <a:solidFill>
                  <a:srgbClr val="0070C0"/>
                </a:solidFill>
                <a:latin typeface="Courier" pitchFamily="2" charset="0"/>
              </a:rPr>
              <a:t>, </a:t>
            </a:r>
            <a:r>
              <a:rPr lang="en-GB" dirty="0" err="1">
                <a:solidFill>
                  <a:srgbClr val="0070C0"/>
                </a:solidFill>
                <a:latin typeface="Courier" pitchFamily="2" charset="0"/>
              </a:rPr>
              <a:t>Xtest</a:t>
            </a:r>
            <a:r>
              <a:rPr lang="en-GB" dirty="0">
                <a:solidFill>
                  <a:srgbClr val="0070C0"/>
                </a:solidFill>
                <a:latin typeface="Courier" pitchFamily="2" charset="0"/>
              </a:rPr>
              <a:t>, </a:t>
            </a:r>
            <a:r>
              <a:rPr lang="en-GB" dirty="0" err="1">
                <a:solidFill>
                  <a:srgbClr val="0070C0"/>
                </a:solidFill>
                <a:latin typeface="Courier" pitchFamily="2" charset="0"/>
              </a:rPr>
              <a:t>ytrain</a:t>
            </a:r>
            <a:r>
              <a:rPr lang="en-GB" dirty="0">
                <a:solidFill>
                  <a:srgbClr val="0070C0"/>
                </a:solidFill>
                <a:latin typeface="Courier" pitchFamily="2" charset="0"/>
              </a:rPr>
              <a:t>, </a:t>
            </a:r>
            <a:r>
              <a:rPr lang="en-GB" dirty="0" err="1">
                <a:solidFill>
                  <a:srgbClr val="0070C0"/>
                </a:solidFill>
                <a:latin typeface="Courier" pitchFamily="2" charset="0"/>
              </a:rPr>
              <a:t>ytest</a:t>
            </a:r>
            <a:r>
              <a:rPr lang="en-GB" dirty="0">
                <a:solidFill>
                  <a:srgbClr val="0070C0"/>
                </a:solidFill>
                <a:latin typeface="Courier" pitchFamily="2" charset="0"/>
              </a:rPr>
              <a:t> = </a:t>
            </a:r>
            <a:r>
              <a:rPr lang="en-GB" dirty="0" err="1">
                <a:solidFill>
                  <a:srgbClr val="0070C0"/>
                </a:solidFill>
                <a:latin typeface="Courier" pitchFamily="2" charset="0"/>
              </a:rPr>
              <a:t>train_test_split</a:t>
            </a:r>
            <a:r>
              <a:rPr lang="en-GB" dirty="0">
                <a:solidFill>
                  <a:srgbClr val="0070C0"/>
                </a:solidFill>
                <a:latin typeface="Courier" pitchFamily="2" charset="0"/>
              </a:rPr>
              <a:t>(</a:t>
            </a:r>
            <a:r>
              <a:rPr lang="en-GB" dirty="0" err="1">
                <a:solidFill>
                  <a:srgbClr val="0070C0"/>
                </a:solidFill>
                <a:latin typeface="Courier" pitchFamily="2" charset="0"/>
              </a:rPr>
              <a:t>X_iris</a:t>
            </a:r>
            <a:r>
              <a:rPr lang="en-GB" dirty="0">
                <a:solidFill>
                  <a:srgbClr val="0070C0"/>
                </a:solidFill>
                <a:latin typeface="Courier" pitchFamily="2" charset="0"/>
              </a:rPr>
              <a:t>, </a:t>
            </a:r>
            <a:r>
              <a:rPr lang="en-GB" dirty="0" err="1">
                <a:solidFill>
                  <a:srgbClr val="0070C0"/>
                </a:solidFill>
                <a:latin typeface="Courier" pitchFamily="2" charset="0"/>
              </a:rPr>
              <a:t>y_iris</a:t>
            </a:r>
            <a:r>
              <a:rPr lang="en-GB" dirty="0">
                <a:solidFill>
                  <a:srgbClr val="0070C0"/>
                </a:solidFill>
                <a:latin typeface="Courier" pitchFamily="2" charset="0"/>
              </a:rPr>
              <a:t>, </a:t>
            </a:r>
            <a:r>
              <a:rPr lang="en-GB" dirty="0" err="1">
                <a:solidFill>
                  <a:srgbClr val="0070C0"/>
                </a:solidFill>
                <a:latin typeface="Courier" pitchFamily="2" charset="0"/>
              </a:rPr>
              <a:t>random_state</a:t>
            </a:r>
            <a:r>
              <a:rPr lang="en-GB" dirty="0">
                <a:solidFill>
                  <a:srgbClr val="0070C0"/>
                </a:solidFill>
                <a:latin typeface="Courier" pitchFamily="2" charset="0"/>
              </a:rPr>
              <a:t>=1, </a:t>
            </a:r>
            <a:r>
              <a:rPr lang="en-GB" dirty="0" err="1">
                <a:solidFill>
                  <a:srgbClr val="0070C0"/>
                </a:solidFill>
                <a:latin typeface="Courier" pitchFamily="2" charset="0"/>
              </a:rPr>
              <a:t>test_size</a:t>
            </a:r>
            <a:r>
              <a:rPr lang="en-GB" dirty="0">
                <a:solidFill>
                  <a:srgbClr val="0070C0"/>
                </a:solidFill>
                <a:latin typeface="Courier" pitchFamily="2" charset="0"/>
              </a:rPr>
              <a:t>=0.10)</a:t>
            </a:r>
          </a:p>
          <a:p>
            <a:endParaRPr lang="en-GB" dirty="0">
              <a:solidFill>
                <a:srgbClr val="0070C0"/>
              </a:solidFill>
              <a:latin typeface="Courier" pitchFamily="2" charset="0"/>
            </a:endParaRPr>
          </a:p>
          <a:p>
            <a:r>
              <a:rPr lang="en-GB" dirty="0">
                <a:solidFill>
                  <a:srgbClr val="0070C0"/>
                </a:solidFill>
                <a:latin typeface="Courier" pitchFamily="2" charset="0"/>
              </a:rPr>
              <a:t>from </a:t>
            </a:r>
            <a:r>
              <a:rPr lang="en-GB" dirty="0" err="1">
                <a:solidFill>
                  <a:srgbClr val="0070C0"/>
                </a:solidFill>
                <a:latin typeface="Courier" pitchFamily="2" charset="0"/>
              </a:rPr>
              <a:t>sklearn.naive_bayes</a:t>
            </a:r>
            <a:r>
              <a:rPr lang="en-GB" dirty="0">
                <a:solidFill>
                  <a:srgbClr val="0070C0"/>
                </a:solidFill>
                <a:latin typeface="Courier" pitchFamily="2" charset="0"/>
              </a:rPr>
              <a:t> import </a:t>
            </a:r>
            <a:r>
              <a:rPr lang="en-GB" dirty="0" err="1">
                <a:solidFill>
                  <a:srgbClr val="0070C0"/>
                </a:solidFill>
                <a:latin typeface="Courier" pitchFamily="2" charset="0"/>
              </a:rPr>
              <a:t>GaussianNB</a:t>
            </a:r>
            <a:endParaRPr lang="en-GB" dirty="0">
              <a:solidFill>
                <a:srgbClr val="0070C0"/>
              </a:solidFill>
              <a:latin typeface="Courier" pitchFamily="2" charset="0"/>
            </a:endParaRPr>
          </a:p>
          <a:p>
            <a:r>
              <a:rPr lang="en-GB" dirty="0">
                <a:solidFill>
                  <a:srgbClr val="0070C0"/>
                </a:solidFill>
                <a:latin typeface="Courier" pitchFamily="2" charset="0"/>
              </a:rPr>
              <a:t>model = </a:t>
            </a:r>
            <a:r>
              <a:rPr lang="en-GB" dirty="0" err="1">
                <a:solidFill>
                  <a:srgbClr val="0070C0"/>
                </a:solidFill>
                <a:latin typeface="Courier" pitchFamily="2" charset="0"/>
              </a:rPr>
              <a:t>GaussianNB</a:t>
            </a:r>
            <a:r>
              <a:rPr lang="en-GB" dirty="0">
                <a:solidFill>
                  <a:srgbClr val="0070C0"/>
                </a:solidFill>
                <a:latin typeface="Courier" pitchFamily="2" charset="0"/>
              </a:rPr>
              <a:t>()</a:t>
            </a:r>
          </a:p>
          <a:p>
            <a:r>
              <a:rPr lang="en-GB" dirty="0" err="1">
                <a:solidFill>
                  <a:srgbClr val="0070C0"/>
                </a:solidFill>
                <a:latin typeface="Courier" pitchFamily="2" charset="0"/>
              </a:rPr>
              <a:t>model.fit</a:t>
            </a:r>
            <a:r>
              <a:rPr lang="en-GB" dirty="0">
                <a:solidFill>
                  <a:srgbClr val="0070C0"/>
                </a:solidFill>
                <a:latin typeface="Courier" pitchFamily="2" charset="0"/>
              </a:rPr>
              <a:t>(</a:t>
            </a:r>
            <a:r>
              <a:rPr lang="en-GB" dirty="0" err="1">
                <a:solidFill>
                  <a:srgbClr val="0070C0"/>
                </a:solidFill>
                <a:latin typeface="Courier" pitchFamily="2" charset="0"/>
              </a:rPr>
              <a:t>Xtrain</a:t>
            </a:r>
            <a:r>
              <a:rPr lang="en-GB" dirty="0">
                <a:solidFill>
                  <a:srgbClr val="0070C0"/>
                </a:solidFill>
                <a:latin typeface="Courier" pitchFamily="2" charset="0"/>
              </a:rPr>
              <a:t>, </a:t>
            </a:r>
            <a:r>
              <a:rPr lang="en-GB" dirty="0" err="1">
                <a:solidFill>
                  <a:srgbClr val="0070C0"/>
                </a:solidFill>
                <a:latin typeface="Courier" pitchFamily="2" charset="0"/>
              </a:rPr>
              <a:t>ytrain</a:t>
            </a:r>
            <a:r>
              <a:rPr lang="en-GB" dirty="0">
                <a:solidFill>
                  <a:srgbClr val="0070C0"/>
                </a:solidFill>
                <a:latin typeface="Courier" pitchFamily="2" charset="0"/>
              </a:rPr>
              <a:t>)</a:t>
            </a:r>
          </a:p>
          <a:p>
            <a:r>
              <a:rPr lang="en-GB" dirty="0" err="1">
                <a:solidFill>
                  <a:srgbClr val="0070C0"/>
                </a:solidFill>
                <a:latin typeface="Courier" pitchFamily="2" charset="0"/>
              </a:rPr>
              <a:t>y_model</a:t>
            </a:r>
            <a:r>
              <a:rPr lang="en-GB" dirty="0">
                <a:solidFill>
                  <a:srgbClr val="0070C0"/>
                </a:solidFill>
                <a:latin typeface="Courier" pitchFamily="2" charset="0"/>
              </a:rPr>
              <a:t> = </a:t>
            </a:r>
            <a:r>
              <a:rPr lang="en-GB" dirty="0" err="1">
                <a:solidFill>
                  <a:srgbClr val="0070C0"/>
                </a:solidFill>
                <a:latin typeface="Courier" pitchFamily="2" charset="0"/>
              </a:rPr>
              <a:t>model.predict</a:t>
            </a:r>
            <a:r>
              <a:rPr lang="en-GB" dirty="0">
                <a:solidFill>
                  <a:srgbClr val="0070C0"/>
                </a:solidFill>
                <a:latin typeface="Courier" pitchFamily="2" charset="0"/>
              </a:rPr>
              <a:t>(</a:t>
            </a:r>
            <a:r>
              <a:rPr lang="en-GB" dirty="0" err="1">
                <a:solidFill>
                  <a:srgbClr val="0070C0"/>
                </a:solidFill>
                <a:latin typeface="Courier" pitchFamily="2" charset="0"/>
              </a:rPr>
              <a:t>Xtest</a:t>
            </a:r>
            <a:r>
              <a:rPr lang="en-GB" dirty="0">
                <a:solidFill>
                  <a:srgbClr val="0070C0"/>
                </a:solidFill>
                <a:latin typeface="Courier" pitchFamily="2" charset="0"/>
              </a:rPr>
              <a:t>)</a:t>
            </a:r>
            <a:endParaRPr lang="en-BD" dirty="0">
              <a:solidFill>
                <a:srgbClr val="0070C0"/>
              </a:solidFill>
              <a:latin typeface="Courier" pitchFamily="2" charset="0"/>
            </a:endParaRPr>
          </a:p>
        </p:txBody>
      </p:sp>
      <p:sp>
        <p:nvSpPr>
          <p:cNvPr id="4" name="Footer Placeholder 3">
            <a:extLst>
              <a:ext uri="{FF2B5EF4-FFF2-40B4-BE49-F238E27FC236}">
                <a16:creationId xmlns:a16="http://schemas.microsoft.com/office/drawing/2014/main" id="{D59D578A-DBE5-B5EE-F1A9-87EFE5091692}"/>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FF02E7D3-C5AA-A644-0074-9481DFD2439A}"/>
              </a:ext>
            </a:extLst>
          </p:cNvPr>
          <p:cNvSpPr>
            <a:spLocks noGrp="1"/>
          </p:cNvSpPr>
          <p:nvPr>
            <p:ph type="sldNum" sz="quarter" idx="12"/>
          </p:nvPr>
        </p:nvSpPr>
        <p:spPr/>
        <p:txBody>
          <a:bodyPr/>
          <a:lstStyle/>
          <a:p>
            <a:fld id="{80235DA5-1A7F-4DE4-AC05-DBD9155ADFF4}" type="slidenum">
              <a:rPr lang="en-US" smtClean="0"/>
              <a:t>24</a:t>
            </a:fld>
            <a:endParaRPr lang="en-US"/>
          </a:p>
        </p:txBody>
      </p:sp>
      <p:sp>
        <p:nvSpPr>
          <p:cNvPr id="6" name="TextBox 5">
            <a:extLst>
              <a:ext uri="{FF2B5EF4-FFF2-40B4-BE49-F238E27FC236}">
                <a16:creationId xmlns:a16="http://schemas.microsoft.com/office/drawing/2014/main" id="{F1E9CC0A-8B82-795C-96DF-B09B656CCF3E}"/>
              </a:ext>
            </a:extLst>
          </p:cNvPr>
          <p:cNvSpPr txBox="1"/>
          <p:nvPr/>
        </p:nvSpPr>
        <p:spPr>
          <a:xfrm rot="20954913">
            <a:off x="4826244" y="5065538"/>
            <a:ext cx="5532284"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BD" b="1" dirty="0"/>
              <a:t>Check Lecture16_Scripts2.ipynb for more details</a:t>
            </a:r>
          </a:p>
        </p:txBody>
      </p:sp>
    </p:spTree>
    <p:extLst>
      <p:ext uri="{BB962C8B-B14F-4D97-AF65-F5344CB8AC3E}">
        <p14:creationId xmlns:p14="http://schemas.microsoft.com/office/powerpoint/2010/main" val="1287856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D94B-0EC9-01C1-1774-337954E4A323}"/>
              </a:ext>
            </a:extLst>
          </p:cNvPr>
          <p:cNvSpPr>
            <a:spLocks noGrp="1"/>
          </p:cNvSpPr>
          <p:nvPr>
            <p:ph type="title"/>
          </p:nvPr>
        </p:nvSpPr>
        <p:spPr/>
        <p:txBody>
          <a:bodyPr/>
          <a:lstStyle/>
          <a:p>
            <a:r>
              <a:rPr lang="en-BD" dirty="0"/>
              <a:t>Dimenionality Reduction</a:t>
            </a:r>
          </a:p>
        </p:txBody>
      </p:sp>
      <p:sp>
        <p:nvSpPr>
          <p:cNvPr id="4" name="Footer Placeholder 3">
            <a:extLst>
              <a:ext uri="{FF2B5EF4-FFF2-40B4-BE49-F238E27FC236}">
                <a16:creationId xmlns:a16="http://schemas.microsoft.com/office/drawing/2014/main" id="{BB5A1A13-202D-78CE-CE73-EA8EF9BFC8DB}"/>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F78D30A0-CB4C-B28A-498E-6B716D8DB638}"/>
              </a:ext>
            </a:extLst>
          </p:cNvPr>
          <p:cNvSpPr>
            <a:spLocks noGrp="1"/>
          </p:cNvSpPr>
          <p:nvPr>
            <p:ph type="sldNum" sz="quarter" idx="12"/>
          </p:nvPr>
        </p:nvSpPr>
        <p:spPr/>
        <p:txBody>
          <a:bodyPr/>
          <a:lstStyle/>
          <a:p>
            <a:fld id="{80235DA5-1A7F-4DE4-AC05-DBD9155ADFF4}" type="slidenum">
              <a:rPr lang="en-US" smtClean="0"/>
              <a:t>25</a:t>
            </a:fld>
            <a:endParaRPr lang="en-US"/>
          </a:p>
        </p:txBody>
      </p:sp>
      <p:sp>
        <p:nvSpPr>
          <p:cNvPr id="6" name="TextBox 5">
            <a:extLst>
              <a:ext uri="{FF2B5EF4-FFF2-40B4-BE49-F238E27FC236}">
                <a16:creationId xmlns:a16="http://schemas.microsoft.com/office/drawing/2014/main" id="{18902617-E2F8-A854-DED1-0043E11DF0F3}"/>
              </a:ext>
            </a:extLst>
          </p:cNvPr>
          <p:cNvSpPr txBox="1"/>
          <p:nvPr/>
        </p:nvSpPr>
        <p:spPr>
          <a:xfrm rot="20954913">
            <a:off x="2590893" y="2890390"/>
            <a:ext cx="8709221"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BD" sz="3200" b="1" dirty="0"/>
              <a:t>Check Lecture16_Scripts4.ipynb for more details</a:t>
            </a:r>
          </a:p>
        </p:txBody>
      </p:sp>
    </p:spTree>
    <p:extLst>
      <p:ext uri="{BB962C8B-B14F-4D97-AF65-F5344CB8AC3E}">
        <p14:creationId xmlns:p14="http://schemas.microsoft.com/office/powerpoint/2010/main" val="2521729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8E5-AE03-0874-EE4F-C6271BDCD03C}"/>
              </a:ext>
            </a:extLst>
          </p:cNvPr>
          <p:cNvSpPr>
            <a:spLocks noGrp="1"/>
          </p:cNvSpPr>
          <p:nvPr>
            <p:ph type="title"/>
          </p:nvPr>
        </p:nvSpPr>
        <p:spPr/>
        <p:txBody>
          <a:bodyPr/>
          <a:lstStyle/>
          <a:p>
            <a:r>
              <a:rPr lang="en-BD" dirty="0"/>
              <a:t>Clustering Example</a:t>
            </a:r>
          </a:p>
        </p:txBody>
      </p:sp>
      <p:sp>
        <p:nvSpPr>
          <p:cNvPr id="4" name="Footer Placeholder 3">
            <a:extLst>
              <a:ext uri="{FF2B5EF4-FFF2-40B4-BE49-F238E27FC236}">
                <a16:creationId xmlns:a16="http://schemas.microsoft.com/office/drawing/2014/main" id="{D8FE7AAC-8A09-FEF1-6715-6D7F9318A608}"/>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D740C6AE-EAFA-55B4-952A-26CD6048758A}"/>
              </a:ext>
            </a:extLst>
          </p:cNvPr>
          <p:cNvSpPr>
            <a:spLocks noGrp="1"/>
          </p:cNvSpPr>
          <p:nvPr>
            <p:ph type="sldNum" sz="quarter" idx="12"/>
          </p:nvPr>
        </p:nvSpPr>
        <p:spPr/>
        <p:txBody>
          <a:bodyPr/>
          <a:lstStyle/>
          <a:p>
            <a:fld id="{80235DA5-1A7F-4DE4-AC05-DBD9155ADFF4}" type="slidenum">
              <a:rPr lang="en-US" smtClean="0"/>
              <a:t>26</a:t>
            </a:fld>
            <a:endParaRPr lang="en-US"/>
          </a:p>
        </p:txBody>
      </p:sp>
      <p:sp>
        <p:nvSpPr>
          <p:cNvPr id="6" name="TextBox 5">
            <a:extLst>
              <a:ext uri="{FF2B5EF4-FFF2-40B4-BE49-F238E27FC236}">
                <a16:creationId xmlns:a16="http://schemas.microsoft.com/office/drawing/2014/main" id="{1935BC71-0081-CB7D-7A8E-C7FE493042DC}"/>
              </a:ext>
            </a:extLst>
          </p:cNvPr>
          <p:cNvSpPr txBox="1"/>
          <p:nvPr/>
        </p:nvSpPr>
        <p:spPr>
          <a:xfrm rot="20954913">
            <a:off x="2321486" y="2461764"/>
            <a:ext cx="8709221"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BD" sz="3200" b="1" dirty="0"/>
              <a:t>Check Lecture16_Scripts4.ipynb for more details</a:t>
            </a:r>
          </a:p>
        </p:txBody>
      </p:sp>
    </p:spTree>
    <p:extLst>
      <p:ext uri="{BB962C8B-B14F-4D97-AF65-F5344CB8AC3E}">
        <p14:creationId xmlns:p14="http://schemas.microsoft.com/office/powerpoint/2010/main" val="3403485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4854-ECDB-18F3-36D7-F08805F44D92}"/>
              </a:ext>
            </a:extLst>
          </p:cNvPr>
          <p:cNvSpPr>
            <a:spLocks noGrp="1"/>
          </p:cNvSpPr>
          <p:nvPr>
            <p:ph type="title"/>
          </p:nvPr>
        </p:nvSpPr>
        <p:spPr/>
        <p:txBody>
          <a:bodyPr/>
          <a:lstStyle/>
          <a:p>
            <a:r>
              <a:rPr lang="en-US" dirty="0"/>
              <a:t>Image Data in </a:t>
            </a:r>
            <a:r>
              <a:rPr lang="en-US" dirty="0" err="1"/>
              <a:t>SciKit</a:t>
            </a:r>
            <a:r>
              <a:rPr lang="en-US" dirty="0"/>
              <a:t> Learn</a:t>
            </a:r>
          </a:p>
        </p:txBody>
      </p:sp>
      <p:sp>
        <p:nvSpPr>
          <p:cNvPr id="4" name="Footer Placeholder 3">
            <a:extLst>
              <a:ext uri="{FF2B5EF4-FFF2-40B4-BE49-F238E27FC236}">
                <a16:creationId xmlns:a16="http://schemas.microsoft.com/office/drawing/2014/main" id="{B814F40F-B33B-2F0B-D36F-6872D49A11AB}"/>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C8B85B8D-1B5C-DE13-0488-AA65BD01C0CA}"/>
              </a:ext>
            </a:extLst>
          </p:cNvPr>
          <p:cNvSpPr>
            <a:spLocks noGrp="1"/>
          </p:cNvSpPr>
          <p:nvPr>
            <p:ph type="sldNum" sz="quarter" idx="12"/>
          </p:nvPr>
        </p:nvSpPr>
        <p:spPr/>
        <p:txBody>
          <a:bodyPr/>
          <a:lstStyle/>
          <a:p>
            <a:fld id="{80235DA5-1A7F-4DE4-AC05-DBD9155ADFF4}" type="slidenum">
              <a:rPr lang="en-US" smtClean="0"/>
              <a:t>27</a:t>
            </a:fld>
            <a:endParaRPr lang="en-US"/>
          </a:p>
        </p:txBody>
      </p:sp>
      <p:sp>
        <p:nvSpPr>
          <p:cNvPr id="6" name="TextBox 5">
            <a:extLst>
              <a:ext uri="{FF2B5EF4-FFF2-40B4-BE49-F238E27FC236}">
                <a16:creationId xmlns:a16="http://schemas.microsoft.com/office/drawing/2014/main" id="{C8D84414-9C1F-C317-FBFC-0AFF7A7D51F9}"/>
              </a:ext>
            </a:extLst>
          </p:cNvPr>
          <p:cNvSpPr txBox="1"/>
          <p:nvPr/>
        </p:nvSpPr>
        <p:spPr>
          <a:xfrm>
            <a:off x="2552636" y="5189470"/>
            <a:ext cx="8709221"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BD" sz="3200" b="1" dirty="0"/>
              <a:t>Check Lecture16_Scripts</a:t>
            </a:r>
            <a:r>
              <a:rPr lang="en-US" sz="3200" b="1" dirty="0"/>
              <a:t>5</a:t>
            </a:r>
            <a:r>
              <a:rPr lang="en-BD" sz="3200" b="1" dirty="0"/>
              <a:t>.ipynb for more details</a:t>
            </a:r>
          </a:p>
        </p:txBody>
      </p:sp>
      <p:pic>
        <p:nvPicPr>
          <p:cNvPr id="8" name="Picture 7">
            <a:extLst>
              <a:ext uri="{FF2B5EF4-FFF2-40B4-BE49-F238E27FC236}">
                <a16:creationId xmlns:a16="http://schemas.microsoft.com/office/drawing/2014/main" id="{C68DCBDA-7387-3FD0-21D5-641ED6DE587E}"/>
              </a:ext>
            </a:extLst>
          </p:cNvPr>
          <p:cNvPicPr>
            <a:picLocks noChangeAspect="1"/>
          </p:cNvPicPr>
          <p:nvPr/>
        </p:nvPicPr>
        <p:blipFill>
          <a:blip r:embed="rId2"/>
          <a:stretch>
            <a:fillRect/>
          </a:stretch>
        </p:blipFill>
        <p:spPr>
          <a:xfrm>
            <a:off x="3355071" y="1229609"/>
            <a:ext cx="7104349" cy="3822517"/>
          </a:xfrm>
          <a:prstGeom prst="rect">
            <a:avLst/>
          </a:prstGeom>
        </p:spPr>
      </p:pic>
    </p:spTree>
    <p:extLst>
      <p:ext uri="{BB962C8B-B14F-4D97-AF65-F5344CB8AC3E}">
        <p14:creationId xmlns:p14="http://schemas.microsoft.com/office/powerpoint/2010/main" val="2031532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0A65-065C-D080-9AAD-FD8417DF2A3E}"/>
              </a:ext>
            </a:extLst>
          </p:cNvPr>
          <p:cNvSpPr>
            <a:spLocks noGrp="1"/>
          </p:cNvSpPr>
          <p:nvPr>
            <p:ph type="title"/>
          </p:nvPr>
        </p:nvSpPr>
        <p:spPr/>
        <p:txBody>
          <a:bodyPr/>
          <a:lstStyle/>
          <a:p>
            <a:r>
              <a:rPr lang="en-BD" dirty="0"/>
              <a:t>Machine Learning</a:t>
            </a:r>
          </a:p>
        </p:txBody>
      </p:sp>
      <p:sp>
        <p:nvSpPr>
          <p:cNvPr id="3" name="Content Placeholder 2">
            <a:extLst>
              <a:ext uri="{FF2B5EF4-FFF2-40B4-BE49-F238E27FC236}">
                <a16:creationId xmlns:a16="http://schemas.microsoft.com/office/drawing/2014/main" id="{3956ADBB-8B53-01C8-8DB3-85BE59E21ABD}"/>
              </a:ext>
            </a:extLst>
          </p:cNvPr>
          <p:cNvSpPr>
            <a:spLocks noGrp="1"/>
          </p:cNvSpPr>
          <p:nvPr>
            <p:ph idx="1"/>
          </p:nvPr>
        </p:nvSpPr>
        <p:spPr/>
        <p:txBody>
          <a:bodyPr/>
          <a:lstStyle/>
          <a:p>
            <a:r>
              <a:rPr lang="en-GB" dirty="0"/>
              <a:t>Machine learning (ML) is a branch of artificial intelligence (AI) that focuses on the development of algorithms and statistical models that allow computers to perform tasks without being explicitly programmed to do so. In essence, it enables systems to learn from and make decisions based on data.</a:t>
            </a:r>
          </a:p>
          <a:p>
            <a:endParaRPr lang="en-GB" dirty="0"/>
          </a:p>
          <a:p>
            <a:r>
              <a:rPr lang="en-GB" dirty="0"/>
              <a:t>Fundamentally, machine learning involves building mathematical models to help understand data.</a:t>
            </a:r>
          </a:p>
          <a:p>
            <a:endParaRPr lang="en-GB" dirty="0"/>
          </a:p>
          <a:p>
            <a:r>
              <a:rPr lang="en-GB" dirty="0"/>
              <a:t>“Tuneable” parameters</a:t>
            </a:r>
            <a:endParaRPr lang="en-BD" dirty="0"/>
          </a:p>
        </p:txBody>
      </p:sp>
      <p:sp>
        <p:nvSpPr>
          <p:cNvPr id="4" name="Footer Placeholder 3">
            <a:extLst>
              <a:ext uri="{FF2B5EF4-FFF2-40B4-BE49-F238E27FC236}">
                <a16:creationId xmlns:a16="http://schemas.microsoft.com/office/drawing/2014/main" id="{60E07C67-2A50-11F3-0A8B-689BDDAB156E}"/>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25948A07-05F8-F9DF-B2E0-E4E4B874BDDB}"/>
              </a:ext>
            </a:extLst>
          </p:cNvPr>
          <p:cNvSpPr>
            <a:spLocks noGrp="1"/>
          </p:cNvSpPr>
          <p:nvPr>
            <p:ph type="sldNum" sz="quarter" idx="12"/>
          </p:nvPr>
        </p:nvSpPr>
        <p:spPr/>
        <p:txBody>
          <a:bodyPr/>
          <a:lstStyle/>
          <a:p>
            <a:fld id="{80235DA5-1A7F-4DE4-AC05-DBD9155ADFF4}" type="slidenum">
              <a:rPr lang="en-US" smtClean="0"/>
              <a:t>3</a:t>
            </a:fld>
            <a:endParaRPr lang="en-US"/>
          </a:p>
        </p:txBody>
      </p:sp>
    </p:spTree>
    <p:extLst>
      <p:ext uri="{BB962C8B-B14F-4D97-AF65-F5344CB8AC3E}">
        <p14:creationId xmlns:p14="http://schemas.microsoft.com/office/powerpoint/2010/main" val="384338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73BA-8E20-D89B-CF63-8C5FF7C8A5B3}"/>
              </a:ext>
            </a:extLst>
          </p:cNvPr>
          <p:cNvSpPr>
            <a:spLocks noGrp="1"/>
          </p:cNvSpPr>
          <p:nvPr>
            <p:ph type="title"/>
          </p:nvPr>
        </p:nvSpPr>
        <p:spPr/>
        <p:txBody>
          <a:bodyPr/>
          <a:lstStyle/>
          <a:p>
            <a:r>
              <a:rPr lang="en-BD" dirty="0"/>
              <a:t>Categories</a:t>
            </a:r>
          </a:p>
        </p:txBody>
      </p:sp>
      <p:sp>
        <p:nvSpPr>
          <p:cNvPr id="3" name="Content Placeholder 2">
            <a:extLst>
              <a:ext uri="{FF2B5EF4-FFF2-40B4-BE49-F238E27FC236}">
                <a16:creationId xmlns:a16="http://schemas.microsoft.com/office/drawing/2014/main" id="{6BA22DD5-24E0-B4D6-CEBD-9344137537A0}"/>
              </a:ext>
            </a:extLst>
          </p:cNvPr>
          <p:cNvSpPr>
            <a:spLocks noGrp="1"/>
          </p:cNvSpPr>
          <p:nvPr>
            <p:ph idx="1"/>
          </p:nvPr>
        </p:nvSpPr>
        <p:spPr/>
        <p:txBody>
          <a:bodyPr/>
          <a:lstStyle/>
          <a:p>
            <a:r>
              <a:rPr lang="en-BD" dirty="0"/>
              <a:t>Supervised</a:t>
            </a:r>
          </a:p>
          <a:p>
            <a:pPr lvl="1"/>
            <a:r>
              <a:rPr lang="en-BD" dirty="0"/>
              <a:t>Classification</a:t>
            </a:r>
          </a:p>
          <a:p>
            <a:pPr lvl="1"/>
            <a:r>
              <a:rPr lang="en-BD" dirty="0"/>
              <a:t>Regression (Continuous Prediction)</a:t>
            </a:r>
          </a:p>
          <a:p>
            <a:r>
              <a:rPr lang="en-BD" dirty="0"/>
              <a:t>Unsupervised</a:t>
            </a:r>
          </a:p>
          <a:p>
            <a:pPr lvl="1"/>
            <a:r>
              <a:rPr lang="en-BD" dirty="0"/>
              <a:t>Clustering</a:t>
            </a:r>
          </a:p>
          <a:p>
            <a:pPr lvl="1"/>
            <a:r>
              <a:rPr lang="en-BD" dirty="0"/>
              <a:t>Dimensionality Reduction </a:t>
            </a:r>
          </a:p>
        </p:txBody>
      </p:sp>
      <p:sp>
        <p:nvSpPr>
          <p:cNvPr id="4" name="Footer Placeholder 3">
            <a:extLst>
              <a:ext uri="{FF2B5EF4-FFF2-40B4-BE49-F238E27FC236}">
                <a16:creationId xmlns:a16="http://schemas.microsoft.com/office/drawing/2014/main" id="{D1263FC3-858C-0B7D-5D44-27F42A1B53F5}"/>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158231EA-28F9-F04F-AC7C-5D16931CCB2C}"/>
              </a:ext>
            </a:extLst>
          </p:cNvPr>
          <p:cNvSpPr>
            <a:spLocks noGrp="1"/>
          </p:cNvSpPr>
          <p:nvPr>
            <p:ph type="sldNum" sz="quarter" idx="12"/>
          </p:nvPr>
        </p:nvSpPr>
        <p:spPr/>
        <p:txBody>
          <a:bodyPr/>
          <a:lstStyle/>
          <a:p>
            <a:fld id="{80235DA5-1A7F-4DE4-AC05-DBD9155ADFF4}" type="slidenum">
              <a:rPr lang="en-US" smtClean="0"/>
              <a:t>4</a:t>
            </a:fld>
            <a:endParaRPr lang="en-US"/>
          </a:p>
        </p:txBody>
      </p:sp>
    </p:spTree>
    <p:extLst>
      <p:ext uri="{BB962C8B-B14F-4D97-AF65-F5344CB8AC3E}">
        <p14:creationId xmlns:p14="http://schemas.microsoft.com/office/powerpoint/2010/main" val="158828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CE1A-B20E-142E-C485-29CB0BCAA056}"/>
              </a:ext>
            </a:extLst>
          </p:cNvPr>
          <p:cNvSpPr>
            <a:spLocks noGrp="1"/>
          </p:cNvSpPr>
          <p:nvPr>
            <p:ph type="title"/>
          </p:nvPr>
        </p:nvSpPr>
        <p:spPr/>
        <p:txBody>
          <a:bodyPr/>
          <a:lstStyle/>
          <a:p>
            <a:r>
              <a:rPr lang="en-BD" dirty="0"/>
              <a:t>Classification</a:t>
            </a:r>
          </a:p>
        </p:txBody>
      </p:sp>
      <p:sp>
        <p:nvSpPr>
          <p:cNvPr id="4" name="Footer Placeholder 3">
            <a:extLst>
              <a:ext uri="{FF2B5EF4-FFF2-40B4-BE49-F238E27FC236}">
                <a16:creationId xmlns:a16="http://schemas.microsoft.com/office/drawing/2014/main" id="{422B36AA-7148-8065-E534-DFCC1447AA99}"/>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0064CF5C-7C4F-BD83-7B31-9A0B4D670657}"/>
              </a:ext>
            </a:extLst>
          </p:cNvPr>
          <p:cNvSpPr>
            <a:spLocks noGrp="1"/>
          </p:cNvSpPr>
          <p:nvPr>
            <p:ph type="sldNum" sz="quarter" idx="12"/>
          </p:nvPr>
        </p:nvSpPr>
        <p:spPr/>
        <p:txBody>
          <a:bodyPr/>
          <a:lstStyle/>
          <a:p>
            <a:fld id="{80235DA5-1A7F-4DE4-AC05-DBD9155ADFF4}" type="slidenum">
              <a:rPr lang="en-US" smtClean="0"/>
              <a:t>5</a:t>
            </a:fld>
            <a:endParaRPr lang="en-US"/>
          </a:p>
        </p:txBody>
      </p:sp>
      <p:pic>
        <p:nvPicPr>
          <p:cNvPr id="6" name="Picture 5">
            <a:extLst>
              <a:ext uri="{FF2B5EF4-FFF2-40B4-BE49-F238E27FC236}">
                <a16:creationId xmlns:a16="http://schemas.microsoft.com/office/drawing/2014/main" id="{DFD4FF90-2D1E-E05D-7171-89041A313931}"/>
              </a:ext>
            </a:extLst>
          </p:cNvPr>
          <p:cNvPicPr>
            <a:picLocks noChangeAspect="1"/>
          </p:cNvPicPr>
          <p:nvPr/>
        </p:nvPicPr>
        <p:blipFill>
          <a:blip r:embed="rId2"/>
          <a:stretch>
            <a:fillRect/>
          </a:stretch>
        </p:blipFill>
        <p:spPr>
          <a:xfrm>
            <a:off x="1640927" y="1221672"/>
            <a:ext cx="7220186" cy="4610480"/>
          </a:xfrm>
          <a:prstGeom prst="rect">
            <a:avLst/>
          </a:prstGeom>
        </p:spPr>
      </p:pic>
      <p:sp>
        <p:nvSpPr>
          <p:cNvPr id="7" name="TextBox 6">
            <a:extLst>
              <a:ext uri="{FF2B5EF4-FFF2-40B4-BE49-F238E27FC236}">
                <a16:creationId xmlns:a16="http://schemas.microsoft.com/office/drawing/2014/main" id="{080A1D66-C082-89F3-4F74-DD93A856C0D9}"/>
              </a:ext>
            </a:extLst>
          </p:cNvPr>
          <p:cNvSpPr txBox="1"/>
          <p:nvPr/>
        </p:nvSpPr>
        <p:spPr>
          <a:xfrm>
            <a:off x="9470615" y="3429000"/>
            <a:ext cx="2160916" cy="646331"/>
          </a:xfrm>
          <a:prstGeom prst="rect">
            <a:avLst/>
          </a:prstGeom>
          <a:noFill/>
        </p:spPr>
        <p:txBody>
          <a:bodyPr wrap="square" rtlCol="0">
            <a:spAutoFit/>
          </a:bodyPr>
          <a:lstStyle/>
          <a:p>
            <a:r>
              <a:rPr lang="en-BD" dirty="0"/>
              <a:t>Example: Spam Email Detection?</a:t>
            </a:r>
          </a:p>
        </p:txBody>
      </p:sp>
    </p:spTree>
    <p:extLst>
      <p:ext uri="{BB962C8B-B14F-4D97-AF65-F5344CB8AC3E}">
        <p14:creationId xmlns:p14="http://schemas.microsoft.com/office/powerpoint/2010/main" val="40473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3BE4-D105-525A-195C-341A15496D61}"/>
              </a:ext>
            </a:extLst>
          </p:cNvPr>
          <p:cNvSpPr>
            <a:spLocks noGrp="1"/>
          </p:cNvSpPr>
          <p:nvPr>
            <p:ph type="title"/>
          </p:nvPr>
        </p:nvSpPr>
        <p:spPr/>
        <p:txBody>
          <a:bodyPr/>
          <a:lstStyle/>
          <a:p>
            <a:r>
              <a:rPr lang="en-BD" dirty="0"/>
              <a:t>Classification Model</a:t>
            </a:r>
          </a:p>
        </p:txBody>
      </p:sp>
      <p:pic>
        <p:nvPicPr>
          <p:cNvPr id="6" name="Content Placeholder 5">
            <a:extLst>
              <a:ext uri="{FF2B5EF4-FFF2-40B4-BE49-F238E27FC236}">
                <a16:creationId xmlns:a16="http://schemas.microsoft.com/office/drawing/2014/main" id="{B50B2550-D885-E8DF-6749-CBBEEB30237C}"/>
              </a:ext>
            </a:extLst>
          </p:cNvPr>
          <p:cNvPicPr>
            <a:picLocks noGrp="1" noChangeAspect="1"/>
          </p:cNvPicPr>
          <p:nvPr>
            <p:ph idx="1"/>
          </p:nvPr>
        </p:nvPicPr>
        <p:blipFill>
          <a:blip r:embed="rId2"/>
          <a:stretch>
            <a:fillRect/>
          </a:stretch>
        </p:blipFill>
        <p:spPr>
          <a:xfrm>
            <a:off x="2294777" y="1221672"/>
            <a:ext cx="7602445" cy="4922895"/>
          </a:xfrm>
          <a:prstGeom prst="rect">
            <a:avLst/>
          </a:prstGeom>
        </p:spPr>
      </p:pic>
      <p:sp>
        <p:nvSpPr>
          <p:cNvPr id="4" name="Footer Placeholder 3">
            <a:extLst>
              <a:ext uri="{FF2B5EF4-FFF2-40B4-BE49-F238E27FC236}">
                <a16:creationId xmlns:a16="http://schemas.microsoft.com/office/drawing/2014/main" id="{505592DA-35C7-1F34-F23B-DAB4401E6CC5}"/>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44D854A1-00F4-1F82-F4D3-202DFD609658}"/>
              </a:ext>
            </a:extLst>
          </p:cNvPr>
          <p:cNvSpPr>
            <a:spLocks noGrp="1"/>
          </p:cNvSpPr>
          <p:nvPr>
            <p:ph type="sldNum" sz="quarter" idx="12"/>
          </p:nvPr>
        </p:nvSpPr>
        <p:spPr/>
        <p:txBody>
          <a:bodyPr/>
          <a:lstStyle/>
          <a:p>
            <a:fld id="{80235DA5-1A7F-4DE4-AC05-DBD9155ADFF4}" type="slidenum">
              <a:rPr lang="en-US" smtClean="0"/>
              <a:t>6</a:t>
            </a:fld>
            <a:endParaRPr lang="en-US"/>
          </a:p>
        </p:txBody>
      </p:sp>
    </p:spTree>
    <p:extLst>
      <p:ext uri="{BB962C8B-B14F-4D97-AF65-F5344CB8AC3E}">
        <p14:creationId xmlns:p14="http://schemas.microsoft.com/office/powerpoint/2010/main" val="109157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34E2-0D1E-267D-AE23-E93089ACD112}"/>
              </a:ext>
            </a:extLst>
          </p:cNvPr>
          <p:cNvSpPr>
            <a:spLocks noGrp="1"/>
          </p:cNvSpPr>
          <p:nvPr>
            <p:ph type="title"/>
          </p:nvPr>
        </p:nvSpPr>
        <p:spPr/>
        <p:txBody>
          <a:bodyPr/>
          <a:lstStyle/>
          <a:p>
            <a:r>
              <a:rPr lang="en-BD" dirty="0"/>
              <a:t>Supervised Adjustment</a:t>
            </a:r>
          </a:p>
        </p:txBody>
      </p:sp>
      <p:sp>
        <p:nvSpPr>
          <p:cNvPr id="4" name="Footer Placeholder 3">
            <a:extLst>
              <a:ext uri="{FF2B5EF4-FFF2-40B4-BE49-F238E27FC236}">
                <a16:creationId xmlns:a16="http://schemas.microsoft.com/office/drawing/2014/main" id="{4B994F28-901E-1C7C-CC48-D95201397DAF}"/>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1CA12503-3ED1-7514-994E-D6B5C5F70CB5}"/>
              </a:ext>
            </a:extLst>
          </p:cNvPr>
          <p:cNvSpPr>
            <a:spLocks noGrp="1"/>
          </p:cNvSpPr>
          <p:nvPr>
            <p:ph type="sldNum" sz="quarter" idx="12"/>
          </p:nvPr>
        </p:nvSpPr>
        <p:spPr/>
        <p:txBody>
          <a:bodyPr/>
          <a:lstStyle/>
          <a:p>
            <a:fld id="{80235DA5-1A7F-4DE4-AC05-DBD9155ADFF4}" type="slidenum">
              <a:rPr lang="en-US" smtClean="0"/>
              <a:t>7</a:t>
            </a:fld>
            <a:endParaRPr lang="en-US"/>
          </a:p>
        </p:txBody>
      </p:sp>
      <p:pic>
        <p:nvPicPr>
          <p:cNvPr id="7" name="Picture 6">
            <a:extLst>
              <a:ext uri="{FF2B5EF4-FFF2-40B4-BE49-F238E27FC236}">
                <a16:creationId xmlns:a16="http://schemas.microsoft.com/office/drawing/2014/main" id="{2CE595FF-A070-7BCE-8E04-8916B3369449}"/>
              </a:ext>
            </a:extLst>
          </p:cNvPr>
          <p:cNvPicPr>
            <a:picLocks noChangeAspect="1"/>
          </p:cNvPicPr>
          <p:nvPr/>
        </p:nvPicPr>
        <p:blipFill>
          <a:blip r:embed="rId2"/>
          <a:stretch>
            <a:fillRect/>
          </a:stretch>
        </p:blipFill>
        <p:spPr>
          <a:xfrm>
            <a:off x="1442544" y="1409962"/>
            <a:ext cx="9773535" cy="4601955"/>
          </a:xfrm>
          <a:prstGeom prst="rect">
            <a:avLst/>
          </a:prstGeom>
        </p:spPr>
      </p:pic>
    </p:spTree>
    <p:extLst>
      <p:ext uri="{BB962C8B-B14F-4D97-AF65-F5344CB8AC3E}">
        <p14:creationId xmlns:p14="http://schemas.microsoft.com/office/powerpoint/2010/main" val="295266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9BF3-87AB-E4B2-A0C7-21965B4DA688}"/>
              </a:ext>
            </a:extLst>
          </p:cNvPr>
          <p:cNvSpPr>
            <a:spLocks noGrp="1"/>
          </p:cNvSpPr>
          <p:nvPr>
            <p:ph type="title"/>
          </p:nvPr>
        </p:nvSpPr>
        <p:spPr/>
        <p:txBody>
          <a:bodyPr/>
          <a:lstStyle/>
          <a:p>
            <a:r>
              <a:rPr lang="en-BD" dirty="0"/>
              <a:t>Regression (Predicting Continuous Label)</a:t>
            </a:r>
          </a:p>
        </p:txBody>
      </p:sp>
      <p:pic>
        <p:nvPicPr>
          <p:cNvPr id="6" name="Content Placeholder 5">
            <a:extLst>
              <a:ext uri="{FF2B5EF4-FFF2-40B4-BE49-F238E27FC236}">
                <a16:creationId xmlns:a16="http://schemas.microsoft.com/office/drawing/2014/main" id="{4621F6EC-B38D-5664-A91F-2810A74FA5DC}"/>
              </a:ext>
            </a:extLst>
          </p:cNvPr>
          <p:cNvPicPr>
            <a:picLocks noGrp="1" noChangeAspect="1"/>
          </p:cNvPicPr>
          <p:nvPr>
            <p:ph idx="1"/>
          </p:nvPr>
        </p:nvPicPr>
        <p:blipFill>
          <a:blip r:embed="rId2"/>
          <a:stretch>
            <a:fillRect/>
          </a:stretch>
        </p:blipFill>
        <p:spPr>
          <a:xfrm>
            <a:off x="1974558" y="1008993"/>
            <a:ext cx="8966711" cy="5423634"/>
          </a:xfrm>
          <a:prstGeom prst="rect">
            <a:avLst/>
          </a:prstGeom>
        </p:spPr>
      </p:pic>
      <p:sp>
        <p:nvSpPr>
          <p:cNvPr id="4" name="Footer Placeholder 3">
            <a:extLst>
              <a:ext uri="{FF2B5EF4-FFF2-40B4-BE49-F238E27FC236}">
                <a16:creationId xmlns:a16="http://schemas.microsoft.com/office/drawing/2014/main" id="{77DB8966-9AF8-C189-C72D-F983884C9E22}"/>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D2EA28B4-B5EC-E475-C439-193F952DFCB8}"/>
              </a:ext>
            </a:extLst>
          </p:cNvPr>
          <p:cNvSpPr>
            <a:spLocks noGrp="1"/>
          </p:cNvSpPr>
          <p:nvPr>
            <p:ph type="sldNum" sz="quarter" idx="12"/>
          </p:nvPr>
        </p:nvSpPr>
        <p:spPr/>
        <p:txBody>
          <a:bodyPr/>
          <a:lstStyle/>
          <a:p>
            <a:fld id="{80235DA5-1A7F-4DE4-AC05-DBD9155ADFF4}" type="slidenum">
              <a:rPr lang="en-US" smtClean="0"/>
              <a:t>8</a:t>
            </a:fld>
            <a:endParaRPr lang="en-US"/>
          </a:p>
        </p:txBody>
      </p:sp>
    </p:spTree>
    <p:extLst>
      <p:ext uri="{BB962C8B-B14F-4D97-AF65-F5344CB8AC3E}">
        <p14:creationId xmlns:p14="http://schemas.microsoft.com/office/powerpoint/2010/main" val="24777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EE26-63FA-282F-860A-002AD5297157}"/>
              </a:ext>
            </a:extLst>
          </p:cNvPr>
          <p:cNvSpPr>
            <a:spLocks noGrp="1"/>
          </p:cNvSpPr>
          <p:nvPr>
            <p:ph type="title"/>
          </p:nvPr>
        </p:nvSpPr>
        <p:spPr/>
        <p:txBody>
          <a:bodyPr/>
          <a:lstStyle/>
          <a:p>
            <a:r>
              <a:rPr lang="en-BD" dirty="0"/>
              <a:t>3d View of Data</a:t>
            </a:r>
          </a:p>
        </p:txBody>
      </p:sp>
      <p:pic>
        <p:nvPicPr>
          <p:cNvPr id="6" name="Content Placeholder 5">
            <a:extLst>
              <a:ext uri="{FF2B5EF4-FFF2-40B4-BE49-F238E27FC236}">
                <a16:creationId xmlns:a16="http://schemas.microsoft.com/office/drawing/2014/main" id="{0C33F562-A71B-31EF-AD51-7F465411A247}"/>
              </a:ext>
            </a:extLst>
          </p:cNvPr>
          <p:cNvPicPr>
            <a:picLocks noGrp="1" noChangeAspect="1"/>
          </p:cNvPicPr>
          <p:nvPr>
            <p:ph idx="1"/>
          </p:nvPr>
        </p:nvPicPr>
        <p:blipFill>
          <a:blip r:embed="rId2"/>
          <a:stretch>
            <a:fillRect/>
          </a:stretch>
        </p:blipFill>
        <p:spPr>
          <a:xfrm>
            <a:off x="2742693" y="1438275"/>
            <a:ext cx="7867077" cy="4829175"/>
          </a:xfrm>
          <a:prstGeom prst="rect">
            <a:avLst/>
          </a:prstGeom>
        </p:spPr>
      </p:pic>
      <p:sp>
        <p:nvSpPr>
          <p:cNvPr id="4" name="Footer Placeholder 3">
            <a:extLst>
              <a:ext uri="{FF2B5EF4-FFF2-40B4-BE49-F238E27FC236}">
                <a16:creationId xmlns:a16="http://schemas.microsoft.com/office/drawing/2014/main" id="{92066325-7FAC-EB9F-A6DC-14A730FC74D8}"/>
              </a:ext>
            </a:extLst>
          </p:cNvPr>
          <p:cNvSpPr>
            <a:spLocks noGrp="1"/>
          </p:cNvSpPr>
          <p:nvPr>
            <p:ph type="ftr" sz="quarter" idx="11"/>
          </p:nvPr>
        </p:nvSpPr>
        <p:spPr/>
        <p:txBody>
          <a:bodyPr/>
          <a:lstStyle/>
          <a:p>
            <a:r>
              <a:rPr lang="en-US"/>
              <a:t>Atanu Shome, CSE, KU</a:t>
            </a:r>
            <a:endParaRPr lang="en-US" dirty="0"/>
          </a:p>
        </p:txBody>
      </p:sp>
      <p:sp>
        <p:nvSpPr>
          <p:cNvPr id="5" name="Slide Number Placeholder 4">
            <a:extLst>
              <a:ext uri="{FF2B5EF4-FFF2-40B4-BE49-F238E27FC236}">
                <a16:creationId xmlns:a16="http://schemas.microsoft.com/office/drawing/2014/main" id="{F79DA728-92C4-3909-FD05-169FE2FF09C8}"/>
              </a:ext>
            </a:extLst>
          </p:cNvPr>
          <p:cNvSpPr>
            <a:spLocks noGrp="1"/>
          </p:cNvSpPr>
          <p:nvPr>
            <p:ph type="sldNum" sz="quarter" idx="12"/>
          </p:nvPr>
        </p:nvSpPr>
        <p:spPr/>
        <p:txBody>
          <a:bodyPr/>
          <a:lstStyle/>
          <a:p>
            <a:fld id="{80235DA5-1A7F-4DE4-AC05-DBD9155ADFF4}" type="slidenum">
              <a:rPr lang="en-US" smtClean="0"/>
              <a:t>9</a:t>
            </a:fld>
            <a:endParaRPr lang="en-US"/>
          </a:p>
        </p:txBody>
      </p:sp>
    </p:spTree>
    <p:extLst>
      <p:ext uri="{BB962C8B-B14F-4D97-AF65-F5344CB8AC3E}">
        <p14:creationId xmlns:p14="http://schemas.microsoft.com/office/powerpoint/2010/main" val="27105443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{829F5269-5536-8247-8FA4-B867497AD0A3}tf16401369</Template>
  <TotalTime>3209</TotalTime>
  <Words>711</Words>
  <Application>Microsoft Office PowerPoint</Application>
  <PresentationFormat>Widescreen</PresentationFormat>
  <Paragraphs>131</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APPLE CHANCERY</vt:lpstr>
      <vt:lpstr>Arial</vt:lpstr>
      <vt:lpstr>Calibri</vt:lpstr>
      <vt:lpstr>Century Gothic</vt:lpstr>
      <vt:lpstr>Courier</vt:lpstr>
      <vt:lpstr>Georgia</vt:lpstr>
      <vt:lpstr>MinionPro</vt:lpstr>
      <vt:lpstr>Times New Roman</vt:lpstr>
      <vt:lpstr>Wingdings 3</vt:lpstr>
      <vt:lpstr>Wisp</vt:lpstr>
      <vt:lpstr>Lecture 16</vt:lpstr>
      <vt:lpstr>Learning Objectives Today</vt:lpstr>
      <vt:lpstr>Machine Learning</vt:lpstr>
      <vt:lpstr>Categories</vt:lpstr>
      <vt:lpstr>Classification</vt:lpstr>
      <vt:lpstr>Classification Model</vt:lpstr>
      <vt:lpstr>Supervised Adjustment</vt:lpstr>
      <vt:lpstr>Regression (Predicting Continuous Label)</vt:lpstr>
      <vt:lpstr>3d View of Data</vt:lpstr>
      <vt:lpstr>Regression Model</vt:lpstr>
      <vt:lpstr>Clustering</vt:lpstr>
      <vt:lpstr>K-means Clustering</vt:lpstr>
      <vt:lpstr>Dimensionality Reduction</vt:lpstr>
      <vt:lpstr>Manifold Learning – Dimensionality Reduction</vt:lpstr>
      <vt:lpstr>Task To Do</vt:lpstr>
      <vt:lpstr>PowerPoint Presentation</vt:lpstr>
      <vt:lpstr>SciKit Learn</vt:lpstr>
      <vt:lpstr>Separate Feature Matrix and Target Array</vt:lpstr>
      <vt:lpstr>Basic Steps for SciKit Learn</vt:lpstr>
      <vt:lpstr>Linear Regression with SciKit</vt:lpstr>
      <vt:lpstr>PowerPoint Presentation</vt:lpstr>
      <vt:lpstr>Array Shape for Linear Regression</vt:lpstr>
      <vt:lpstr>Linear Rigression</vt:lpstr>
      <vt:lpstr>Scikit Learn for Classification</vt:lpstr>
      <vt:lpstr>Dimenionality Reduction</vt:lpstr>
      <vt:lpstr>Clustering Example</vt:lpstr>
      <vt:lpstr>Image Data in SciKit Learn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Atanu Shome</dc:creator>
  <cp:lastModifiedBy>Atanu Shome</cp:lastModifiedBy>
  <cp:revision>303</cp:revision>
  <dcterms:created xsi:type="dcterms:W3CDTF">2024-04-30T08:36:00Z</dcterms:created>
  <dcterms:modified xsi:type="dcterms:W3CDTF">2024-09-10T09:38:35Z</dcterms:modified>
</cp:coreProperties>
</file>