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E0575-15D1-4EB6-85E2-A12D367969B9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62108-B95A-46D4-8EC5-A023E418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865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3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23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7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357067"/>
            <a:ext cx="9657032" cy="86460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0" y="1438656"/>
            <a:ext cx="9657032" cy="482803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636" y="6404032"/>
            <a:ext cx="7619999" cy="365125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20340" y="268224"/>
            <a:ext cx="9384272" cy="8846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0340" y="1499616"/>
            <a:ext cx="4530787" cy="441160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3824" y="1499616"/>
            <a:ext cx="4530787" cy="44042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0" y="357067"/>
            <a:ext cx="9657031" cy="8646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8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Atanu Shome, CSE, KU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6609-1E0D-FD5A-BA8A-B68A01F6F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4F6AF-71CC-3979-7D52-D839FE76C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71289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DFE4-4123-28FA-6920-108F4491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Vectorized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59C2-B34D-8AAC-0A22-7C386E9C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arr1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np.random.randint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(1,10, size=10)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print(arr1)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arr2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np.random.randint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(1,10, size=10)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print(arr2)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arr1 = arr1 - arr2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print(arr1)</a:t>
            </a:r>
            <a:endParaRPr lang="en-BD" sz="28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540D6-D4A2-9F7E-61DF-DC120C09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F224B-B3C5-3D80-F163-F6506C19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EA20-7030-7128-C455-F20463CE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Array 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8E1E-7094-A6C4-CAA4-11377399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BD" sz="2400" dirty="0">
                <a:solidFill>
                  <a:srgbClr val="002060"/>
                </a:solidFill>
                <a:latin typeface="Courier" pitchFamily="2" charset="0"/>
              </a:rPr>
              <a:t>mport pandas as pd</a:t>
            </a:r>
          </a:p>
          <a:p>
            <a:pPr marL="0" indent="0">
              <a:buNone/>
            </a:pP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data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pd.read_csv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("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SampleData.csv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")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#print(data)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units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(data['Units'])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unit_cost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(data['Unit Cost'])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2060"/>
                </a:solidFill>
                <a:latin typeface="Courier" pitchFamily="2" charset="0"/>
              </a:rPr>
              <a:t>total = units * </a:t>
            </a:r>
            <a:r>
              <a:rPr lang="en-GB" sz="2400" b="1" dirty="0" err="1">
                <a:solidFill>
                  <a:srgbClr val="002060"/>
                </a:solidFill>
                <a:latin typeface="Courier" pitchFamily="2" charset="0"/>
              </a:rPr>
              <a:t>unit_cost</a:t>
            </a:r>
            <a:r>
              <a:rPr lang="en-GB" sz="2400" b="1" dirty="0">
                <a:solidFill>
                  <a:srgbClr val="002060"/>
                </a:solidFill>
                <a:latin typeface="Courier" pitchFamily="2" charset="0"/>
              </a:rPr>
              <a:t> #Broadcasting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print(total)</a:t>
            </a: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E1E20-8B02-7D79-38BB-B6650B97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E5B4D-3AC1-2291-2024-29F44630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4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3EAC-3861-9367-E28E-1943DEFC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4233-2D92-1EE9-2289-DA05924C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print(units)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temp = units + 5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print(temp)</a:t>
            </a:r>
            <a:endParaRPr lang="en-BD" sz="28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9AA11-5028-C5FD-8628-0252D0A8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7DFE9-D087-9412-2F36-B57F7150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546A-6752-70C7-DFF1-C74C91DE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Broadcasting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949E-5538-AD1E-D2FB-8961CE5F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Rule 1: If the two arrays differ in their number of dimensions, the shape of the one with fewer dimensions is padded with ones on its leading (left) side.</a:t>
            </a:r>
          </a:p>
          <a:p>
            <a:r>
              <a:rPr lang="en-GB" sz="2800" dirty="0"/>
              <a:t>Rule 2: If the shape of the two arrays does not match in any dimension, the array with shape equal to 1 in that dimension is stretched to match the other shape.</a:t>
            </a:r>
          </a:p>
          <a:p>
            <a:r>
              <a:rPr lang="en-GB" sz="2800" dirty="0"/>
              <a:t>Rule 3: If in any dimension the sizes disagree and neither is equal to 1, an error is raised.</a:t>
            </a:r>
            <a:endParaRPr lang="en-BD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86B6E-6398-57CC-29E2-0DA1E25A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ED2F5-8CF3-31AE-E985-05958B74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9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9CA3-0A37-26F3-2CA5-153EC745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Broadcasting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6570-5C9F-5493-88F1-60C5B2833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80" y="1438656"/>
            <a:ext cx="3922599" cy="4828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M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np.ones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((2, 3))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a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np.arange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(3)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print(M)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print(a)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temp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M+a</a:t>
            </a: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print(temp)</a:t>
            </a: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C099B-7940-06AB-533A-F9B7B8FA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3D262-F04C-9174-4FBA-582032D0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12DFF8-760B-666B-9D7E-B1EBCA150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034" y="496246"/>
            <a:ext cx="3035462" cy="166783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D0F207-966A-30D1-37AE-DA9326FF61C6}"/>
              </a:ext>
            </a:extLst>
          </p:cNvPr>
          <p:cNvSpPr txBox="1">
            <a:spLocks/>
          </p:cNvSpPr>
          <p:nvPr/>
        </p:nvSpPr>
        <p:spPr>
          <a:xfrm>
            <a:off x="7690971" y="2351086"/>
            <a:ext cx="3389587" cy="37449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Rule 1: Add 1 to left</a:t>
            </a:r>
          </a:p>
          <a:p>
            <a:pPr marL="0" indent="0">
              <a:buFont typeface="Wingdings 3" charset="2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(2,3)</a:t>
            </a:r>
          </a:p>
          <a:p>
            <a:pPr marL="0" indent="0">
              <a:buFont typeface="Wingdings 3" charset="2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(1, 3)</a:t>
            </a:r>
          </a:p>
          <a:p>
            <a:pPr marL="0" indent="0">
              <a:buFont typeface="Wingdings 3" charset="2"/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Rule 2: Stretch dimension</a:t>
            </a:r>
          </a:p>
          <a:p>
            <a:pPr marL="0" indent="0">
              <a:buFont typeface="Wingdings 3" charset="2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(2,3)</a:t>
            </a:r>
          </a:p>
          <a:p>
            <a:pPr marL="0" indent="0">
              <a:buFont typeface="Wingdings 3" charset="2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(2,3)</a:t>
            </a:r>
          </a:p>
          <a:p>
            <a:pPr marL="0" indent="0">
              <a:buFont typeface="Wingdings 3" charset="2"/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Rule 3: Match and perform</a:t>
            </a:r>
          </a:p>
        </p:txBody>
      </p:sp>
    </p:spTree>
    <p:extLst>
      <p:ext uri="{BB962C8B-B14F-4D97-AF65-F5344CB8AC3E}">
        <p14:creationId xmlns:p14="http://schemas.microsoft.com/office/powerpoint/2010/main" val="334582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4DA3-16DE-4761-F301-F3100909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1CD4-48BE-52FB-C07F-8F9B76D64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80" y="1438656"/>
            <a:ext cx="2734930" cy="482803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M = </a:t>
            </a:r>
            <a:r>
              <a:rPr lang="en-GB" dirty="0" err="1">
                <a:solidFill>
                  <a:srgbClr val="002060"/>
                </a:solidFill>
              </a:rPr>
              <a:t>np.ones</a:t>
            </a:r>
            <a:r>
              <a:rPr lang="en-GB" dirty="0">
                <a:solidFill>
                  <a:srgbClr val="002060"/>
                </a:solidFill>
              </a:rPr>
              <a:t>((3, 2))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a = </a:t>
            </a:r>
            <a:r>
              <a:rPr lang="en-GB" dirty="0" err="1">
                <a:solidFill>
                  <a:srgbClr val="002060"/>
                </a:solidFill>
              </a:rPr>
              <a:t>np.arange</a:t>
            </a:r>
            <a:r>
              <a:rPr lang="en-GB" dirty="0">
                <a:solidFill>
                  <a:srgbClr val="002060"/>
                </a:solidFill>
              </a:rPr>
              <a:t>(3)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print(</a:t>
            </a:r>
            <a:r>
              <a:rPr lang="en-GB" dirty="0" err="1">
                <a:solidFill>
                  <a:srgbClr val="002060"/>
                </a:solidFill>
              </a:rPr>
              <a:t>M+a</a:t>
            </a:r>
            <a:r>
              <a:rPr lang="en-GB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>
                <a:solidFill>
                  <a:srgbClr val="C00000"/>
                </a:solidFill>
              </a:rPr>
              <a:t>ERROR</a:t>
            </a:r>
            <a:endParaRPr lang="en-BD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EE462-ACEC-89E0-D5AF-EDAE5903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C6425-BA13-D57E-6BD0-AF5FB48D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233949-E6F7-30F5-1884-3FB0AA3B62FB}"/>
              </a:ext>
            </a:extLst>
          </p:cNvPr>
          <p:cNvSpPr txBox="1">
            <a:spLocks/>
          </p:cNvSpPr>
          <p:nvPr/>
        </p:nvSpPr>
        <p:spPr>
          <a:xfrm>
            <a:off x="7041932" y="1093237"/>
            <a:ext cx="3389587" cy="42355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Rule 1: Add 1 to left</a:t>
            </a:r>
          </a:p>
          <a:p>
            <a:pPr marL="0" indent="0">
              <a:buFont typeface="Wingdings 3" charset="2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(3,2)</a:t>
            </a:r>
          </a:p>
          <a:p>
            <a:pPr marL="0" indent="0">
              <a:buFont typeface="Wingdings 3" charset="2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(1, 3)</a:t>
            </a:r>
          </a:p>
          <a:p>
            <a:pPr marL="0" indent="0">
              <a:buFont typeface="Wingdings 3" charset="2"/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Rule 2: Stretch dimension</a:t>
            </a:r>
          </a:p>
          <a:p>
            <a:pPr marL="0" indent="0">
              <a:buFont typeface="Wingdings 3" charset="2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(3,2)</a:t>
            </a:r>
          </a:p>
          <a:p>
            <a:pPr marL="0" indent="0">
              <a:buFont typeface="Wingdings 3" charset="2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(3,3)</a:t>
            </a:r>
          </a:p>
          <a:p>
            <a:pPr marL="0" indent="0">
              <a:buFont typeface="Wingdings 3" charset="2"/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Rule 3: Didn’t Match</a:t>
            </a:r>
          </a:p>
        </p:txBody>
      </p:sp>
    </p:spTree>
    <p:extLst>
      <p:ext uri="{BB962C8B-B14F-4D97-AF65-F5344CB8AC3E}">
        <p14:creationId xmlns:p14="http://schemas.microsoft.com/office/powerpoint/2010/main" val="297679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0EF2-D4A0-3C36-228F-E86E727B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>
                <a:solidFill>
                  <a:srgbClr val="C00000"/>
                </a:solidFill>
              </a:rPr>
              <a:t>Try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86F3-EB90-ED94-4C66-47F8688C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Problem: You have two NumPy arrays, one representing the temperature in Celsius and another representing the temperature in Fahrenheit. You want to convert the Celsius temperatures to Fahrenheit using element-wise operations and broadcasting.</a:t>
            </a:r>
          </a:p>
          <a:p>
            <a:r>
              <a:rPr lang="en-GB" dirty="0"/>
              <a:t>Given:</a:t>
            </a:r>
          </a:p>
          <a:p>
            <a:pPr lvl="1"/>
            <a:r>
              <a:rPr lang="en-GB" dirty="0" err="1"/>
              <a:t>celsius_temps</a:t>
            </a:r>
            <a:r>
              <a:rPr lang="en-GB" dirty="0"/>
              <a:t> array: ``</a:t>
            </a:r>
          </a:p>
          <a:p>
            <a:pPr lvl="1"/>
            <a:r>
              <a:rPr lang="en-GB" dirty="0" err="1"/>
              <a:t>fahrenheit_temps</a:t>
            </a:r>
            <a:r>
              <a:rPr lang="en-GB" dirty="0"/>
              <a:t> array: ``</a:t>
            </a:r>
          </a:p>
          <a:p>
            <a:r>
              <a:rPr lang="en-GB" dirty="0"/>
              <a:t>Write a NumPy code snippet to convert the Celsius temperatures to Fahrenheit using broadcasting.</a:t>
            </a:r>
          </a:p>
          <a:p>
            <a:r>
              <a:rPr lang="en-GB" dirty="0"/>
              <a:t>After, conversion check if converted array is equal to </a:t>
            </a:r>
            <a:r>
              <a:rPr lang="en-GB" dirty="0" err="1"/>
              <a:t>fahrenheit_temps</a:t>
            </a:r>
            <a:r>
              <a:rPr lang="en-GB" dirty="0"/>
              <a:t> or not.</a:t>
            </a:r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80566-132C-7725-D4EB-8768FBB8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BAC8F-6264-B76D-CCCF-8857D2AD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0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2615-8296-156B-24AB-F20B7EDC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Try Out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24E1-3D84-86F1-7175-C7647ECE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Given arrays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celsius_temps</a:t>
            </a: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([20, 25, 30, 35])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fahrenheit_temps</a:t>
            </a: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([68, 77, 86, 95])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Celsius to Fahrenheit using broadcasting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fahrenheit_temps_converted</a:t>
            </a: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celsius_temps</a:t>
            </a: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9/5) + 32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results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print("Celsius Temperatures:", </a:t>
            </a:r>
            <a:r>
              <a:rPr lang="en-GB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celsius_temps</a:t>
            </a: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print("Fahrenheit Temperatures (original):", </a:t>
            </a:r>
            <a:r>
              <a:rPr lang="en-GB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fahrenheit_temps</a:t>
            </a: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print("Fahrenheit Temperatures (converted):", </a:t>
            </a:r>
            <a:r>
              <a:rPr lang="en-GB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fahrenheit_temps_converted</a:t>
            </a: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np.array_equal</a:t>
            </a: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fahrenheit_temps,fahrenheit_temps_converted</a:t>
            </a:r>
            <a:r>
              <a:rPr lang="en-GB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BD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88485-D663-95A3-C3EC-86CA438C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8F07A-2ACA-CA32-7E32-E8BA6045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7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77A9-9CDC-7AEC-C062-4BB3CF6D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>
                <a:solidFill>
                  <a:srgbClr val="C00000"/>
                </a:solidFill>
              </a:rPr>
              <a:t>Try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037E-97EA-30F5-3717-EC0C4638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a NumPy array representing student scores on three exams, and you want to calculate the average score for each student. However, one student has a bonus score added to their exam scores. Use NumPy's broadcasting to calculate the average scores for all students.</a:t>
            </a:r>
          </a:p>
          <a:p>
            <a:r>
              <a:rPr lang="en-GB" dirty="0"/>
              <a:t>Given:</a:t>
            </a:r>
          </a:p>
          <a:p>
            <a:pPr lvl="1"/>
            <a:r>
              <a:rPr lang="en-GB" dirty="0"/>
              <a:t>Exam scores array for each student: </a:t>
            </a:r>
            <a:r>
              <a:rPr lang="en-GB" dirty="0" err="1"/>
              <a:t>exam_scores</a:t>
            </a:r>
            <a:r>
              <a:rPr lang="en-GB" dirty="0"/>
              <a:t> = </a:t>
            </a:r>
            <a:r>
              <a:rPr lang="en-GB" dirty="0" err="1"/>
              <a:t>np.array</a:t>
            </a:r>
            <a:r>
              <a:rPr lang="en-GB" dirty="0"/>
              <a:t>([, , ])</a:t>
            </a:r>
          </a:p>
          <a:p>
            <a:pPr lvl="1"/>
            <a:r>
              <a:rPr lang="en-GB" dirty="0"/>
              <a:t>Bonus score for one student: </a:t>
            </a:r>
            <a:r>
              <a:rPr lang="en-GB" dirty="0" err="1"/>
              <a:t>bonus_score</a:t>
            </a:r>
            <a:r>
              <a:rPr lang="en-GB" dirty="0"/>
              <a:t> = 5</a:t>
            </a:r>
          </a:p>
          <a:p>
            <a:r>
              <a:rPr lang="en-GB" dirty="0"/>
              <a:t>Write a NumPy code snippet to calculate the average scores for all students, considering the bonus score for one student using broadcasting.</a:t>
            </a:r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B9B50-E8DA-E998-519C-DBA0A4A2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30385-DC89-3709-D5F1-18D143D2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3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896E-5FAD-68C4-F662-7A8F5606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Comparisons, Masking, 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63A5-2AEB-851C-98DD-68BF96B63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([1, 2, 3, 4, 5])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print(x&gt;=3)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print(x!=3)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[False False  True  True  True]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[ True  True False  True  True]</a:t>
            </a:r>
            <a:endParaRPr lang="en-BD" sz="2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F6C47-D4F1-847C-19CF-707192E8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A946A-2E19-962B-F533-446FEB07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79E3-423F-2BA5-FF45-C22C1E9B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1757-1F6A-2CCF-1032-C2A5F020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Computation on Arrays: Broadcasting</a:t>
            </a:r>
          </a:p>
          <a:p>
            <a:r>
              <a:rPr lang="en-US" sz="2400" dirty="0"/>
              <a:t>Comparisons, Masks, and Boolean Logic</a:t>
            </a:r>
          </a:p>
          <a:p>
            <a:r>
              <a:rPr lang="en-US" sz="2400" dirty="0"/>
              <a:t>Fancy Indexing</a:t>
            </a:r>
          </a:p>
          <a:p>
            <a:r>
              <a:rPr lang="en-US" sz="2400" dirty="0"/>
              <a:t>Sorting Arrays</a:t>
            </a:r>
          </a:p>
          <a:p>
            <a:r>
              <a:rPr lang="en-US" sz="2400" dirty="0"/>
              <a:t>Structured Data: NumPy’s Structured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0C029-83C9-398C-1AFC-5B5D969D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25ACD-9846-6522-2D6E-C82662F6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F11D-6BA8-D6DD-FB3B-3F81C6D8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Comparisons, Masking, 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9DE7-7B0E-FB96-E2B6-05852597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([34, 22, 13, 45, 51, 33, 11])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temp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np.where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(x&lt;=25)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print(temp)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temp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np.sum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(x&lt;=25)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print(temp)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(array([1, 2, 6]),) #Index numbers</a:t>
            </a:r>
          </a:p>
          <a:p>
            <a:pPr marL="0" indent="0">
              <a:buNone/>
            </a:pPr>
            <a:r>
              <a:rPr lang="en-GB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3</a:t>
            </a:r>
            <a:endParaRPr lang="en-BD" sz="2800" dirty="0">
              <a:solidFill>
                <a:schemeClr val="accent4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112D8-5918-7D13-7B9A-04AC24D3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6B8BE-D7E7-C173-6A9A-F6AAC243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6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7312-4DBC-B9C9-D7C3-C0884D2F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Comparisons, Masking, 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047-4EC9-F78B-F694-1E9887AC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([1, 2, 3, 4, 5])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y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([1, 2, 3, 4, 5])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z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([6, 7, 8, 9, 10])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temp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np.any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(x==z)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print(temp)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temp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np.all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(x==y)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print(temp)</a:t>
            </a:r>
            <a:endParaRPr lang="en-BD" sz="28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A700A-403A-6EE5-8D67-0BDD42E8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71878-A449-8739-3D6D-DE1B22D1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47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21EA-C4D0-933B-D180-7425A9AD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Comparisons, Masking, 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DF4E-7FA1-BC2F-C82A-F32FF438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print(units)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temp = (units&gt;20)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print(temp)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temp = ((units&gt;20) &amp; (units&lt;80))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print(temp)</a:t>
            </a:r>
            <a:endParaRPr lang="en-BD" sz="28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0BC4F-725B-DE2B-9DBD-BA6DF27A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BAF1-1E6E-2413-3D79-A75DCD57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9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5540-13FB-1A50-9657-6F4F7944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Iterate NumPy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2311-3088-B422-0353-165FECC1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arr1d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([5, 10, 15, 20, 25, 30])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for element in arr1d: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    print(element)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arr2d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([[5, 10], [15, 20], [25, 30]])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for row in arr2d: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    print(row)</a:t>
            </a: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9CED1-2B27-DD7D-03C5-5C684220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3964C-EEB7-CF21-F698-797A0AFC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18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7925-B81D-D3C9-3E52-9F04804B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Iterate NumPy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BCCA-1CAA-826C-7D6D-08B621D0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arr2d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([[5, 10], [15, 20], [25, 30]])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for col in range(arr2d.shape[1]):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    print(arr2d[:, col])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arr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([[1, 2, 3], [4, 5, 6], [7, 8, 9]])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for row in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arr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    for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elem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 in row: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        print(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elem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)</a:t>
            </a: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72944-AA57-BD47-98E5-CF48CE1E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818C2-1010-6091-18BF-622C462D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19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0E10-14EF-979F-FB21-B0760AD1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Fancy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E554-6922-C78F-00C7-67F5842F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np.random.randint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(100, size=10)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print(x)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print(x[[0,2,4]])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ind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 = [0,2,4]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print(x[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ind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])</a:t>
            </a:r>
            <a:endParaRPr lang="en-BD" sz="28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53FF2-8EE7-7123-C600-4C619813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E3286-36F0-0DE3-B7AB-C4B7E66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5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D4F1-47EE-8B52-4D01-F3C5A487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Fancy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BE0B-478C-7829-4347-9CFC3E8F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np.arange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(12).reshape((3, 4))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print(X)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row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([0, 1, 2])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col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([2, 1, 3])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print(X[row, col])</a:t>
            </a:r>
            <a:endParaRPr lang="en-BD" sz="28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0BD7C-8BA3-9829-FFD5-5E60BA8E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FEDD0-0AE4-279C-1F86-3CE22B94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07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FED1-77C3-1C54-8E2A-3F357C64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Sorting NumPy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C2CA-B1D0-545D-6EEC-9B4429CC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([2, 1, 4, 3, 5])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temp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np.sort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(x)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print(temp)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print(x)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x.sort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print(x)</a:t>
            </a:r>
            <a:endParaRPr lang="en-BD" sz="28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9377C-5437-DCA2-DDB9-FFB28655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B8AB8-1BB0-F421-B896-3BD8CC99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63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DF34-6E02-A126-CD0D-6E2D570F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50ED3-BBDC-D3A6-8E74-2A85F639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# Sorted Indices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([2, 1, 4, 3, 5])</a:t>
            </a: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np.argsort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(x)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)</a:t>
            </a:r>
            <a:endParaRPr lang="en-BD" sz="28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4697D-4D5F-248C-82FD-83F73878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A95E6-5785-B5E9-0261-DA7AA907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6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ABD0-42EB-0DBA-EEC3-D658E2DF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Row / Column wise 2D array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AB10-C807-3C15-D468-6DAF8726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# Row and Column wise sort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rand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np.random.RandomState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(42) 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rand.randint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(0, 10, (4, 6)) 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print(X)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# sort each column of X 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temp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np.sort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axis=0)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print(temp)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# sort each row of X 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temp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np.sort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axis=1)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print(temp)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139B2-F8FE-7EBA-ED90-8197389E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5D38E-B5DC-4B15-A47E-8B71F8B5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2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332A-78FC-1A79-21E5-69DE26FC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Python Array vs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F3C18-5E0E-FDC1-523C-DD07D84A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Python's built-in array module and NumPy arrays are both used for storing collections of elements, but they differ in their purpose and capabilities.</a:t>
            </a:r>
          </a:p>
          <a:p>
            <a:r>
              <a:rPr lang="en-GB" dirty="0"/>
              <a:t>The array module is suitable for storing arrays of basic values like characters, integers, and floating-point numbers. It provides a more memory-efficient alternative to lists when you need to store a large number of homogeneous data types. However, the array module lacks advanced mathematical functions and is not optimized for numerical computations.</a:t>
            </a:r>
          </a:p>
          <a:p>
            <a:r>
              <a:rPr lang="en-GB" dirty="0"/>
              <a:t>On the other hand, NumPy arrays are designed for efficient numerical operations and scientific computing. They offer a wide range of functions and methods for performing mathematical operations on arrays, such as element-wise operations, linear algebra, and Fourier transforms. NumPy arrays are more memory-efficient than lists and can handle multi-dimensional arrays with ease.</a:t>
            </a:r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E7825-9359-7527-94A7-75C196B2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A5E92-8109-2790-4C6A-0CB873E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2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D222-B68F-B217-8A18-7DA8A84D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Structured Data / NumPy Structured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D5C4-8D0E-4B92-E1B1-87C8EFE3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name = ['Alice', 'Bob', 'Cathy', 'Doug']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age = [25, 45, 37, 19]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weight = [55.0, 85.5, 68.0, 61.5]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data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np.dtype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({'names':('name', 'age', 'weight'),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                         'formats':('U10', 'i4', 'f8')})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data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np.zeros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(4,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dtype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=data)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data['name'] = name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data['age'] = age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data['weight'] = weight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print(data)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for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ele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in data: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 print(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ele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 print(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ele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['name'],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ele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['age'],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ele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['weight'])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8D489-4823-2A18-1AC9-7EFFA11C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90008-73D9-AC12-2903-2AE489F6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31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4DE5-24F3-087D-097E-12023E85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3F32-C6B8-F582-939E-D59BD3FD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coord_dtype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np.dtype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([('latitude', np.float64), ('longitude', np.float64)])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coords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([(37.7749, -122.4194), (40.7128, -74.0060), (51.5074, -0.1278)],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dtype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=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coord_dtype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print(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coords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)</a:t>
            </a: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21BC1-35BC-2CCC-2D24-A2EA71E1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7CEFC-D711-2E02-2A24-5CDFAEA9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B64B-E4D4-527C-5A22-B4260E58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Python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91255-5993-15CE-3F3A-9C4B2DA23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import array as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arr</a:t>
            </a: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a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arr.array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('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', [1, 2, 3]) # array of integers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b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arr.array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('d', [2.5, 3.2, 3.3]) # array of floats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print(a)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print(b)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print(a[0])</a:t>
            </a: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9BAB4-B14C-7C5B-9903-8E6A1EB4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893B9-0AA6-91B4-BEE3-1E2BB6E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1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5CDD-22C3-C066-8E0D-A8B309BC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Python 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3E29-4EDE-A328-F068-93482A38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80" y="1152907"/>
            <a:ext cx="9657032" cy="5348026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append(x): Adds an element at the end of the array</a:t>
            </a:r>
          </a:p>
          <a:p>
            <a:r>
              <a:rPr lang="en-GB" sz="2400" dirty="0"/>
              <a:t>insert(</a:t>
            </a:r>
            <a:r>
              <a:rPr lang="en-GB" sz="2400" dirty="0" err="1"/>
              <a:t>i</a:t>
            </a:r>
            <a:r>
              <a:rPr lang="en-GB" sz="2400" dirty="0"/>
              <a:t>, x): Inserts an element at the specified position</a:t>
            </a:r>
          </a:p>
          <a:p>
            <a:r>
              <a:rPr lang="en-GB" sz="2400" dirty="0"/>
              <a:t>remove(x): Removes the first occurrence of the specified element</a:t>
            </a:r>
          </a:p>
          <a:p>
            <a:r>
              <a:rPr lang="en-GB" sz="2400" dirty="0"/>
              <a:t>pop(</a:t>
            </a:r>
            <a:r>
              <a:rPr lang="en-GB" sz="2400" dirty="0" err="1"/>
              <a:t>i</a:t>
            </a:r>
            <a:r>
              <a:rPr lang="en-GB" sz="2400" dirty="0"/>
              <a:t>): Removes and returns the element at the specified position</a:t>
            </a:r>
          </a:p>
          <a:p>
            <a:r>
              <a:rPr lang="en-GB" sz="2400" dirty="0"/>
              <a:t>index(x): Returns the index of the first occurrence of the specified element</a:t>
            </a:r>
          </a:p>
          <a:p>
            <a:r>
              <a:rPr lang="en-GB" sz="2400" dirty="0"/>
              <a:t>reverse(): Reverses the order of the elements in the array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import array as art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n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art.array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('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', [11, 6, 33, 55, 23, 99, 65]) 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n.reverse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print(n)</a:t>
            </a: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8CDE0-19F9-CA57-ADEE-FA91FD02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C528-294F-3E15-0580-1C54991B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8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6B88-A07E-C265-B629-2170F9D0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5838-CEF6-99B4-1E42-BFBF65A8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import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numpy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as np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myArr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([2, 4, 6, 3, 55, 23, 33])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print(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myArr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TwoDArr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np.array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([range(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+ 3) for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in [2, 4, 6]])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print(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TwoDArr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)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5388D-E8B9-E420-9061-92CA65FA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69BED-8F42-2AFE-5D9E-CFC425A4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CDA7-4B12-7D74-7804-D1343F0F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How about empty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F7CE-D891-EDB1-52E9-3FE352B0B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arr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np.zeros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(10,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dtype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=int)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arr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arr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np.ones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((5,3),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dtype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='float32')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arr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" pitchFamily="2" charset="0"/>
              </a:rPr>
              <a:t>Try IT</a:t>
            </a:r>
            <a:endParaRPr lang="en-BD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53DB8-1AFC-FBC7-AC23-98D3612E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BDF91-9429-A0AD-31AC-9C4EE7FF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8878-FD9D-479C-7D65-DE0288A8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Some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47A8-17FD-E84B-76BC-8749D1F0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arr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np.arange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(0, 20, 2)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arr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arr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np.linspace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(0, 1, 5)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arr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arr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np.random.random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((3,3))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arr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)</a:t>
            </a:r>
            <a:endParaRPr lang="en-BD" sz="28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CCE9C-C34E-C2D5-86A9-920C0B7C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3E45A-7D9B-7297-5257-D1039E7C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CED0-AE2A-562F-F587-E131F3B8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5DD56-275A-5A5E-38E2-B097DC5B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B2405-D791-CA59-5070-68FB33AA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5664F-72F4-3933-ACDC-1230DB490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60" y="230734"/>
            <a:ext cx="6149438" cy="60702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8995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941</TotalTime>
  <Words>2160</Words>
  <Application>Microsoft Macintosh PowerPoint</Application>
  <PresentationFormat>Widescreen</PresentationFormat>
  <Paragraphs>329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Century Gothic</vt:lpstr>
      <vt:lpstr>Courier</vt:lpstr>
      <vt:lpstr>Courier New</vt:lpstr>
      <vt:lpstr>Georgia</vt:lpstr>
      <vt:lpstr>Times New Roman</vt:lpstr>
      <vt:lpstr>Wingdings 3</vt:lpstr>
      <vt:lpstr>Wisp</vt:lpstr>
      <vt:lpstr>Lecture 8</vt:lpstr>
      <vt:lpstr>Learning Objectives Today</vt:lpstr>
      <vt:lpstr>Python Array vs NumPy</vt:lpstr>
      <vt:lpstr>Python Array</vt:lpstr>
      <vt:lpstr>Python Array Functions</vt:lpstr>
      <vt:lpstr>NumPy</vt:lpstr>
      <vt:lpstr>How about empty array?</vt:lpstr>
      <vt:lpstr>Some More?</vt:lpstr>
      <vt:lpstr>Data Types</vt:lpstr>
      <vt:lpstr>Vectorized Operations</vt:lpstr>
      <vt:lpstr>Array Broadcasting</vt:lpstr>
      <vt:lpstr>Broadcasting</vt:lpstr>
      <vt:lpstr>Broadcasting Rules</vt:lpstr>
      <vt:lpstr>Broadcasting Rules</vt:lpstr>
      <vt:lpstr>Broadcasting</vt:lpstr>
      <vt:lpstr>Try Out</vt:lpstr>
      <vt:lpstr>Try Out Solution</vt:lpstr>
      <vt:lpstr>Try Out</vt:lpstr>
      <vt:lpstr>Comparisons, Masking, Boolean Logic</vt:lpstr>
      <vt:lpstr>Comparisons, Masking, Boolean Logic</vt:lpstr>
      <vt:lpstr>Comparisons, Masking, Boolean Logic</vt:lpstr>
      <vt:lpstr>Comparisons, Masking, Boolean Logic</vt:lpstr>
      <vt:lpstr>Iterate NumPy Array</vt:lpstr>
      <vt:lpstr>Iterate NumPy Array</vt:lpstr>
      <vt:lpstr>Fancy Indexing</vt:lpstr>
      <vt:lpstr>Fancy Indexing</vt:lpstr>
      <vt:lpstr>Sorting NumPy Array</vt:lpstr>
      <vt:lpstr>Sorting</vt:lpstr>
      <vt:lpstr>Row / Column wise 2D array sort</vt:lpstr>
      <vt:lpstr>Structured Data / NumPy Structured Array</vt:lpstr>
      <vt:lpstr>Structured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Atanu Shome</dc:creator>
  <cp:lastModifiedBy>Atanu Shome</cp:lastModifiedBy>
  <cp:revision>202</cp:revision>
  <dcterms:created xsi:type="dcterms:W3CDTF">2024-04-30T08:36:00Z</dcterms:created>
  <dcterms:modified xsi:type="dcterms:W3CDTF">2024-05-18T20:05:20Z</dcterms:modified>
</cp:coreProperties>
</file>