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Play"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5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Play"/>
              <a:buNone/>
            </a:pPr>
            <a:r>
              <a:rPr lang="en-US">
                <a:solidFill>
                  <a:srgbClr val="002060"/>
                </a:solidFill>
              </a:rPr>
              <a:t>Python Programming and Basic Data Science</a:t>
            </a:r>
            <a:endParaRPr/>
          </a:p>
        </p:txBody>
      </p:sp>
      <p:sp>
        <p:nvSpPr>
          <p:cNvPr id="85" name="Google Shape;85;p13"/>
          <p:cNvSpPr txBox="1">
            <a:spLocks noGrp="1"/>
          </p:cNvSpPr>
          <p:nvPr>
            <p:ph type="subTitle" idx="1"/>
          </p:nvPr>
        </p:nvSpPr>
        <p:spPr>
          <a:xfrm>
            <a:off x="1524000" y="3940366"/>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a:t>Lecture-3: Setting up the Environment (cont.) </a:t>
            </a:r>
            <a:endParaRPr/>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US" dirty="0"/>
              <a:t>Prof. Dr. G M </a:t>
            </a:r>
            <a:r>
              <a:rPr lang="en-US" dirty="0" err="1"/>
              <a:t>Atiqur</a:t>
            </a:r>
            <a:r>
              <a:rPr lang="en-US" dirty="0"/>
              <a:t> </a:t>
            </a:r>
            <a:r>
              <a:rPr lang="en-US" dirty="0" err="1"/>
              <a:t>Rahaman</a:t>
            </a:r>
            <a:endParaRPr dirty="0"/>
          </a:p>
          <a:p>
            <a:pPr marL="0" lvl="0" indent="0" algn="ctr" rtl="0">
              <a:lnSpc>
                <a:spcPct val="90000"/>
              </a:lnSpc>
              <a:spcBef>
                <a:spcPts val="1000"/>
              </a:spcBef>
              <a:spcAft>
                <a:spcPts val="0"/>
              </a:spcAft>
              <a:buClr>
                <a:schemeClr val="dk1"/>
              </a:buClr>
              <a:buSzPts val="2400"/>
              <a:buNone/>
            </a:pPr>
            <a:r>
              <a:rPr lang="en-US" dirty="0"/>
              <a:t>Computer Science and Engineering Discipline </a:t>
            </a:r>
            <a:endParaRPr dirty="0"/>
          </a:p>
        </p:txBody>
      </p:sp>
      <p:sp>
        <p:nvSpPr>
          <p:cNvPr id="86" name="Google Shape;86;p13"/>
          <p:cNvSpPr txBox="1"/>
          <p:nvPr/>
        </p:nvSpPr>
        <p:spPr>
          <a:xfrm>
            <a:off x="4919472" y="0"/>
            <a:ext cx="214884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a:solidFill>
                  <a:srgbClr val="43D658"/>
                </a:solidFill>
                <a:latin typeface="Play"/>
                <a:ea typeface="Play"/>
                <a:cs typeface="Play"/>
                <a:sym typeface="Play"/>
              </a:rPr>
              <a:t>EDGE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sp>
        <p:nvSpPr>
          <p:cNvPr id="141" name="Google Shape;141;p22"/>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Most of the time when a Python script fails, it will raise an Exception. When the interpreter hits one of these exceptions, information about the cause of the error can be found in the traceback, which can be accessed from within Python. </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With the </a:t>
            </a:r>
            <a:r>
              <a:rPr lang="en-US" sz="2400">
                <a:solidFill>
                  <a:srgbClr val="0070C0"/>
                </a:solidFill>
              </a:rPr>
              <a:t>%xmode </a:t>
            </a:r>
            <a:r>
              <a:rPr lang="en-US" sz="2400"/>
              <a:t>magic function, IPython allows you to control the amount of information printed when the exception is raised. Consider the following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sp>
        <p:nvSpPr>
          <p:cNvPr id="147" name="Google Shape;147;p23"/>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Consider the following code:</a:t>
            </a:r>
            <a:endParaRPr/>
          </a:p>
          <a:p>
            <a:pPr marL="0" lvl="0" indent="0" algn="l" rtl="0">
              <a:lnSpc>
                <a:spcPct val="90000"/>
              </a:lnSpc>
              <a:spcBef>
                <a:spcPts val="1000"/>
              </a:spcBef>
              <a:spcAft>
                <a:spcPts val="0"/>
              </a:spcAft>
              <a:buClr>
                <a:schemeClr val="dk1"/>
              </a:buClr>
              <a:buSzPts val="2400"/>
              <a:buNone/>
            </a:pPr>
            <a:r>
              <a:rPr lang="en-US" sz="2400"/>
              <a:t>def func1(a, b):</a:t>
            </a:r>
            <a:endParaRPr/>
          </a:p>
          <a:p>
            <a:pPr marL="0" lvl="0" indent="0" algn="l" rtl="0">
              <a:lnSpc>
                <a:spcPct val="90000"/>
              </a:lnSpc>
              <a:spcBef>
                <a:spcPts val="1000"/>
              </a:spcBef>
              <a:spcAft>
                <a:spcPts val="0"/>
              </a:spcAft>
              <a:buClr>
                <a:schemeClr val="dk1"/>
              </a:buClr>
              <a:buSzPts val="2400"/>
              <a:buNone/>
            </a:pPr>
            <a:r>
              <a:rPr lang="en-US" sz="2400"/>
              <a:t>    return a / b</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def func2(x):</a:t>
            </a:r>
            <a:endParaRPr/>
          </a:p>
          <a:p>
            <a:pPr marL="0" lvl="0" indent="0" algn="l" rtl="0">
              <a:lnSpc>
                <a:spcPct val="90000"/>
              </a:lnSpc>
              <a:spcBef>
                <a:spcPts val="1000"/>
              </a:spcBef>
              <a:spcAft>
                <a:spcPts val="0"/>
              </a:spcAft>
              <a:buClr>
                <a:schemeClr val="dk1"/>
              </a:buClr>
              <a:buSzPts val="2400"/>
              <a:buNone/>
            </a:pPr>
            <a:r>
              <a:rPr lang="en-US" sz="2400"/>
              <a:t>    a = x</a:t>
            </a:r>
            <a:endParaRPr/>
          </a:p>
          <a:p>
            <a:pPr marL="0" lvl="0" indent="0" algn="l" rtl="0">
              <a:lnSpc>
                <a:spcPct val="90000"/>
              </a:lnSpc>
              <a:spcBef>
                <a:spcPts val="1000"/>
              </a:spcBef>
              <a:spcAft>
                <a:spcPts val="0"/>
              </a:spcAft>
              <a:buClr>
                <a:schemeClr val="dk1"/>
              </a:buClr>
              <a:buSzPts val="2400"/>
              <a:buNone/>
            </a:pPr>
            <a:r>
              <a:rPr lang="en-US" sz="2400"/>
              <a:t>    b = x - 1</a:t>
            </a:r>
            <a:endParaRPr/>
          </a:p>
          <a:p>
            <a:pPr marL="0" lvl="0" indent="0" algn="l" rtl="0">
              <a:lnSpc>
                <a:spcPct val="90000"/>
              </a:lnSpc>
              <a:spcBef>
                <a:spcPts val="1000"/>
              </a:spcBef>
              <a:spcAft>
                <a:spcPts val="0"/>
              </a:spcAft>
              <a:buClr>
                <a:schemeClr val="dk1"/>
              </a:buClr>
              <a:buSzPts val="2400"/>
              <a:buNone/>
            </a:pPr>
            <a:r>
              <a:rPr lang="en-US" sz="2400"/>
              <a:t>    return func1(a, 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pic>
        <p:nvPicPr>
          <p:cNvPr id="153" name="Google Shape;153;p24"/>
          <p:cNvPicPr preferRelativeResize="0">
            <a:picLocks noGrp="1"/>
          </p:cNvPicPr>
          <p:nvPr>
            <p:ph type="body" idx="1"/>
          </p:nvPr>
        </p:nvPicPr>
        <p:blipFill rotWithShape="1">
          <a:blip r:embed="rId3">
            <a:alphaModFix/>
          </a:blip>
          <a:srcRect/>
          <a:stretch/>
        </p:blipFill>
        <p:spPr>
          <a:xfrm>
            <a:off x="2380731" y="1495894"/>
            <a:ext cx="7430537" cy="4648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sp>
        <p:nvSpPr>
          <p:cNvPr id="159" name="Google Shape;159;p25"/>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Using the </a:t>
            </a:r>
            <a:r>
              <a:rPr lang="en-US" sz="2400">
                <a:solidFill>
                  <a:srgbClr val="0070C0"/>
                </a:solidFill>
              </a:rPr>
              <a:t>%xmode </a:t>
            </a:r>
            <a:r>
              <a:rPr lang="en-US" sz="2400"/>
              <a:t>magic function (short for Exception mode), we can change what information is printed.</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rgbClr val="0070C0"/>
              </a:buClr>
              <a:buSzPts val="2400"/>
              <a:buNone/>
            </a:pPr>
            <a:r>
              <a:rPr lang="en-US" sz="2400">
                <a:solidFill>
                  <a:srgbClr val="0070C0"/>
                </a:solidFill>
              </a:rPr>
              <a:t>%xmode </a:t>
            </a:r>
            <a:r>
              <a:rPr lang="en-US" sz="2400"/>
              <a:t>takes a single argument, the mode, and there are three possibilities: </a:t>
            </a:r>
            <a:r>
              <a:rPr lang="en-US" sz="2400">
                <a:solidFill>
                  <a:srgbClr val="0070C0"/>
                </a:solidFill>
              </a:rPr>
              <a:t>Plain, Context, and Verbose</a:t>
            </a:r>
            <a:r>
              <a:rPr lang="en-US" sz="2400"/>
              <a:t>. </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The default is </a:t>
            </a:r>
            <a:r>
              <a:rPr lang="en-US" sz="2400">
                <a:solidFill>
                  <a:srgbClr val="0070C0"/>
                </a:solidFill>
              </a:rPr>
              <a:t>Context</a:t>
            </a:r>
            <a:r>
              <a:rPr lang="en-US" sz="2400"/>
              <a:t>, and gives output like that just shown before. </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rgbClr val="0070C0"/>
              </a:buClr>
              <a:buSzPts val="2400"/>
              <a:buNone/>
            </a:pPr>
            <a:r>
              <a:rPr lang="en-US" sz="2400">
                <a:solidFill>
                  <a:srgbClr val="0070C0"/>
                </a:solidFill>
              </a:rPr>
              <a:t>Plain</a:t>
            </a:r>
            <a:r>
              <a:rPr lang="en-US" sz="2400"/>
              <a:t> is more compact and gives less information: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pic>
        <p:nvPicPr>
          <p:cNvPr id="165" name="Google Shape;165;p26" descr="A screenshot of a computer program&#10;&#10;Description automatically generated"/>
          <p:cNvPicPr preferRelativeResize="0">
            <a:picLocks noGrp="1"/>
          </p:cNvPicPr>
          <p:nvPr>
            <p:ph type="body" idx="1"/>
          </p:nvPr>
        </p:nvPicPr>
        <p:blipFill rotWithShape="1">
          <a:blip r:embed="rId3">
            <a:alphaModFix/>
          </a:blip>
          <a:srcRect/>
          <a:stretch/>
        </p:blipFill>
        <p:spPr>
          <a:xfrm>
            <a:off x="1971099" y="1648316"/>
            <a:ext cx="8249801" cy="43440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sp>
        <p:nvSpPr>
          <p:cNvPr id="171" name="Google Shape;171;p27"/>
          <p:cNvSpPr txBox="1">
            <a:spLocks noGrp="1"/>
          </p:cNvSpPr>
          <p:nvPr>
            <p:ph type="body" idx="1"/>
          </p:nvPr>
        </p:nvSpPr>
        <p:spPr>
          <a:xfrm>
            <a:off x="838200" y="1280160"/>
            <a:ext cx="10515600" cy="48968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a:t>
            </a:r>
            <a:r>
              <a:rPr lang="en-US">
                <a:solidFill>
                  <a:srgbClr val="0070C0"/>
                </a:solidFill>
              </a:rPr>
              <a:t>Verbose</a:t>
            </a:r>
            <a:r>
              <a:rPr lang="en-US"/>
              <a:t> mode adds some extra information, including the arguments to any  functions that are called:</a:t>
            </a:r>
            <a:endParaRPr/>
          </a:p>
        </p:txBody>
      </p:sp>
      <p:pic>
        <p:nvPicPr>
          <p:cNvPr id="172" name="Google Shape;172;p27" descr="A screenshot of a computer program"/>
          <p:cNvPicPr preferRelativeResize="0"/>
          <p:nvPr/>
        </p:nvPicPr>
        <p:blipFill rotWithShape="1">
          <a:blip r:embed="rId3">
            <a:alphaModFix/>
          </a:blip>
          <a:srcRect/>
          <a:stretch/>
        </p:blipFill>
        <p:spPr>
          <a:xfrm>
            <a:off x="3273035" y="2105891"/>
            <a:ext cx="4771099" cy="47521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Controlling Exceptions: %xmode</a:t>
            </a:r>
            <a:br>
              <a:rPr lang="en-US" b="1" i="0">
                <a:solidFill>
                  <a:srgbClr val="000000"/>
                </a:solidFill>
                <a:highlight>
                  <a:srgbClr val="FFFFFF"/>
                </a:highlight>
                <a:latin typeface="Arial"/>
                <a:ea typeface="Arial"/>
                <a:cs typeface="Arial"/>
                <a:sym typeface="Arial"/>
              </a:rPr>
            </a:br>
            <a:endParaRPr/>
          </a:p>
        </p:txBody>
      </p:sp>
      <p:sp>
        <p:nvSpPr>
          <p:cNvPr id="178" name="Google Shape;178;p28"/>
          <p:cNvSpPr txBox="1">
            <a:spLocks noGrp="1"/>
          </p:cNvSpPr>
          <p:nvPr>
            <p:ph type="body" idx="1"/>
          </p:nvPr>
        </p:nvSpPr>
        <p:spPr>
          <a:xfrm>
            <a:off x="838200" y="1280160"/>
            <a:ext cx="10515600" cy="48968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This extra information can help narrow-in on why the exception is being raised. So why not use the </a:t>
            </a:r>
            <a:r>
              <a:rPr lang="en-US">
                <a:solidFill>
                  <a:srgbClr val="0070C0"/>
                </a:solidFill>
              </a:rPr>
              <a:t>Verbose</a:t>
            </a:r>
            <a:r>
              <a:rPr lang="en-US"/>
              <a:t> mode all the time?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As code gets complicated, this kind of traceback can get extremely long.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Depending on the context, sometimes the brevity of </a:t>
            </a:r>
            <a:r>
              <a:rPr lang="en-US">
                <a:solidFill>
                  <a:srgbClr val="0070C0"/>
                </a:solidFill>
              </a:rPr>
              <a:t>Default</a:t>
            </a:r>
            <a:r>
              <a:rPr lang="en-US"/>
              <a:t> mode is easier to work with.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Arial"/>
              <a:buNone/>
            </a:pPr>
            <a:br>
              <a:rPr lang="en-US" b="0" i="0">
                <a:solidFill>
                  <a:srgbClr val="000000"/>
                </a:solidFill>
                <a:highlight>
                  <a:srgbClr val="FFFFFF"/>
                </a:highlight>
                <a:latin typeface="Arial"/>
                <a:ea typeface="Arial"/>
                <a:cs typeface="Arial"/>
                <a:sym typeface="Arial"/>
              </a:rPr>
            </a:br>
            <a:r>
              <a:rPr lang="en-US" sz="3900" b="1" i="0">
                <a:solidFill>
                  <a:srgbClr val="FF0000"/>
                </a:solidFill>
                <a:highlight>
                  <a:srgbClr val="FFFFFF"/>
                </a:highlight>
                <a:latin typeface="Arial"/>
                <a:ea typeface="Arial"/>
                <a:cs typeface="Arial"/>
                <a:sym typeface="Arial"/>
              </a:rPr>
              <a:t>Debugging: When Reading Tracebacks Is Not Enough</a:t>
            </a:r>
            <a:br>
              <a:rPr lang="en-US" b="0" i="0">
                <a:solidFill>
                  <a:srgbClr val="000000"/>
                </a:solidFill>
                <a:highlight>
                  <a:srgbClr val="FFFFFF"/>
                </a:highlight>
                <a:latin typeface="Arial"/>
                <a:ea typeface="Arial"/>
                <a:cs typeface="Arial"/>
                <a:sym typeface="Arial"/>
              </a:rPr>
            </a:br>
            <a:br>
              <a:rPr lang="en-US" b="1" i="0">
                <a:solidFill>
                  <a:srgbClr val="000000"/>
                </a:solidFill>
                <a:highlight>
                  <a:srgbClr val="FFFFFF"/>
                </a:highlight>
                <a:latin typeface="Arial"/>
                <a:ea typeface="Arial"/>
                <a:cs typeface="Arial"/>
                <a:sym typeface="Arial"/>
              </a:rPr>
            </a:br>
            <a:endParaRPr/>
          </a:p>
        </p:txBody>
      </p:sp>
      <p:sp>
        <p:nvSpPr>
          <p:cNvPr id="184" name="Google Shape;184;p29"/>
          <p:cNvSpPr txBox="1">
            <a:spLocks noGrp="1"/>
          </p:cNvSpPr>
          <p:nvPr>
            <p:ph type="body" idx="1"/>
          </p:nvPr>
        </p:nvSpPr>
        <p:spPr>
          <a:xfrm>
            <a:off x="838200" y="1280160"/>
            <a:ext cx="10515600" cy="48968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There are many ways to launch and use the debuggers.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In IPython, the most convenient interface to debugging is the </a:t>
            </a:r>
            <a:r>
              <a:rPr lang="en-US">
                <a:solidFill>
                  <a:srgbClr val="0070C0"/>
                </a:solidFill>
              </a:rPr>
              <a:t>%debug</a:t>
            </a:r>
            <a:r>
              <a:rPr lang="en-US"/>
              <a:t> magic command.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If you call it after hitting an exception, it will automatically open an interactive debugging prompt at the point of the exception. </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The ipdb prompt lets you explore the current state of the stack, explore the available variables, and even run Python commands!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0000"/>
              </a:buClr>
              <a:buSzPct val="100000"/>
              <a:buFont typeface="Arial"/>
              <a:buNone/>
            </a:pPr>
            <a:br>
              <a:rPr lang="en-US" b="0" i="0">
                <a:solidFill>
                  <a:srgbClr val="000000"/>
                </a:solidFill>
                <a:highlight>
                  <a:srgbClr val="FFFFFF"/>
                </a:highlight>
                <a:latin typeface="Arial"/>
                <a:ea typeface="Arial"/>
                <a:cs typeface="Arial"/>
                <a:sym typeface="Arial"/>
              </a:rPr>
            </a:br>
            <a:r>
              <a:rPr lang="en-US" sz="3900" b="1" i="0">
                <a:solidFill>
                  <a:srgbClr val="FF0000"/>
                </a:solidFill>
                <a:highlight>
                  <a:srgbClr val="FFFFFF"/>
                </a:highlight>
                <a:latin typeface="Arial"/>
                <a:ea typeface="Arial"/>
                <a:cs typeface="Arial"/>
                <a:sym typeface="Arial"/>
              </a:rPr>
              <a:t>Debugging: When Reading Tracebacks Is Not Enough</a:t>
            </a:r>
            <a:br>
              <a:rPr lang="en-US" b="0" i="0">
                <a:solidFill>
                  <a:srgbClr val="000000"/>
                </a:solidFill>
                <a:highlight>
                  <a:srgbClr val="FFFFFF"/>
                </a:highlight>
                <a:latin typeface="Arial"/>
                <a:ea typeface="Arial"/>
                <a:cs typeface="Arial"/>
                <a:sym typeface="Arial"/>
              </a:rPr>
            </a:br>
            <a:br>
              <a:rPr lang="en-US" b="1" i="0">
                <a:solidFill>
                  <a:srgbClr val="000000"/>
                </a:solidFill>
                <a:highlight>
                  <a:srgbClr val="FFFFFF"/>
                </a:highlight>
                <a:latin typeface="Arial"/>
                <a:ea typeface="Arial"/>
                <a:cs typeface="Arial"/>
                <a:sym typeface="Arial"/>
              </a:rPr>
            </a:br>
            <a:endParaRPr/>
          </a:p>
        </p:txBody>
      </p:sp>
      <p:sp>
        <p:nvSpPr>
          <p:cNvPr id="190" name="Google Shape;190;p30"/>
          <p:cNvSpPr txBox="1">
            <a:spLocks noGrp="1"/>
          </p:cNvSpPr>
          <p:nvPr>
            <p:ph type="body" idx="1"/>
          </p:nvPr>
        </p:nvSpPr>
        <p:spPr>
          <a:xfrm>
            <a:off x="838200" y="1280160"/>
            <a:ext cx="10515600" cy="489680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Let's look at the most recent exception, then do some basic tasks–print the values of a and b, and type quit to quit the debugging session:</a:t>
            </a:r>
            <a:endParaRPr/>
          </a:p>
          <a:p>
            <a:pPr marL="0" lvl="0" indent="0" algn="l" rtl="0">
              <a:lnSpc>
                <a:spcPct val="90000"/>
              </a:lnSpc>
              <a:spcBef>
                <a:spcPts val="1000"/>
              </a:spcBef>
              <a:spcAft>
                <a:spcPts val="0"/>
              </a:spcAft>
              <a:buClr>
                <a:srgbClr val="0070C0"/>
              </a:buClr>
              <a:buSzPts val="2800"/>
              <a:buNone/>
            </a:pPr>
            <a:r>
              <a:rPr lang="en-US">
                <a:solidFill>
                  <a:srgbClr val="0070C0"/>
                </a:solidFill>
              </a:rPr>
              <a:t>import pdb; pdb.set_trace()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Arial"/>
              <a:buNone/>
            </a:pPr>
            <a:r>
              <a:rPr lang="en-US">
                <a:solidFill>
                  <a:srgbClr val="FF0000"/>
                </a:solidFill>
                <a:latin typeface="Arial"/>
                <a:ea typeface="Arial"/>
                <a:cs typeface="Arial"/>
                <a:sym typeface="Arial"/>
              </a:rPr>
              <a:t>TRY IT YOURSELF!! </a:t>
            </a:r>
            <a:br>
              <a:rPr lang="en-US">
                <a:solidFill>
                  <a:srgbClr val="000000"/>
                </a:solidFill>
                <a:latin typeface="Arial"/>
                <a:ea typeface="Arial"/>
                <a:cs typeface="Arial"/>
                <a:sym typeface="Arial"/>
              </a:rPr>
            </a:br>
            <a:endParaRPr/>
          </a:p>
        </p:txBody>
      </p:sp>
      <p:sp>
        <p:nvSpPr>
          <p:cNvPr id="196" name="Google Shape;19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6"/>
            <a:ext cx="10515600" cy="7709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Contents (Lec-1)</a:t>
            </a:r>
            <a:endParaRPr/>
          </a:p>
        </p:txBody>
      </p:sp>
      <p:sp>
        <p:nvSpPr>
          <p:cNvPr id="92" name="Google Shape;92;p14"/>
          <p:cNvSpPr txBox="1"/>
          <p:nvPr/>
        </p:nvSpPr>
        <p:spPr>
          <a:xfrm>
            <a:off x="838200" y="1483546"/>
            <a:ext cx="4501896" cy="46166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Jupyter Notebook</a:t>
            </a:r>
            <a:endParaRPr/>
          </a:p>
        </p:txBody>
      </p:sp>
      <p:sp>
        <p:nvSpPr>
          <p:cNvPr id="93" name="Google Shape;93;p14"/>
          <p:cNvSpPr txBox="1"/>
          <p:nvPr/>
        </p:nvSpPr>
        <p:spPr>
          <a:xfrm>
            <a:off x="6342888" y="1483546"/>
            <a:ext cx="6129528" cy="830997"/>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Numpy</a:t>
            </a:r>
            <a:endParaRPr sz="240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400"/>
              <a:buFont typeface="Play"/>
              <a:buAutoNum type="arabicPeriod" startAt="9"/>
            </a:pPr>
            <a:r>
              <a:rPr lang="en-US" sz="2400">
                <a:solidFill>
                  <a:schemeClr val="dk1"/>
                </a:solidFill>
                <a:latin typeface="Arial"/>
                <a:ea typeface="Arial"/>
                <a:cs typeface="Arial"/>
                <a:sym typeface="Arial"/>
              </a:rPr>
              <a:t>Setup Pandas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b="1" i="0">
                <a:solidFill>
                  <a:srgbClr val="000000"/>
                </a:solidFill>
                <a:highlight>
                  <a:srgbClr val="FFFFFF"/>
                </a:highlight>
                <a:latin typeface="Arial"/>
                <a:ea typeface="Arial"/>
                <a:cs typeface="Arial"/>
                <a:sym typeface="Arial"/>
              </a:rPr>
              <a:t>IPython and Shell Commands</a:t>
            </a:r>
            <a:br>
              <a:rPr lang="en-US" b="1" i="0">
                <a:solidFill>
                  <a:srgbClr val="000000"/>
                </a:solidFill>
                <a:highlight>
                  <a:srgbClr val="FFFFFF"/>
                </a:highlight>
                <a:latin typeface="Arial"/>
                <a:ea typeface="Arial"/>
                <a:cs typeface="Arial"/>
                <a:sym typeface="Arial"/>
              </a:rPr>
            </a:br>
            <a:endParaRPr/>
          </a:p>
        </p:txBody>
      </p:sp>
      <p:sp>
        <p:nvSpPr>
          <p:cNvPr id="99" name="Google Shape;99;p15"/>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b="0" i="0">
                <a:highlight>
                  <a:srgbClr val="FFFFFF"/>
                </a:highlight>
                <a:latin typeface="Arial"/>
                <a:ea typeface="Arial"/>
                <a:cs typeface="Arial"/>
                <a:sym typeface="Arial"/>
              </a:rPr>
              <a:t>Any command that works at the command-line can be used in IPython by prefixing it with the % character. </a:t>
            </a:r>
            <a:endParaRPr/>
          </a:p>
          <a:p>
            <a:pPr marL="0" lvl="0" indent="0" algn="l" rtl="0">
              <a:lnSpc>
                <a:spcPct val="90000"/>
              </a:lnSpc>
              <a:spcBef>
                <a:spcPts val="1000"/>
              </a:spcBef>
              <a:spcAft>
                <a:spcPts val="0"/>
              </a:spcAft>
              <a:buClr>
                <a:schemeClr val="dk1"/>
              </a:buClr>
              <a:buSzPct val="100000"/>
              <a:buNone/>
            </a:pPr>
            <a:endParaRPr b="0" i="0">
              <a:solidFill>
                <a:srgbClr val="FF0000"/>
              </a:solidFill>
              <a:highlight>
                <a:srgbClr val="FFFFFF"/>
              </a:highlight>
              <a:latin typeface="Arial"/>
              <a:ea typeface="Arial"/>
              <a:cs typeface="Arial"/>
              <a:sym typeface="Arial"/>
            </a:endParaRPr>
          </a:p>
          <a:p>
            <a:pPr marL="228600" lvl="0" indent="-228600" algn="l" rtl="0">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Get a</a:t>
            </a:r>
            <a:r>
              <a:rPr lang="en-US" b="0" i="0">
                <a:solidFill>
                  <a:srgbClr val="002060"/>
                </a:solidFill>
                <a:highlight>
                  <a:srgbClr val="FFFFFF"/>
                </a:highlight>
                <a:latin typeface="Arial"/>
                <a:ea typeface="Arial"/>
                <a:cs typeface="Arial"/>
                <a:sym typeface="Arial"/>
              </a:rPr>
              <a:t> list of the files in the required directory.</a:t>
            </a:r>
            <a:endParaRPr>
              <a:solidFill>
                <a:srgbClr val="002060"/>
              </a:solidFill>
            </a:endParaRPr>
          </a:p>
          <a:p>
            <a:pPr marL="0" lvl="0" indent="0" algn="l" rtl="0">
              <a:lnSpc>
                <a:spcPct val="90000"/>
              </a:lnSpc>
              <a:spcBef>
                <a:spcPts val="1000"/>
              </a:spcBef>
              <a:spcAft>
                <a:spcPts val="0"/>
              </a:spcAft>
              <a:buClr>
                <a:schemeClr val="dk1"/>
              </a:buClr>
              <a:buSzPct val="100000"/>
              <a:buNone/>
            </a:pPr>
            <a:r>
              <a:rPr lang="en-US" sz="2400"/>
              <a:t>In [ ]: %ls</a:t>
            </a:r>
            <a:endParaRPr/>
          </a:p>
          <a:p>
            <a:pPr marL="0" lvl="0" indent="0" algn="l" rtl="0">
              <a:lnSpc>
                <a:spcPct val="90000"/>
              </a:lnSpc>
              <a:spcBef>
                <a:spcPts val="1000"/>
              </a:spcBef>
              <a:spcAft>
                <a:spcPts val="0"/>
              </a:spcAft>
              <a:buClr>
                <a:schemeClr val="dk1"/>
              </a:buClr>
              <a:buSzPct val="100000"/>
              <a:buNone/>
            </a:pPr>
            <a:r>
              <a:rPr lang="en-US" sz="2400"/>
              <a:t>In [ ]: %ls {'C:\\Users\\csepc2022\sample1’}</a:t>
            </a:r>
            <a:endParaRPr/>
          </a:p>
          <a:p>
            <a:pPr marL="0" lvl="0" indent="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Get the current working directory</a:t>
            </a:r>
            <a:endParaRPr/>
          </a:p>
          <a:p>
            <a:pPr marL="0" lvl="0" indent="0" algn="l" rtl="0">
              <a:lnSpc>
                <a:spcPct val="90000"/>
              </a:lnSpc>
              <a:spcBef>
                <a:spcPts val="1000"/>
              </a:spcBef>
              <a:spcAft>
                <a:spcPts val="0"/>
              </a:spcAft>
              <a:buClr>
                <a:schemeClr val="dk1"/>
              </a:buClr>
              <a:buSzPct val="100000"/>
              <a:buNone/>
            </a:pPr>
            <a:r>
              <a:rPr lang="en-US" sz="2400"/>
              <a:t>In []: %pwd</a:t>
            </a:r>
            <a:endParaRPr sz="2400"/>
          </a:p>
          <a:p>
            <a:pPr marL="0" lvl="0" indent="0"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rgbClr val="002060"/>
              </a:buClr>
              <a:buSzPct val="100000"/>
              <a:buChar char="•"/>
            </a:pPr>
            <a:r>
              <a:rPr lang="en-US">
                <a:solidFill>
                  <a:srgbClr val="002060"/>
                </a:solidFill>
                <a:highlight>
                  <a:srgbClr val="FFFFFF"/>
                </a:highlight>
                <a:latin typeface="Arial"/>
                <a:ea typeface="Arial"/>
                <a:cs typeface="Arial"/>
                <a:sym typeface="Arial"/>
              </a:rPr>
              <a:t>Print texts in the shell</a:t>
            </a:r>
            <a:endParaRPr/>
          </a:p>
          <a:p>
            <a:pPr marL="0" lvl="0" indent="0" algn="l" rtl="0">
              <a:lnSpc>
                <a:spcPct val="90000"/>
              </a:lnSpc>
              <a:spcBef>
                <a:spcPts val="1000"/>
              </a:spcBef>
              <a:spcAft>
                <a:spcPts val="0"/>
              </a:spcAft>
              <a:buClr>
                <a:schemeClr val="dk1"/>
              </a:buClr>
              <a:buSzPct val="100000"/>
              <a:buNone/>
            </a:pPr>
            <a:r>
              <a:rPr lang="en-US" sz="2400"/>
              <a:t>In [3]: %echo "printing from the shell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b="1" i="0">
                <a:solidFill>
                  <a:srgbClr val="000000"/>
                </a:solidFill>
                <a:highlight>
                  <a:srgbClr val="FFFFFF"/>
                </a:highlight>
                <a:latin typeface="Arial"/>
                <a:ea typeface="Arial"/>
                <a:cs typeface="Arial"/>
                <a:sym typeface="Arial"/>
              </a:rPr>
              <a:t>IPython and Shell Commands</a:t>
            </a:r>
            <a:br>
              <a:rPr lang="en-US" b="1" i="0">
                <a:solidFill>
                  <a:srgbClr val="000000"/>
                </a:solidFill>
                <a:highlight>
                  <a:srgbClr val="FFFFFF"/>
                </a:highlight>
                <a:latin typeface="Arial"/>
                <a:ea typeface="Arial"/>
                <a:cs typeface="Arial"/>
                <a:sym typeface="Arial"/>
              </a:rPr>
            </a:br>
            <a:endParaRPr/>
          </a:p>
        </p:txBody>
      </p:sp>
      <p:sp>
        <p:nvSpPr>
          <p:cNvPr id="105" name="Google Shape;105;p16"/>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400"/>
              <a:buNone/>
            </a:pPr>
            <a:r>
              <a:rPr lang="en-US" sz="2400" b="0" i="0">
                <a:solidFill>
                  <a:srgbClr val="000000"/>
                </a:solidFill>
                <a:highlight>
                  <a:srgbClr val="FFFFFF"/>
                </a:highlight>
                <a:latin typeface="Arial"/>
                <a:ea typeface="Arial"/>
                <a:cs typeface="Arial"/>
                <a:sym typeface="Arial"/>
              </a:rPr>
              <a:t>Shell commands can not only be called from IPython, but can also be made to interact with the IPython namespace. </a:t>
            </a:r>
            <a:endParaRPr/>
          </a:p>
          <a:p>
            <a:pPr marL="0" lvl="0" indent="0" algn="l" rtl="0">
              <a:lnSpc>
                <a:spcPct val="90000"/>
              </a:lnSpc>
              <a:spcBef>
                <a:spcPts val="1000"/>
              </a:spcBef>
              <a:spcAft>
                <a:spcPts val="0"/>
              </a:spcAft>
              <a:buClr>
                <a:schemeClr val="dk1"/>
              </a:buClr>
              <a:buSzPts val="2400"/>
              <a:buNone/>
            </a:pPr>
            <a:endParaRPr sz="2400" b="0" i="0">
              <a:solidFill>
                <a:srgbClr val="000000"/>
              </a:solidFill>
              <a:highlight>
                <a:srgbClr val="FFFFFF"/>
              </a:highlight>
              <a:latin typeface="Arial"/>
              <a:ea typeface="Arial"/>
              <a:cs typeface="Arial"/>
              <a:sym typeface="Arial"/>
            </a:endParaRPr>
          </a:p>
          <a:p>
            <a:pPr marL="228600" lvl="0" indent="-228600" algn="l" rtl="0">
              <a:lnSpc>
                <a:spcPct val="90000"/>
              </a:lnSpc>
              <a:spcBef>
                <a:spcPts val="1000"/>
              </a:spcBef>
              <a:spcAft>
                <a:spcPts val="0"/>
              </a:spcAft>
              <a:buClr>
                <a:srgbClr val="002060"/>
              </a:buClr>
              <a:buSzPts val="2400"/>
              <a:buChar char="•"/>
            </a:pPr>
            <a:r>
              <a:rPr lang="en-US" sz="2400" b="0" i="0">
                <a:solidFill>
                  <a:srgbClr val="002060"/>
                </a:solidFill>
                <a:highlight>
                  <a:srgbClr val="FFFFFF"/>
                </a:highlight>
                <a:latin typeface="Arial"/>
                <a:ea typeface="Arial"/>
                <a:cs typeface="Arial"/>
                <a:sym typeface="Arial"/>
              </a:rPr>
              <a:t>For example, save the output of any shell command to a Python list using the assignment operator:</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In [4]: contents = !ls</a:t>
            </a:r>
            <a:endParaRPr/>
          </a:p>
          <a:p>
            <a:pPr marL="0" lvl="0" indent="0" algn="l" rtl="0">
              <a:lnSpc>
                <a:spcPct val="90000"/>
              </a:lnSpc>
              <a:spcBef>
                <a:spcPts val="1000"/>
              </a:spcBef>
              <a:spcAft>
                <a:spcPts val="0"/>
              </a:spcAft>
              <a:buClr>
                <a:schemeClr val="dk1"/>
              </a:buClr>
              <a:buSzPts val="2400"/>
              <a:buNone/>
            </a:pPr>
            <a:r>
              <a:rPr lang="en-US" sz="2400"/>
              <a:t>In [5]: print(contents)</a:t>
            </a:r>
            <a:endParaRPr/>
          </a:p>
          <a:p>
            <a:pPr marL="0" lvl="0" indent="0" algn="l" rtl="0">
              <a:lnSpc>
                <a:spcPct val="90000"/>
              </a:lnSpc>
              <a:spcBef>
                <a:spcPts val="1000"/>
              </a:spcBef>
              <a:spcAft>
                <a:spcPts val="0"/>
              </a:spcAft>
              <a:buClr>
                <a:schemeClr val="dk1"/>
              </a:buClr>
              <a:buSzPts val="2400"/>
              <a:buNone/>
            </a:pPr>
            <a:r>
              <a:rPr lang="en-US" sz="2400"/>
              <a:t>In [6]: directory = !pwd</a:t>
            </a:r>
            <a:endParaRPr sz="2400"/>
          </a:p>
          <a:p>
            <a:pPr marL="0" lvl="0" indent="0" algn="l" rtl="0">
              <a:lnSpc>
                <a:spcPct val="90000"/>
              </a:lnSpc>
              <a:spcBef>
                <a:spcPts val="1000"/>
              </a:spcBef>
              <a:spcAft>
                <a:spcPts val="0"/>
              </a:spcAft>
              <a:buClr>
                <a:schemeClr val="dk1"/>
              </a:buClr>
              <a:buSzPts val="2400"/>
              <a:buNone/>
            </a:pPr>
            <a:r>
              <a:rPr lang="en-US" sz="2400"/>
              <a:t>In [7]: print(directory)</a:t>
            </a:r>
            <a:endParaRPr/>
          </a:p>
          <a:p>
            <a:pPr marL="0" lvl="0" indent="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b="1" i="0">
                <a:solidFill>
                  <a:srgbClr val="000000"/>
                </a:solidFill>
                <a:highlight>
                  <a:srgbClr val="FFFFFF"/>
                </a:highlight>
                <a:latin typeface="Arial"/>
                <a:ea typeface="Arial"/>
                <a:cs typeface="Arial"/>
                <a:sym typeface="Arial"/>
              </a:rPr>
              <a:t>IPython and Shell Commands</a:t>
            </a:r>
            <a:br>
              <a:rPr lang="en-US" b="1" i="0">
                <a:solidFill>
                  <a:srgbClr val="000000"/>
                </a:solidFill>
                <a:highlight>
                  <a:srgbClr val="FFFFFF"/>
                </a:highlight>
                <a:latin typeface="Arial"/>
                <a:ea typeface="Arial"/>
                <a:cs typeface="Arial"/>
                <a:sym typeface="Arial"/>
              </a:rPr>
            </a:br>
            <a:endParaRPr/>
          </a:p>
        </p:txBody>
      </p:sp>
      <p:sp>
        <p:nvSpPr>
          <p:cNvPr id="111" name="Google Shape;111;p17"/>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400"/>
              <a:buNone/>
            </a:pPr>
            <a:r>
              <a:rPr lang="en-US" sz="2400" b="0" i="0">
                <a:solidFill>
                  <a:srgbClr val="000000"/>
                </a:solidFill>
                <a:highlight>
                  <a:srgbClr val="FFFFFF"/>
                </a:highlight>
                <a:latin typeface="Arial"/>
                <a:ea typeface="Arial"/>
                <a:cs typeface="Arial"/>
                <a:sym typeface="Arial"/>
              </a:rPr>
              <a:t>Note that these results are not returned as lists, but as a special shell return type defined in IPython:</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In [8]: type(directory)</a:t>
            </a:r>
            <a:endParaRPr/>
          </a:p>
          <a:p>
            <a:pPr marL="0" lvl="0" indent="0" algn="l" rtl="0">
              <a:lnSpc>
                <a:spcPct val="90000"/>
              </a:lnSpc>
              <a:spcBef>
                <a:spcPts val="1000"/>
              </a:spcBef>
              <a:spcAft>
                <a:spcPts val="0"/>
              </a:spcAft>
              <a:buClr>
                <a:schemeClr val="dk1"/>
              </a:buClr>
              <a:buSzPts val="2400"/>
              <a:buNone/>
            </a:pPr>
            <a:r>
              <a:rPr lang="en-US" sz="2400"/>
              <a:t>IPython.utils.text.Slist</a:t>
            </a:r>
            <a:endParaRPr sz="2400"/>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This looks and acts a lot like a Python list, but has additional functionality, such as the </a:t>
            </a:r>
            <a:r>
              <a:rPr lang="en-US" sz="2400">
                <a:solidFill>
                  <a:srgbClr val="0070C0"/>
                </a:solidFill>
              </a:rPr>
              <a:t>grep</a:t>
            </a:r>
            <a:r>
              <a:rPr lang="en-US" sz="2400"/>
              <a:t> and </a:t>
            </a:r>
            <a:r>
              <a:rPr lang="en-US" sz="2400">
                <a:solidFill>
                  <a:srgbClr val="0070C0"/>
                </a:solidFill>
              </a:rPr>
              <a:t>fields </a:t>
            </a:r>
            <a:r>
              <a:rPr lang="en-US" sz="2400"/>
              <a:t>methods and the </a:t>
            </a:r>
            <a:r>
              <a:rPr lang="en-US" sz="2400">
                <a:solidFill>
                  <a:srgbClr val="0070C0"/>
                </a:solidFill>
              </a:rPr>
              <a:t>s, n, </a:t>
            </a:r>
            <a:r>
              <a:rPr lang="en-US" sz="2400"/>
              <a:t>and </a:t>
            </a:r>
            <a:r>
              <a:rPr lang="en-US" sz="2400">
                <a:solidFill>
                  <a:srgbClr val="0070C0"/>
                </a:solidFill>
              </a:rPr>
              <a:t>p</a:t>
            </a:r>
            <a:r>
              <a:rPr lang="en-US" sz="2400"/>
              <a:t> properties that allow you to search, filter, and display the results in convenient ways. </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For more information on these, you can use IPython's built-in help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b="1" i="0">
                <a:solidFill>
                  <a:srgbClr val="000000"/>
                </a:solidFill>
                <a:highlight>
                  <a:srgbClr val="FFFFFF"/>
                </a:highlight>
                <a:latin typeface="Arial"/>
                <a:ea typeface="Arial"/>
                <a:cs typeface="Arial"/>
                <a:sym typeface="Arial"/>
              </a:rPr>
              <a:t>IPython and Shell Commands</a:t>
            </a:r>
            <a:br>
              <a:rPr lang="en-US" b="1" i="0">
                <a:solidFill>
                  <a:srgbClr val="000000"/>
                </a:solidFill>
                <a:highlight>
                  <a:srgbClr val="FFFFFF"/>
                </a:highlight>
                <a:latin typeface="Arial"/>
                <a:ea typeface="Arial"/>
                <a:cs typeface="Arial"/>
                <a:sym typeface="Arial"/>
              </a:rPr>
            </a:br>
            <a:endParaRPr/>
          </a:p>
        </p:txBody>
      </p:sp>
      <p:sp>
        <p:nvSpPr>
          <p:cNvPr id="117" name="Google Shape;117;p18"/>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Communication in the other direction–passing Python variables into the shell–is possible using the </a:t>
            </a:r>
            <a:r>
              <a:rPr lang="en-US" sz="2400">
                <a:solidFill>
                  <a:srgbClr val="0070C0"/>
                </a:solidFill>
              </a:rPr>
              <a:t>{varname} </a:t>
            </a:r>
            <a:r>
              <a:rPr lang="en-US" sz="2400"/>
              <a:t>syntax:</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In [9]: message = "hello from Python"</a:t>
            </a:r>
            <a:endParaRPr/>
          </a:p>
          <a:p>
            <a:pPr marL="0" lvl="0" indent="0" algn="l" rtl="0">
              <a:lnSpc>
                <a:spcPct val="90000"/>
              </a:lnSpc>
              <a:spcBef>
                <a:spcPts val="1000"/>
              </a:spcBef>
              <a:spcAft>
                <a:spcPts val="0"/>
              </a:spcAft>
              <a:buClr>
                <a:schemeClr val="dk1"/>
              </a:buClr>
              <a:buSzPts val="2400"/>
              <a:buNone/>
            </a:pPr>
            <a:r>
              <a:rPr lang="en-US" sz="2400"/>
              <a:t>In [10]: !echo {message}</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i="1"/>
              <a:t>The curly braces contain the variable name, which is replaced by the variable's contents in the shell command.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a:buNone/>
            </a:pPr>
            <a:br>
              <a:rPr lang="en-US" sz="4900" b="1">
                <a:solidFill>
                  <a:srgbClr val="000000"/>
                </a:solidFill>
                <a:highlight>
                  <a:srgbClr val="FFFFFF"/>
                </a:highlight>
                <a:latin typeface="Arial"/>
                <a:ea typeface="Arial"/>
                <a:cs typeface="Arial"/>
                <a:sym typeface="Arial"/>
              </a:rPr>
            </a:br>
            <a:r>
              <a:rPr lang="en-US" sz="4900" b="1">
                <a:solidFill>
                  <a:srgbClr val="000000"/>
                </a:solidFill>
                <a:highlight>
                  <a:srgbClr val="FFFFFF"/>
                </a:highlight>
                <a:latin typeface="Arial"/>
                <a:ea typeface="Arial"/>
                <a:cs typeface="Arial"/>
                <a:sym typeface="Arial"/>
              </a:rPr>
              <a:t>Shell-Related Magic Commands</a:t>
            </a:r>
            <a:br>
              <a:rPr lang="en-US" b="0" i="0">
                <a:solidFill>
                  <a:srgbClr val="000000"/>
                </a:solidFill>
                <a:highlight>
                  <a:srgbClr val="FFFFFF"/>
                </a:highlight>
                <a:latin typeface="Arial"/>
                <a:ea typeface="Arial"/>
                <a:cs typeface="Arial"/>
                <a:sym typeface="Arial"/>
              </a:rPr>
            </a:br>
            <a:br>
              <a:rPr lang="en-US" b="1" i="0">
                <a:solidFill>
                  <a:srgbClr val="000000"/>
                </a:solidFill>
                <a:highlight>
                  <a:srgbClr val="FFFFFF"/>
                </a:highlight>
                <a:latin typeface="Arial"/>
                <a:ea typeface="Arial"/>
                <a:cs typeface="Arial"/>
                <a:sym typeface="Arial"/>
              </a:rPr>
            </a:br>
            <a:endParaRPr/>
          </a:p>
        </p:txBody>
      </p:sp>
      <p:sp>
        <p:nvSpPr>
          <p:cNvPr id="123" name="Google Shape;123;p19"/>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70C0"/>
              </a:buClr>
              <a:buSzPts val="2400"/>
              <a:buNone/>
            </a:pPr>
            <a:r>
              <a:rPr lang="en-US" sz="2400">
                <a:solidFill>
                  <a:srgbClr val="0070C0"/>
                </a:solidFill>
              </a:rPr>
              <a:t>Change the working directory</a:t>
            </a:r>
            <a:endParaRPr/>
          </a:p>
          <a:p>
            <a:pPr marL="0" lvl="0" indent="0" algn="l" rtl="0">
              <a:lnSpc>
                <a:spcPct val="90000"/>
              </a:lnSpc>
              <a:spcBef>
                <a:spcPts val="1000"/>
              </a:spcBef>
              <a:spcAft>
                <a:spcPts val="0"/>
              </a:spcAft>
              <a:buClr>
                <a:schemeClr val="dk1"/>
              </a:buClr>
              <a:buSzPts val="2400"/>
              <a:buNone/>
            </a:pPr>
            <a:r>
              <a:rPr lang="en-US" sz="2400"/>
              <a:t>In[ ]: %cd C:\Users</a:t>
            </a:r>
            <a:endParaRPr/>
          </a:p>
          <a:p>
            <a:pPr marL="0" lvl="0" indent="0" algn="l" rtl="0">
              <a:lnSpc>
                <a:spcPct val="90000"/>
              </a:lnSpc>
              <a:spcBef>
                <a:spcPts val="1000"/>
              </a:spcBef>
              <a:spcAft>
                <a:spcPts val="0"/>
              </a:spcAft>
              <a:buClr>
                <a:schemeClr val="dk1"/>
              </a:buClr>
              <a:buSzPts val="2400"/>
              <a:buNone/>
            </a:pPr>
            <a:r>
              <a:rPr lang="en-US" sz="2400"/>
              <a:t>In[ ]: cd C:\Users</a:t>
            </a:r>
            <a:endParaRPr/>
          </a:p>
          <a:p>
            <a:pPr marL="0" lvl="0" indent="0" algn="l" rtl="0">
              <a:lnSpc>
                <a:spcPct val="90000"/>
              </a:lnSpc>
              <a:spcBef>
                <a:spcPts val="1000"/>
              </a:spcBef>
              <a:spcAft>
                <a:spcPts val="0"/>
              </a:spcAft>
              <a:buClr>
                <a:schemeClr val="dk1"/>
              </a:buClr>
              <a:buSzPts val="2400"/>
              <a:buNone/>
            </a:pPr>
            <a:endParaRPr sz="2400" i="1"/>
          </a:p>
          <a:p>
            <a:pPr marL="0" lvl="0" indent="0" algn="l" rtl="0">
              <a:lnSpc>
                <a:spcPct val="90000"/>
              </a:lnSpc>
              <a:spcBef>
                <a:spcPts val="1000"/>
              </a:spcBef>
              <a:spcAft>
                <a:spcPts val="0"/>
              </a:spcAft>
              <a:buClr>
                <a:schemeClr val="dk1"/>
              </a:buClr>
              <a:buSzPts val="2400"/>
              <a:buNone/>
            </a:pPr>
            <a:r>
              <a:rPr lang="en-US" sz="2400"/>
              <a:t>Besides </a:t>
            </a:r>
            <a:r>
              <a:rPr lang="en-US" sz="2400" i="1"/>
              <a:t>%cd</a:t>
            </a:r>
            <a:r>
              <a:rPr lang="en-US" sz="2400"/>
              <a:t>, other available shell-like magic functions are </a:t>
            </a:r>
            <a:r>
              <a:rPr lang="en-US" sz="2400" i="1"/>
              <a:t>%cat</a:t>
            </a:r>
            <a:r>
              <a:rPr lang="en-US" sz="2400"/>
              <a:t>, </a:t>
            </a:r>
            <a:r>
              <a:rPr lang="en-US" sz="2400" i="1"/>
              <a:t>%cp</a:t>
            </a:r>
            <a:r>
              <a:rPr lang="en-US" sz="2400"/>
              <a:t>, </a:t>
            </a:r>
            <a:r>
              <a:rPr lang="en-US" sz="2400" i="1"/>
              <a:t>%env</a:t>
            </a:r>
            <a:r>
              <a:rPr lang="en-US" sz="2400"/>
              <a:t>, </a:t>
            </a:r>
            <a:r>
              <a:rPr lang="en-US" sz="2400" i="1"/>
              <a:t>%ls</a:t>
            </a:r>
            <a:r>
              <a:rPr lang="en-US" sz="2400"/>
              <a:t>, </a:t>
            </a:r>
            <a:r>
              <a:rPr lang="en-US" sz="2400" i="1"/>
              <a:t>%man</a:t>
            </a:r>
            <a:r>
              <a:rPr lang="en-US" sz="2400"/>
              <a:t>, </a:t>
            </a:r>
            <a:r>
              <a:rPr lang="en-US" sz="2400" i="1"/>
              <a:t>%mkdir</a:t>
            </a:r>
            <a:r>
              <a:rPr lang="en-US" sz="2400"/>
              <a:t>, </a:t>
            </a:r>
            <a:r>
              <a:rPr lang="en-US" sz="2400" i="1"/>
              <a:t>%more</a:t>
            </a:r>
            <a:r>
              <a:rPr lang="en-US" sz="2400"/>
              <a:t>, </a:t>
            </a:r>
            <a:r>
              <a:rPr lang="en-US" sz="2400" i="1"/>
              <a:t>%mv</a:t>
            </a:r>
            <a:r>
              <a:rPr lang="en-US" sz="2400"/>
              <a:t>, </a:t>
            </a:r>
            <a:r>
              <a:rPr lang="en-US" sz="2400" i="1"/>
              <a:t>%pwd</a:t>
            </a:r>
            <a:r>
              <a:rPr lang="en-US" sz="2400"/>
              <a:t>, </a:t>
            </a:r>
            <a:r>
              <a:rPr lang="en-US" sz="2400" i="1"/>
              <a:t>%rm</a:t>
            </a:r>
            <a:r>
              <a:rPr lang="en-US" sz="2400"/>
              <a:t>, and %rmdir, any of which can be used without the % sign if automagic is 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Arial"/>
              <a:buNone/>
            </a:pPr>
            <a:br>
              <a:rPr lang="en-US" sz="4900" b="1">
                <a:solidFill>
                  <a:srgbClr val="000000"/>
                </a:solidFill>
                <a:highlight>
                  <a:srgbClr val="FFFFFF"/>
                </a:highlight>
                <a:latin typeface="Arial"/>
                <a:ea typeface="Arial"/>
                <a:cs typeface="Arial"/>
                <a:sym typeface="Arial"/>
              </a:rPr>
            </a:br>
            <a:r>
              <a:rPr lang="en-US" sz="4900" b="1">
                <a:solidFill>
                  <a:srgbClr val="000000"/>
                </a:solidFill>
                <a:highlight>
                  <a:srgbClr val="FFFFFF"/>
                </a:highlight>
                <a:latin typeface="Arial"/>
                <a:ea typeface="Arial"/>
                <a:cs typeface="Arial"/>
                <a:sym typeface="Arial"/>
              </a:rPr>
              <a:t>Shell-Related Magic Commands</a:t>
            </a:r>
            <a:br>
              <a:rPr lang="en-US" b="0" i="0">
                <a:solidFill>
                  <a:srgbClr val="000000"/>
                </a:solidFill>
                <a:highlight>
                  <a:srgbClr val="FFFFFF"/>
                </a:highlight>
                <a:latin typeface="Arial"/>
                <a:ea typeface="Arial"/>
                <a:cs typeface="Arial"/>
                <a:sym typeface="Arial"/>
              </a:rPr>
            </a:br>
            <a:br>
              <a:rPr lang="en-US" b="1" i="0">
                <a:solidFill>
                  <a:srgbClr val="000000"/>
                </a:solidFill>
                <a:highlight>
                  <a:srgbClr val="FFFFFF"/>
                </a:highlight>
                <a:latin typeface="Arial"/>
                <a:ea typeface="Arial"/>
                <a:cs typeface="Arial"/>
                <a:sym typeface="Arial"/>
              </a:rPr>
            </a:br>
            <a:endParaRPr/>
          </a:p>
        </p:txBody>
      </p:sp>
      <p:sp>
        <p:nvSpPr>
          <p:cNvPr id="129" name="Google Shape;129;p20"/>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0070C0"/>
              </a:buClr>
              <a:buSzPct val="100000"/>
              <a:buNone/>
            </a:pPr>
            <a:r>
              <a:rPr lang="en-US" sz="2400">
                <a:solidFill>
                  <a:srgbClr val="0070C0"/>
                </a:solidFill>
              </a:rPr>
              <a:t>Create a new directory</a:t>
            </a:r>
            <a:endParaRPr/>
          </a:p>
          <a:p>
            <a:pPr marL="228600" lvl="0" indent="-228600" algn="l" rtl="0">
              <a:lnSpc>
                <a:spcPct val="90000"/>
              </a:lnSpc>
              <a:spcBef>
                <a:spcPts val="1000"/>
              </a:spcBef>
              <a:spcAft>
                <a:spcPts val="0"/>
              </a:spcAft>
              <a:buClr>
                <a:schemeClr val="dk1"/>
              </a:buClr>
              <a:buSzPct val="100000"/>
              <a:buChar char="•"/>
            </a:pPr>
            <a:r>
              <a:rPr lang="en-US" sz="2400"/>
              <a:t>In [16]: mkdir tmp</a:t>
            </a:r>
            <a:endParaRPr sz="2400"/>
          </a:p>
          <a:p>
            <a:pPr marL="228600" lvl="0" indent="-87629" algn="l" rtl="0">
              <a:lnSpc>
                <a:spcPct val="90000"/>
              </a:lnSpc>
              <a:spcBef>
                <a:spcPts val="1000"/>
              </a:spcBef>
              <a:spcAft>
                <a:spcPts val="0"/>
              </a:spcAft>
              <a:buClr>
                <a:schemeClr val="dk1"/>
              </a:buClr>
              <a:buSzPct val="100000"/>
              <a:buNone/>
            </a:pPr>
            <a:endParaRPr sz="2400"/>
          </a:p>
          <a:p>
            <a:pPr marL="0" lvl="0" indent="0" algn="l" rtl="0">
              <a:lnSpc>
                <a:spcPct val="90000"/>
              </a:lnSpc>
              <a:spcBef>
                <a:spcPts val="1000"/>
              </a:spcBef>
              <a:spcAft>
                <a:spcPts val="0"/>
              </a:spcAft>
              <a:buClr>
                <a:srgbClr val="0070C0"/>
              </a:buClr>
              <a:buSzPct val="100000"/>
              <a:buNone/>
            </a:pPr>
            <a:r>
              <a:rPr lang="en-US" sz="2400">
                <a:solidFill>
                  <a:srgbClr val="0070C0"/>
                </a:solidFill>
              </a:rPr>
              <a:t>List the files and directories </a:t>
            </a:r>
            <a:endParaRPr/>
          </a:p>
          <a:p>
            <a:pPr marL="228600" lvl="0" indent="-228600" algn="l" rtl="0">
              <a:lnSpc>
                <a:spcPct val="90000"/>
              </a:lnSpc>
              <a:spcBef>
                <a:spcPts val="1000"/>
              </a:spcBef>
              <a:spcAft>
                <a:spcPts val="0"/>
              </a:spcAft>
              <a:buClr>
                <a:schemeClr val="dk1"/>
              </a:buClr>
              <a:buSzPct val="100000"/>
              <a:buChar char="•"/>
            </a:pPr>
            <a:r>
              <a:rPr lang="en-US" sz="2400"/>
              <a:t>In [17]: ls</a:t>
            </a:r>
            <a:endParaRPr/>
          </a:p>
          <a:p>
            <a:pPr marL="228600" lvl="0" indent="-87629" algn="l" rtl="0">
              <a:lnSpc>
                <a:spcPct val="90000"/>
              </a:lnSpc>
              <a:spcBef>
                <a:spcPts val="1000"/>
              </a:spcBef>
              <a:spcAft>
                <a:spcPts val="0"/>
              </a:spcAft>
              <a:buClr>
                <a:schemeClr val="dk1"/>
              </a:buClr>
              <a:buSzPct val="100000"/>
              <a:buNone/>
            </a:pPr>
            <a:endParaRPr sz="2400"/>
          </a:p>
          <a:p>
            <a:pPr marL="0" lvl="0" indent="0" algn="l" rtl="0">
              <a:lnSpc>
                <a:spcPct val="90000"/>
              </a:lnSpc>
              <a:spcBef>
                <a:spcPts val="1000"/>
              </a:spcBef>
              <a:spcAft>
                <a:spcPts val="0"/>
              </a:spcAft>
              <a:buClr>
                <a:srgbClr val="0070C0"/>
              </a:buClr>
              <a:buSzPct val="100000"/>
              <a:buNone/>
            </a:pPr>
            <a:r>
              <a:rPr lang="en-US" sz="2400">
                <a:solidFill>
                  <a:srgbClr val="0070C0"/>
                </a:solidFill>
              </a:rPr>
              <a:t>Copy file to the new directory </a:t>
            </a:r>
            <a:endParaRPr/>
          </a:p>
          <a:p>
            <a:pPr marL="228600" lvl="0" indent="-228600" algn="l" rtl="0">
              <a:lnSpc>
                <a:spcPct val="90000"/>
              </a:lnSpc>
              <a:spcBef>
                <a:spcPts val="1000"/>
              </a:spcBef>
              <a:spcAft>
                <a:spcPts val="0"/>
              </a:spcAft>
              <a:buClr>
                <a:schemeClr val="dk1"/>
              </a:buClr>
              <a:buSzPct val="100000"/>
              <a:buChar char="•"/>
            </a:pPr>
            <a:r>
              <a:rPr lang="en-US" sz="2400"/>
              <a:t>In [18]: copy myproject.txt  tmp/</a:t>
            </a:r>
            <a:endParaRPr/>
          </a:p>
          <a:p>
            <a:pPr marL="228600" lvl="0" indent="-87629" algn="l" rtl="0">
              <a:lnSpc>
                <a:spcPct val="90000"/>
              </a:lnSpc>
              <a:spcBef>
                <a:spcPts val="10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In [19]: ls tmp</a:t>
            </a:r>
            <a:endParaRPr sz="2400"/>
          </a:p>
          <a:p>
            <a:pPr marL="228600" lvl="0" indent="-87629" algn="l" rtl="0">
              <a:lnSpc>
                <a:spcPct val="90000"/>
              </a:lnSpc>
              <a:spcBef>
                <a:spcPts val="1000"/>
              </a:spcBef>
              <a:spcAft>
                <a:spcPts val="0"/>
              </a:spcAft>
              <a:buClr>
                <a:schemeClr val="dk1"/>
              </a:buClr>
              <a:buSzPct val="100000"/>
              <a:buNone/>
            </a:pPr>
            <a:endParaRPr sz="2400"/>
          </a:p>
          <a:p>
            <a:pPr marL="0" lvl="0" indent="0" algn="l" rtl="0">
              <a:lnSpc>
                <a:spcPct val="90000"/>
              </a:lnSpc>
              <a:spcBef>
                <a:spcPts val="1000"/>
              </a:spcBef>
              <a:spcAft>
                <a:spcPts val="0"/>
              </a:spcAft>
              <a:buClr>
                <a:srgbClr val="0070C0"/>
              </a:buClr>
              <a:buSzPct val="100000"/>
              <a:buNone/>
            </a:pPr>
            <a:r>
              <a:rPr lang="en-US" sz="2400">
                <a:solidFill>
                  <a:srgbClr val="0070C0"/>
                </a:solidFill>
              </a:rPr>
              <a:t>A list of available magic commands and their usage:</a:t>
            </a:r>
            <a:endParaRPr/>
          </a:p>
          <a:p>
            <a:pPr marL="0" lvl="0" indent="0" algn="l" rtl="0">
              <a:lnSpc>
                <a:spcPct val="90000"/>
              </a:lnSpc>
              <a:spcBef>
                <a:spcPts val="1000"/>
              </a:spcBef>
              <a:spcAft>
                <a:spcPts val="0"/>
              </a:spcAft>
              <a:buClr>
                <a:srgbClr val="0070C0"/>
              </a:buClr>
              <a:buSzPct val="100000"/>
              <a:buNone/>
            </a:pPr>
            <a:r>
              <a:rPr lang="en-US" sz="2400">
                <a:solidFill>
                  <a:srgbClr val="0070C0"/>
                </a:solidFill>
              </a:rPr>
              <a:t>https://ipython.readthedocs.io/en/stable/interactive/magics.html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Arial"/>
              <a:buNone/>
            </a:pPr>
            <a:r>
              <a:rPr lang="en-US" b="1" i="0">
                <a:solidFill>
                  <a:srgbClr val="FF0000"/>
                </a:solidFill>
                <a:highlight>
                  <a:srgbClr val="FFFFFF"/>
                </a:highlight>
                <a:latin typeface="Arial"/>
                <a:ea typeface="Arial"/>
                <a:cs typeface="Arial"/>
                <a:sym typeface="Arial"/>
              </a:rPr>
              <a:t>Errors and Debugging</a:t>
            </a:r>
            <a:br>
              <a:rPr lang="en-US" b="1" i="0">
                <a:solidFill>
                  <a:srgbClr val="000000"/>
                </a:solidFill>
                <a:highlight>
                  <a:srgbClr val="FFFFFF"/>
                </a:highlight>
                <a:latin typeface="Arial"/>
                <a:ea typeface="Arial"/>
                <a:cs typeface="Arial"/>
                <a:sym typeface="Arial"/>
              </a:rPr>
            </a:br>
            <a:endParaRPr/>
          </a:p>
        </p:txBody>
      </p:sp>
      <p:sp>
        <p:nvSpPr>
          <p:cNvPr id="135" name="Google Shape;135;p21"/>
          <p:cNvSpPr txBox="1">
            <a:spLocks noGrp="1"/>
          </p:cNvSpPr>
          <p:nvPr>
            <p:ph type="body" idx="1"/>
          </p:nvPr>
        </p:nvSpPr>
        <p:spPr>
          <a:xfrm>
            <a:off x="838200" y="1463040"/>
            <a:ext cx="10515600" cy="471392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Code development and data analysis always require a bit of </a:t>
            </a:r>
            <a:r>
              <a:rPr lang="en-US" sz="2400" i="1">
                <a:solidFill>
                  <a:srgbClr val="0070C0"/>
                </a:solidFill>
              </a:rPr>
              <a:t>trial and error</a:t>
            </a:r>
            <a:r>
              <a:rPr lang="en-US" sz="2400"/>
              <a:t>, and IPython contains tools to streamline this process. </a:t>
            </a:r>
            <a:endParaRPr/>
          </a:p>
          <a:p>
            <a:pPr marL="0" lvl="0" indent="0" algn="l" rtl="0">
              <a:lnSpc>
                <a:spcPct val="90000"/>
              </a:lnSpc>
              <a:spcBef>
                <a:spcPts val="100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r>
              <a:rPr lang="en-US" sz="2400"/>
              <a:t>This section covers some options for controlling Python's exception reporting, followed by </a:t>
            </a:r>
            <a:r>
              <a:rPr lang="en-US" sz="2400" i="1">
                <a:solidFill>
                  <a:srgbClr val="0070C0"/>
                </a:solidFill>
              </a:rPr>
              <a:t>exploring tools for debugging errors </a:t>
            </a:r>
            <a:r>
              <a:rPr lang="en-US" sz="2400"/>
              <a:t>in code.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Application>Microsoft Office PowerPoint</Application>
  <PresentationFormat>Widescreen</PresentationFormat>
  <Paragraphs>114</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Play</vt:lpstr>
      <vt:lpstr>Arial</vt:lpstr>
      <vt:lpstr>Office Theme</vt:lpstr>
      <vt:lpstr>Python Programming and Basic Data Science</vt:lpstr>
      <vt:lpstr>Contents (Lec-1)</vt:lpstr>
      <vt:lpstr>IPython and Shell Commands </vt:lpstr>
      <vt:lpstr>IPython and Shell Commands </vt:lpstr>
      <vt:lpstr>IPython and Shell Commands </vt:lpstr>
      <vt:lpstr>IPython and Shell Commands </vt:lpstr>
      <vt:lpstr> Shell-Related Magic Commands  </vt:lpstr>
      <vt:lpstr> Shell-Related Magic Commands  </vt:lpstr>
      <vt:lpstr>Errors and Debugging </vt:lpstr>
      <vt:lpstr>Controlling Exceptions: %xmode </vt:lpstr>
      <vt:lpstr>Controlling Exceptions: %xmode </vt:lpstr>
      <vt:lpstr>Controlling Exceptions: %xmode </vt:lpstr>
      <vt:lpstr>Controlling Exceptions: %xmode </vt:lpstr>
      <vt:lpstr>Controlling Exceptions: %xmode </vt:lpstr>
      <vt:lpstr>Controlling Exceptions: %xmode </vt:lpstr>
      <vt:lpstr>Controlling Exceptions: %xmode </vt:lpstr>
      <vt:lpstr> Debugging: When Reading Tracebacks Is Not Enough  </vt:lpstr>
      <vt:lpstr> Debugging: When Reading Tracebacks Is Not Enough  </vt:lpstr>
      <vt:lpstr>TRY IT YOURSELF!!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and Basic Data Science</dc:title>
  <cp:lastModifiedBy>MD MAHFUJUL KARIM</cp:lastModifiedBy>
  <cp:revision>1</cp:revision>
  <dcterms:modified xsi:type="dcterms:W3CDTF">2024-05-19T02:56:13Z</dcterms:modified>
</cp:coreProperties>
</file>