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CenturyGothic-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CenturyGothic-italic.fntdata"/><Relationship Id="rId23" Type="http://schemas.openxmlformats.org/officeDocument/2006/relationships/slide" Target="slides/slide19.xml"/><Relationship Id="rId45"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CenturyGothic-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800"/>
              <a:buNone/>
              <a:defRPr>
                <a:solidFill>
                  <a:srgbClr val="888888"/>
                </a:solidFill>
              </a:defRPr>
            </a:lvl2pPr>
            <a:lvl3pPr lvl="2" algn="ctr">
              <a:spcBef>
                <a:spcPts val="1000"/>
              </a:spcBef>
              <a:spcAft>
                <a:spcPts val="0"/>
              </a:spcAft>
              <a:buSzPts val="18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5" name="Shape 105"/>
        <p:cNvGrpSpPr/>
        <p:nvPr/>
      </p:nvGrpSpPr>
      <p:grpSpPr>
        <a:xfrm>
          <a:off x="0" y="0"/>
          <a:ext cx="0" cy="0"/>
          <a:chOff x="0" y="0"/>
          <a:chExt cx="0" cy="0"/>
        </a:xfrm>
      </p:grpSpPr>
      <p:sp>
        <p:nvSpPr>
          <p:cNvPr id="106" name="Google Shape;106;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8" name="Google Shape;108;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2" name="Shape 112"/>
        <p:cNvGrpSpPr/>
        <p:nvPr/>
      </p:nvGrpSpPr>
      <p:grpSpPr>
        <a:xfrm>
          <a:off x="0" y="0"/>
          <a:ext cx="0" cy="0"/>
          <a:chOff x="0" y="0"/>
          <a:chExt cx="0" cy="0"/>
        </a:xfrm>
      </p:grpSpPr>
      <p:sp>
        <p:nvSpPr>
          <p:cNvPr id="113" name="Google Shape;113;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Times New Roman"/>
              <a:buNone/>
              <a:defRPr sz="1600">
                <a:solidFill>
                  <a:srgbClr val="7F7F7F"/>
                </a:solidFill>
              </a:defRPr>
            </a:lvl1pPr>
            <a:lvl2pPr indent="-228600" lvl="1" marL="914400" algn="l">
              <a:spcBef>
                <a:spcPts val="1000"/>
              </a:spcBef>
              <a:spcAft>
                <a:spcPts val="0"/>
              </a:spcAft>
              <a:buSzPts val="1800"/>
              <a:buFont typeface="Times New Roman"/>
              <a:buNone/>
              <a:defRPr/>
            </a:lvl2pPr>
            <a:lvl3pPr indent="-228600" lvl="2" marL="1371600" algn="l">
              <a:spcBef>
                <a:spcPts val="1000"/>
              </a:spcBef>
              <a:spcAft>
                <a:spcPts val="0"/>
              </a:spcAft>
              <a:buSzPts val="1800"/>
              <a:buFont typeface="Times New Roman"/>
              <a:buNone/>
              <a:defRPr/>
            </a:lvl3pPr>
            <a:lvl4pPr indent="-228600" lvl="3" marL="1828800" algn="l">
              <a:spcBef>
                <a:spcPts val="1000"/>
              </a:spcBef>
              <a:spcAft>
                <a:spcPts val="0"/>
              </a:spcAft>
              <a:buSzPts val="1200"/>
              <a:buFont typeface="Times New Roman"/>
              <a:buNone/>
              <a:defRPr/>
            </a:lvl4pPr>
            <a:lvl5pPr indent="-228600" lvl="4" marL="2286000" algn="l">
              <a:spcBef>
                <a:spcPts val="1000"/>
              </a:spcBef>
              <a:spcAft>
                <a:spcPts val="0"/>
              </a:spcAft>
              <a:buSzPts val="1200"/>
              <a:buFont typeface="Times New Roman"/>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5" name="Google Shape;115;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6" name="Google Shape;116;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20" name="Google Shape;120;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
        <p:nvSpPr>
          <p:cNvPr id="121" name="Google Shape;121;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2" name="Shape 122"/>
        <p:cNvGrpSpPr/>
        <p:nvPr/>
      </p:nvGrpSpPr>
      <p:grpSpPr>
        <a:xfrm>
          <a:off x="0" y="0"/>
          <a:ext cx="0" cy="0"/>
          <a:chOff x="0" y="0"/>
          <a:chExt cx="0" cy="0"/>
        </a:xfrm>
      </p:grpSpPr>
      <p:sp>
        <p:nvSpPr>
          <p:cNvPr id="123" name="Google Shape;123;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5" name="Google Shape;125;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9" name="Shape 129"/>
        <p:cNvGrpSpPr/>
        <p:nvPr/>
      </p:nvGrpSpPr>
      <p:grpSpPr>
        <a:xfrm>
          <a:off x="0" y="0"/>
          <a:ext cx="0" cy="0"/>
          <a:chOff x="0" y="0"/>
          <a:chExt cx="0" cy="0"/>
        </a:xfrm>
      </p:grpSpPr>
      <p:sp>
        <p:nvSpPr>
          <p:cNvPr id="130" name="Google Shape;130;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Times New Roman"/>
              <a:buNone/>
              <a:defRPr sz="2400">
                <a:solidFill>
                  <a:schemeClr val="accent1"/>
                </a:solidFill>
              </a:defRPr>
            </a:lvl1pPr>
            <a:lvl2pPr indent="-228600" lvl="1" marL="914400" algn="l">
              <a:spcBef>
                <a:spcPts val="1000"/>
              </a:spcBef>
              <a:spcAft>
                <a:spcPts val="0"/>
              </a:spcAft>
              <a:buSzPts val="1800"/>
              <a:buFont typeface="Times New Roman"/>
              <a:buNone/>
              <a:defRPr/>
            </a:lvl2pPr>
            <a:lvl3pPr indent="-228600" lvl="2" marL="1371600" algn="l">
              <a:spcBef>
                <a:spcPts val="1000"/>
              </a:spcBef>
              <a:spcAft>
                <a:spcPts val="0"/>
              </a:spcAft>
              <a:buSzPts val="1800"/>
              <a:buFont typeface="Times New Roman"/>
              <a:buNone/>
              <a:defRPr/>
            </a:lvl3pPr>
            <a:lvl4pPr indent="-228600" lvl="3" marL="1828800" algn="l">
              <a:spcBef>
                <a:spcPts val="1000"/>
              </a:spcBef>
              <a:spcAft>
                <a:spcPts val="0"/>
              </a:spcAft>
              <a:buSzPts val="1200"/>
              <a:buFont typeface="Times New Roman"/>
              <a:buNone/>
              <a:defRPr/>
            </a:lvl4pPr>
            <a:lvl5pPr indent="-228600" lvl="4" marL="2286000" algn="l">
              <a:spcBef>
                <a:spcPts val="1000"/>
              </a:spcBef>
              <a:spcAft>
                <a:spcPts val="0"/>
              </a:spcAft>
              <a:buSzPts val="1200"/>
              <a:buFont typeface="Times New Roman"/>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3" name="Google Shape;133;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7" name="Google Shape;137;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
        <p:nvSpPr>
          <p:cNvPr id="138" name="Google Shape;138;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9" name="Shape 139"/>
        <p:cNvGrpSpPr/>
        <p:nvPr/>
      </p:nvGrpSpPr>
      <p:grpSpPr>
        <a:xfrm>
          <a:off x="0" y="0"/>
          <a:ext cx="0" cy="0"/>
          <a:chOff x="0" y="0"/>
          <a:chExt cx="0" cy="0"/>
        </a:xfrm>
      </p:grpSpPr>
      <p:sp>
        <p:nvSpPr>
          <p:cNvPr id="140" name="Google Shape;140;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Times New Roman"/>
              <a:buNone/>
              <a:defRPr sz="2400">
                <a:solidFill>
                  <a:schemeClr val="accent1"/>
                </a:solidFill>
              </a:defRPr>
            </a:lvl1pPr>
            <a:lvl2pPr indent="-228600" lvl="1" marL="914400" algn="l">
              <a:spcBef>
                <a:spcPts val="1000"/>
              </a:spcBef>
              <a:spcAft>
                <a:spcPts val="0"/>
              </a:spcAft>
              <a:buSzPts val="1800"/>
              <a:buFont typeface="Times New Roman"/>
              <a:buNone/>
              <a:defRPr/>
            </a:lvl2pPr>
            <a:lvl3pPr indent="-228600" lvl="2" marL="1371600" algn="l">
              <a:spcBef>
                <a:spcPts val="1000"/>
              </a:spcBef>
              <a:spcAft>
                <a:spcPts val="0"/>
              </a:spcAft>
              <a:buSzPts val="1800"/>
              <a:buFont typeface="Times New Roman"/>
              <a:buNone/>
              <a:defRPr/>
            </a:lvl3pPr>
            <a:lvl4pPr indent="-228600" lvl="3" marL="1828800" algn="l">
              <a:spcBef>
                <a:spcPts val="1000"/>
              </a:spcBef>
              <a:spcAft>
                <a:spcPts val="0"/>
              </a:spcAft>
              <a:buSzPts val="1200"/>
              <a:buFont typeface="Times New Roman"/>
              <a:buNone/>
              <a:defRPr/>
            </a:lvl4pPr>
            <a:lvl5pPr indent="-228600" lvl="4" marL="2286000" algn="l">
              <a:spcBef>
                <a:spcPts val="1000"/>
              </a:spcBef>
              <a:spcAft>
                <a:spcPts val="0"/>
              </a:spcAft>
              <a:buSzPts val="1200"/>
              <a:buFont typeface="Times New Roman"/>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3" name="Google Shape;143;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0" name="Google Shape;150;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7" name="Google Shape;157;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3600"/>
              <a:buFont typeface="Georgia"/>
              <a:buNone/>
              <a:defRPr>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lvl1pPr indent="-355600" lvl="0" marL="457200" algn="l">
              <a:spcBef>
                <a:spcPts val="1000"/>
              </a:spcBef>
              <a:spcAft>
                <a:spcPts val="0"/>
              </a:spcAft>
              <a:buSzPts val="2000"/>
              <a:buChar char="🠶"/>
              <a:defRPr sz="2000"/>
            </a:lvl1pPr>
            <a:lvl2pPr indent="-355600" lvl="1" marL="914400" algn="l">
              <a:spcBef>
                <a:spcPts val="1000"/>
              </a:spcBef>
              <a:spcAft>
                <a:spcPts val="0"/>
              </a:spcAft>
              <a:buSzPts val="2000"/>
              <a:buChar char="🠶"/>
              <a:defRPr sz="2000"/>
            </a:lvl2pPr>
            <a:lvl3pPr indent="-355600" lvl="2" marL="1371600" algn="l">
              <a:spcBef>
                <a:spcPts val="1000"/>
              </a:spcBef>
              <a:spcAft>
                <a:spcPts val="0"/>
              </a:spcAft>
              <a:buSzPts val="2000"/>
              <a:buChar char="🠶"/>
              <a:defRPr sz="2000"/>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8" name="Google Shape;58;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5"/>
          <p:cNvSpPr txBox="1"/>
          <p:nvPr>
            <p:ph type="title"/>
          </p:nvPr>
        </p:nvSpPr>
        <p:spPr>
          <a:xfrm>
            <a:off x="2120340" y="268224"/>
            <a:ext cx="9384272" cy="8846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 type="body"/>
          </p:nvPr>
        </p:nvSpPr>
        <p:spPr>
          <a:xfrm>
            <a:off x="2120340" y="1499616"/>
            <a:ext cx="4530787" cy="4411606"/>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5" name="Google Shape;65;p5"/>
          <p:cNvSpPr txBox="1"/>
          <p:nvPr>
            <p:ph idx="2" type="body"/>
          </p:nvPr>
        </p:nvSpPr>
        <p:spPr>
          <a:xfrm>
            <a:off x="6973824" y="1499616"/>
            <a:ext cx="4530787" cy="4404228"/>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7"/>
          <p:cNvSpPr txBox="1"/>
          <p:nvPr>
            <p:ph type="title"/>
          </p:nvPr>
        </p:nvSpPr>
        <p:spPr>
          <a:xfrm>
            <a:off x="1847580" y="357067"/>
            <a:ext cx="9657031" cy="86460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2" name="Google Shape;92;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3" name="Google Shape;93;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0"/>
          <p:cNvSpPr/>
          <p:nvPr>
            <p:ph idx="2" type="pic"/>
          </p:nvPr>
        </p:nvSpPr>
        <p:spPr>
          <a:xfrm>
            <a:off x="2589212" y="634965"/>
            <a:ext cx="8915400" cy="3854970"/>
          </a:xfrm>
          <a:prstGeom prst="rect">
            <a:avLst/>
          </a:prstGeom>
          <a:noFill/>
          <a:ln>
            <a:noFill/>
          </a:ln>
        </p:spPr>
      </p:sp>
      <p:sp>
        <p:nvSpPr>
          <p:cNvPr id="100" name="Google Shape;100;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1" name="Google Shape;101;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Times New Roman"/>
                <a:ea typeface="Times New Roman"/>
                <a:cs typeface="Times New Roman"/>
                <a:sym typeface="Times New Roman"/>
              </a:defRPr>
            </a:lvl1pPr>
            <a:lvl2pPr indent="-342900" lvl="1" marL="9144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Times New Roman"/>
                <a:ea typeface="Times New Roman"/>
                <a:cs typeface="Times New Roman"/>
                <a:sym typeface="Times New Roman"/>
              </a:defRPr>
            </a:lvl2pPr>
            <a:lvl3pPr indent="-342900" lvl="2" marL="13716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Times New Roman"/>
                <a:ea typeface="Times New Roman"/>
                <a:cs typeface="Times New Roman"/>
                <a:sym typeface="Times New Roman"/>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Times New Roman"/>
                <a:ea typeface="Times New Roman"/>
                <a:cs typeface="Times New Roman"/>
                <a:sym typeface="Times New Roman"/>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Times New Roman"/>
                <a:ea typeface="Times New Roman"/>
                <a:cs typeface="Times New Roman"/>
                <a:sym typeface="Times New Roman"/>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GB"/>
              <a:t>Lecture 6</a:t>
            </a:r>
            <a:endParaRPr/>
          </a:p>
        </p:txBody>
      </p:sp>
      <p:sp>
        <p:nvSpPr>
          <p:cNvPr id="166" name="Google Shape;166;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a:t>Control Statements, Loop, 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Operators (Bitwise)</a:t>
            </a:r>
            <a:endParaRPr/>
          </a:p>
        </p:txBody>
      </p:sp>
      <p:pic>
        <p:nvPicPr>
          <p:cNvPr id="243" name="Google Shape;243;p27"/>
          <p:cNvPicPr preferRelativeResize="0"/>
          <p:nvPr>
            <p:ph idx="1" type="body"/>
          </p:nvPr>
        </p:nvPicPr>
        <p:blipFill rotWithShape="1">
          <a:blip r:embed="rId3">
            <a:alphaModFix/>
          </a:blip>
          <a:srcRect b="0" l="0" r="0" t="0"/>
          <a:stretch/>
        </p:blipFill>
        <p:spPr>
          <a:xfrm>
            <a:off x="2818250" y="1551529"/>
            <a:ext cx="7088769" cy="3754942"/>
          </a:xfrm>
          <a:prstGeom prst="rect">
            <a:avLst/>
          </a:prstGeom>
          <a:noFill/>
          <a:ln cap="flat" cmpd="sng" w="9525">
            <a:solidFill>
              <a:srgbClr val="1A1E0D"/>
            </a:solidFill>
            <a:prstDash val="solid"/>
            <a:round/>
            <a:headEnd len="sm" w="sm" type="none"/>
            <a:tailEnd len="sm" w="sm" type="none"/>
          </a:ln>
        </p:spPr>
      </p:pic>
      <p:sp>
        <p:nvSpPr>
          <p:cNvPr id="244" name="Google Shape;244;p2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45" name="Google Shape;245;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Operators (Logical)</a:t>
            </a:r>
            <a:endParaRPr/>
          </a:p>
        </p:txBody>
      </p:sp>
      <p:pic>
        <p:nvPicPr>
          <p:cNvPr id="251" name="Google Shape;251;p28"/>
          <p:cNvPicPr preferRelativeResize="0"/>
          <p:nvPr>
            <p:ph idx="1" type="body"/>
          </p:nvPr>
        </p:nvPicPr>
        <p:blipFill rotWithShape="1">
          <a:blip r:embed="rId3">
            <a:alphaModFix/>
          </a:blip>
          <a:srcRect b="0" l="0" r="0" t="0"/>
          <a:stretch/>
        </p:blipFill>
        <p:spPr>
          <a:xfrm>
            <a:off x="3129581" y="1521183"/>
            <a:ext cx="6466107" cy="4300068"/>
          </a:xfrm>
          <a:prstGeom prst="rect">
            <a:avLst/>
          </a:prstGeom>
          <a:noFill/>
          <a:ln cap="flat" cmpd="sng" w="9525">
            <a:solidFill>
              <a:srgbClr val="1A1E0D"/>
            </a:solidFill>
            <a:prstDash val="solid"/>
            <a:round/>
            <a:headEnd len="sm" w="sm" type="none"/>
            <a:tailEnd len="sm" w="sm" type="none"/>
          </a:ln>
        </p:spPr>
      </p:pic>
      <p:sp>
        <p:nvSpPr>
          <p:cNvPr id="252" name="Google Shape;252;p2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53" name="Google Shape;253;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Operators (In and Not-in)</a:t>
            </a:r>
            <a:endParaRPr/>
          </a:p>
        </p:txBody>
      </p:sp>
      <p:pic>
        <p:nvPicPr>
          <p:cNvPr id="259" name="Google Shape;259;p29"/>
          <p:cNvPicPr preferRelativeResize="0"/>
          <p:nvPr>
            <p:ph idx="1" type="body"/>
          </p:nvPr>
        </p:nvPicPr>
        <p:blipFill rotWithShape="1">
          <a:blip r:embed="rId3">
            <a:alphaModFix/>
          </a:blip>
          <a:srcRect b="0" l="0" r="0" t="0"/>
          <a:stretch/>
        </p:blipFill>
        <p:spPr>
          <a:xfrm>
            <a:off x="3778614" y="1152907"/>
            <a:ext cx="5397110" cy="5217559"/>
          </a:xfrm>
          <a:prstGeom prst="rect">
            <a:avLst/>
          </a:prstGeom>
          <a:noFill/>
          <a:ln>
            <a:noFill/>
          </a:ln>
        </p:spPr>
      </p:pic>
      <p:sp>
        <p:nvSpPr>
          <p:cNvPr id="260" name="Google Shape;260;p2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61" name="Google Shape;261;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rot="-1021532">
            <a:off x="2152380" y="2797001"/>
            <a:ext cx="9657032" cy="864605"/>
          </a:xfrm>
          <a:prstGeom prst="rect">
            <a:avLst/>
          </a:prstGeom>
          <a:solidFill>
            <a:srgbClr val="B1CEC1"/>
          </a:solidFill>
          <a:ln cap="rnd" cmpd="sng" w="9525">
            <a:solidFill>
              <a:srgbClr val="65A38A"/>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rgbClr val="F9CDC2"/>
              </a:buClr>
              <a:buSzPts val="4400"/>
              <a:buFont typeface="Georgia"/>
              <a:buNone/>
            </a:pPr>
            <a:r>
              <a:rPr b="1" lang="en-GB" sz="4400">
                <a:solidFill>
                  <a:srgbClr val="F9CDC2"/>
                </a:solidFill>
                <a:latin typeface="Century Gothic"/>
                <a:ea typeface="Century Gothic"/>
                <a:cs typeface="Century Gothic"/>
                <a:sym typeface="Century Gothic"/>
              </a:rPr>
              <a:t>Coming Back to If-Else</a:t>
            </a:r>
            <a:endParaRPr/>
          </a:p>
        </p:txBody>
      </p:sp>
      <p:sp>
        <p:nvSpPr>
          <p:cNvPr id="267" name="Google Shape;267;p3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68" name="Google Shape;268;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If-else</a:t>
            </a:r>
            <a:endParaRPr/>
          </a:p>
        </p:txBody>
      </p:sp>
      <p:sp>
        <p:nvSpPr>
          <p:cNvPr id="274" name="Google Shape;274;p3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New"/>
                <a:ea typeface="Courier New"/>
                <a:cs typeface="Courier New"/>
                <a:sym typeface="Courier New"/>
              </a:rPr>
              <a:t>day = "Tuesday"</a:t>
            </a:r>
            <a:endParaRPr/>
          </a:p>
          <a:p>
            <a:pPr indent="0" lvl="0" marL="0" rtl="0" algn="l">
              <a:spcBef>
                <a:spcPts val="1000"/>
              </a:spcBef>
              <a:spcAft>
                <a:spcPts val="0"/>
              </a:spcAft>
              <a:buSzPts val="2400"/>
              <a:buNone/>
            </a:pPr>
            <a:r>
              <a:t/>
            </a:r>
            <a:endParaRPr sz="2400">
              <a:solidFill>
                <a:srgbClr val="002060"/>
              </a:solidFill>
              <a:latin typeface="Courier New"/>
              <a:ea typeface="Courier New"/>
              <a:cs typeface="Courier New"/>
              <a:sym typeface="Courier New"/>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if day == "Saturday" or day == "Sunday":</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print("Enjoy your weekend!")</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else:</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print("Go to work!")</a:t>
            </a:r>
            <a:endParaRPr sz="2400">
              <a:solidFill>
                <a:srgbClr val="002060"/>
              </a:solidFill>
              <a:latin typeface="Courier New"/>
              <a:ea typeface="Courier New"/>
              <a:cs typeface="Courier New"/>
              <a:sym typeface="Courier New"/>
            </a:endParaRPr>
          </a:p>
        </p:txBody>
      </p:sp>
      <p:sp>
        <p:nvSpPr>
          <p:cNvPr id="275" name="Google Shape;275;p3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76" name="Google Shape;276;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If-Else</a:t>
            </a:r>
            <a:endParaRPr/>
          </a:p>
        </p:txBody>
      </p:sp>
      <p:sp>
        <p:nvSpPr>
          <p:cNvPr id="282" name="Google Shape;282;p3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How about calculating the condition before</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day = "Tuesday"</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is_weekend = day == "Saturday" or day == "Sunday"</a:t>
            </a:r>
            <a:endParaRPr/>
          </a:p>
          <a:p>
            <a:pPr indent="0" lvl="0" marL="0" rtl="0" algn="l">
              <a:spcBef>
                <a:spcPts val="1000"/>
              </a:spcBef>
              <a:spcAft>
                <a:spcPts val="0"/>
              </a:spcAft>
              <a:buSzPts val="2400"/>
              <a:buNone/>
            </a:pPr>
            <a:r>
              <a:t/>
            </a:r>
            <a:endParaRPr sz="2400">
              <a:solidFill>
                <a:srgbClr val="002060"/>
              </a:solidFill>
              <a:latin typeface="Courier New"/>
              <a:ea typeface="Courier New"/>
              <a:cs typeface="Courier New"/>
              <a:sym typeface="Courier New"/>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if not is_weekend:</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print("Go to work!")</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else:</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print("Enjoy your weekend!")</a:t>
            </a:r>
            <a:endParaRPr/>
          </a:p>
          <a:p>
            <a:pPr indent="0" lvl="0" marL="0" rtl="0" algn="l">
              <a:spcBef>
                <a:spcPts val="1000"/>
              </a:spcBef>
              <a:spcAft>
                <a:spcPts val="0"/>
              </a:spcAft>
              <a:buSzPts val="2000"/>
              <a:buNone/>
            </a:pPr>
            <a:r>
              <a:t/>
            </a:r>
            <a:endParaRPr/>
          </a:p>
        </p:txBody>
      </p:sp>
      <p:sp>
        <p:nvSpPr>
          <p:cNvPr id="283" name="Google Shape;283;p3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84" name="Google Shape;284;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Multiple If-Else</a:t>
            </a:r>
            <a:endParaRPr/>
          </a:p>
        </p:txBody>
      </p:sp>
      <p:sp>
        <p:nvSpPr>
          <p:cNvPr id="290" name="Google Shape;290;p3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score = 85</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if score &gt;= 90: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print("Grade: A")</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elif score &gt;= 80: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print("Grade: B") </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elif score &gt;= 70: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print("Grade: C")</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else: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print("Grade: F")</a:t>
            </a:r>
            <a:endParaRPr sz="2400">
              <a:solidFill>
                <a:srgbClr val="002060"/>
              </a:solidFill>
              <a:latin typeface="Courier"/>
              <a:ea typeface="Courier"/>
              <a:cs typeface="Courier"/>
              <a:sym typeface="Courier"/>
            </a:endParaRPr>
          </a:p>
        </p:txBody>
      </p:sp>
      <p:sp>
        <p:nvSpPr>
          <p:cNvPr id="291" name="Google Shape;291;p3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92" name="Google Shape;292;p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3600"/>
              <a:buFont typeface="Georgia"/>
              <a:buNone/>
            </a:pPr>
            <a:r>
              <a:rPr lang="en-GB">
                <a:solidFill>
                  <a:srgbClr val="C00000"/>
                </a:solidFill>
              </a:rPr>
              <a:t>Try-Out</a:t>
            </a:r>
            <a:endParaRPr/>
          </a:p>
        </p:txBody>
      </p:sp>
      <p:sp>
        <p:nvSpPr>
          <p:cNvPr id="298" name="Google Shape;298;p3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3200"/>
              <a:buChar char="🠶"/>
            </a:pPr>
            <a:r>
              <a:rPr lang="en-GB" sz="3200">
                <a:solidFill>
                  <a:srgbClr val="FF0000"/>
                </a:solidFill>
              </a:rPr>
              <a:t>Write a program that generates a random number between 1 and 10. Ask the user to guess the number. Use if-else statements to check if the guess is correct, too high, or too low, and provide appropriate messages.</a:t>
            </a:r>
            <a:endParaRPr/>
          </a:p>
          <a:p>
            <a:pPr indent="-139700" lvl="0" marL="342900" rtl="0" algn="just">
              <a:spcBef>
                <a:spcPts val="1000"/>
              </a:spcBef>
              <a:spcAft>
                <a:spcPts val="0"/>
              </a:spcAft>
              <a:buSzPts val="3200"/>
              <a:buNone/>
            </a:pPr>
            <a:r>
              <a:t/>
            </a:r>
            <a:endParaRPr sz="3200">
              <a:solidFill>
                <a:srgbClr val="FF0000"/>
              </a:solidFill>
            </a:endParaRPr>
          </a:p>
          <a:p>
            <a:pPr indent="0" lvl="0" marL="0" rtl="0" algn="just">
              <a:spcBef>
                <a:spcPts val="1000"/>
              </a:spcBef>
              <a:spcAft>
                <a:spcPts val="0"/>
              </a:spcAft>
              <a:buSzPts val="3200"/>
              <a:buNone/>
            </a:pPr>
            <a:r>
              <a:rPr lang="en-GB" sz="3200">
                <a:solidFill>
                  <a:srgbClr val="FF0000"/>
                </a:solidFill>
              </a:rPr>
              <a:t>Hint:</a:t>
            </a:r>
            <a:endParaRPr/>
          </a:p>
          <a:p>
            <a:pPr indent="0" lvl="0" marL="0" rtl="0" algn="just">
              <a:spcBef>
                <a:spcPts val="1000"/>
              </a:spcBef>
              <a:spcAft>
                <a:spcPts val="0"/>
              </a:spcAft>
              <a:buSzPts val="2800"/>
              <a:buNone/>
            </a:pPr>
            <a:r>
              <a:rPr b="0" i="0" lang="en-GB" sz="2800" u="none" strike="noStrike">
                <a:solidFill>
                  <a:srgbClr val="002060"/>
                </a:solidFill>
              </a:rPr>
              <a:t>import</a:t>
            </a:r>
            <a:r>
              <a:rPr b="0" i="0" lang="en-GB" sz="2800" u="none" strike="noStrike">
                <a:solidFill>
                  <a:srgbClr val="002060"/>
                </a:solidFill>
                <a:latin typeface="Arial"/>
                <a:ea typeface="Arial"/>
                <a:cs typeface="Arial"/>
                <a:sym typeface="Arial"/>
              </a:rPr>
              <a:t> random </a:t>
            </a:r>
            <a:r>
              <a:rPr b="0" i="0" lang="en-GB" sz="2800" u="none" strike="noStrike">
                <a:solidFill>
                  <a:srgbClr val="002060"/>
                </a:solidFill>
              </a:rPr>
              <a:t># Generate a random number between 1 and 10</a:t>
            </a:r>
            <a:r>
              <a:rPr b="0" i="0" lang="en-GB" sz="2800" u="none" strike="noStrike">
                <a:solidFill>
                  <a:srgbClr val="002060"/>
                </a:solidFill>
                <a:latin typeface="Arial"/>
                <a:ea typeface="Arial"/>
                <a:cs typeface="Arial"/>
                <a:sym typeface="Arial"/>
              </a:rPr>
              <a:t> secret_number = random.randint(</a:t>
            </a:r>
            <a:r>
              <a:rPr b="0" i="0" lang="en-GB" sz="2800" u="none" strike="noStrike">
                <a:solidFill>
                  <a:srgbClr val="002060"/>
                </a:solidFill>
              </a:rPr>
              <a:t>1</a:t>
            </a:r>
            <a:r>
              <a:rPr b="0" i="0" lang="en-GB" sz="2800" u="none" strike="noStrike">
                <a:solidFill>
                  <a:srgbClr val="002060"/>
                </a:solidFill>
                <a:latin typeface="Arial"/>
                <a:ea typeface="Arial"/>
                <a:cs typeface="Arial"/>
                <a:sym typeface="Arial"/>
              </a:rPr>
              <a:t>, </a:t>
            </a:r>
            <a:r>
              <a:rPr b="0" i="0" lang="en-GB" sz="2800" u="none" strike="noStrike">
                <a:solidFill>
                  <a:srgbClr val="002060"/>
                </a:solidFill>
              </a:rPr>
              <a:t>10</a:t>
            </a:r>
            <a:r>
              <a:rPr b="0" i="0" lang="en-GB" sz="2800" u="none" strike="noStrike">
                <a:solidFill>
                  <a:srgbClr val="002060"/>
                </a:solidFill>
                <a:latin typeface="Arial"/>
                <a:ea typeface="Arial"/>
                <a:cs typeface="Arial"/>
                <a:sym typeface="Arial"/>
              </a:rPr>
              <a:t>)</a:t>
            </a:r>
            <a:endParaRPr sz="3200">
              <a:solidFill>
                <a:srgbClr val="002060"/>
              </a:solidFill>
            </a:endParaRPr>
          </a:p>
        </p:txBody>
      </p:sp>
      <p:sp>
        <p:nvSpPr>
          <p:cNvPr id="299" name="Google Shape;299;p3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00" name="Google Shape;300;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3600"/>
              <a:buFont typeface="Georgia"/>
              <a:buNone/>
            </a:pPr>
            <a:r>
              <a:rPr lang="en-GB">
                <a:solidFill>
                  <a:srgbClr val="C00000"/>
                </a:solidFill>
              </a:rPr>
              <a:t>Try-Out</a:t>
            </a:r>
            <a:endParaRPr/>
          </a:p>
        </p:txBody>
      </p:sp>
      <p:sp>
        <p:nvSpPr>
          <p:cNvPr id="306" name="Google Shape;306;p3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400"/>
              <a:buChar char="🠶"/>
            </a:pPr>
            <a:r>
              <a:rPr lang="en-GB" sz="2400">
                <a:solidFill>
                  <a:srgbClr val="FF0000"/>
                </a:solidFill>
              </a:rPr>
              <a:t>Write a program that asks the user for a year. Use if-else statements with appropriate conditions (considering divisibility by 4 and 100) to determine if the year is a leap year. Print "Leap Year" or "Not a Leap Year".</a:t>
            </a:r>
            <a:endParaRPr/>
          </a:p>
          <a:p>
            <a:pPr indent="-190500" lvl="0" marL="342900" rtl="0" algn="just">
              <a:spcBef>
                <a:spcPts val="1000"/>
              </a:spcBef>
              <a:spcAft>
                <a:spcPts val="0"/>
              </a:spcAft>
              <a:buSzPts val="2400"/>
              <a:buNone/>
            </a:pPr>
            <a:r>
              <a:t/>
            </a:r>
            <a:endParaRPr sz="2400">
              <a:solidFill>
                <a:srgbClr val="FF0000"/>
              </a:solidFill>
            </a:endParaRPr>
          </a:p>
          <a:p>
            <a:pPr indent="-342900" lvl="0" marL="342900" rtl="0" algn="just">
              <a:spcBef>
                <a:spcPts val="1000"/>
              </a:spcBef>
              <a:spcAft>
                <a:spcPts val="0"/>
              </a:spcAft>
              <a:buSzPts val="2400"/>
              <a:buChar char="🠶"/>
            </a:pPr>
            <a:r>
              <a:rPr lang="en-GB" sz="2400">
                <a:solidFill>
                  <a:srgbClr val="FF0000"/>
                </a:solidFill>
              </a:rPr>
              <a:t>Write a program that asks the user for their exam score. Use if-else statements with a series of conditions to assign letter grades (e.g., A for 90-100, B for 80-89, etc.). Print the assigned letter grade.</a:t>
            </a:r>
            <a:endParaRPr sz="2400">
              <a:solidFill>
                <a:srgbClr val="FF0000"/>
              </a:solidFill>
            </a:endParaRPr>
          </a:p>
        </p:txBody>
      </p:sp>
      <p:sp>
        <p:nvSpPr>
          <p:cNvPr id="307" name="Google Shape;307;p3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08" name="Google Shape;308;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21707"/>
              </a:buClr>
              <a:buSzPts val="3600"/>
              <a:buFont typeface="Georgia"/>
              <a:buNone/>
            </a:pPr>
            <a:r>
              <a:rPr lang="en-GB">
                <a:solidFill>
                  <a:srgbClr val="521707"/>
                </a:solidFill>
              </a:rPr>
              <a:t>Try-Outs</a:t>
            </a:r>
            <a:endParaRPr/>
          </a:p>
        </p:txBody>
      </p:sp>
      <p:sp>
        <p:nvSpPr>
          <p:cNvPr id="314" name="Google Shape;314;p3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800"/>
              <a:buChar char="🠶"/>
            </a:pPr>
            <a:r>
              <a:rPr lang="en-GB" sz="2800">
                <a:solidFill>
                  <a:srgbClr val="FF0000"/>
                </a:solidFill>
              </a:rPr>
              <a:t>Simple Password Checker: Write a program that asks the user to create a password. Use if-else statements to check if the password meets certain criteria (e.g., minimum length, containing uppercase and lowercase letters). Print a message indicating if the password is valid or not.</a:t>
            </a:r>
            <a:endParaRPr sz="2800">
              <a:solidFill>
                <a:srgbClr val="FF0000"/>
              </a:solidFill>
            </a:endParaRPr>
          </a:p>
        </p:txBody>
      </p:sp>
      <p:sp>
        <p:nvSpPr>
          <p:cNvPr id="315" name="Google Shape;315;p3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16" name="Google Shape;316;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Learning Objectives Today</a:t>
            </a:r>
            <a:endParaRPr/>
          </a:p>
        </p:txBody>
      </p:sp>
      <p:sp>
        <p:nvSpPr>
          <p:cNvPr id="172" name="Google Shape;172;p1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If-else</a:t>
            </a:r>
            <a:endParaRPr/>
          </a:p>
          <a:p>
            <a:pPr indent="-342900" lvl="0" marL="342900" rtl="0" algn="l">
              <a:spcBef>
                <a:spcPts val="1000"/>
              </a:spcBef>
              <a:spcAft>
                <a:spcPts val="0"/>
              </a:spcAft>
              <a:buSzPts val="2000"/>
              <a:buChar char="🠶"/>
            </a:pPr>
            <a:r>
              <a:rPr lang="en-GB"/>
              <a:t>Nested If-else</a:t>
            </a:r>
            <a:endParaRPr/>
          </a:p>
          <a:p>
            <a:pPr indent="-342900" lvl="0" marL="342900" rtl="0" algn="l">
              <a:spcBef>
                <a:spcPts val="1000"/>
              </a:spcBef>
              <a:spcAft>
                <a:spcPts val="0"/>
              </a:spcAft>
              <a:buSzPts val="2000"/>
              <a:buChar char="🠶"/>
            </a:pPr>
            <a:r>
              <a:rPr lang="en-GB"/>
              <a:t>Loop</a:t>
            </a:r>
            <a:endParaRPr/>
          </a:p>
          <a:p>
            <a:pPr indent="-342900" lvl="0" marL="342900" rtl="0" algn="l">
              <a:spcBef>
                <a:spcPts val="1000"/>
              </a:spcBef>
              <a:spcAft>
                <a:spcPts val="0"/>
              </a:spcAft>
              <a:buSzPts val="2000"/>
              <a:buChar char="🠶"/>
            </a:pPr>
            <a:r>
              <a:rPr lang="en-GB"/>
              <a:t>Nested Loop</a:t>
            </a:r>
            <a:endParaRPr/>
          </a:p>
          <a:p>
            <a:pPr indent="-342900" lvl="0" marL="342900" rtl="0" algn="l">
              <a:spcBef>
                <a:spcPts val="1000"/>
              </a:spcBef>
              <a:spcAft>
                <a:spcPts val="0"/>
              </a:spcAft>
              <a:buSzPts val="2000"/>
              <a:buChar char="🠶"/>
            </a:pPr>
            <a:r>
              <a:rPr lang="en-GB"/>
              <a:t>Functions</a:t>
            </a:r>
            <a:endParaRPr/>
          </a:p>
          <a:p>
            <a:pPr indent="-342900" lvl="0" marL="342900" rtl="0" algn="l">
              <a:spcBef>
                <a:spcPts val="1000"/>
              </a:spcBef>
              <a:spcAft>
                <a:spcPts val="0"/>
              </a:spcAft>
              <a:buSzPts val="2000"/>
              <a:buChar char="🠶"/>
            </a:pPr>
            <a:r>
              <a:rPr lang="en-GB"/>
              <a:t>Parameters</a:t>
            </a:r>
            <a:endParaRPr/>
          </a:p>
        </p:txBody>
      </p:sp>
      <p:sp>
        <p:nvSpPr>
          <p:cNvPr id="173" name="Google Shape;173;p1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74" name="Google Shape;174;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Nested If-Else</a:t>
            </a:r>
            <a:endParaRPr/>
          </a:p>
        </p:txBody>
      </p:sp>
      <p:sp>
        <p:nvSpPr>
          <p:cNvPr id="322" name="Google Shape;322;p3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num1 = 10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num2 = 20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if num1 &gt; num2:</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print("num1 is greater")</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else: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if num1 == num2:</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print("num1 and num2 are equal")</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else: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print("num2 is greater")</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p:txBody>
      </p:sp>
      <p:sp>
        <p:nvSpPr>
          <p:cNvPr id="323" name="Google Shape;323;p3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24" name="Google Shape;324;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Check a list?</a:t>
            </a:r>
            <a:endParaRPr/>
          </a:p>
        </p:txBody>
      </p:sp>
      <p:sp>
        <p:nvSpPr>
          <p:cNvPr id="330" name="Google Shape;330;p3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requested_toppings = ['mushrooms', 'extra cheese']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if 'mushrooms' in requested_toppings:</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print("Adding mushrooms.")</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elif 'pepperoni' in requested_toppings:</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print("Adding pepperoni.")</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elif 'extra cheese' in requested_toppings:</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print("Adding extra cheese.")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print("\nFinished making your pizza!")</a:t>
            </a:r>
            <a:endParaRPr sz="2400">
              <a:solidFill>
                <a:srgbClr val="002060"/>
              </a:solidFill>
              <a:latin typeface="Courier"/>
              <a:ea typeface="Courier"/>
              <a:cs typeface="Courier"/>
              <a:sym typeface="Courier"/>
            </a:endParaRPr>
          </a:p>
        </p:txBody>
      </p:sp>
      <p:sp>
        <p:nvSpPr>
          <p:cNvPr id="331" name="Google Shape;331;p3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32" name="Google Shape;332;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Match Statement</a:t>
            </a:r>
            <a:endParaRPr/>
          </a:p>
        </p:txBody>
      </p:sp>
      <p:sp>
        <p:nvSpPr>
          <p:cNvPr id="338" name="Google Shape;338;p3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00000"/>
              <a:buNone/>
            </a:pPr>
            <a:r>
              <a:rPr lang="en-GB">
                <a:solidFill>
                  <a:srgbClr val="002060"/>
                </a:solidFill>
                <a:latin typeface="Courier"/>
                <a:ea typeface="Courier"/>
                <a:cs typeface="Courier"/>
                <a:sym typeface="Courier"/>
              </a:rPr>
              <a:t>def weekday(n):</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match n:</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0: return "Monday"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1: return "Tuesday"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2: return "Wednesday"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3: return "Thursday"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4: return "Friday"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5: return "Saturday"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6: return "Sunday"</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case _: return "Invalid day number"</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print (weekday(3))</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print (weekday(7))</a:t>
            </a:r>
            <a:endParaRPr>
              <a:solidFill>
                <a:srgbClr val="002060"/>
              </a:solidFill>
              <a:latin typeface="Courier"/>
              <a:ea typeface="Courier"/>
              <a:cs typeface="Courier"/>
              <a:sym typeface="Courier"/>
            </a:endParaRPr>
          </a:p>
        </p:txBody>
      </p:sp>
      <p:sp>
        <p:nvSpPr>
          <p:cNvPr id="339" name="Google Shape;339;p3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40" name="Google Shape;340;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Loop</a:t>
            </a:r>
            <a:endParaRPr/>
          </a:p>
        </p:txBody>
      </p:sp>
      <p:sp>
        <p:nvSpPr>
          <p:cNvPr id="346" name="Google Shape;346;p4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t>A loop is a programming construct that allows you to execute a block of code repeatedly until a certain condition is met. It's a fundamental concept for iterating over data or performing actions multiple times. </a:t>
            </a:r>
            <a:endParaRPr sz="2800"/>
          </a:p>
        </p:txBody>
      </p:sp>
      <p:sp>
        <p:nvSpPr>
          <p:cNvPr id="347" name="Google Shape;347;p4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48" name="Google Shape;348;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For Loop</a:t>
            </a:r>
            <a:endParaRPr/>
          </a:p>
        </p:txBody>
      </p:sp>
      <p:sp>
        <p:nvSpPr>
          <p:cNvPr id="354" name="Google Shape;354;p41"/>
          <p:cNvSpPr txBox="1"/>
          <p:nvPr>
            <p:ph idx="1" type="body"/>
          </p:nvPr>
        </p:nvSpPr>
        <p:spPr>
          <a:xfrm>
            <a:off x="3794235" y="2259725"/>
            <a:ext cx="4298732" cy="1713186"/>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SzPct val="100000"/>
              <a:buNone/>
            </a:pPr>
            <a:r>
              <a:rPr b="1" lang="en-GB" sz="4400">
                <a:solidFill>
                  <a:schemeClr val="dk1"/>
                </a:solidFill>
              </a:rPr>
              <a:t>for var in iterable:</a:t>
            </a:r>
            <a:br>
              <a:rPr b="1" lang="en-GB" sz="4400">
                <a:solidFill>
                  <a:schemeClr val="dk1"/>
                </a:solidFill>
              </a:rPr>
            </a:br>
            <a:r>
              <a:rPr b="1" lang="en-GB" sz="4400">
                <a:solidFill>
                  <a:schemeClr val="dk1"/>
                </a:solidFill>
              </a:rPr>
              <a:t>	# statements</a:t>
            </a:r>
            <a:endParaRPr b="1" sz="4400">
              <a:solidFill>
                <a:schemeClr val="dk1"/>
              </a:solidFill>
            </a:endParaRPr>
          </a:p>
        </p:txBody>
      </p:sp>
      <p:sp>
        <p:nvSpPr>
          <p:cNvPr id="355" name="Google Shape;355;p4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56" name="Google Shape;356;p4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For Loop</a:t>
            </a:r>
            <a:endParaRPr/>
          </a:p>
        </p:txBody>
      </p:sp>
      <p:sp>
        <p:nvSpPr>
          <p:cNvPr id="362" name="Google Shape;362;p4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GB" sz="2800">
                <a:solidFill>
                  <a:srgbClr val="002060"/>
                </a:solidFill>
                <a:latin typeface="Courier"/>
                <a:ea typeface="Courier"/>
                <a:cs typeface="Courier"/>
                <a:sym typeface="Courier"/>
              </a:rPr>
              <a:t>for i in range(0, 10, 2):</a:t>
            </a: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print(i)</a:t>
            </a:r>
            <a:endParaRPr/>
          </a:p>
          <a:p>
            <a:pPr indent="0" lvl="0" marL="0" rtl="0" algn="l">
              <a:spcBef>
                <a:spcPts val="1000"/>
              </a:spcBef>
              <a:spcAft>
                <a:spcPts val="0"/>
              </a:spcAft>
              <a:buSzPts val="2800"/>
              <a:buNone/>
            </a:pPr>
            <a:r>
              <a:t/>
            </a:r>
            <a:endParaRPr sz="2800">
              <a:solidFill>
                <a:srgbClr val="00B050"/>
              </a:solidFill>
              <a:latin typeface="Courier"/>
              <a:ea typeface="Courier"/>
              <a:cs typeface="Courier"/>
              <a:sym typeface="Courier"/>
            </a:endParaRPr>
          </a:p>
          <a:p>
            <a:pPr indent="0" lvl="0" marL="0" rtl="0" algn="ctr">
              <a:spcBef>
                <a:spcPts val="1000"/>
              </a:spcBef>
              <a:spcAft>
                <a:spcPts val="0"/>
              </a:spcAft>
              <a:buSzPts val="2800"/>
              <a:buNone/>
            </a:pPr>
            <a:r>
              <a:rPr lang="en-GB" sz="2800">
                <a:solidFill>
                  <a:srgbClr val="00B050"/>
                </a:solidFill>
                <a:latin typeface="Courier"/>
                <a:ea typeface="Courier"/>
                <a:cs typeface="Courier"/>
                <a:sym typeface="Courier"/>
              </a:rPr>
              <a:t>0</a:t>
            </a:r>
            <a:endParaRPr/>
          </a:p>
          <a:p>
            <a:pPr indent="0" lvl="0" marL="0" rtl="0" algn="ctr">
              <a:spcBef>
                <a:spcPts val="1000"/>
              </a:spcBef>
              <a:spcAft>
                <a:spcPts val="0"/>
              </a:spcAft>
              <a:buSzPts val="2800"/>
              <a:buNone/>
            </a:pPr>
            <a:r>
              <a:rPr lang="en-GB" sz="2800">
                <a:solidFill>
                  <a:srgbClr val="00B050"/>
                </a:solidFill>
                <a:latin typeface="Courier"/>
                <a:ea typeface="Courier"/>
                <a:cs typeface="Courier"/>
                <a:sym typeface="Courier"/>
              </a:rPr>
              <a:t>2</a:t>
            </a:r>
            <a:endParaRPr/>
          </a:p>
          <a:p>
            <a:pPr indent="0" lvl="0" marL="0" rtl="0" algn="ctr">
              <a:spcBef>
                <a:spcPts val="1000"/>
              </a:spcBef>
              <a:spcAft>
                <a:spcPts val="0"/>
              </a:spcAft>
              <a:buSzPts val="2800"/>
              <a:buNone/>
            </a:pPr>
            <a:r>
              <a:rPr lang="en-GB" sz="2800">
                <a:solidFill>
                  <a:srgbClr val="00B050"/>
                </a:solidFill>
                <a:latin typeface="Courier"/>
                <a:ea typeface="Courier"/>
                <a:cs typeface="Courier"/>
                <a:sym typeface="Courier"/>
              </a:rPr>
              <a:t>4</a:t>
            </a:r>
            <a:endParaRPr/>
          </a:p>
          <a:p>
            <a:pPr indent="0" lvl="0" marL="0" rtl="0" algn="ctr">
              <a:spcBef>
                <a:spcPts val="1000"/>
              </a:spcBef>
              <a:spcAft>
                <a:spcPts val="0"/>
              </a:spcAft>
              <a:buSzPts val="2800"/>
              <a:buNone/>
            </a:pPr>
            <a:r>
              <a:rPr lang="en-GB" sz="2800">
                <a:solidFill>
                  <a:srgbClr val="00B050"/>
                </a:solidFill>
                <a:latin typeface="Courier"/>
                <a:ea typeface="Courier"/>
                <a:cs typeface="Courier"/>
                <a:sym typeface="Courier"/>
              </a:rPr>
              <a:t>6</a:t>
            </a:r>
            <a:endParaRPr/>
          </a:p>
          <a:p>
            <a:pPr indent="0" lvl="0" marL="0" rtl="0" algn="ctr">
              <a:spcBef>
                <a:spcPts val="1000"/>
              </a:spcBef>
              <a:spcAft>
                <a:spcPts val="0"/>
              </a:spcAft>
              <a:buSzPts val="2800"/>
              <a:buNone/>
            </a:pPr>
            <a:r>
              <a:rPr lang="en-GB" sz="2800">
                <a:solidFill>
                  <a:srgbClr val="00B050"/>
                </a:solidFill>
                <a:latin typeface="Courier"/>
                <a:ea typeface="Courier"/>
                <a:cs typeface="Courier"/>
                <a:sym typeface="Courier"/>
              </a:rPr>
              <a:t>8</a:t>
            </a:r>
            <a:endParaRPr sz="2800">
              <a:solidFill>
                <a:srgbClr val="00B050"/>
              </a:solidFill>
              <a:latin typeface="Courier"/>
              <a:ea typeface="Courier"/>
              <a:cs typeface="Courier"/>
              <a:sym typeface="Courier"/>
            </a:endParaRPr>
          </a:p>
        </p:txBody>
      </p:sp>
      <p:sp>
        <p:nvSpPr>
          <p:cNvPr id="363" name="Google Shape;363;p4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64" name="Google Shape;364;p4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For Loop</a:t>
            </a:r>
            <a:endParaRPr/>
          </a:p>
        </p:txBody>
      </p:sp>
      <p:sp>
        <p:nvSpPr>
          <p:cNvPr id="370" name="Google Shape;370;p4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l1 = ["eat", "sleep", "repeat"]</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for ele in l1:</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 (ele)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l1 = ["eat", "sleep", "repeat"]</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for count, ele in enumerate(l1):</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 (count, ele)</a:t>
            </a:r>
            <a:endParaRPr sz="2400">
              <a:solidFill>
                <a:srgbClr val="002060"/>
              </a:solidFill>
              <a:latin typeface="Courier"/>
              <a:ea typeface="Courier"/>
              <a:cs typeface="Courier"/>
              <a:sym typeface="Courier"/>
            </a:endParaRPr>
          </a:p>
        </p:txBody>
      </p:sp>
      <p:sp>
        <p:nvSpPr>
          <p:cNvPr id="371" name="Google Shape;371;p4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72" name="Google Shape;372;p4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Nested For Loop</a:t>
            </a:r>
            <a:endParaRPr/>
          </a:p>
        </p:txBody>
      </p:sp>
      <p:sp>
        <p:nvSpPr>
          <p:cNvPr id="378" name="Google Shape;378;p4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b="1" lang="en-GB" sz="2800">
                <a:solidFill>
                  <a:srgbClr val="002060"/>
                </a:solidFill>
                <a:latin typeface="Courier"/>
                <a:ea typeface="Courier"/>
                <a:cs typeface="Courier"/>
                <a:sym typeface="Courier"/>
              </a:rPr>
              <a:t>for i in range(1, 4):</a:t>
            </a:r>
            <a:endParaRPr/>
          </a:p>
          <a:p>
            <a:pPr indent="0" lvl="0" marL="0" rtl="0" algn="l">
              <a:spcBef>
                <a:spcPts val="1000"/>
              </a:spcBef>
              <a:spcAft>
                <a:spcPts val="0"/>
              </a:spcAft>
              <a:buSzPts val="2800"/>
              <a:buNone/>
            </a:pPr>
            <a:r>
              <a:rPr b="1" lang="en-GB" sz="2800">
                <a:solidFill>
                  <a:srgbClr val="002060"/>
                </a:solidFill>
                <a:latin typeface="Courier"/>
                <a:ea typeface="Courier"/>
                <a:cs typeface="Courier"/>
                <a:sym typeface="Courier"/>
              </a:rPr>
              <a:t>    for j in range(1, 4):</a:t>
            </a:r>
            <a:endParaRPr/>
          </a:p>
          <a:p>
            <a:pPr indent="0" lvl="0" marL="0" rtl="0" algn="l">
              <a:spcBef>
                <a:spcPts val="1000"/>
              </a:spcBef>
              <a:spcAft>
                <a:spcPts val="0"/>
              </a:spcAft>
              <a:buSzPts val="2800"/>
              <a:buNone/>
            </a:pPr>
            <a:r>
              <a:rPr b="1" lang="en-GB" sz="2800">
                <a:solidFill>
                  <a:srgbClr val="002060"/>
                </a:solidFill>
                <a:latin typeface="Courier"/>
                <a:ea typeface="Courier"/>
                <a:cs typeface="Courier"/>
                <a:sym typeface="Courier"/>
              </a:rPr>
              <a:t>        print(i, j)</a:t>
            </a:r>
            <a:endParaRPr sz="2800">
              <a:solidFill>
                <a:srgbClr val="002060"/>
              </a:solidFill>
              <a:latin typeface="Courier"/>
              <a:ea typeface="Courier"/>
              <a:cs typeface="Courier"/>
              <a:sym typeface="Courier"/>
            </a:endParaRPr>
          </a:p>
        </p:txBody>
      </p:sp>
      <p:sp>
        <p:nvSpPr>
          <p:cNvPr id="379" name="Google Shape;379;p4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80" name="Google Shape;380;p4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3600"/>
              <a:buFont typeface="Georgia"/>
              <a:buNone/>
            </a:pPr>
            <a:r>
              <a:rPr lang="en-GB">
                <a:solidFill>
                  <a:srgbClr val="C00000"/>
                </a:solidFill>
              </a:rPr>
              <a:t>Try-Out</a:t>
            </a:r>
            <a:endParaRPr/>
          </a:p>
        </p:txBody>
      </p:sp>
      <p:sp>
        <p:nvSpPr>
          <p:cNvPr id="386" name="Google Shape;386;p4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600"/>
              <a:buChar char="🠶"/>
            </a:pPr>
            <a:r>
              <a:rPr lang="en-GB" sz="3600">
                <a:solidFill>
                  <a:srgbClr val="FF0000"/>
                </a:solidFill>
              </a:rPr>
              <a:t> Imagine, there are two lists. Now, check if elements from list A are available in list B or not.</a:t>
            </a:r>
            <a:endParaRPr/>
          </a:p>
          <a:p>
            <a:pPr indent="-114300" lvl="0" marL="342900" rtl="0" algn="l">
              <a:spcBef>
                <a:spcPts val="1000"/>
              </a:spcBef>
              <a:spcAft>
                <a:spcPts val="0"/>
              </a:spcAft>
              <a:buSzPts val="3600"/>
              <a:buNone/>
            </a:pPr>
            <a:r>
              <a:t/>
            </a:r>
            <a:endParaRPr sz="3600">
              <a:solidFill>
                <a:srgbClr val="FF0000"/>
              </a:solidFill>
            </a:endParaRPr>
          </a:p>
          <a:p>
            <a:pPr indent="-342900" lvl="0" marL="342900" rtl="0" algn="l">
              <a:spcBef>
                <a:spcPts val="1000"/>
              </a:spcBef>
              <a:spcAft>
                <a:spcPts val="0"/>
              </a:spcAft>
              <a:buSzPts val="3600"/>
              <a:buChar char="🠶"/>
            </a:pPr>
            <a:r>
              <a:rPr lang="en-GB" sz="3600">
                <a:solidFill>
                  <a:srgbClr val="FF0000"/>
                </a:solidFill>
              </a:rPr>
              <a:t>Imagine, there are two lists containing student ids and student names. Print them in the following pattern:</a:t>
            </a:r>
            <a:endParaRPr/>
          </a:p>
          <a:p>
            <a:pPr indent="0" lvl="2" marL="800100" rtl="0" algn="l">
              <a:spcBef>
                <a:spcPts val="1000"/>
              </a:spcBef>
              <a:spcAft>
                <a:spcPts val="0"/>
              </a:spcAft>
              <a:buSzPts val="3600"/>
              <a:buNone/>
            </a:pPr>
            <a:r>
              <a:rPr lang="en-GB" sz="3600">
                <a:solidFill>
                  <a:srgbClr val="FF0000"/>
                </a:solidFill>
              </a:rPr>
              <a:t>ID --- Name</a:t>
            </a:r>
            <a:endParaRPr/>
          </a:p>
        </p:txBody>
      </p:sp>
      <p:sp>
        <p:nvSpPr>
          <p:cNvPr id="387" name="Google Shape;387;p4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88" name="Google Shape;388;p4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Continue Statement</a:t>
            </a:r>
            <a:endParaRPr/>
          </a:p>
        </p:txBody>
      </p:sp>
      <p:sp>
        <p:nvSpPr>
          <p:cNvPr id="394" name="Google Shape;394;p4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GB">
                <a:solidFill>
                  <a:srgbClr val="002060"/>
                </a:solidFill>
                <a:latin typeface="Courier"/>
                <a:ea typeface="Courier"/>
                <a:cs typeface="Courier"/>
                <a:sym typeface="Courier"/>
              </a:rPr>
              <a:t>for letter in 'HelloWorld!':</a:t>
            </a:r>
            <a:endParaRPr/>
          </a:p>
          <a:p>
            <a:pPr indent="0" lvl="0" marL="0" rtl="0" algn="l">
              <a:spcBef>
                <a:spcPts val="1000"/>
              </a:spcBef>
              <a:spcAft>
                <a:spcPts val="0"/>
              </a:spcAft>
              <a:buSzPct val="100000"/>
              <a:buNone/>
            </a:pPr>
            <a:r>
              <a:t/>
            </a:r>
            <a:endParaRPr>
              <a:solidFill>
                <a:srgbClr val="002060"/>
              </a:solidFill>
              <a:latin typeface="Courier"/>
              <a:ea typeface="Courier"/>
              <a:cs typeface="Courier"/>
              <a:sym typeface="Courie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if letter == 'o' or letter == 'w':</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continue</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print('Current Letter :', letter)</a:t>
            </a:r>
            <a:endParaRPr/>
          </a:p>
          <a:p>
            <a:pPr indent="0" lvl="0" marL="0" rtl="0" algn="l">
              <a:spcBef>
                <a:spcPts val="1000"/>
              </a:spcBef>
              <a:spcAft>
                <a:spcPts val="0"/>
              </a:spcAft>
              <a:buSzPct val="100000"/>
              <a:buNone/>
            </a:pPr>
            <a:r>
              <a:t/>
            </a:r>
            <a:endParaRPr>
              <a:solidFill>
                <a:srgbClr val="002060"/>
              </a:solidFill>
              <a:latin typeface="Courier"/>
              <a:ea typeface="Courier"/>
              <a:cs typeface="Courier"/>
              <a:sym typeface="Courier"/>
            </a:endParaRPr>
          </a:p>
          <a:p>
            <a:pPr indent="0" lvl="0" marL="0" rtl="0" algn="l">
              <a:spcBef>
                <a:spcPts val="1000"/>
              </a:spcBef>
              <a:spcAft>
                <a:spcPts val="0"/>
              </a:spcAft>
              <a:buSzPct val="100000"/>
              <a:buNone/>
            </a:pPr>
            <a:r>
              <a:t/>
            </a:r>
            <a:endParaRPr>
              <a:solidFill>
                <a:srgbClr val="002060"/>
              </a:solidFill>
              <a:latin typeface="Courier"/>
              <a:ea typeface="Courier"/>
              <a:cs typeface="Courier"/>
              <a:sym typeface="Courie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for i in range(0,10):</a:t>
            </a:r>
            <a:endParaRPr/>
          </a:p>
          <a:p>
            <a:pPr indent="0" lvl="0" marL="0" rtl="0" algn="l">
              <a:spcBef>
                <a:spcPts val="1000"/>
              </a:spcBef>
              <a:spcAft>
                <a:spcPts val="0"/>
              </a:spcAft>
              <a:buSzPct val="100000"/>
              <a:buNone/>
            </a:pPr>
            <a:r>
              <a:t/>
            </a:r>
            <a:endParaRPr>
              <a:solidFill>
                <a:srgbClr val="002060"/>
              </a:solidFill>
              <a:latin typeface="Courier"/>
              <a:ea typeface="Courier"/>
              <a:cs typeface="Courier"/>
              <a:sym typeface="Courie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if i%2==0:</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continue</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else:</a:t>
            </a:r>
            <a:endParaRPr/>
          </a:p>
          <a:p>
            <a:pPr indent="0" lvl="0" marL="0" rtl="0" algn="l">
              <a:spcBef>
                <a:spcPts val="1000"/>
              </a:spcBef>
              <a:spcAft>
                <a:spcPts val="0"/>
              </a:spcAft>
              <a:buSzPct val="100000"/>
              <a:buNone/>
            </a:pPr>
            <a:r>
              <a:rPr lang="en-GB">
                <a:solidFill>
                  <a:srgbClr val="002060"/>
                </a:solidFill>
                <a:latin typeface="Courier"/>
                <a:ea typeface="Courier"/>
                <a:cs typeface="Courier"/>
                <a:sym typeface="Courier"/>
              </a:rPr>
              <a:t>        print("Odd",i)</a:t>
            </a:r>
            <a:endParaRPr>
              <a:solidFill>
                <a:srgbClr val="002060"/>
              </a:solidFill>
              <a:latin typeface="Courier"/>
              <a:ea typeface="Courier"/>
              <a:cs typeface="Courier"/>
              <a:sym typeface="Courier"/>
            </a:endParaRPr>
          </a:p>
        </p:txBody>
      </p:sp>
      <p:sp>
        <p:nvSpPr>
          <p:cNvPr id="395" name="Google Shape;395;p4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96" name="Google Shape;396;p4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Control Statements</a:t>
            </a:r>
            <a:endParaRPr/>
          </a:p>
        </p:txBody>
      </p:sp>
      <p:sp>
        <p:nvSpPr>
          <p:cNvPr id="180" name="Google Shape;180;p2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GB" sz="2400"/>
              <a:t>Control statements in Python are essential for directing the flow of a program's execution. They include if/else, for/while, break/continue, and pass statements. These statements enable logic, decision-making, and looping in Python programs. Conditional statements like if-else allow for executing code based on specific conditions, while loops like for and while enable repetitive execution of code. Functions in Python help encapsulate and reuse code blocks. Control statements are crucial for creating versatile and resilient Python programs that can make decisions, perform repetitive tasks, and execute in a nonlinear manner</a:t>
            </a:r>
            <a:endParaRPr sz="2400"/>
          </a:p>
        </p:txBody>
      </p:sp>
      <p:sp>
        <p:nvSpPr>
          <p:cNvPr id="181" name="Google Shape;181;p2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82" name="Google Shape;18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Break</a:t>
            </a:r>
            <a:endParaRPr/>
          </a:p>
        </p:txBody>
      </p:sp>
      <p:sp>
        <p:nvSpPr>
          <p:cNvPr id="402" name="Google Shape;402;p4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GB" sz="2800">
                <a:solidFill>
                  <a:srgbClr val="002060"/>
                </a:solidFill>
                <a:latin typeface="Courier"/>
                <a:ea typeface="Courier"/>
                <a:cs typeface="Courier"/>
                <a:sym typeface="Courier"/>
              </a:rPr>
              <a:t>for i in range(0,10):</a:t>
            </a:r>
            <a:endParaRPr/>
          </a:p>
          <a:p>
            <a:pPr indent="0" lvl="0" marL="0" rtl="0" algn="l">
              <a:spcBef>
                <a:spcPts val="1000"/>
              </a:spcBef>
              <a:spcAft>
                <a:spcPts val="0"/>
              </a:spcAft>
              <a:buSzPts val="2800"/>
              <a:buNone/>
            </a:pPr>
            <a:r>
              <a:t/>
            </a:r>
            <a:endParaRPr sz="2800">
              <a:solidFill>
                <a:srgbClr val="002060"/>
              </a:solidFill>
              <a:latin typeface="Courier"/>
              <a:ea typeface="Courier"/>
              <a:cs typeface="Courier"/>
              <a:sym typeface="Courie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if i==5:</a:t>
            </a: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break</a:t>
            </a: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else:</a:t>
            </a: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print(i)</a:t>
            </a:r>
            <a:endParaRPr sz="2800">
              <a:solidFill>
                <a:srgbClr val="002060"/>
              </a:solidFill>
              <a:latin typeface="Courier"/>
              <a:ea typeface="Courier"/>
              <a:cs typeface="Courier"/>
              <a:sym typeface="Courier"/>
            </a:endParaRPr>
          </a:p>
        </p:txBody>
      </p:sp>
      <p:sp>
        <p:nvSpPr>
          <p:cNvPr id="403" name="Google Shape;403;p4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04" name="Google Shape;404;p4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While Loop</a:t>
            </a:r>
            <a:endParaRPr/>
          </a:p>
        </p:txBody>
      </p:sp>
      <p:sp>
        <p:nvSpPr>
          <p:cNvPr id="410" name="Google Shape;410;p4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 Python program to illustrate </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while loop </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count = 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while (count &lt; 3): </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count = count + 1</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print("Hello Geek")</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p:txBody>
      </p:sp>
      <p:sp>
        <p:nvSpPr>
          <p:cNvPr id="411" name="Google Shape;411;p4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12" name="Google Shape;412;p4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rot="-1750556">
            <a:off x="1700436" y="2679853"/>
            <a:ext cx="9657032" cy="86460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F9CDC2"/>
              </a:buClr>
              <a:buSzPct val="100000"/>
              <a:buFont typeface="Georgia"/>
              <a:buNone/>
            </a:pPr>
            <a:r>
              <a:rPr b="1" lang="en-GB" sz="5400">
                <a:solidFill>
                  <a:srgbClr val="F9CDC2"/>
                </a:solidFill>
              </a:rPr>
              <a:t>Practice! Practice! Practice! </a:t>
            </a:r>
            <a:endParaRPr/>
          </a:p>
        </p:txBody>
      </p:sp>
      <p:sp>
        <p:nvSpPr>
          <p:cNvPr id="418" name="Google Shape;418;p4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19" name="Google Shape;419;p4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txBox="1"/>
          <p:nvPr>
            <p:ph type="title"/>
          </p:nvPr>
        </p:nvSpPr>
        <p:spPr>
          <a:xfrm>
            <a:off x="1847580" y="159009"/>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Function</a:t>
            </a:r>
            <a:endParaRPr/>
          </a:p>
        </p:txBody>
      </p:sp>
      <p:sp>
        <p:nvSpPr>
          <p:cNvPr id="425" name="Google Shape;425;p50"/>
          <p:cNvSpPr txBox="1"/>
          <p:nvPr>
            <p:ph idx="1" type="body"/>
          </p:nvPr>
        </p:nvSpPr>
        <p:spPr>
          <a:xfrm>
            <a:off x="1847580" y="945931"/>
            <a:ext cx="9657032" cy="53207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sz="1800">
                <a:solidFill>
                  <a:srgbClr val="002060"/>
                </a:solidFill>
                <a:latin typeface="Courier"/>
                <a:ea typeface="Courier"/>
                <a:cs typeface="Courier"/>
                <a:sym typeface="Courier"/>
              </a:rPr>
              <a:t>def greet(name):</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"""Greets the user by name.</a:t>
            </a:r>
            <a:endParaRPr/>
          </a:p>
          <a:p>
            <a:pPr indent="0" lvl="0" marL="0" rtl="0" algn="l">
              <a:spcBef>
                <a:spcPts val="1000"/>
              </a:spcBef>
              <a:spcAft>
                <a:spcPts val="0"/>
              </a:spcAft>
              <a:buSzPts val="1800"/>
              <a:buNone/>
            </a:pPr>
            <a:r>
              <a:t/>
            </a:r>
            <a:endParaRPr sz="1800">
              <a:solidFill>
                <a:srgbClr val="002060"/>
              </a:solidFill>
              <a:latin typeface="Courier"/>
              <a:ea typeface="Courier"/>
              <a:cs typeface="Courier"/>
              <a:sym typeface="Courie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Args:</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name: The name of the person to greet (str).</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Returns:</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A string containing the greeting message.</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message = f"Hello, {name}!"</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    return message</a:t>
            </a:r>
            <a:endParaRPr/>
          </a:p>
          <a:p>
            <a:pPr indent="0" lvl="0" marL="0" rtl="0" algn="l">
              <a:spcBef>
                <a:spcPts val="1000"/>
              </a:spcBef>
              <a:spcAft>
                <a:spcPts val="0"/>
              </a:spcAft>
              <a:buSzPts val="1800"/>
              <a:buNone/>
            </a:pPr>
            <a:r>
              <a:t/>
            </a:r>
            <a:endParaRPr sz="1800">
              <a:solidFill>
                <a:srgbClr val="002060"/>
              </a:solidFill>
              <a:latin typeface="Courier"/>
              <a:ea typeface="Courier"/>
              <a:cs typeface="Courier"/>
              <a:sym typeface="Courie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name = greet("Atanu")</a:t>
            </a:r>
            <a:endParaRPr/>
          </a:p>
          <a:p>
            <a:pPr indent="0" lvl="0" marL="0" rtl="0" algn="l">
              <a:spcBef>
                <a:spcPts val="1000"/>
              </a:spcBef>
              <a:spcAft>
                <a:spcPts val="0"/>
              </a:spcAft>
              <a:buSzPts val="1800"/>
              <a:buNone/>
            </a:pPr>
            <a:r>
              <a:rPr lang="en-GB" sz="1800">
                <a:solidFill>
                  <a:srgbClr val="002060"/>
                </a:solidFill>
                <a:latin typeface="Courier"/>
                <a:ea typeface="Courier"/>
                <a:cs typeface="Courier"/>
                <a:sym typeface="Courier"/>
              </a:rPr>
              <a:t>print(name)</a:t>
            </a:r>
            <a:endParaRPr/>
          </a:p>
          <a:p>
            <a:pPr indent="0" lvl="0" marL="0" rtl="0" algn="l">
              <a:spcBef>
                <a:spcPts val="1000"/>
              </a:spcBef>
              <a:spcAft>
                <a:spcPts val="0"/>
              </a:spcAft>
              <a:buSzPts val="1800"/>
              <a:buNone/>
            </a:pPr>
            <a:r>
              <a:t/>
            </a:r>
            <a:endParaRPr sz="1800">
              <a:solidFill>
                <a:srgbClr val="002060"/>
              </a:solidFill>
              <a:latin typeface="Courier"/>
              <a:ea typeface="Courier"/>
              <a:cs typeface="Courier"/>
              <a:sym typeface="Courier"/>
            </a:endParaRPr>
          </a:p>
        </p:txBody>
      </p:sp>
      <p:sp>
        <p:nvSpPr>
          <p:cNvPr id="426" name="Google Shape;426;p5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27" name="Google Shape;427;p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Pass by Reference</a:t>
            </a:r>
            <a:endParaRPr/>
          </a:p>
        </p:txBody>
      </p:sp>
      <p:sp>
        <p:nvSpPr>
          <p:cNvPr id="433" name="Google Shape;433;p5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def testfunction(arg):</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 ("ID inside the function:", id(arg))</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arg=arg+1</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 ("new object after increment", arg, id(arg))</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var=10</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 ("ID before passing:", id(var))</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testfunction(var)</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 ("value after function call", var)</a:t>
            </a:r>
            <a:endParaRPr sz="2400">
              <a:solidFill>
                <a:srgbClr val="002060"/>
              </a:solidFill>
              <a:latin typeface="Courier"/>
              <a:ea typeface="Courier"/>
              <a:cs typeface="Courier"/>
              <a:sym typeface="Courier"/>
            </a:endParaRPr>
          </a:p>
        </p:txBody>
      </p:sp>
      <p:sp>
        <p:nvSpPr>
          <p:cNvPr id="434" name="Google Shape;434;p5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35" name="Google Shape;435;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Keyword Argument</a:t>
            </a:r>
            <a:endParaRPr/>
          </a:p>
        </p:txBody>
      </p:sp>
      <p:sp>
        <p:nvSpPr>
          <p:cNvPr id="441" name="Google Shape;441;p5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 Function definition is here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def printinfo( name, age ):</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 ("Name: ", name)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 ("Age ", age)</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return</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printinfo ("Naveen", 29)</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by keyword arguments</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printinfo(name="miki", age = 30)</a:t>
            </a:r>
            <a:endParaRPr sz="2400">
              <a:solidFill>
                <a:srgbClr val="002060"/>
              </a:solidFill>
              <a:latin typeface="Courier"/>
              <a:ea typeface="Courier"/>
              <a:cs typeface="Courier"/>
              <a:sym typeface="Courier"/>
            </a:endParaRPr>
          </a:p>
        </p:txBody>
      </p:sp>
      <p:sp>
        <p:nvSpPr>
          <p:cNvPr id="442" name="Google Shape;442;p5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43" name="Google Shape;443;p5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Passing List in Function</a:t>
            </a:r>
            <a:endParaRPr/>
          </a:p>
        </p:txBody>
      </p:sp>
      <p:sp>
        <p:nvSpPr>
          <p:cNvPr id="449" name="Google Shape;449;p53"/>
          <p:cNvSpPr txBox="1"/>
          <p:nvPr>
            <p:ph idx="1" type="body"/>
          </p:nvPr>
        </p:nvSpPr>
        <p:spPr>
          <a:xfrm>
            <a:off x="1847580" y="1438656"/>
            <a:ext cx="7170296"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def list_mod(my_list):</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current_item = my_list.pop()</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print(current_item.title())</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one_list = ['john', 'marry', 'rock']</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print("Before",one_list)</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list_mod(one_list)</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print("After",one_list)</a:t>
            </a:r>
            <a:endParaRPr sz="2400">
              <a:solidFill>
                <a:srgbClr val="002060"/>
              </a:solidFill>
              <a:latin typeface="Courier"/>
              <a:ea typeface="Courier"/>
              <a:cs typeface="Courier"/>
              <a:sym typeface="Courier"/>
            </a:endParaRPr>
          </a:p>
        </p:txBody>
      </p:sp>
      <p:sp>
        <p:nvSpPr>
          <p:cNvPr id="450" name="Google Shape;450;p5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51" name="Google Shape;451;p5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452" name="Google Shape;452;p53"/>
          <p:cNvSpPr txBox="1"/>
          <p:nvPr/>
        </p:nvSpPr>
        <p:spPr>
          <a:xfrm rot="-1866370">
            <a:off x="9048593" y="3198168"/>
            <a:ext cx="2848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400" u="none" cap="none" strike="noStrike">
                <a:solidFill>
                  <a:schemeClr val="accent1"/>
                </a:solidFill>
                <a:latin typeface="Century Gothic"/>
                <a:ea typeface="Century Gothic"/>
                <a:cs typeface="Century Gothic"/>
                <a:sym typeface="Century Gothic"/>
              </a:rPr>
              <a:t>Main List Modified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Passing List in Function</a:t>
            </a:r>
            <a:endParaRPr/>
          </a:p>
        </p:txBody>
      </p:sp>
      <p:sp>
        <p:nvSpPr>
          <p:cNvPr id="458" name="Google Shape;458;p5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Courier"/>
                <a:ea typeface="Courier"/>
                <a:cs typeface="Courier"/>
                <a:sym typeface="Courier"/>
              </a:rPr>
              <a:t>def list_mod(my_list):</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current_item = my_list.pop()</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    print(current_item.title())</a:t>
            </a:r>
            <a:endParaRPr/>
          </a:p>
          <a:p>
            <a:pPr indent="0" lvl="0" marL="0" rtl="0" algn="l">
              <a:spcBef>
                <a:spcPts val="1000"/>
              </a:spcBef>
              <a:spcAft>
                <a:spcPts val="0"/>
              </a:spcAft>
              <a:buSzPts val="2400"/>
              <a:buNone/>
            </a:pPr>
            <a:r>
              <a:t/>
            </a:r>
            <a:endParaRPr sz="2400">
              <a:solidFill>
                <a:srgbClr val="002060"/>
              </a:solidFill>
              <a:latin typeface="Courier"/>
              <a:ea typeface="Courier"/>
              <a:cs typeface="Courier"/>
              <a:sym typeface="Courie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one_list = ['john', 'marry', 'rock']</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print("Before",one_list)</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list_mod(one_list[:])</a:t>
            </a:r>
            <a:endParaRPr/>
          </a:p>
          <a:p>
            <a:pPr indent="0" lvl="0" marL="0" rtl="0" algn="l">
              <a:spcBef>
                <a:spcPts val="1000"/>
              </a:spcBef>
              <a:spcAft>
                <a:spcPts val="0"/>
              </a:spcAft>
              <a:buSzPts val="2400"/>
              <a:buNone/>
            </a:pPr>
            <a:r>
              <a:rPr lang="en-GB" sz="2400">
                <a:solidFill>
                  <a:srgbClr val="002060"/>
                </a:solidFill>
                <a:latin typeface="Courier"/>
                <a:ea typeface="Courier"/>
                <a:cs typeface="Courier"/>
                <a:sym typeface="Courier"/>
              </a:rPr>
              <a:t>print("After",one_list)</a:t>
            </a:r>
            <a:endParaRPr sz="2400">
              <a:solidFill>
                <a:srgbClr val="002060"/>
              </a:solidFill>
              <a:latin typeface="Courier"/>
              <a:ea typeface="Courier"/>
              <a:cs typeface="Courier"/>
              <a:sym typeface="Courier"/>
            </a:endParaRPr>
          </a:p>
        </p:txBody>
      </p:sp>
      <p:sp>
        <p:nvSpPr>
          <p:cNvPr id="459" name="Google Shape;459;p5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60" name="Google Shape;460;p5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GB" sz="2800">
                <a:solidFill>
                  <a:srgbClr val="002060"/>
                </a:solidFill>
                <a:latin typeface="Courier"/>
                <a:ea typeface="Courier"/>
                <a:cs typeface="Courier"/>
                <a:sym typeface="Courier"/>
              </a:rPr>
              <a:t>def func(</a:t>
            </a: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param1, param2="okay",</a:t>
            </a: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param3="Default", param4=""):</a:t>
            </a:r>
            <a:endParaRPr/>
          </a:p>
          <a:p>
            <a:pPr indent="0" lvl="0" marL="0" rtl="0" algn="l">
              <a:spcBef>
                <a:spcPts val="1000"/>
              </a:spcBef>
              <a:spcAft>
                <a:spcPts val="0"/>
              </a:spcAft>
              <a:buSzPts val="2800"/>
              <a:buNone/>
            </a:pPr>
            <a:r>
              <a:t/>
            </a:r>
            <a:endParaRPr sz="2800">
              <a:solidFill>
                <a:srgbClr val="002060"/>
              </a:solidFill>
              <a:latin typeface="Courier"/>
              <a:ea typeface="Courier"/>
              <a:cs typeface="Courier"/>
              <a:sym typeface="Courie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    print("This one works too")</a:t>
            </a:r>
            <a:endParaRPr/>
          </a:p>
          <a:p>
            <a:pPr indent="0" lvl="0" marL="0" rtl="0" algn="l">
              <a:spcBef>
                <a:spcPts val="1000"/>
              </a:spcBef>
              <a:spcAft>
                <a:spcPts val="0"/>
              </a:spcAft>
              <a:buSzPts val="2800"/>
              <a:buNone/>
            </a:pPr>
            <a:r>
              <a:t/>
            </a:r>
            <a:endParaRPr sz="2800">
              <a:solidFill>
                <a:srgbClr val="002060"/>
              </a:solidFill>
              <a:latin typeface="Courier"/>
              <a:ea typeface="Courier"/>
              <a:cs typeface="Courier"/>
              <a:sym typeface="Courier"/>
            </a:endParaRPr>
          </a:p>
          <a:p>
            <a:pPr indent="0" lvl="0" marL="0" rtl="0" algn="l">
              <a:spcBef>
                <a:spcPts val="1000"/>
              </a:spcBef>
              <a:spcAft>
                <a:spcPts val="0"/>
              </a:spcAft>
              <a:buSzPts val="2800"/>
              <a:buNone/>
            </a:pPr>
            <a:r>
              <a:rPr lang="en-GB" sz="2800">
                <a:solidFill>
                  <a:srgbClr val="002060"/>
                </a:solidFill>
                <a:latin typeface="Courier"/>
                <a:ea typeface="Courier"/>
                <a:cs typeface="Courier"/>
                <a:sym typeface="Courier"/>
              </a:rPr>
              <a:t>func("Atanu")</a:t>
            </a:r>
            <a:endParaRPr sz="2800">
              <a:solidFill>
                <a:srgbClr val="002060"/>
              </a:solidFill>
              <a:latin typeface="Courier"/>
              <a:ea typeface="Courier"/>
              <a:cs typeface="Courier"/>
              <a:sym typeface="Courier"/>
            </a:endParaRPr>
          </a:p>
        </p:txBody>
      </p:sp>
      <p:sp>
        <p:nvSpPr>
          <p:cNvPr id="466" name="Google Shape;466;p5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Default Parameter and Styling Function</a:t>
            </a:r>
            <a:endParaRPr/>
          </a:p>
        </p:txBody>
      </p:sp>
      <p:sp>
        <p:nvSpPr>
          <p:cNvPr id="467" name="Google Shape;467;p5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68" name="Google Shape;468;p5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Global Variable</a:t>
            </a:r>
            <a:endParaRPr/>
          </a:p>
        </p:txBody>
      </p:sp>
      <p:sp>
        <p:nvSpPr>
          <p:cNvPr id="474" name="Google Shape;474;p5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latin typeface="Courier"/>
                <a:ea typeface="Courier"/>
                <a:cs typeface="Courier"/>
                <a:sym typeface="Courier"/>
              </a:rPr>
              <a:t>def testfunction(arg):</a:t>
            </a:r>
            <a:endParaRPr/>
          </a:p>
          <a:p>
            <a:pPr indent="0" lvl="0" marL="0" rtl="0" algn="l">
              <a:spcBef>
                <a:spcPts val="1000"/>
              </a:spcBef>
              <a:spcAft>
                <a:spcPts val="0"/>
              </a:spcAft>
              <a:buSzPts val="2400"/>
              <a:buNone/>
            </a:pPr>
            <a:r>
              <a:rPr lang="en-GB" sz="2400">
                <a:latin typeface="Courier"/>
                <a:ea typeface="Courier"/>
                <a:cs typeface="Courier"/>
                <a:sym typeface="Courier"/>
              </a:rPr>
              <a:t>   </a:t>
            </a:r>
            <a:endParaRPr/>
          </a:p>
          <a:p>
            <a:pPr indent="0" lvl="0" marL="0" rtl="0" algn="l">
              <a:spcBef>
                <a:spcPts val="1000"/>
              </a:spcBef>
              <a:spcAft>
                <a:spcPts val="0"/>
              </a:spcAft>
              <a:buSzPts val="2400"/>
              <a:buNone/>
            </a:pPr>
            <a:r>
              <a:rPr lang="en-GB" sz="2400">
                <a:latin typeface="Courier"/>
                <a:ea typeface="Courier"/>
                <a:cs typeface="Courier"/>
                <a:sym typeface="Courier"/>
              </a:rPr>
              <a:t>   global var</a:t>
            </a:r>
            <a:endParaRPr/>
          </a:p>
          <a:p>
            <a:pPr indent="0" lvl="0" marL="0" rtl="0" algn="l">
              <a:spcBef>
                <a:spcPts val="1000"/>
              </a:spcBef>
              <a:spcAft>
                <a:spcPts val="0"/>
              </a:spcAft>
              <a:buSzPts val="2400"/>
              <a:buNone/>
            </a:pPr>
            <a:r>
              <a:rPr lang="en-GB" sz="2400">
                <a:latin typeface="Courier"/>
                <a:ea typeface="Courier"/>
                <a:cs typeface="Courier"/>
                <a:sym typeface="Courier"/>
              </a:rPr>
              <a:t>   var +=1</a:t>
            </a:r>
            <a:endParaRPr/>
          </a:p>
          <a:p>
            <a:pPr indent="0" lvl="0" marL="0" rtl="0" algn="l">
              <a:spcBef>
                <a:spcPts val="1000"/>
              </a:spcBef>
              <a:spcAft>
                <a:spcPts val="0"/>
              </a:spcAft>
              <a:buSzPts val="2400"/>
              <a:buNone/>
            </a:pPr>
            <a:r>
              <a:t/>
            </a:r>
            <a:endParaRPr sz="2400">
              <a:latin typeface="Courier"/>
              <a:ea typeface="Courier"/>
              <a:cs typeface="Courier"/>
              <a:sym typeface="Courier"/>
            </a:endParaRPr>
          </a:p>
          <a:p>
            <a:pPr indent="0" lvl="0" marL="0" rtl="0" algn="l">
              <a:spcBef>
                <a:spcPts val="1000"/>
              </a:spcBef>
              <a:spcAft>
                <a:spcPts val="0"/>
              </a:spcAft>
              <a:buSzPts val="2400"/>
              <a:buNone/>
            </a:pPr>
            <a:r>
              <a:rPr lang="en-GB" sz="2400">
                <a:latin typeface="Courier"/>
                <a:ea typeface="Courier"/>
                <a:cs typeface="Courier"/>
                <a:sym typeface="Courier"/>
              </a:rPr>
              <a:t>var=10</a:t>
            </a:r>
            <a:endParaRPr/>
          </a:p>
          <a:p>
            <a:pPr indent="0" lvl="0" marL="0" rtl="0" algn="l">
              <a:spcBef>
                <a:spcPts val="1000"/>
              </a:spcBef>
              <a:spcAft>
                <a:spcPts val="0"/>
              </a:spcAft>
              <a:buSzPts val="2400"/>
              <a:buNone/>
            </a:pPr>
            <a:r>
              <a:rPr lang="en-GB" sz="2400">
                <a:latin typeface="Courier"/>
                <a:ea typeface="Courier"/>
                <a:cs typeface="Courier"/>
                <a:sym typeface="Courier"/>
              </a:rPr>
              <a:t>print ("Variable before passing:", var)</a:t>
            </a:r>
            <a:endParaRPr/>
          </a:p>
          <a:p>
            <a:pPr indent="0" lvl="0" marL="0" rtl="0" algn="l">
              <a:spcBef>
                <a:spcPts val="1000"/>
              </a:spcBef>
              <a:spcAft>
                <a:spcPts val="0"/>
              </a:spcAft>
              <a:buSzPts val="2400"/>
              <a:buNone/>
            </a:pPr>
            <a:r>
              <a:rPr lang="en-GB" sz="2400">
                <a:latin typeface="Courier"/>
                <a:ea typeface="Courier"/>
                <a:cs typeface="Courier"/>
                <a:sym typeface="Courier"/>
              </a:rPr>
              <a:t>testfunction(var)</a:t>
            </a:r>
            <a:endParaRPr/>
          </a:p>
          <a:p>
            <a:pPr indent="0" lvl="0" marL="0" rtl="0" algn="l">
              <a:spcBef>
                <a:spcPts val="1000"/>
              </a:spcBef>
              <a:spcAft>
                <a:spcPts val="0"/>
              </a:spcAft>
              <a:buSzPts val="2400"/>
              <a:buNone/>
            </a:pPr>
            <a:r>
              <a:rPr lang="en-GB" sz="2400">
                <a:latin typeface="Courier"/>
                <a:ea typeface="Courier"/>
                <a:cs typeface="Courier"/>
                <a:sym typeface="Courier"/>
              </a:rPr>
              <a:t>print ("value after function call", var)</a:t>
            </a:r>
            <a:endParaRPr sz="2400">
              <a:latin typeface="Courier"/>
              <a:ea typeface="Courier"/>
              <a:cs typeface="Courier"/>
              <a:sym typeface="Courier"/>
            </a:endParaRPr>
          </a:p>
        </p:txBody>
      </p:sp>
      <p:sp>
        <p:nvSpPr>
          <p:cNvPr id="475" name="Google Shape;475;p5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76" name="Google Shape;476;p5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Control Statements</a:t>
            </a:r>
            <a:endParaRPr/>
          </a:p>
        </p:txBody>
      </p:sp>
      <p:sp>
        <p:nvSpPr>
          <p:cNvPr id="188" name="Google Shape;188;p2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89" name="Google Shape;189;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grpSp>
        <p:nvGrpSpPr>
          <p:cNvPr id="190" name="Google Shape;190;p21"/>
          <p:cNvGrpSpPr/>
          <p:nvPr/>
        </p:nvGrpSpPr>
        <p:grpSpPr>
          <a:xfrm>
            <a:off x="2035968" y="2072579"/>
            <a:ext cx="8120062" cy="2712839"/>
            <a:chOff x="3968" y="1352913"/>
            <a:chExt cx="8120062" cy="2712839"/>
          </a:xfrm>
        </p:grpSpPr>
        <p:sp>
          <p:nvSpPr>
            <p:cNvPr id="191" name="Google Shape;191;p21"/>
            <p:cNvSpPr/>
            <p:nvPr/>
          </p:nvSpPr>
          <p:spPr>
            <a:xfrm>
              <a:off x="3694906" y="2709333"/>
              <a:ext cx="738187" cy="793551"/>
            </a:xfrm>
            <a:custGeom>
              <a:rect b="b" l="l" r="r" t="t"/>
              <a:pathLst>
                <a:path extrusionOk="0" h="120000" w="120000">
                  <a:moveTo>
                    <a:pt x="0" y="0"/>
                  </a:moveTo>
                  <a:lnTo>
                    <a:pt x="60000" y="0"/>
                  </a:lnTo>
                  <a:lnTo>
                    <a:pt x="60000" y="120000"/>
                  </a:lnTo>
                  <a:lnTo>
                    <a:pt x="120000" y="120000"/>
                  </a:lnTo>
                </a:path>
              </a:pathLst>
            </a:custGeom>
            <a:noFill/>
            <a:ln cap="rnd" cmpd="sng" w="15875">
              <a:solidFill>
                <a:srgbClr val="6AAA8F"/>
              </a:solidFill>
              <a:prstDash val="solid"/>
              <a:round/>
              <a:headEnd len="sm" w="sm" type="none"/>
              <a:tailEnd len="sm" w="sm" type="none"/>
            </a:ln>
          </p:spPr>
        </p:sp>
        <p:sp>
          <p:nvSpPr>
            <p:cNvPr id="192" name="Google Shape;192;p21"/>
            <p:cNvSpPr/>
            <p:nvPr/>
          </p:nvSpPr>
          <p:spPr>
            <a:xfrm>
              <a:off x="3694906" y="1915781"/>
              <a:ext cx="738187" cy="793551"/>
            </a:xfrm>
            <a:custGeom>
              <a:rect b="b" l="l" r="r" t="t"/>
              <a:pathLst>
                <a:path extrusionOk="0" h="120000" w="120000">
                  <a:moveTo>
                    <a:pt x="0" y="120000"/>
                  </a:moveTo>
                  <a:lnTo>
                    <a:pt x="60000" y="120000"/>
                  </a:lnTo>
                  <a:lnTo>
                    <a:pt x="60000" y="0"/>
                  </a:lnTo>
                  <a:lnTo>
                    <a:pt x="120000" y="0"/>
                  </a:lnTo>
                </a:path>
              </a:pathLst>
            </a:custGeom>
            <a:noFill/>
            <a:ln cap="rnd" cmpd="sng" w="15875">
              <a:solidFill>
                <a:srgbClr val="6AAA8F"/>
              </a:solidFill>
              <a:prstDash val="solid"/>
              <a:round/>
              <a:headEnd len="sm" w="sm" type="none"/>
              <a:tailEnd len="sm" w="sm" type="none"/>
            </a:ln>
          </p:spPr>
        </p:sp>
        <p:sp>
          <p:nvSpPr>
            <p:cNvPr id="193" name="Google Shape;193;p21"/>
            <p:cNvSpPr/>
            <p:nvPr/>
          </p:nvSpPr>
          <p:spPr>
            <a:xfrm>
              <a:off x="3968" y="2146465"/>
              <a:ext cx="3690937" cy="1125735"/>
            </a:xfrm>
            <a:prstGeom prst="rect">
              <a:avLst/>
            </a:prstGeom>
            <a:solidFill>
              <a:srgbClr val="7085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nvSpPr>
          <p:spPr>
            <a:xfrm>
              <a:off x="3968" y="2146465"/>
              <a:ext cx="3690937" cy="1125735"/>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Century Gothic"/>
                <a:buNone/>
              </a:pPr>
              <a:r>
                <a:rPr b="0" i="0" lang="en-GB" sz="3800" u="none" cap="none" strike="noStrike">
                  <a:solidFill>
                    <a:schemeClr val="lt1"/>
                  </a:solidFill>
                  <a:latin typeface="Century Gothic"/>
                  <a:ea typeface="Century Gothic"/>
                  <a:cs typeface="Century Gothic"/>
                  <a:sym typeface="Century Gothic"/>
                </a:rPr>
                <a:t>Decision Making</a:t>
              </a:r>
              <a:endParaRPr/>
            </a:p>
          </p:txBody>
        </p:sp>
        <p:sp>
          <p:nvSpPr>
            <p:cNvPr id="195" name="Google Shape;195;p21"/>
            <p:cNvSpPr/>
            <p:nvPr/>
          </p:nvSpPr>
          <p:spPr>
            <a:xfrm>
              <a:off x="4433093" y="1352913"/>
              <a:ext cx="3690937" cy="1125735"/>
            </a:xfrm>
            <a:prstGeom prst="rect">
              <a:avLst/>
            </a:prstGeom>
            <a:solidFill>
              <a:srgbClr val="6AA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txBox="1"/>
            <p:nvPr/>
          </p:nvSpPr>
          <p:spPr>
            <a:xfrm>
              <a:off x="4433093" y="1352913"/>
              <a:ext cx="3690937" cy="1125735"/>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Century Gothic"/>
                <a:buNone/>
              </a:pPr>
              <a:r>
                <a:rPr b="0" i="0" lang="en-GB" sz="3800" u="none" cap="none" strike="noStrike">
                  <a:solidFill>
                    <a:schemeClr val="lt1"/>
                  </a:solidFill>
                  <a:latin typeface="Century Gothic"/>
                  <a:ea typeface="Century Gothic"/>
                  <a:cs typeface="Century Gothic"/>
                  <a:sym typeface="Century Gothic"/>
                </a:rPr>
                <a:t>If-Else</a:t>
              </a:r>
              <a:endParaRPr/>
            </a:p>
          </p:txBody>
        </p:sp>
        <p:sp>
          <p:nvSpPr>
            <p:cNvPr id="197" name="Google Shape;197;p21"/>
            <p:cNvSpPr/>
            <p:nvPr/>
          </p:nvSpPr>
          <p:spPr>
            <a:xfrm>
              <a:off x="4433093" y="2940017"/>
              <a:ext cx="3690937" cy="1125735"/>
            </a:xfrm>
            <a:prstGeom prst="rect">
              <a:avLst/>
            </a:prstGeom>
            <a:solidFill>
              <a:srgbClr val="6AA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nvSpPr>
          <p:spPr>
            <a:xfrm>
              <a:off x="4433093" y="2940017"/>
              <a:ext cx="3690937" cy="1125735"/>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Century Gothic"/>
                <a:buNone/>
              </a:pPr>
              <a:r>
                <a:rPr b="0" i="0" lang="en-GB" sz="3800" u="none" cap="none" strike="noStrike">
                  <a:solidFill>
                    <a:schemeClr val="lt1"/>
                  </a:solidFill>
                  <a:latin typeface="Century Gothic"/>
                  <a:ea typeface="Century Gothic"/>
                  <a:cs typeface="Century Gothic"/>
                  <a:sym typeface="Century Gothic"/>
                </a:rPr>
                <a:t>Match</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If-Else</a:t>
            </a:r>
            <a:endParaRPr/>
          </a:p>
        </p:txBody>
      </p:sp>
      <p:sp>
        <p:nvSpPr>
          <p:cNvPr id="204" name="Google Shape;204;p22"/>
          <p:cNvSpPr txBox="1"/>
          <p:nvPr>
            <p:ph idx="1" type="body"/>
          </p:nvPr>
        </p:nvSpPr>
        <p:spPr>
          <a:xfrm>
            <a:off x="2869324" y="1438656"/>
            <a:ext cx="8635288" cy="4828032"/>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00"/>
              <a:buNone/>
            </a:pPr>
            <a:r>
              <a:rPr lang="en-GB" sz="2400">
                <a:solidFill>
                  <a:srgbClr val="002060"/>
                </a:solidFill>
                <a:latin typeface="Courier New"/>
                <a:ea typeface="Courier New"/>
                <a:cs typeface="Courier New"/>
                <a:sym typeface="Courier New"/>
              </a:rPr>
              <a:t>marks = 80 </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result = ""</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if marks &lt; 30:</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result = "Failed"</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elif marks &gt; 75:</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result = "Passed with distinction"</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else:</a:t>
            </a:r>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   result = "Passed"</a:t>
            </a:r>
            <a:endParaRPr/>
          </a:p>
          <a:p>
            <a:pPr indent="0" lvl="0" marL="0" rtl="0" algn="l">
              <a:spcBef>
                <a:spcPts val="1000"/>
              </a:spcBef>
              <a:spcAft>
                <a:spcPts val="0"/>
              </a:spcAft>
              <a:buSzPts val="2400"/>
              <a:buNone/>
            </a:pPr>
            <a:r>
              <a:t/>
            </a:r>
            <a:endParaRPr sz="2400">
              <a:solidFill>
                <a:srgbClr val="002060"/>
              </a:solidFill>
              <a:latin typeface="Courier New"/>
              <a:ea typeface="Courier New"/>
              <a:cs typeface="Courier New"/>
              <a:sym typeface="Courier New"/>
            </a:endParaRPr>
          </a:p>
          <a:p>
            <a:pPr indent="0" lvl="0" marL="0" rtl="0" algn="l">
              <a:spcBef>
                <a:spcPts val="1000"/>
              </a:spcBef>
              <a:spcAft>
                <a:spcPts val="0"/>
              </a:spcAft>
              <a:buSzPts val="2400"/>
              <a:buNone/>
            </a:pPr>
            <a:r>
              <a:rPr lang="en-GB" sz="2400">
                <a:solidFill>
                  <a:srgbClr val="002060"/>
                </a:solidFill>
                <a:latin typeface="Courier New"/>
                <a:ea typeface="Courier New"/>
                <a:cs typeface="Courier New"/>
                <a:sym typeface="Courier New"/>
              </a:rPr>
              <a:t>print(result)</a:t>
            </a:r>
            <a:endParaRPr sz="2400">
              <a:solidFill>
                <a:srgbClr val="002060"/>
              </a:solidFill>
              <a:latin typeface="Courier New"/>
              <a:ea typeface="Courier New"/>
              <a:cs typeface="Courier New"/>
              <a:sym typeface="Courier New"/>
            </a:endParaRPr>
          </a:p>
        </p:txBody>
      </p:sp>
      <p:sp>
        <p:nvSpPr>
          <p:cNvPr id="205" name="Google Shape;205;p2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06" name="Google Shape;206;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rot="-1115058">
            <a:off x="2162892" y="3121288"/>
            <a:ext cx="9657032" cy="864605"/>
          </a:xfrm>
          <a:prstGeom prst="rect">
            <a:avLst/>
          </a:prstGeom>
          <a:noFill/>
          <a:ln cap="flat" cmpd="sng" w="9525">
            <a:solidFill>
              <a:srgbClr val="521707"/>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accent5"/>
              </a:buClr>
              <a:buSzPts val="6000"/>
              <a:buFont typeface="Georgia"/>
              <a:buNone/>
            </a:pPr>
            <a:r>
              <a:rPr b="1" lang="en-GB" sz="6000">
                <a:solidFill>
                  <a:schemeClr val="accent5"/>
                </a:solidFill>
              </a:rPr>
              <a:t>Remember Lecture 5??</a:t>
            </a:r>
            <a:endParaRPr/>
          </a:p>
        </p:txBody>
      </p:sp>
      <p:sp>
        <p:nvSpPr>
          <p:cNvPr id="212" name="Google Shape;212;p2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13" name="Google Shape;213;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Operators (Arithmatic)</a:t>
            </a:r>
            <a:endParaRPr/>
          </a:p>
        </p:txBody>
      </p:sp>
      <p:pic>
        <p:nvPicPr>
          <p:cNvPr id="219" name="Google Shape;219;p24"/>
          <p:cNvPicPr preferRelativeResize="0"/>
          <p:nvPr>
            <p:ph idx="1" type="body"/>
          </p:nvPr>
        </p:nvPicPr>
        <p:blipFill rotWithShape="1">
          <a:blip r:embed="rId3">
            <a:alphaModFix/>
          </a:blip>
          <a:srcRect b="0" l="0" r="0" t="0"/>
          <a:stretch/>
        </p:blipFill>
        <p:spPr>
          <a:xfrm>
            <a:off x="3052774" y="1633905"/>
            <a:ext cx="6619722" cy="3929768"/>
          </a:xfrm>
          <a:prstGeom prst="rect">
            <a:avLst/>
          </a:prstGeom>
          <a:noFill/>
          <a:ln cap="flat" cmpd="sng" w="9525">
            <a:solidFill>
              <a:srgbClr val="1A1E0D"/>
            </a:solidFill>
            <a:prstDash val="solid"/>
            <a:round/>
            <a:headEnd len="sm" w="sm" type="none"/>
            <a:tailEnd len="sm" w="sm" type="none"/>
          </a:ln>
        </p:spPr>
      </p:pic>
      <p:sp>
        <p:nvSpPr>
          <p:cNvPr id="220" name="Google Shape;220;p2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21" name="Google Shape;221;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Operators (Comparison)</a:t>
            </a:r>
            <a:endParaRPr/>
          </a:p>
        </p:txBody>
      </p:sp>
      <p:pic>
        <p:nvPicPr>
          <p:cNvPr id="227" name="Google Shape;227;p25"/>
          <p:cNvPicPr preferRelativeResize="0"/>
          <p:nvPr>
            <p:ph idx="1" type="body"/>
          </p:nvPr>
        </p:nvPicPr>
        <p:blipFill rotWithShape="1">
          <a:blip r:embed="rId3">
            <a:alphaModFix/>
          </a:blip>
          <a:srcRect b="0" l="0" r="38993" t="0"/>
          <a:stretch/>
        </p:blipFill>
        <p:spPr>
          <a:xfrm>
            <a:off x="4328484" y="1648120"/>
            <a:ext cx="4068302" cy="3561759"/>
          </a:xfrm>
          <a:prstGeom prst="rect">
            <a:avLst/>
          </a:prstGeom>
          <a:noFill/>
          <a:ln cap="flat" cmpd="sng" w="9525">
            <a:solidFill>
              <a:srgbClr val="1A1E0D"/>
            </a:solidFill>
            <a:prstDash val="solid"/>
            <a:round/>
            <a:headEnd len="sm" w="sm" type="none"/>
            <a:tailEnd len="sm" w="sm" type="none"/>
          </a:ln>
        </p:spPr>
      </p:pic>
      <p:sp>
        <p:nvSpPr>
          <p:cNvPr id="228" name="Google Shape;228;p2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29" name="Google Shape;229;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Georgia"/>
              <a:buNone/>
            </a:pPr>
            <a:r>
              <a:rPr lang="en-GB"/>
              <a:t>Python Operators (Assignment)</a:t>
            </a:r>
            <a:endParaRPr/>
          </a:p>
        </p:txBody>
      </p:sp>
      <p:pic>
        <p:nvPicPr>
          <p:cNvPr id="235" name="Google Shape;235;p26"/>
          <p:cNvPicPr preferRelativeResize="0"/>
          <p:nvPr>
            <p:ph idx="1" type="body"/>
          </p:nvPr>
        </p:nvPicPr>
        <p:blipFill rotWithShape="1">
          <a:blip r:embed="rId3">
            <a:alphaModFix/>
          </a:blip>
          <a:srcRect b="0" l="0" r="0" t="0"/>
          <a:stretch/>
        </p:blipFill>
        <p:spPr>
          <a:xfrm>
            <a:off x="3423666" y="1356815"/>
            <a:ext cx="5687663" cy="4912073"/>
          </a:xfrm>
          <a:prstGeom prst="rect">
            <a:avLst/>
          </a:prstGeom>
          <a:noFill/>
          <a:ln cap="flat" cmpd="sng" w="9525">
            <a:solidFill>
              <a:srgbClr val="1A1E0D"/>
            </a:solidFill>
            <a:prstDash val="solid"/>
            <a:round/>
            <a:headEnd len="sm" w="sm" type="none"/>
            <a:tailEnd len="sm" w="sm" type="none"/>
          </a:ln>
        </p:spPr>
      </p:pic>
      <p:sp>
        <p:nvSpPr>
          <p:cNvPr id="236" name="Google Shape;236;p2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37" name="Google Shape;237;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