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3B4BF2-4FC5-4C66-BCAC-F6CE91CBDD9E}">
  <a:tblStyle styleId="{923B4BF2-4FC5-4C66-BCAC-F6CE91CBDD9E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2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regular.fntdata"/><Relationship Id="rId25" Type="http://schemas.openxmlformats.org/officeDocument/2006/relationships/slide" Target="slides/slide20.xml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Times New Roman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Times New Roman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5" name="Google Shape;115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1" name="Google Shape;121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Times New Roman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Times New Roman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8" name="Google Shape;138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Times New Roman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Times New Roman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1000"/>
              </a:spcBef>
              <a:spcAft>
                <a:spcPts val="0"/>
              </a:spcAft>
              <a:buSzPts val="2000"/>
              <a:buChar char="🠶"/>
              <a:defRPr sz="2000"/>
            </a:lvl1pPr>
            <a:lvl2pPr indent="-355600" lvl="1" marL="914400" algn="l">
              <a:spcBef>
                <a:spcPts val="1000"/>
              </a:spcBef>
              <a:spcAft>
                <a:spcPts val="0"/>
              </a:spcAft>
              <a:buSzPts val="2000"/>
              <a:buChar char="🠶"/>
              <a:defRPr sz="2000"/>
            </a:lvl2pPr>
            <a:lvl3pPr indent="-355600" lvl="2" marL="1371600" algn="l">
              <a:spcBef>
                <a:spcPts val="1000"/>
              </a:spcBef>
              <a:spcAft>
                <a:spcPts val="0"/>
              </a:spcAft>
              <a:buSzPts val="2000"/>
              <a:buChar char="🠶"/>
              <a:defRPr sz="2000"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8" name="Google Shape;58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2120340" y="268224"/>
            <a:ext cx="9384272" cy="884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2120340" y="1499616"/>
            <a:ext cx="4530787" cy="441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2" type="body"/>
          </p:nvPr>
        </p:nvSpPr>
        <p:spPr>
          <a:xfrm>
            <a:off x="6973824" y="1499616"/>
            <a:ext cx="4530787" cy="4404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/>
          <p:nvPr>
            <p:ph type="title"/>
          </p:nvPr>
        </p:nvSpPr>
        <p:spPr>
          <a:xfrm>
            <a:off x="1847580" y="357067"/>
            <a:ext cx="9657031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3" name="Google Shape;93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1" name="Google Shape;101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1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GB"/>
              <a:t>Lecture 10</a:t>
            </a:r>
            <a:endParaRPr/>
          </a:p>
        </p:txBody>
      </p:sp>
      <p:sp>
        <p:nvSpPr>
          <p:cNvPr id="166" name="Google Shape;166;p18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Pandas in Action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‘dropna’ Function for Handling Null Values</a:t>
            </a:r>
            <a:endParaRPr/>
          </a:p>
        </p:txBody>
      </p:sp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df = pd.read_csv('lecture10.csv')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df.dropna()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/>
              <a:t>#Drop all the rows that contain null values</a:t>
            </a:r>
            <a:endParaRPr/>
          </a:p>
        </p:txBody>
      </p:sp>
      <p:sp>
        <p:nvSpPr>
          <p:cNvPr id="238" name="Google Shape;238;p27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239" name="Google Shape;239;p2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'fillna’ Forward-fill and Backward-fill</a:t>
            </a:r>
            <a:endParaRPr/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en-GB" sz="2800"/>
              <a:t>Filling the null values with previous row-value or next row-value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df = pd.read_csv('lecture10.csv')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print(df)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df.fillna(method='ffill',axis=0)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df.fillna(method='bfill',axis=0)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46" name="Google Shape;246;p28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A856D"/>
              </a:buClr>
              <a:buSzPts val="3600"/>
              <a:buFont typeface="Georgia"/>
              <a:buNone/>
            </a:pPr>
            <a:r>
              <a:rPr lang="en-GB">
                <a:solidFill>
                  <a:srgbClr val="4A856D"/>
                </a:solidFill>
              </a:rPr>
              <a:t>Remember</a:t>
            </a:r>
            <a:endParaRPr/>
          </a:p>
        </p:txBody>
      </p:sp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latin typeface="Courier"/>
                <a:ea typeface="Courier"/>
                <a:cs typeface="Courier"/>
                <a:sym typeface="Courier"/>
              </a:rPr>
              <a:t># </a:t>
            </a:r>
            <a:r>
              <a:rPr lang="en-GB" sz="2400"/>
              <a:t>Drop rows with any NaN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latin typeface="Courier"/>
                <a:ea typeface="Courier"/>
                <a:cs typeface="Courier"/>
                <a:sym typeface="Courier"/>
              </a:rPr>
              <a:t>df.dropna(inplace=True)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latin typeface="Courier"/>
                <a:ea typeface="Courier"/>
                <a:cs typeface="Courier"/>
                <a:sym typeface="Courier"/>
              </a:rPr>
              <a:t># </a:t>
            </a:r>
            <a:r>
              <a:rPr lang="en-GB" sz="2400"/>
              <a:t>Drop rows only if all values are NaN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latin typeface="Courier"/>
                <a:ea typeface="Courier"/>
                <a:cs typeface="Courier"/>
                <a:sym typeface="Courier"/>
              </a:rPr>
              <a:t>df.dropna(how='all', inplace=True)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latin typeface="Courier"/>
                <a:ea typeface="Courier"/>
                <a:cs typeface="Courier"/>
                <a:sym typeface="Courier"/>
              </a:rPr>
              <a:t># </a:t>
            </a:r>
            <a:r>
              <a:rPr lang="en-GB" sz="2400"/>
              <a:t>Drop columns with any NaN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latin typeface="Courier"/>
                <a:ea typeface="Courier"/>
                <a:cs typeface="Courier"/>
                <a:sym typeface="Courier"/>
              </a:rPr>
              <a:t>df = df.dropna(axis=1)</a:t>
            </a:r>
            <a:endParaRPr sz="24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54" name="Google Shape;254;p29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255" name="Google Shape;255;p2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Other Techniques for Handling Missing Data</a:t>
            </a:r>
            <a:endParaRPr/>
          </a:p>
        </p:txBody>
      </p:sp>
      <p:sp>
        <p:nvSpPr>
          <p:cNvPr id="261" name="Google Shape;261;p30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🠶"/>
            </a:pPr>
            <a:r>
              <a:rPr lang="en-GB"/>
              <a:t>Interpolating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GB"/>
              <a:t>Mean, Mode, Median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263" name="Google Shape;263;p3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4" name="Google Shape;264;p30"/>
          <p:cNvSpPr txBox="1"/>
          <p:nvPr/>
        </p:nvSpPr>
        <p:spPr>
          <a:xfrm rot="-1333002">
            <a:off x="2666702" y="3606383"/>
            <a:ext cx="7391867" cy="646331"/>
          </a:xfrm>
          <a:prstGeom prst="rect">
            <a:avLst/>
          </a:prstGeom>
          <a:solidFill>
            <a:schemeClr val="accent5"/>
          </a:solidFill>
          <a:ln cap="rnd" cmpd="sng" w="15875">
            <a:solidFill>
              <a:srgbClr val="3D47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Check Lecture10_Scripts2.ipynb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Hierarchical Indexing</a:t>
            </a:r>
            <a:endParaRPr/>
          </a:p>
        </p:txBody>
      </p:sp>
      <p:sp>
        <p:nvSpPr>
          <p:cNvPr id="270" name="Google Shape;270;p31"/>
          <p:cNvSpPr txBox="1"/>
          <p:nvPr>
            <p:ph idx="1" type="body"/>
          </p:nvPr>
        </p:nvSpPr>
        <p:spPr>
          <a:xfrm>
            <a:off x="1847580" y="1438656"/>
            <a:ext cx="10092171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en-GB" sz="2800" u="sng"/>
              <a:t>Multiple Column as Index</a:t>
            </a:r>
            <a:endParaRPr/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df = pd.read_csv('sample_data2.csv')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df.head()</a:t>
            </a:r>
            <a:endParaRPr sz="24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df_ind = df.set_index(['Country', 'Type', 'Product'])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df_ind</a:t>
            </a:r>
            <a:endParaRPr sz="24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71" name="Google Shape;271;p31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272" name="Google Shape;272;p3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3" name="Google Shape;273;p31"/>
          <p:cNvSpPr txBox="1"/>
          <p:nvPr/>
        </p:nvSpPr>
        <p:spPr>
          <a:xfrm rot="-553315">
            <a:off x="5930181" y="5480035"/>
            <a:ext cx="4950041" cy="461665"/>
          </a:xfrm>
          <a:prstGeom prst="rect">
            <a:avLst/>
          </a:prstGeom>
          <a:solidFill>
            <a:schemeClr val="accent5"/>
          </a:solidFill>
          <a:ln cap="rnd" cmpd="sng" w="15875">
            <a:solidFill>
              <a:srgbClr val="3D47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Check Lecture10_Scripts3.ipynb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Hierachical Indexing</a:t>
            </a:r>
            <a:endParaRPr/>
          </a:p>
        </p:txBody>
      </p:sp>
      <p:sp>
        <p:nvSpPr>
          <p:cNvPr id="279" name="Google Shape;279;p32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280" name="Google Shape;280;p3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81" name="Google Shape;28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9257" y="1626440"/>
            <a:ext cx="5552854" cy="4049145"/>
          </a:xfrm>
          <a:prstGeom prst="rect">
            <a:avLst/>
          </a:prstGeom>
          <a:noFill/>
          <a:ln cap="flat" cmpd="sng" w="9525">
            <a:solidFill>
              <a:srgbClr val="39422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2" name="Google Shape;28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1845" y="1386618"/>
            <a:ext cx="4034739" cy="4528788"/>
          </a:xfrm>
          <a:prstGeom prst="rect">
            <a:avLst/>
          </a:prstGeom>
          <a:noFill/>
          <a:ln cap="flat" cmpd="sng" w="9525">
            <a:solidFill>
              <a:srgbClr val="39422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Access</a:t>
            </a:r>
            <a:endParaRPr/>
          </a:p>
        </p:txBody>
      </p:sp>
      <p:sp>
        <p:nvSpPr>
          <p:cNvPr id="288" name="Google Shape;288;p33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df_ind_sorted.loc['Bangladesh','Government','Pen’]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df_ind_sorted.loc['Bangladesh','Government']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df_ind_sorted.loc['Bangladesh']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 strike="sngStrike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df_ind_sorted.loc['Pen']</a:t>
            </a:r>
            <a:endParaRPr sz="2400" strike="sngStrike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9" name="Google Shape;289;p33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290" name="Google Shape;290;p3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Access</a:t>
            </a:r>
            <a:endParaRPr/>
          </a:p>
        </p:txBody>
      </p:sp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1847581" y="1438656"/>
            <a:ext cx="10081659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idx = pd.IndexSlice</a:t>
            </a:r>
            <a:endParaRPr sz="1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lang="en-GB" sz="1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GB" sz="1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df_ind_sorted.loc[idx['Bangladesh', ['Government', 'Private']], :]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97" name="Google Shape;297;p34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298" name="Google Shape;298;p3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Slicing in Multi-Index</a:t>
            </a:r>
            <a:endParaRPr/>
          </a:p>
        </p:txBody>
      </p:sp>
      <p:sp>
        <p:nvSpPr>
          <p:cNvPr id="304" name="Google Shape;304;p35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df_ind_sorted['Bangladesh':'China’]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05" name="Google Shape;305;p35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306" name="Google Shape;306;p3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07" name="Google Shape;30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9014" y="2009882"/>
            <a:ext cx="3441979" cy="3921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7626" y="2186152"/>
            <a:ext cx="4071978" cy="3368827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5"/>
          <p:cNvSpPr/>
          <p:nvPr/>
        </p:nvSpPr>
        <p:spPr>
          <a:xfrm>
            <a:off x="5742103" y="3637210"/>
            <a:ext cx="2028496" cy="43092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809265"/>
              </a:gs>
              <a:gs pos="100000">
                <a:srgbClr val="697C4D"/>
              </a:gs>
            </a:gsLst>
            <a:lin ang="5400000" scaled="0"/>
          </a:gradFill>
          <a:ln cap="rnd" cmpd="sng" w="9525">
            <a:solidFill>
              <a:srgbClr val="6C7F4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Slicing on Different level</a:t>
            </a:r>
            <a:endParaRPr/>
          </a:p>
        </p:txBody>
      </p:sp>
      <p:sp>
        <p:nvSpPr>
          <p:cNvPr id="315" name="Google Shape;315;p36"/>
          <p:cNvSpPr txBox="1"/>
          <p:nvPr>
            <p:ph idx="1" type="body"/>
          </p:nvPr>
        </p:nvSpPr>
        <p:spPr>
          <a:xfrm>
            <a:off x="1114097" y="1438656"/>
            <a:ext cx="10390515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df_ind_sorted.loc[(slice(None), ['Government'], slice(None)), :]</a:t>
            </a:r>
            <a:endParaRPr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16" name="Google Shape;316;p36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317" name="Google Shape;317;p3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18" name="Google Shape;31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8647" y="2262133"/>
            <a:ext cx="4914900" cy="37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Learning Objectives Today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GB" sz="2400"/>
              <a:t>Recap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GB" sz="2400"/>
              <a:t>Search, Query on DataFrame</a:t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GB" sz="2400"/>
              <a:t>Handling Missing Data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GB" sz="2400"/>
              <a:t>Handling Null Values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GB" sz="2400"/>
              <a:t>Hierarchical Indexing</a:t>
            </a:r>
            <a:endParaRPr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73" name="Google Shape;173;p19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Iterate Multi-Index Dataframe</a:t>
            </a:r>
            <a:endParaRPr/>
          </a:p>
        </p:txBody>
      </p:sp>
      <p:sp>
        <p:nvSpPr>
          <p:cNvPr id="324" name="Google Shape;324;p37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for idx, data in df_ind_sorted.groupby(level=0):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print('---')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print(idx)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print(data)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# Based on second index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for idx, data in df_ind_sorted.groupby(level=1):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    print('---')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    print(idx)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    print(data)</a:t>
            </a:r>
            <a:endParaRPr sz="24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5" name="Google Shape;325;p37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326" name="Google Shape;326;p3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Revision of Pandas Basic</a:t>
            </a:r>
            <a:endParaRPr/>
          </a:p>
        </p:txBody>
      </p:sp>
      <p:sp>
        <p:nvSpPr>
          <p:cNvPr id="180" name="Google Shape;180;p20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181" name="Google Shape;181;p2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2" name="Google Shape;182;p20"/>
          <p:cNvSpPr txBox="1"/>
          <p:nvPr/>
        </p:nvSpPr>
        <p:spPr>
          <a:xfrm rot="-1333002">
            <a:off x="2387272" y="2879833"/>
            <a:ext cx="8060220" cy="707886"/>
          </a:xfrm>
          <a:prstGeom prst="rect">
            <a:avLst/>
          </a:prstGeom>
          <a:gradFill>
            <a:gsLst>
              <a:gs pos="0">
                <a:srgbClr val="B04B3E"/>
              </a:gs>
              <a:gs pos="100000">
                <a:srgbClr val="992C0E"/>
              </a:gs>
            </a:gsLst>
            <a:lin ang="5400000" scaled="0"/>
          </a:gradFill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Check Lecture10_Scripts1.ipynb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 rot="-1177002">
            <a:off x="2661374" y="2626302"/>
            <a:ext cx="8246616" cy="1382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eorgia"/>
              <a:buNone/>
            </a:pPr>
            <a:r>
              <a:rPr lang="en-GB">
                <a:solidFill>
                  <a:srgbClr val="C00000"/>
                </a:solidFill>
              </a:rPr>
              <a:t>Extra Knowledge related to Previous Topics</a:t>
            </a:r>
            <a:endParaRPr/>
          </a:p>
        </p:txBody>
      </p:sp>
      <p:sp>
        <p:nvSpPr>
          <p:cNvPr id="188" name="Google Shape;188;p21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189" name="Google Shape;189;p2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Search an item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df.isin(['Mexico']).any()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#returns column name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df[df.isin(['Mexico'])].stack().index.tolist()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#Return coordinates of the matrix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197" name="Google Shape;197;p2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8" name="Google Shape;198;p22"/>
          <p:cNvSpPr txBox="1"/>
          <p:nvPr/>
        </p:nvSpPr>
        <p:spPr>
          <a:xfrm rot="-1333002">
            <a:off x="7223034" y="4667703"/>
            <a:ext cx="3977371" cy="369332"/>
          </a:xfrm>
          <a:prstGeom prst="rect">
            <a:avLst/>
          </a:prstGeom>
          <a:solidFill>
            <a:schemeClr val="accent5"/>
          </a:solidFill>
          <a:ln cap="rnd" cmpd="sng" w="15875">
            <a:solidFill>
              <a:srgbClr val="3D47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Check Lecture10_Scripts1_2.ipynb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Query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df[df['Country'] == 'Mexico’]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df[(df['Units Sold'] &gt;= 2000) &amp; (df['Units Sold'] &lt;= 3000)]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df[(df['Units Sold'] &gt;= 2000) &amp; (df['Units Sold'] &lt;= 3000) &amp; (df[' Manufacturing Price ']&gt;=120)]</a:t>
            </a:r>
            <a:endParaRPr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05" name="Google Shape;205;p23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206" name="Google Shape;206;p2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Pandas None vs NaN</a:t>
            </a:r>
            <a:endParaRPr/>
          </a:p>
        </p:txBody>
      </p:sp>
      <p:graphicFrame>
        <p:nvGraphicFramePr>
          <p:cNvPr id="212" name="Google Shape;212;p24"/>
          <p:cNvGraphicFramePr/>
          <p:nvPr/>
        </p:nvGraphicFramePr>
        <p:xfrm>
          <a:off x="2552636" y="190348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EABAA0"/>
                </a:solidFill>
                <a:tableStyleId>{923B4BF2-4FC5-4C66-BCAC-F6CE91CBDD9E}</a:tableStyleId>
              </a:tblPr>
              <a:tblGrid>
                <a:gridCol w="1773625"/>
                <a:gridCol w="2944225"/>
                <a:gridCol w="3334425"/>
              </a:tblGrid>
              <a:tr h="368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/>
                        <a:t>Feature</a:t>
                      </a:r>
                      <a:endParaRPr/>
                    </a:p>
                  </a:txBody>
                  <a:tcPr marT="18950" marB="18950" marR="28425" marL="284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/>
                        <a:t>None</a:t>
                      </a:r>
                      <a:endParaRPr/>
                    </a:p>
                  </a:txBody>
                  <a:tcPr marT="18950" marB="18950" marR="28425" marL="284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 u="none" cap="none" strike="noStrike"/>
                        <a:t>NaN (Not a Number)</a:t>
                      </a:r>
                      <a:endParaRPr/>
                    </a:p>
                  </a:txBody>
                  <a:tcPr marT="18950" marB="18950" marR="28425" marL="28425" anchor="b"/>
                </a:tc>
              </a:tr>
              <a:tr h="368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Data Type</a:t>
                      </a:r>
                      <a:endParaRPr/>
                    </a:p>
                  </a:txBody>
                  <a:tcPr marT="18950" marB="18950" marR="28425" marL="284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NoneType</a:t>
                      </a:r>
                      <a:endParaRPr/>
                    </a:p>
                  </a:txBody>
                  <a:tcPr marT="18950" marB="18950" marR="28425" marL="284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float</a:t>
                      </a:r>
                      <a:endParaRPr/>
                    </a:p>
                  </a:txBody>
                  <a:tcPr marT="18950" marB="18950" marR="28425" marL="28425" anchor="b"/>
                </a:tc>
              </a:tr>
              <a:tr h="713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Behavior in Calculations</a:t>
                      </a:r>
                      <a:endParaRPr/>
                    </a:p>
                  </a:txBody>
                  <a:tcPr marT="18950" marB="18950" marR="28425" marL="284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Usually errors</a:t>
                      </a:r>
                      <a:endParaRPr/>
                    </a:p>
                  </a:txBody>
                  <a:tcPr marT="18950" marB="18950" marR="28425" marL="284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Propagates (often returns NaN)</a:t>
                      </a:r>
                      <a:endParaRPr/>
                    </a:p>
                  </a:txBody>
                  <a:tcPr marT="18950" marB="18950" marR="28425" marL="28425" anchor="b"/>
                </a:tc>
              </a:tr>
              <a:tr h="886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Impact on DataFrame Type</a:t>
                      </a:r>
                      <a:endParaRPr/>
                    </a:p>
                  </a:txBody>
                  <a:tcPr marT="18950" marB="18950" marR="28425" marL="284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May convert column to float</a:t>
                      </a:r>
                      <a:endParaRPr/>
                    </a:p>
                  </a:txBody>
                  <a:tcPr marT="18950" marB="18950" marR="28425" marL="284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Stays as float</a:t>
                      </a:r>
                      <a:endParaRPr/>
                    </a:p>
                  </a:txBody>
                  <a:tcPr marT="18950" marB="18950" marR="28425" marL="28425" anchor="b"/>
                </a:tc>
              </a:tr>
              <a:tr h="713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Checking for Missing Values</a:t>
                      </a:r>
                      <a:endParaRPr/>
                    </a:p>
                  </a:txBody>
                  <a:tcPr marT="18950" marB="18950" marR="28425" marL="284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Not directly by np.isnan</a:t>
                      </a:r>
                      <a:endParaRPr/>
                    </a:p>
                  </a:txBody>
                  <a:tcPr marT="18950" marB="18950" marR="28425" marL="284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Detected by isnull and isna</a:t>
                      </a:r>
                      <a:endParaRPr sz="1800" u="none" cap="none" strike="noStrike"/>
                    </a:p>
                  </a:txBody>
                  <a:tcPr marT="18950" marB="18950" marR="28425" marL="28425" anchor="b"/>
                </a:tc>
              </a:tr>
            </a:tbl>
          </a:graphicData>
        </a:graphic>
      </p:graphicFrame>
      <p:sp>
        <p:nvSpPr>
          <p:cNvPr id="213" name="Google Shape;213;p24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214" name="Google Shape;214;p2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Fill Missing Value with 0</a:t>
            </a:r>
            <a:endParaRPr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1847580" y="1438656"/>
            <a:ext cx="9657032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df = pd.read_csv('lecture10.csv')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df.fillna(0, inplace=True)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Df</a:t>
            </a:r>
            <a:endParaRPr sz="2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521707"/>
                </a:solidFill>
                <a:latin typeface="Courier"/>
                <a:ea typeface="Courier"/>
                <a:cs typeface="Courier"/>
                <a:sym typeface="Courier"/>
              </a:rPr>
              <a:t># In case of only one column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df = pd.read_csv('lecture10.csv')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df['val1'].fillna(0, inplace=True)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df</a:t>
            </a:r>
            <a:endParaRPr sz="2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21" name="Google Shape;221;p25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222" name="Google Shape;222;p2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1847581" y="357067"/>
            <a:ext cx="9657032" cy="8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eorgia"/>
              <a:buNone/>
            </a:pPr>
            <a:r>
              <a:rPr lang="en-GB"/>
              <a:t>isnull and notnull</a:t>
            </a:r>
            <a:endParaRPr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1723697" y="1438656"/>
            <a:ext cx="10174013" cy="482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en-GB" sz="2800"/>
              <a:t>Identify rows with missing values and no missing values</a:t>
            </a:r>
            <a:endParaRPr/>
          </a:p>
          <a:p>
            <a:pPr indent="-165100" lvl="0" marL="34290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df[df['val2'].isnull()]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df[df['val2'].notnull()]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solidFill>
                  <a:srgbClr val="002060"/>
                </a:solidFill>
                <a:latin typeface="Courier"/>
                <a:ea typeface="Courier"/>
                <a:cs typeface="Courier"/>
                <a:sym typeface="Courier"/>
              </a:rPr>
              <a:t>df[df[['val1','val2']].notnull().all(axis=1)]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29" name="Google Shape;229;p26"/>
          <p:cNvSpPr txBox="1"/>
          <p:nvPr>
            <p:ph idx="11" type="ftr"/>
          </p:nvPr>
        </p:nvSpPr>
        <p:spPr>
          <a:xfrm>
            <a:off x="2552636" y="6404032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Atanu Shome, CSE, KU</a:t>
            </a:r>
            <a:endParaRPr/>
          </a:p>
        </p:txBody>
      </p:sp>
      <p:sp>
        <p:nvSpPr>
          <p:cNvPr id="230" name="Google Shape;230;p2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1" name="Google Shape;231;p26"/>
          <p:cNvSpPr txBox="1"/>
          <p:nvPr/>
        </p:nvSpPr>
        <p:spPr>
          <a:xfrm rot="-1333002">
            <a:off x="7607621" y="2965027"/>
            <a:ext cx="3733714" cy="369332"/>
          </a:xfrm>
          <a:prstGeom prst="rect">
            <a:avLst/>
          </a:prstGeom>
          <a:solidFill>
            <a:schemeClr val="accent5"/>
          </a:solidFill>
          <a:ln cap="rnd" cmpd="sng" w="15875">
            <a:solidFill>
              <a:srgbClr val="3D47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Check Lecture10_Scripts2.ipynb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