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y="6858000" cx="12192000"/>
  <p:notesSz cx="6858000" cy="9144000"/>
  <p:embeddedFontLst>
    <p:embeddedFont>
      <p:font typeface="Century Gothic"/>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CenturyGothic-bold.fntdata"/><Relationship Id="rId21" Type="http://schemas.openxmlformats.org/officeDocument/2006/relationships/slide" Target="slides/slide17.xml"/><Relationship Id="rId65" Type="http://schemas.openxmlformats.org/officeDocument/2006/relationships/font" Target="fonts/CenturyGothic-regular.fntdata"/><Relationship Id="rId24" Type="http://schemas.openxmlformats.org/officeDocument/2006/relationships/slide" Target="slides/slide20.xml"/><Relationship Id="rId68" Type="http://schemas.openxmlformats.org/officeDocument/2006/relationships/font" Target="fonts/CenturyGothic-boldItalic.fntdata"/><Relationship Id="rId23" Type="http://schemas.openxmlformats.org/officeDocument/2006/relationships/slide" Target="slides/slide19.xml"/><Relationship Id="rId67" Type="http://schemas.openxmlformats.org/officeDocument/2006/relationships/font" Target="fonts/CenturyGothic-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5" name="Shape 105"/>
        <p:cNvGrpSpPr/>
        <p:nvPr/>
      </p:nvGrpSpPr>
      <p:grpSpPr>
        <a:xfrm>
          <a:off x="0" y="0"/>
          <a:ext cx="0" cy="0"/>
          <a:chOff x="0" y="0"/>
          <a:chExt cx="0" cy="0"/>
        </a:xfrm>
      </p:grpSpPr>
      <p:sp>
        <p:nvSpPr>
          <p:cNvPr id="106" name="Google Shape;106;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8" name="Google Shape;108;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2" name="Shape 112"/>
        <p:cNvGrpSpPr/>
        <p:nvPr/>
      </p:nvGrpSpPr>
      <p:grpSpPr>
        <a:xfrm>
          <a:off x="0" y="0"/>
          <a:ext cx="0" cy="0"/>
          <a:chOff x="0" y="0"/>
          <a:chExt cx="0" cy="0"/>
        </a:xfrm>
      </p:grpSpPr>
      <p:sp>
        <p:nvSpPr>
          <p:cNvPr id="113" name="Google Shape;113;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5" name="Google Shape;115;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6" name="Google Shape;116;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20" name="Google Shape;120;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chemeClr val="accent1"/>
                </a:solidFill>
                <a:latin typeface="Arial"/>
                <a:ea typeface="Arial"/>
                <a:cs typeface="Arial"/>
                <a:sym typeface="Arial"/>
              </a:rPr>
              <a:t>“</a:t>
            </a:r>
            <a:endParaRPr/>
          </a:p>
        </p:txBody>
      </p:sp>
      <p:sp>
        <p:nvSpPr>
          <p:cNvPr id="121" name="Google Shape;121;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2" name="Shape 122"/>
        <p:cNvGrpSpPr/>
        <p:nvPr/>
      </p:nvGrpSpPr>
      <p:grpSpPr>
        <a:xfrm>
          <a:off x="0" y="0"/>
          <a:ext cx="0" cy="0"/>
          <a:chOff x="0" y="0"/>
          <a:chExt cx="0" cy="0"/>
        </a:xfrm>
      </p:grpSpPr>
      <p:sp>
        <p:nvSpPr>
          <p:cNvPr id="123" name="Google Shape;123;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5" name="Google Shape;125;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9" name="Shape 129"/>
        <p:cNvGrpSpPr/>
        <p:nvPr/>
      </p:nvGrpSpPr>
      <p:grpSpPr>
        <a:xfrm>
          <a:off x="0" y="0"/>
          <a:ext cx="0" cy="0"/>
          <a:chOff x="0" y="0"/>
          <a:chExt cx="0" cy="0"/>
        </a:xfrm>
      </p:grpSpPr>
      <p:sp>
        <p:nvSpPr>
          <p:cNvPr id="130" name="Google Shape;130;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3" name="Google Shape;133;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37" name="Google Shape;137;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chemeClr val="accent1"/>
                </a:solidFill>
                <a:latin typeface="Arial"/>
                <a:ea typeface="Arial"/>
                <a:cs typeface="Arial"/>
                <a:sym typeface="Arial"/>
              </a:rPr>
              <a:t>“</a:t>
            </a:r>
            <a:endParaRPr/>
          </a:p>
        </p:txBody>
      </p:sp>
      <p:sp>
        <p:nvSpPr>
          <p:cNvPr id="138" name="Google Shape;138;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9" name="Shape 139"/>
        <p:cNvGrpSpPr/>
        <p:nvPr/>
      </p:nvGrpSpPr>
      <p:grpSpPr>
        <a:xfrm>
          <a:off x="0" y="0"/>
          <a:ext cx="0" cy="0"/>
          <a:chOff x="0" y="0"/>
          <a:chExt cx="0" cy="0"/>
        </a:xfrm>
      </p:grpSpPr>
      <p:sp>
        <p:nvSpPr>
          <p:cNvPr id="140" name="Google Shape;140;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3" name="Google Shape;143;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0" name="Google Shape;150;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4" name="Shape 154"/>
        <p:cNvGrpSpPr/>
        <p:nvPr/>
      </p:nvGrpSpPr>
      <p:grpSpPr>
        <a:xfrm>
          <a:off x="0" y="0"/>
          <a:ext cx="0" cy="0"/>
          <a:chOff x="0" y="0"/>
          <a:chExt cx="0" cy="0"/>
        </a:xfrm>
      </p:grpSpPr>
      <p:sp>
        <p:nvSpPr>
          <p:cNvPr id="155" name="Google Shape;155;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7" name="Google Shape;157;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lvl1pPr indent="-355600" lvl="0" marL="457200" algn="l">
              <a:spcBef>
                <a:spcPts val="1000"/>
              </a:spcBef>
              <a:spcAft>
                <a:spcPts val="0"/>
              </a:spcAft>
              <a:buSzPts val="2000"/>
              <a:buChar char="🠶"/>
              <a:defRPr sz="2000"/>
            </a:lvl1pPr>
            <a:lvl2pPr indent="-355600" lvl="1" marL="914400" algn="l">
              <a:spcBef>
                <a:spcPts val="1000"/>
              </a:spcBef>
              <a:spcAft>
                <a:spcPts val="0"/>
              </a:spcAft>
              <a:buSzPts val="2000"/>
              <a:buChar char="🠶"/>
              <a:defRPr sz="2000"/>
            </a:lvl2pPr>
            <a:lvl3pPr indent="-355600" lvl="2" marL="1371600" algn="l">
              <a:spcBef>
                <a:spcPts val="1000"/>
              </a:spcBef>
              <a:spcAft>
                <a:spcPts val="0"/>
              </a:spcAft>
              <a:buSzPts val="2000"/>
              <a:buChar char="🠶"/>
              <a:defRPr sz="2000"/>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3"/>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8" name="Google Shape;58;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5"/>
          <p:cNvSpPr txBox="1"/>
          <p:nvPr>
            <p:ph type="title"/>
          </p:nvPr>
        </p:nvSpPr>
        <p:spPr>
          <a:xfrm>
            <a:off x="2120340" y="268224"/>
            <a:ext cx="9384272" cy="88468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 type="body"/>
          </p:nvPr>
        </p:nvSpPr>
        <p:spPr>
          <a:xfrm>
            <a:off x="2120340" y="1499616"/>
            <a:ext cx="4530787" cy="4411606"/>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5" name="Google Shape;65;p5"/>
          <p:cNvSpPr txBox="1"/>
          <p:nvPr>
            <p:ph idx="2" type="body"/>
          </p:nvPr>
        </p:nvSpPr>
        <p:spPr>
          <a:xfrm>
            <a:off x="6973824" y="1499616"/>
            <a:ext cx="4530787" cy="4404228"/>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6" name="Google Shape;66;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7"/>
          <p:cNvSpPr txBox="1"/>
          <p:nvPr>
            <p:ph type="title"/>
          </p:nvPr>
        </p:nvSpPr>
        <p:spPr>
          <a:xfrm>
            <a:off x="1847580" y="357067"/>
            <a:ext cx="9657031" cy="86460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9" name="Shape 89"/>
        <p:cNvGrpSpPr/>
        <p:nvPr/>
      </p:nvGrpSpPr>
      <p:grpSpPr>
        <a:xfrm>
          <a:off x="0" y="0"/>
          <a:ext cx="0" cy="0"/>
          <a:chOff x="0" y="0"/>
          <a:chExt cx="0" cy="0"/>
        </a:xfrm>
      </p:grpSpPr>
      <p:sp>
        <p:nvSpPr>
          <p:cNvPr id="90" name="Google Shape;90;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2" name="Google Shape;92;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3" name="Google Shape;93;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7" name="Shape 97"/>
        <p:cNvGrpSpPr/>
        <p:nvPr/>
      </p:nvGrpSpPr>
      <p:grpSpPr>
        <a:xfrm>
          <a:off x="0" y="0"/>
          <a:ext cx="0" cy="0"/>
          <a:chOff x="0" y="0"/>
          <a:chExt cx="0" cy="0"/>
        </a:xfrm>
      </p:grpSpPr>
      <p:sp>
        <p:nvSpPr>
          <p:cNvPr id="98" name="Google Shape;98;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0"/>
          <p:cNvSpPr/>
          <p:nvPr>
            <p:ph idx="2" type="pic"/>
          </p:nvPr>
        </p:nvSpPr>
        <p:spPr>
          <a:xfrm>
            <a:off x="2589212" y="634965"/>
            <a:ext cx="8915400" cy="3854970"/>
          </a:xfrm>
          <a:prstGeom prst="rect">
            <a:avLst/>
          </a:prstGeom>
          <a:noFill/>
          <a:ln>
            <a:noFill/>
          </a:ln>
        </p:spPr>
      </p:sp>
      <p:sp>
        <p:nvSpPr>
          <p:cNvPr id="100" name="Google Shape;100;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1" name="Google Shape;101;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1" y="-786"/>
            <a:ext cx="2356674" cy="6854039"/>
            <a:chOff x="6627813" y="194833"/>
            <a:chExt cx="1952625" cy="5678918"/>
          </a:xfrm>
        </p:grpSpPr>
        <p:sp>
          <p:nvSpPr>
            <p:cNvPr id="24" name="Google Shape;24;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lang="en-GB"/>
              <a:t>Lecture 5</a:t>
            </a:r>
            <a:endParaRPr/>
          </a:p>
        </p:txBody>
      </p:sp>
      <p:sp>
        <p:nvSpPr>
          <p:cNvPr id="166" name="Google Shape;166;p18"/>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GB"/>
              <a:t>Python Basics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String Formatting and Functions</a:t>
            </a:r>
            <a:endParaRPr/>
          </a:p>
        </p:txBody>
      </p:sp>
      <p:sp>
        <p:nvSpPr>
          <p:cNvPr id="241" name="Google Shape;241;p27"/>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GB">
                <a:solidFill>
                  <a:srgbClr val="002060"/>
                </a:solidFill>
              </a:rPr>
              <a:t>message = 'Hello, world!'  # Single quotes</a:t>
            </a:r>
            <a:endParaRPr/>
          </a:p>
          <a:p>
            <a:pPr indent="0" lvl="0" marL="0" rtl="0" algn="l">
              <a:spcBef>
                <a:spcPts val="1000"/>
              </a:spcBef>
              <a:spcAft>
                <a:spcPts val="0"/>
              </a:spcAft>
              <a:buSzPts val="2000"/>
              <a:buNone/>
            </a:pPr>
            <a:r>
              <a:rPr lang="en-GB">
                <a:solidFill>
                  <a:srgbClr val="002060"/>
                </a:solidFill>
              </a:rPr>
              <a:t>name = "Alice"  # Double quotes</a:t>
            </a:r>
            <a:endParaRPr/>
          </a:p>
          <a:p>
            <a:pPr indent="0" lvl="0" marL="0" rtl="0" algn="l">
              <a:spcBef>
                <a:spcPts val="1000"/>
              </a:spcBef>
              <a:spcAft>
                <a:spcPts val="0"/>
              </a:spcAft>
              <a:buSzPts val="2000"/>
              <a:buNone/>
            </a:pPr>
            <a:r>
              <a:rPr lang="en-GB">
                <a:solidFill>
                  <a:srgbClr val="002060"/>
                </a:solidFill>
              </a:rPr>
              <a:t>multiline_text = """This is a string</a:t>
            </a:r>
            <a:endParaRPr/>
          </a:p>
          <a:p>
            <a:pPr indent="0" lvl="0" marL="0" rtl="0" algn="l">
              <a:spcBef>
                <a:spcPts val="1000"/>
              </a:spcBef>
              <a:spcAft>
                <a:spcPts val="0"/>
              </a:spcAft>
              <a:buSzPts val="2000"/>
              <a:buNone/>
            </a:pPr>
            <a:r>
              <a:rPr lang="en-GB">
                <a:solidFill>
                  <a:srgbClr val="002060"/>
                </a:solidFill>
              </a:rPr>
              <a:t>that spans multiple lines."""  # Triple quotes</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print(multiline_text)</a:t>
            </a:r>
            <a:endParaRPr>
              <a:solidFill>
                <a:srgbClr val="002060"/>
              </a:solidFill>
            </a:endParaRPr>
          </a:p>
        </p:txBody>
      </p:sp>
      <p:sp>
        <p:nvSpPr>
          <p:cNvPr id="242" name="Google Shape;242;p27"/>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43" name="Google Shape;243;p2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String</a:t>
            </a:r>
            <a:endParaRPr/>
          </a:p>
        </p:txBody>
      </p:sp>
      <p:sp>
        <p:nvSpPr>
          <p:cNvPr id="249" name="Google Shape;249;p28"/>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b="0" i="0" lang="en-GB" u="none" strike="noStrike">
                <a:solidFill>
                  <a:srgbClr val="000000"/>
                </a:solidFill>
                <a:latin typeface="Arial"/>
                <a:ea typeface="Arial"/>
                <a:cs typeface="Arial"/>
                <a:sym typeface="Arial"/>
              </a:rPr>
              <a:t>Accessing Characters</a:t>
            </a:r>
            <a:endParaRPr/>
          </a:p>
          <a:p>
            <a:pPr indent="0" lvl="0" marL="0" rtl="0" algn="l">
              <a:spcBef>
                <a:spcPts val="1000"/>
              </a:spcBef>
              <a:spcAft>
                <a:spcPts val="0"/>
              </a:spcAft>
              <a:buSzPct val="100000"/>
              <a:buNone/>
            </a:pPr>
            <a:r>
              <a:rPr lang="en-GB">
                <a:solidFill>
                  <a:srgbClr val="002060"/>
                </a:solidFill>
              </a:rPr>
              <a:t>first_letter = message[0]  # 'H'</a:t>
            </a:r>
            <a:endParaRPr/>
          </a:p>
          <a:p>
            <a:pPr indent="0" lvl="0" marL="0" rtl="0" algn="l">
              <a:spcBef>
                <a:spcPts val="1000"/>
              </a:spcBef>
              <a:spcAft>
                <a:spcPts val="0"/>
              </a:spcAft>
              <a:buSzPct val="100000"/>
              <a:buNone/>
            </a:pPr>
            <a:r>
              <a:rPr lang="en-GB">
                <a:solidFill>
                  <a:srgbClr val="002060"/>
                </a:solidFill>
              </a:rPr>
              <a:t>last_letter = message[-1]  # '!’</a:t>
            </a:r>
            <a:endParaRPr/>
          </a:p>
          <a:p>
            <a:pPr indent="0" lvl="0" marL="0" rtl="0" algn="l">
              <a:spcBef>
                <a:spcPts val="1000"/>
              </a:spcBef>
              <a:spcAft>
                <a:spcPts val="0"/>
              </a:spcAft>
              <a:buSzPct val="100000"/>
              <a:buNone/>
            </a:pPr>
            <a:r>
              <a:rPr lang="en-GB">
                <a:solidFill>
                  <a:srgbClr val="002060"/>
                </a:solidFill>
              </a:rPr>
              <a:t>print(first_letter, last_letter)</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rPr b="0" i="0" lang="en-GB" u="none" strike="noStrike">
                <a:solidFill>
                  <a:srgbClr val="000000"/>
                </a:solidFill>
                <a:latin typeface="Arial"/>
                <a:ea typeface="Arial"/>
                <a:cs typeface="Arial"/>
                <a:sym typeface="Arial"/>
              </a:rPr>
              <a:t>Slicing</a:t>
            </a:r>
            <a:endParaRPr/>
          </a:p>
          <a:p>
            <a:pPr indent="0" lvl="0" marL="0" rtl="0" algn="l">
              <a:spcBef>
                <a:spcPts val="1000"/>
              </a:spcBef>
              <a:spcAft>
                <a:spcPts val="0"/>
              </a:spcAft>
              <a:buSzPct val="100000"/>
              <a:buNone/>
            </a:pPr>
            <a:r>
              <a:rPr lang="en-GB"/>
              <a:t>Extract substrings using colon (:) notation within square brackets.</a:t>
            </a:r>
            <a:endParaRPr/>
          </a:p>
          <a:p>
            <a:pPr indent="0" lvl="0" marL="0" rtl="0" algn="l">
              <a:spcBef>
                <a:spcPts val="1000"/>
              </a:spcBef>
              <a:spcAft>
                <a:spcPts val="0"/>
              </a:spcAft>
              <a:buSzPct val="100000"/>
              <a:buNone/>
            </a:pPr>
            <a:r>
              <a:rPr lang="en-GB"/>
              <a:t>Syntax: [start:end:step].</a:t>
            </a:r>
            <a:endParaRPr/>
          </a:p>
          <a:p>
            <a:pPr indent="0" lvl="0" marL="0" rtl="0" algn="l">
              <a:spcBef>
                <a:spcPts val="1000"/>
              </a:spcBef>
              <a:spcAft>
                <a:spcPts val="0"/>
              </a:spcAft>
              <a:buSzPct val="100000"/>
              <a:buNone/>
            </a:pPr>
            <a:r>
              <a:rPr lang="en-GB">
                <a:solidFill>
                  <a:srgbClr val="002060"/>
                </a:solidFill>
              </a:rPr>
              <a:t>message = "PythonClass"</a:t>
            </a:r>
            <a:endParaRPr/>
          </a:p>
          <a:p>
            <a:pPr indent="0" lvl="0" marL="0" rtl="0" algn="l">
              <a:spcBef>
                <a:spcPts val="1000"/>
              </a:spcBef>
              <a:spcAft>
                <a:spcPts val="0"/>
              </a:spcAft>
              <a:buSzPct val="100000"/>
              <a:buNone/>
            </a:pPr>
            <a:r>
              <a:rPr lang="en-GB">
                <a:solidFill>
                  <a:srgbClr val="002060"/>
                </a:solidFill>
              </a:rPr>
              <a:t>substring = message[1:6]  # "world" (extracts characters from index 6 to 10)</a:t>
            </a:r>
            <a:endParaRPr/>
          </a:p>
          <a:p>
            <a:pPr indent="0" lvl="0" marL="0" rtl="0" algn="l">
              <a:spcBef>
                <a:spcPts val="1000"/>
              </a:spcBef>
              <a:spcAft>
                <a:spcPts val="0"/>
              </a:spcAft>
              <a:buSzPct val="100000"/>
              <a:buNone/>
            </a:pPr>
            <a:r>
              <a:rPr lang="en-GB">
                <a:solidFill>
                  <a:srgbClr val="002060"/>
                </a:solidFill>
              </a:rPr>
              <a:t>print(substring)</a:t>
            </a:r>
            <a:endParaRPr/>
          </a:p>
          <a:p>
            <a:pPr indent="0" lvl="0" marL="0" rtl="0" algn="l">
              <a:spcBef>
                <a:spcPts val="1000"/>
              </a:spcBef>
              <a:spcAft>
                <a:spcPts val="0"/>
              </a:spcAft>
              <a:buSzPct val="100000"/>
              <a:buNone/>
            </a:pPr>
            <a:r>
              <a:rPr lang="en-GB">
                <a:solidFill>
                  <a:srgbClr val="002060"/>
                </a:solidFill>
              </a:rPr>
              <a:t>substring = message[1:8:2]  # "world" (extracts characters from index 6 to 10)</a:t>
            </a:r>
            <a:endParaRPr/>
          </a:p>
          <a:p>
            <a:pPr indent="0" lvl="0" marL="0" rtl="0" algn="l">
              <a:spcBef>
                <a:spcPts val="1000"/>
              </a:spcBef>
              <a:spcAft>
                <a:spcPts val="0"/>
              </a:spcAft>
              <a:buSzPct val="100000"/>
              <a:buNone/>
            </a:pPr>
            <a:r>
              <a:rPr lang="en-GB">
                <a:solidFill>
                  <a:srgbClr val="002060"/>
                </a:solidFill>
              </a:rPr>
              <a:t>print(substring)</a:t>
            </a:r>
            <a:endParaRPr/>
          </a:p>
          <a:p>
            <a:pPr indent="0" lvl="0" marL="0" rtl="0" algn="l">
              <a:spcBef>
                <a:spcPts val="1000"/>
              </a:spcBef>
              <a:spcAft>
                <a:spcPts val="0"/>
              </a:spcAft>
              <a:buSzPct val="100000"/>
              <a:buNone/>
            </a:pPr>
            <a:r>
              <a:t/>
            </a:r>
            <a:endParaRPr/>
          </a:p>
        </p:txBody>
      </p:sp>
      <p:sp>
        <p:nvSpPr>
          <p:cNvPr id="250" name="Google Shape;250;p28"/>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51" name="Google Shape;251;p2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Try Out</a:t>
            </a:r>
            <a:endParaRPr/>
          </a:p>
        </p:txBody>
      </p:sp>
      <p:sp>
        <p:nvSpPr>
          <p:cNvPr id="257" name="Google Shape;257;p29"/>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GB" sz="3200">
                <a:solidFill>
                  <a:srgbClr val="FF0000"/>
                </a:solidFill>
              </a:rPr>
              <a:t>A Dataset contains strings in a column. The last character of the sentence contains the currency type. And 5th,6th, and 7th letters contain the amount of money. Can you extract it?</a:t>
            </a:r>
            <a:endParaRPr/>
          </a:p>
        </p:txBody>
      </p:sp>
      <p:sp>
        <p:nvSpPr>
          <p:cNvPr id="258" name="Google Shape;258;p29"/>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59" name="Google Shape;259;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String</a:t>
            </a:r>
            <a:endParaRPr/>
          </a:p>
        </p:txBody>
      </p:sp>
      <p:sp>
        <p:nvSpPr>
          <p:cNvPr id="265" name="Google Shape;265;p30"/>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100"/>
              <a:buChar char="🠶"/>
            </a:pPr>
            <a:r>
              <a:rPr lang="en-GB" sz="2100"/>
              <a:t>Strings provide various built-in methods for manipulation:</a:t>
            </a:r>
            <a:endParaRPr/>
          </a:p>
          <a:p>
            <a:pPr indent="-342900" lvl="0" marL="342900" rtl="0" algn="l">
              <a:spcBef>
                <a:spcPts val="1000"/>
              </a:spcBef>
              <a:spcAft>
                <a:spcPts val="0"/>
              </a:spcAft>
              <a:buSzPts val="2100"/>
              <a:buChar char="🠶"/>
            </a:pPr>
            <a:r>
              <a:rPr lang="en-GB" sz="2100"/>
              <a:t>upper(): Convert to uppercase (e.g., message.upper()).</a:t>
            </a:r>
            <a:endParaRPr/>
          </a:p>
          <a:p>
            <a:pPr indent="-342900" lvl="0" marL="342900" rtl="0" algn="l">
              <a:spcBef>
                <a:spcPts val="1000"/>
              </a:spcBef>
              <a:spcAft>
                <a:spcPts val="0"/>
              </a:spcAft>
              <a:buSzPts val="2100"/>
              <a:buChar char="🠶"/>
            </a:pPr>
            <a:r>
              <a:rPr lang="en-GB" sz="2100"/>
              <a:t>lower(): Convert to lowercase (e.g., message.lower()).</a:t>
            </a:r>
            <a:endParaRPr/>
          </a:p>
          <a:p>
            <a:pPr indent="-342900" lvl="0" marL="342900" rtl="0" algn="l">
              <a:spcBef>
                <a:spcPts val="1000"/>
              </a:spcBef>
              <a:spcAft>
                <a:spcPts val="0"/>
              </a:spcAft>
              <a:buSzPts val="2100"/>
              <a:buChar char="🠶"/>
            </a:pPr>
            <a:r>
              <a:rPr lang="en-GB" sz="2100"/>
              <a:t>strip(): Remove leading and trailing whitespaces (e.g., message.strip()).</a:t>
            </a:r>
            <a:endParaRPr/>
          </a:p>
          <a:p>
            <a:pPr indent="-342900" lvl="0" marL="342900" rtl="0" algn="l">
              <a:spcBef>
                <a:spcPts val="1000"/>
              </a:spcBef>
              <a:spcAft>
                <a:spcPts val="0"/>
              </a:spcAft>
              <a:buSzPts val="2100"/>
              <a:buChar char="🠶"/>
            </a:pPr>
            <a:r>
              <a:rPr lang="en-GB" sz="2100"/>
              <a:t>find(substring): Find the index of the first occurrence of a substring (returns -1 if not found).</a:t>
            </a:r>
            <a:endParaRPr/>
          </a:p>
          <a:p>
            <a:pPr indent="-342900" lvl="0" marL="342900" rtl="0" algn="l">
              <a:spcBef>
                <a:spcPts val="1000"/>
              </a:spcBef>
              <a:spcAft>
                <a:spcPts val="0"/>
              </a:spcAft>
              <a:buSzPts val="2100"/>
              <a:buChar char="🠶"/>
            </a:pPr>
            <a:r>
              <a:rPr lang="en-GB" sz="2100"/>
              <a:t>replace(old, new): Replace all occurrences of a substring with another substring.</a:t>
            </a:r>
            <a:endParaRPr/>
          </a:p>
          <a:p>
            <a:pPr indent="-342900" lvl="0" marL="342900" rtl="0" algn="l">
              <a:spcBef>
                <a:spcPts val="1000"/>
              </a:spcBef>
              <a:spcAft>
                <a:spcPts val="0"/>
              </a:spcAft>
              <a:buSzPts val="2100"/>
              <a:buChar char="🠶"/>
            </a:pPr>
            <a:r>
              <a:rPr lang="en-GB" sz="2100"/>
              <a:t>Many more! (Refer to Python documentation for the full list)</a:t>
            </a:r>
            <a:endParaRPr sz="2100"/>
          </a:p>
        </p:txBody>
      </p:sp>
      <p:sp>
        <p:nvSpPr>
          <p:cNvPr id="266" name="Google Shape;266;p30"/>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67" name="Google Shape;267;p3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Try Out</a:t>
            </a:r>
            <a:endParaRPr/>
          </a:p>
        </p:txBody>
      </p:sp>
      <p:sp>
        <p:nvSpPr>
          <p:cNvPr id="273" name="Google Shape;273;p31"/>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GB" sz="3200">
                <a:solidFill>
                  <a:srgbClr val="FF0000"/>
                </a:solidFill>
              </a:rPr>
              <a:t>Apply the functions and see what happens to the string.</a:t>
            </a:r>
            <a:endParaRPr/>
          </a:p>
        </p:txBody>
      </p:sp>
      <p:sp>
        <p:nvSpPr>
          <p:cNvPr id="274" name="Google Shape;274;p31"/>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75" name="Google Shape;275;p3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String Formatting</a:t>
            </a:r>
            <a:endParaRPr/>
          </a:p>
        </p:txBody>
      </p:sp>
      <p:sp>
        <p:nvSpPr>
          <p:cNvPr id="281" name="Google Shape;281;p32"/>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rPr>
              <a:t>name = "Bob"</a:t>
            </a:r>
            <a:endParaRPr/>
          </a:p>
          <a:p>
            <a:pPr indent="0" lvl="0" marL="0" rtl="0" algn="l">
              <a:spcBef>
                <a:spcPts val="1000"/>
              </a:spcBef>
              <a:spcAft>
                <a:spcPts val="0"/>
              </a:spcAft>
              <a:buSzPts val="2400"/>
              <a:buNone/>
            </a:pPr>
            <a:r>
              <a:rPr lang="en-GB" sz="2400">
                <a:solidFill>
                  <a:srgbClr val="002060"/>
                </a:solidFill>
              </a:rPr>
              <a:t>age = 30</a:t>
            </a:r>
            <a:endParaRPr/>
          </a:p>
          <a:p>
            <a:pPr indent="0" lvl="0" marL="0" rtl="0" algn="l">
              <a:spcBef>
                <a:spcPts val="1000"/>
              </a:spcBef>
              <a:spcAft>
                <a:spcPts val="0"/>
              </a:spcAft>
              <a:buSzPts val="2400"/>
              <a:buNone/>
            </a:pPr>
            <a:r>
              <a:rPr lang="en-GB" sz="2400">
                <a:solidFill>
                  <a:srgbClr val="002060"/>
                </a:solidFill>
              </a:rPr>
              <a:t>formatted_text = f"Hello, {name}! You are {age} years old."</a:t>
            </a:r>
            <a:endParaRPr/>
          </a:p>
          <a:p>
            <a:pPr indent="0" lvl="0" marL="0" rtl="0" algn="l">
              <a:spcBef>
                <a:spcPts val="1000"/>
              </a:spcBef>
              <a:spcAft>
                <a:spcPts val="0"/>
              </a:spcAft>
              <a:buSzPts val="2400"/>
              <a:buNone/>
            </a:pPr>
            <a:r>
              <a:rPr lang="en-GB" sz="2400">
                <a:solidFill>
                  <a:srgbClr val="002060"/>
                </a:solidFill>
              </a:rPr>
              <a:t>print(formatted_text)  # Output: Hello, Bob! You are 30 years old.</a:t>
            </a:r>
            <a:endParaRPr/>
          </a:p>
          <a:p>
            <a:pPr indent="0" lvl="0" marL="0" rtl="0" algn="l">
              <a:spcBef>
                <a:spcPts val="1000"/>
              </a:spcBef>
              <a:spcAft>
                <a:spcPts val="0"/>
              </a:spcAft>
              <a:buSzPts val="2400"/>
              <a:buNone/>
            </a:pPr>
            <a:r>
              <a:t/>
            </a:r>
            <a:endParaRPr sz="2400">
              <a:solidFill>
                <a:srgbClr val="002060"/>
              </a:solidFill>
            </a:endParaRPr>
          </a:p>
          <a:p>
            <a:pPr indent="0" lvl="0" marL="0" rtl="0" algn="l">
              <a:spcBef>
                <a:spcPts val="1000"/>
              </a:spcBef>
              <a:spcAft>
                <a:spcPts val="0"/>
              </a:spcAft>
              <a:buSzPts val="2400"/>
              <a:buNone/>
            </a:pPr>
            <a:r>
              <a:t/>
            </a:r>
            <a:endParaRPr sz="2400">
              <a:solidFill>
                <a:srgbClr val="002060"/>
              </a:solidFill>
            </a:endParaRPr>
          </a:p>
          <a:p>
            <a:pPr indent="0" lvl="0" marL="0" rtl="0" algn="l">
              <a:spcBef>
                <a:spcPts val="1000"/>
              </a:spcBef>
              <a:spcAft>
                <a:spcPts val="0"/>
              </a:spcAft>
              <a:buSzPts val="2800"/>
              <a:buNone/>
            </a:pPr>
            <a:r>
              <a:rPr lang="en-GB" sz="2800">
                <a:solidFill>
                  <a:srgbClr val="FF0000"/>
                </a:solidFill>
              </a:rPr>
              <a:t>Try OUT</a:t>
            </a:r>
            <a:endParaRPr/>
          </a:p>
        </p:txBody>
      </p:sp>
      <p:sp>
        <p:nvSpPr>
          <p:cNvPr id="282" name="Google Shape;282;p32"/>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83" name="Google Shape;283;p3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String Space Removal</a:t>
            </a:r>
            <a:endParaRPr/>
          </a:p>
        </p:txBody>
      </p:sp>
      <p:sp>
        <p:nvSpPr>
          <p:cNvPr id="289" name="Google Shape;289;p33"/>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lang="en-GB">
                <a:solidFill>
                  <a:srgbClr val="002060"/>
                </a:solidFill>
              </a:rPr>
              <a:t>message = "   Hello, World!    "</a:t>
            </a:r>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rPr lang="en-GB">
                <a:solidFill>
                  <a:srgbClr val="002060"/>
                </a:solidFill>
              </a:rPr>
              <a:t># Remove all leading/trailing whitespaces</a:t>
            </a:r>
            <a:endParaRPr/>
          </a:p>
          <a:p>
            <a:pPr indent="0" lvl="0" marL="0" rtl="0" algn="l">
              <a:spcBef>
                <a:spcPts val="1000"/>
              </a:spcBef>
              <a:spcAft>
                <a:spcPts val="0"/>
              </a:spcAft>
              <a:buSzPct val="100000"/>
              <a:buNone/>
            </a:pPr>
            <a:r>
              <a:rPr lang="en-GB">
                <a:solidFill>
                  <a:srgbClr val="002060"/>
                </a:solidFill>
              </a:rPr>
              <a:t>stripped_message = message.strip()</a:t>
            </a:r>
            <a:endParaRPr/>
          </a:p>
          <a:p>
            <a:pPr indent="0" lvl="0" marL="0" rtl="0" algn="l">
              <a:spcBef>
                <a:spcPts val="1000"/>
              </a:spcBef>
              <a:spcAft>
                <a:spcPts val="0"/>
              </a:spcAft>
              <a:buSzPct val="100000"/>
              <a:buNone/>
            </a:pPr>
            <a:r>
              <a:rPr lang="en-GB">
                <a:solidFill>
                  <a:srgbClr val="002060"/>
                </a:solidFill>
              </a:rPr>
              <a:t>print(stripped_message)  # Output: Hello, World!</a:t>
            </a:r>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rPr lang="en-GB">
                <a:solidFill>
                  <a:srgbClr val="002060"/>
                </a:solidFill>
              </a:rPr>
              <a:t># Remove leading whitespaces</a:t>
            </a:r>
            <a:endParaRPr/>
          </a:p>
          <a:p>
            <a:pPr indent="0" lvl="0" marL="0" rtl="0" algn="l">
              <a:spcBef>
                <a:spcPts val="1000"/>
              </a:spcBef>
              <a:spcAft>
                <a:spcPts val="0"/>
              </a:spcAft>
              <a:buSzPct val="100000"/>
              <a:buNone/>
            </a:pPr>
            <a:r>
              <a:rPr lang="en-GB">
                <a:solidFill>
                  <a:srgbClr val="002060"/>
                </a:solidFill>
              </a:rPr>
              <a:t>left_stripped_message = message.lstrip()</a:t>
            </a:r>
            <a:endParaRPr/>
          </a:p>
          <a:p>
            <a:pPr indent="0" lvl="0" marL="0" rtl="0" algn="l">
              <a:spcBef>
                <a:spcPts val="1000"/>
              </a:spcBef>
              <a:spcAft>
                <a:spcPts val="0"/>
              </a:spcAft>
              <a:buSzPct val="100000"/>
              <a:buNone/>
            </a:pPr>
            <a:r>
              <a:rPr lang="en-GB">
                <a:solidFill>
                  <a:srgbClr val="002060"/>
                </a:solidFill>
              </a:rPr>
              <a:t>print(left_stripped_message)  # Output:Hello, World!    </a:t>
            </a:r>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rPr lang="en-GB">
                <a:solidFill>
                  <a:srgbClr val="002060"/>
                </a:solidFill>
              </a:rPr>
              <a:t># Remove trailing whitespaces</a:t>
            </a:r>
            <a:endParaRPr/>
          </a:p>
          <a:p>
            <a:pPr indent="0" lvl="0" marL="0" rtl="0" algn="l">
              <a:spcBef>
                <a:spcPts val="1000"/>
              </a:spcBef>
              <a:spcAft>
                <a:spcPts val="0"/>
              </a:spcAft>
              <a:buSzPct val="100000"/>
              <a:buNone/>
            </a:pPr>
            <a:r>
              <a:rPr lang="en-GB">
                <a:solidFill>
                  <a:srgbClr val="002060"/>
                </a:solidFill>
              </a:rPr>
              <a:t>right_stripped_message = message.rstrip()</a:t>
            </a:r>
            <a:endParaRPr/>
          </a:p>
          <a:p>
            <a:pPr indent="0" lvl="0" marL="0" rtl="0" algn="l">
              <a:spcBef>
                <a:spcPts val="1000"/>
              </a:spcBef>
              <a:spcAft>
                <a:spcPts val="0"/>
              </a:spcAft>
              <a:buSzPct val="100000"/>
              <a:buNone/>
            </a:pPr>
            <a:r>
              <a:rPr lang="en-GB">
                <a:solidFill>
                  <a:srgbClr val="002060"/>
                </a:solidFill>
              </a:rPr>
              <a:t>print(right_stripped_message)  #   Hello, World!</a:t>
            </a:r>
            <a:endParaRPr>
              <a:solidFill>
                <a:srgbClr val="002060"/>
              </a:solidFill>
            </a:endParaRPr>
          </a:p>
        </p:txBody>
      </p:sp>
      <p:sp>
        <p:nvSpPr>
          <p:cNvPr id="290" name="Google Shape;290;p33"/>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91" name="Google Shape;291;p3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String Search</a:t>
            </a:r>
            <a:endParaRPr/>
          </a:p>
        </p:txBody>
      </p:sp>
      <p:sp>
        <p:nvSpPr>
          <p:cNvPr id="297" name="Google Shape;297;p34"/>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GB">
                <a:solidFill>
                  <a:srgbClr val="002060"/>
                </a:solidFill>
              </a:rPr>
              <a:t>message = "Hello, brave new world!"</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 Find the index of the first occurrence of "world"</a:t>
            </a:r>
            <a:endParaRPr/>
          </a:p>
          <a:p>
            <a:pPr indent="0" lvl="0" marL="0" rtl="0" algn="l">
              <a:spcBef>
                <a:spcPts val="1000"/>
              </a:spcBef>
              <a:spcAft>
                <a:spcPts val="0"/>
              </a:spcAft>
              <a:buSzPts val="2000"/>
              <a:buNone/>
            </a:pPr>
            <a:r>
              <a:rPr lang="en-GB">
                <a:solidFill>
                  <a:srgbClr val="002060"/>
                </a:solidFill>
              </a:rPr>
              <a:t>world_index = message.find("world")</a:t>
            </a:r>
            <a:endParaRPr/>
          </a:p>
          <a:p>
            <a:pPr indent="0" lvl="0" marL="0" rtl="0" algn="l">
              <a:spcBef>
                <a:spcPts val="1000"/>
              </a:spcBef>
              <a:spcAft>
                <a:spcPts val="0"/>
              </a:spcAft>
              <a:buSzPts val="2000"/>
              <a:buNone/>
            </a:pPr>
            <a:r>
              <a:rPr lang="en-GB">
                <a:solidFill>
                  <a:srgbClr val="002060"/>
                </a:solidFill>
              </a:rPr>
              <a:t>print(world_index)  # Output: 7</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 Find the index of the last occurrence of "world" (if it appears multiple times)</a:t>
            </a:r>
            <a:endParaRPr/>
          </a:p>
          <a:p>
            <a:pPr indent="0" lvl="0" marL="0" rtl="0" algn="l">
              <a:spcBef>
                <a:spcPts val="1000"/>
              </a:spcBef>
              <a:spcAft>
                <a:spcPts val="0"/>
              </a:spcAft>
              <a:buSzPts val="2000"/>
              <a:buNone/>
            </a:pPr>
            <a:r>
              <a:rPr lang="en-GB">
                <a:solidFill>
                  <a:srgbClr val="002060"/>
                </a:solidFill>
              </a:rPr>
              <a:t>last_world_index = message.rfind("world")</a:t>
            </a:r>
            <a:endParaRPr/>
          </a:p>
          <a:p>
            <a:pPr indent="0" lvl="0" marL="0" rtl="0" algn="l">
              <a:spcBef>
                <a:spcPts val="1000"/>
              </a:spcBef>
              <a:spcAft>
                <a:spcPts val="0"/>
              </a:spcAft>
              <a:buSzPts val="2000"/>
              <a:buNone/>
            </a:pPr>
            <a:r>
              <a:rPr lang="en-GB">
                <a:solidFill>
                  <a:srgbClr val="002060"/>
                </a:solidFill>
              </a:rPr>
              <a:t>print(last_world_index)  # Output: 7</a:t>
            </a:r>
            <a:endParaRPr/>
          </a:p>
          <a:p>
            <a:pPr indent="0" lvl="0" marL="0" rtl="0" algn="l">
              <a:spcBef>
                <a:spcPts val="1000"/>
              </a:spcBef>
              <a:spcAft>
                <a:spcPts val="0"/>
              </a:spcAft>
              <a:buSzPts val="2000"/>
              <a:buNone/>
            </a:pPr>
            <a:r>
              <a:t/>
            </a:r>
            <a:endParaRPr>
              <a:solidFill>
                <a:srgbClr val="002060"/>
              </a:solidFill>
            </a:endParaRPr>
          </a:p>
        </p:txBody>
      </p:sp>
      <p:sp>
        <p:nvSpPr>
          <p:cNvPr id="298" name="Google Shape;298;p34"/>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99" name="Google Shape;299;p3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String Split and Join</a:t>
            </a:r>
            <a:endParaRPr/>
          </a:p>
        </p:txBody>
      </p:sp>
      <p:sp>
        <p:nvSpPr>
          <p:cNvPr id="305" name="Google Shape;305;p35"/>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lang="en-GB">
                <a:solidFill>
                  <a:srgbClr val="002060"/>
                </a:solidFill>
              </a:rPr>
              <a:t>message = "Hello, how are you today?"</a:t>
            </a:r>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rPr lang="en-GB">
                <a:solidFill>
                  <a:srgbClr val="002060"/>
                </a:solidFill>
              </a:rPr>
              <a:t># Split the string into words using spaces as separator</a:t>
            </a:r>
            <a:endParaRPr/>
          </a:p>
          <a:p>
            <a:pPr indent="0" lvl="0" marL="0" rtl="0" algn="l">
              <a:spcBef>
                <a:spcPts val="1000"/>
              </a:spcBef>
              <a:spcAft>
                <a:spcPts val="0"/>
              </a:spcAft>
              <a:buSzPct val="100000"/>
              <a:buNone/>
            </a:pPr>
            <a:r>
              <a:rPr lang="en-GB">
                <a:solidFill>
                  <a:srgbClr val="002060"/>
                </a:solidFill>
              </a:rPr>
              <a:t>words = message.split(" ")</a:t>
            </a:r>
            <a:endParaRPr/>
          </a:p>
          <a:p>
            <a:pPr indent="0" lvl="0" marL="0" rtl="0" algn="l">
              <a:spcBef>
                <a:spcPts val="1000"/>
              </a:spcBef>
              <a:spcAft>
                <a:spcPts val="0"/>
              </a:spcAft>
              <a:buSzPct val="100000"/>
              <a:buNone/>
            </a:pPr>
            <a:r>
              <a:rPr lang="en-GB">
                <a:solidFill>
                  <a:srgbClr val="002060"/>
                </a:solidFill>
              </a:rPr>
              <a:t>print(words)  # Output: ['Hello,', 'how', 'are', 'you', 'today?']</a:t>
            </a:r>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rPr lang="en-GB">
                <a:solidFill>
                  <a:srgbClr val="002060"/>
                </a:solidFill>
              </a:rPr>
              <a:t>message2 = "I am Atanu $ I'm taking your class"</a:t>
            </a:r>
            <a:endParaRPr/>
          </a:p>
          <a:p>
            <a:pPr indent="0" lvl="0" marL="0" rtl="0" algn="l">
              <a:spcBef>
                <a:spcPts val="1000"/>
              </a:spcBef>
              <a:spcAft>
                <a:spcPts val="0"/>
              </a:spcAft>
              <a:buSzPct val="100000"/>
              <a:buNone/>
            </a:pPr>
            <a:r>
              <a:rPr lang="en-GB">
                <a:solidFill>
                  <a:srgbClr val="002060"/>
                </a:solidFill>
              </a:rPr>
              <a:t>words = message2.split("$")</a:t>
            </a:r>
            <a:endParaRPr/>
          </a:p>
          <a:p>
            <a:pPr indent="0" lvl="0" marL="0" rtl="0" algn="l">
              <a:spcBef>
                <a:spcPts val="1000"/>
              </a:spcBef>
              <a:spcAft>
                <a:spcPts val="0"/>
              </a:spcAft>
              <a:buSzPct val="100000"/>
              <a:buNone/>
            </a:pPr>
            <a:r>
              <a:rPr lang="en-GB">
                <a:solidFill>
                  <a:srgbClr val="002060"/>
                </a:solidFill>
              </a:rPr>
              <a:t>print(words)  # Output: ['Hello,', 'how', 'are', 'you', 'today?']</a:t>
            </a:r>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rPr lang="en-GB">
                <a:solidFill>
                  <a:srgbClr val="002060"/>
                </a:solidFill>
              </a:rPr>
              <a:t># Join the words back into a string with underscores</a:t>
            </a:r>
            <a:endParaRPr/>
          </a:p>
          <a:p>
            <a:pPr indent="0" lvl="0" marL="0" rtl="0" algn="l">
              <a:spcBef>
                <a:spcPts val="1000"/>
              </a:spcBef>
              <a:spcAft>
                <a:spcPts val="0"/>
              </a:spcAft>
              <a:buSzPct val="100000"/>
              <a:buNone/>
            </a:pPr>
            <a:r>
              <a:rPr lang="en-GB">
                <a:solidFill>
                  <a:srgbClr val="002060"/>
                </a:solidFill>
              </a:rPr>
              <a:t>joined_message = "_".join(words)</a:t>
            </a:r>
            <a:endParaRPr/>
          </a:p>
          <a:p>
            <a:pPr indent="0" lvl="0" marL="0" rtl="0" algn="l">
              <a:spcBef>
                <a:spcPts val="1000"/>
              </a:spcBef>
              <a:spcAft>
                <a:spcPts val="0"/>
              </a:spcAft>
              <a:buSzPct val="100000"/>
              <a:buNone/>
            </a:pPr>
            <a:r>
              <a:rPr lang="en-GB">
                <a:solidFill>
                  <a:srgbClr val="002060"/>
                </a:solidFill>
              </a:rPr>
              <a:t>print(joined_message)  # Output: Hello,_how,_are,_you,_today?</a:t>
            </a:r>
            <a:endParaRPr>
              <a:solidFill>
                <a:srgbClr val="002060"/>
              </a:solidFill>
            </a:endParaRPr>
          </a:p>
        </p:txBody>
      </p:sp>
      <p:sp>
        <p:nvSpPr>
          <p:cNvPr id="306" name="Google Shape;306;p35"/>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07" name="Google Shape;307;p3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String Replacement</a:t>
            </a:r>
            <a:endParaRPr/>
          </a:p>
        </p:txBody>
      </p:sp>
      <p:sp>
        <p:nvSpPr>
          <p:cNvPr id="313" name="Google Shape;313;p36"/>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GB">
                <a:solidFill>
                  <a:srgbClr val="002060"/>
                </a:solidFill>
              </a:rPr>
              <a:t>message = "Hi, this is a test string."</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 Replace all occurrences of "is" with "was"</a:t>
            </a:r>
            <a:endParaRPr/>
          </a:p>
          <a:p>
            <a:pPr indent="0" lvl="0" marL="0" rtl="0" algn="l">
              <a:spcBef>
                <a:spcPts val="1000"/>
              </a:spcBef>
              <a:spcAft>
                <a:spcPts val="0"/>
              </a:spcAft>
              <a:buSzPts val="2000"/>
              <a:buNone/>
            </a:pPr>
            <a:r>
              <a:rPr lang="en-GB">
                <a:solidFill>
                  <a:srgbClr val="002060"/>
                </a:solidFill>
              </a:rPr>
              <a:t>replaced_message = message.replace("is", "was")</a:t>
            </a:r>
            <a:endParaRPr/>
          </a:p>
          <a:p>
            <a:pPr indent="0" lvl="0" marL="0" rtl="0" algn="l">
              <a:spcBef>
                <a:spcPts val="1000"/>
              </a:spcBef>
              <a:spcAft>
                <a:spcPts val="0"/>
              </a:spcAft>
              <a:buSzPts val="2000"/>
              <a:buNone/>
            </a:pPr>
            <a:r>
              <a:rPr lang="en-GB">
                <a:solidFill>
                  <a:srgbClr val="002060"/>
                </a:solidFill>
              </a:rPr>
              <a:t>print(replaced_message)  # Output: Hi, this was a test string.</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 Replace only the first occurrence</a:t>
            </a:r>
            <a:endParaRPr/>
          </a:p>
          <a:p>
            <a:pPr indent="0" lvl="0" marL="0" rtl="0" algn="l">
              <a:spcBef>
                <a:spcPts val="1000"/>
              </a:spcBef>
              <a:spcAft>
                <a:spcPts val="0"/>
              </a:spcAft>
              <a:buSzPts val="2000"/>
              <a:buNone/>
            </a:pPr>
            <a:r>
              <a:rPr lang="en-GB">
                <a:solidFill>
                  <a:srgbClr val="002060"/>
                </a:solidFill>
              </a:rPr>
              <a:t>replaced_message = message.replace("is", "was", 1)</a:t>
            </a:r>
            <a:endParaRPr/>
          </a:p>
          <a:p>
            <a:pPr indent="0" lvl="0" marL="0" rtl="0" algn="l">
              <a:spcBef>
                <a:spcPts val="1000"/>
              </a:spcBef>
              <a:spcAft>
                <a:spcPts val="0"/>
              </a:spcAft>
              <a:buSzPts val="2000"/>
              <a:buNone/>
            </a:pPr>
            <a:r>
              <a:rPr lang="en-GB">
                <a:solidFill>
                  <a:srgbClr val="002060"/>
                </a:solidFill>
              </a:rPr>
              <a:t>print(replaced_message)  # Output: Hi, this was a test string.</a:t>
            </a:r>
            <a:endParaRPr/>
          </a:p>
          <a:p>
            <a:pPr indent="0" lvl="0" marL="0" rtl="0" algn="l">
              <a:spcBef>
                <a:spcPts val="1000"/>
              </a:spcBef>
              <a:spcAft>
                <a:spcPts val="0"/>
              </a:spcAft>
              <a:buSzPts val="2000"/>
              <a:buNone/>
            </a:pPr>
            <a:r>
              <a:t/>
            </a:r>
            <a:endParaRPr>
              <a:solidFill>
                <a:srgbClr val="002060"/>
              </a:solidFill>
            </a:endParaRPr>
          </a:p>
        </p:txBody>
      </p:sp>
      <p:sp>
        <p:nvSpPr>
          <p:cNvPr id="314" name="Google Shape;314;p36"/>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15" name="Google Shape;315;p3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Learning Objectives Today</a:t>
            </a:r>
            <a:endParaRPr/>
          </a:p>
        </p:txBody>
      </p:sp>
      <p:sp>
        <p:nvSpPr>
          <p:cNvPr id="172" name="Google Shape;172;p19"/>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GB"/>
              <a:t>Python Variables</a:t>
            </a:r>
            <a:endParaRPr/>
          </a:p>
          <a:p>
            <a:pPr indent="-342900" lvl="0" marL="342900" rtl="0" algn="l">
              <a:spcBef>
                <a:spcPts val="1000"/>
              </a:spcBef>
              <a:spcAft>
                <a:spcPts val="0"/>
              </a:spcAft>
              <a:buSzPts val="2000"/>
              <a:buChar char="🠶"/>
            </a:pPr>
            <a:r>
              <a:rPr lang="en-GB"/>
              <a:t>Data Types</a:t>
            </a:r>
            <a:endParaRPr/>
          </a:p>
          <a:p>
            <a:pPr indent="-342900" lvl="0" marL="342900" rtl="0" algn="l">
              <a:spcBef>
                <a:spcPts val="1000"/>
              </a:spcBef>
              <a:spcAft>
                <a:spcPts val="0"/>
              </a:spcAft>
              <a:buSzPts val="2000"/>
              <a:buChar char="🠶"/>
            </a:pPr>
            <a:r>
              <a:rPr lang="en-GB"/>
              <a:t>String</a:t>
            </a:r>
            <a:endParaRPr/>
          </a:p>
          <a:p>
            <a:pPr indent="-342900" lvl="0" marL="342900" rtl="0" algn="l">
              <a:spcBef>
                <a:spcPts val="1000"/>
              </a:spcBef>
              <a:spcAft>
                <a:spcPts val="0"/>
              </a:spcAft>
              <a:buSzPts val="2000"/>
              <a:buChar char="🠶"/>
            </a:pPr>
            <a:r>
              <a:rPr lang="en-GB"/>
              <a:t>Casting</a:t>
            </a:r>
            <a:endParaRPr/>
          </a:p>
          <a:p>
            <a:pPr indent="-342900" lvl="0" marL="342900" rtl="0" algn="l">
              <a:spcBef>
                <a:spcPts val="1000"/>
              </a:spcBef>
              <a:spcAft>
                <a:spcPts val="0"/>
              </a:spcAft>
              <a:buSzPts val="2000"/>
              <a:buChar char="🠶"/>
            </a:pPr>
            <a:r>
              <a:rPr lang="en-GB"/>
              <a:t>List</a:t>
            </a:r>
            <a:endParaRPr/>
          </a:p>
          <a:p>
            <a:pPr indent="-342900" lvl="0" marL="342900" rtl="0" algn="l">
              <a:spcBef>
                <a:spcPts val="1000"/>
              </a:spcBef>
              <a:spcAft>
                <a:spcPts val="0"/>
              </a:spcAft>
              <a:buSzPts val="2000"/>
              <a:buChar char="🠶"/>
            </a:pPr>
            <a:r>
              <a:rPr lang="en-GB"/>
              <a:t>Tuple</a:t>
            </a:r>
            <a:endParaRPr/>
          </a:p>
          <a:p>
            <a:pPr indent="-342900" lvl="0" marL="342900" rtl="0" algn="l">
              <a:spcBef>
                <a:spcPts val="1000"/>
              </a:spcBef>
              <a:spcAft>
                <a:spcPts val="0"/>
              </a:spcAft>
              <a:buSzPts val="2000"/>
              <a:buChar char="🠶"/>
            </a:pPr>
            <a:r>
              <a:rPr lang="en-GB"/>
              <a:t>Dictionary</a:t>
            </a:r>
            <a:endParaRPr/>
          </a:p>
          <a:p>
            <a:pPr indent="-342900" lvl="0" marL="342900" rtl="0" algn="l">
              <a:spcBef>
                <a:spcPts val="1000"/>
              </a:spcBef>
              <a:spcAft>
                <a:spcPts val="0"/>
              </a:spcAft>
              <a:buSzPts val="2000"/>
              <a:buChar char="🠶"/>
            </a:pPr>
            <a:r>
              <a:rPr lang="en-GB"/>
              <a:t>Operators</a:t>
            </a:r>
            <a:endParaRPr/>
          </a:p>
        </p:txBody>
      </p:sp>
      <p:sp>
        <p:nvSpPr>
          <p:cNvPr id="173" name="Google Shape;173;p19"/>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174" name="Google Shape;174;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Try Out</a:t>
            </a:r>
            <a:endParaRPr/>
          </a:p>
        </p:txBody>
      </p:sp>
      <p:sp>
        <p:nvSpPr>
          <p:cNvPr id="321" name="Google Shape;321;p37"/>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100000"/>
              <a:buChar char="🠶"/>
            </a:pPr>
            <a:r>
              <a:rPr lang="en-GB">
                <a:solidFill>
                  <a:srgbClr val="C00000"/>
                </a:solidFill>
                <a:latin typeface="Times New Roman"/>
                <a:ea typeface="Times New Roman"/>
                <a:cs typeface="Times New Roman"/>
                <a:sym typeface="Times New Roman"/>
              </a:rPr>
              <a:t>You are given a list of strings representing words. Your task is to write a Python program that performs the following operations:</a:t>
            </a:r>
            <a:endParaRPr/>
          </a:p>
          <a:p>
            <a:pPr indent="-342900" lvl="0" marL="342900" rtl="0" algn="l">
              <a:spcBef>
                <a:spcPts val="1000"/>
              </a:spcBef>
              <a:spcAft>
                <a:spcPts val="0"/>
              </a:spcAft>
              <a:buSzPct val="100000"/>
              <a:buChar char="🠶"/>
            </a:pPr>
            <a:r>
              <a:rPr lang="en-GB">
                <a:solidFill>
                  <a:srgbClr val="C00000"/>
                </a:solidFill>
                <a:latin typeface="Times New Roman"/>
                <a:ea typeface="Times New Roman"/>
                <a:cs typeface="Times New Roman"/>
                <a:sym typeface="Times New Roman"/>
              </a:rPr>
              <a:t>Join all the words in the list into a single string, separated by a specific delimiter.</a:t>
            </a:r>
            <a:endParaRPr/>
          </a:p>
          <a:p>
            <a:pPr indent="-342900" lvl="0" marL="342900" rtl="0" algn="l">
              <a:spcBef>
                <a:spcPts val="1000"/>
              </a:spcBef>
              <a:spcAft>
                <a:spcPts val="0"/>
              </a:spcAft>
              <a:buSzPct val="100000"/>
              <a:buChar char="🠶"/>
            </a:pPr>
            <a:r>
              <a:rPr lang="en-GB">
                <a:solidFill>
                  <a:srgbClr val="C00000"/>
                </a:solidFill>
                <a:latin typeface="Times New Roman"/>
                <a:ea typeface="Times New Roman"/>
                <a:cs typeface="Times New Roman"/>
                <a:sym typeface="Times New Roman"/>
              </a:rPr>
              <a:t>Split the resulting string back into individual words using the same delimiter.</a:t>
            </a:r>
            <a:endParaRPr/>
          </a:p>
          <a:p>
            <a:pPr indent="-342900" lvl="0" marL="342900" rtl="0" algn="l">
              <a:spcBef>
                <a:spcPts val="1000"/>
              </a:spcBef>
              <a:spcAft>
                <a:spcPts val="0"/>
              </a:spcAft>
              <a:buSzPct val="100000"/>
              <a:buChar char="🠶"/>
            </a:pPr>
            <a:r>
              <a:rPr lang="en-GB">
                <a:solidFill>
                  <a:srgbClr val="C00000"/>
                </a:solidFill>
                <a:latin typeface="Times New Roman"/>
                <a:ea typeface="Times New Roman"/>
                <a:cs typeface="Times New Roman"/>
                <a:sym typeface="Times New Roman"/>
              </a:rPr>
              <a:t>Write a Python function join_split_words(words_list, delimiter) that takes a list of words and a delimiter as input and returns the list of words obtained after joining and splitting the original list.</a:t>
            </a:r>
            <a:endParaRPr/>
          </a:p>
          <a:p>
            <a:pPr indent="-285750" lvl="1" marL="742950" rtl="0" algn="l">
              <a:spcBef>
                <a:spcPts val="1000"/>
              </a:spcBef>
              <a:spcAft>
                <a:spcPts val="0"/>
              </a:spcAft>
              <a:buSzPct val="100000"/>
              <a:buChar char="🠶"/>
            </a:pPr>
            <a:r>
              <a:rPr lang="en-GB">
                <a:solidFill>
                  <a:srgbClr val="C00000"/>
                </a:solidFill>
                <a:latin typeface="Times New Roman"/>
                <a:ea typeface="Times New Roman"/>
                <a:cs typeface="Times New Roman"/>
                <a:sym typeface="Times New Roman"/>
              </a:rPr>
              <a:t>Input:</a:t>
            </a:r>
            <a:endParaRPr/>
          </a:p>
          <a:p>
            <a:pPr indent="-228600" lvl="2" marL="1143000" rtl="0" algn="l">
              <a:spcBef>
                <a:spcPts val="1000"/>
              </a:spcBef>
              <a:spcAft>
                <a:spcPts val="0"/>
              </a:spcAft>
              <a:buSzPct val="100000"/>
              <a:buChar char="🠶"/>
            </a:pPr>
            <a:r>
              <a:rPr lang="en-GB">
                <a:solidFill>
                  <a:srgbClr val="C00000"/>
                </a:solidFill>
                <a:latin typeface="Times New Roman"/>
                <a:ea typeface="Times New Roman"/>
                <a:cs typeface="Times New Roman"/>
                <a:sym typeface="Times New Roman"/>
              </a:rPr>
              <a:t>words_list: A list of strings representing words (e.g., ["Hello", "World", "Python"])</a:t>
            </a:r>
            <a:endParaRPr/>
          </a:p>
          <a:p>
            <a:pPr indent="-228600" lvl="2" marL="1143000" rtl="0" algn="l">
              <a:spcBef>
                <a:spcPts val="1000"/>
              </a:spcBef>
              <a:spcAft>
                <a:spcPts val="0"/>
              </a:spcAft>
              <a:buSzPct val="100000"/>
              <a:buChar char="🠶"/>
            </a:pPr>
            <a:r>
              <a:rPr lang="en-GB">
                <a:solidFill>
                  <a:srgbClr val="C00000"/>
                </a:solidFill>
                <a:latin typeface="Times New Roman"/>
                <a:ea typeface="Times New Roman"/>
                <a:cs typeface="Times New Roman"/>
                <a:sym typeface="Times New Roman"/>
              </a:rPr>
              <a:t>delimiter: A string representing the delimiter to use for joining and splitting (e.g., ",")</a:t>
            </a:r>
            <a:endParaRPr/>
          </a:p>
          <a:p>
            <a:pPr indent="-285750" lvl="1" marL="742950" rtl="0" algn="l">
              <a:spcBef>
                <a:spcPts val="1000"/>
              </a:spcBef>
              <a:spcAft>
                <a:spcPts val="0"/>
              </a:spcAft>
              <a:buSzPct val="100000"/>
              <a:buChar char="🠶"/>
            </a:pPr>
            <a:r>
              <a:rPr lang="en-GB">
                <a:solidFill>
                  <a:srgbClr val="C00000"/>
                </a:solidFill>
                <a:latin typeface="Times New Roman"/>
                <a:ea typeface="Times New Roman"/>
                <a:cs typeface="Times New Roman"/>
                <a:sym typeface="Times New Roman"/>
              </a:rPr>
              <a:t>Output:</a:t>
            </a:r>
            <a:endParaRPr/>
          </a:p>
          <a:p>
            <a:pPr indent="-228600" lvl="2" marL="1143000" rtl="0" algn="l">
              <a:spcBef>
                <a:spcPts val="1000"/>
              </a:spcBef>
              <a:spcAft>
                <a:spcPts val="0"/>
              </a:spcAft>
              <a:buSzPct val="100000"/>
              <a:buChar char="🠶"/>
            </a:pPr>
            <a:r>
              <a:rPr lang="en-GB">
                <a:solidFill>
                  <a:srgbClr val="C00000"/>
                </a:solidFill>
                <a:latin typeface="Times New Roman"/>
                <a:ea typeface="Times New Roman"/>
                <a:cs typeface="Times New Roman"/>
                <a:sym typeface="Times New Roman"/>
              </a:rPr>
              <a:t>A list of strings obtained after joining and splitting the original list using the specified delimiter.</a:t>
            </a:r>
            <a:endParaRPr>
              <a:solidFill>
                <a:srgbClr val="C00000"/>
              </a:solidFill>
              <a:latin typeface="Times New Roman"/>
              <a:ea typeface="Times New Roman"/>
              <a:cs typeface="Times New Roman"/>
              <a:sym typeface="Times New Roman"/>
            </a:endParaRPr>
          </a:p>
        </p:txBody>
      </p:sp>
      <p:sp>
        <p:nvSpPr>
          <p:cNvPr id="322" name="Google Shape;322;p37"/>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23" name="Google Shape;323;p3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Try Out</a:t>
            </a:r>
            <a:endParaRPr/>
          </a:p>
        </p:txBody>
      </p:sp>
      <p:sp>
        <p:nvSpPr>
          <p:cNvPr id="329" name="Google Shape;329;p38"/>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000"/>
              <a:buChar char="🠶"/>
            </a:pPr>
            <a:r>
              <a:rPr lang="en-GB">
                <a:solidFill>
                  <a:srgbClr val="C00000"/>
                </a:solidFill>
              </a:rPr>
              <a:t>Example</a:t>
            </a:r>
            <a:endParaRPr/>
          </a:p>
          <a:p>
            <a:pPr indent="0" lvl="0" marL="0" rtl="0" algn="l">
              <a:spcBef>
                <a:spcPts val="1000"/>
              </a:spcBef>
              <a:spcAft>
                <a:spcPts val="0"/>
              </a:spcAft>
              <a:buSzPts val="2000"/>
              <a:buNone/>
            </a:pPr>
            <a:r>
              <a:rPr lang="en-GB">
                <a:solidFill>
                  <a:srgbClr val="C00000"/>
                </a:solidFill>
              </a:rPr>
              <a:t>words_list = ["Hello", "World", "Python"] </a:t>
            </a:r>
            <a:endParaRPr/>
          </a:p>
          <a:p>
            <a:pPr indent="0" lvl="0" marL="0" rtl="0" algn="l">
              <a:spcBef>
                <a:spcPts val="1000"/>
              </a:spcBef>
              <a:spcAft>
                <a:spcPts val="0"/>
              </a:spcAft>
              <a:buSzPts val="2000"/>
              <a:buNone/>
            </a:pPr>
            <a:r>
              <a:rPr lang="en-GB">
                <a:solidFill>
                  <a:srgbClr val="C00000"/>
                </a:solidFill>
              </a:rPr>
              <a:t>delimiter = "," </a:t>
            </a:r>
            <a:endParaRPr/>
          </a:p>
          <a:p>
            <a:pPr indent="0" lvl="0" marL="0" rtl="0" algn="l">
              <a:spcBef>
                <a:spcPts val="1000"/>
              </a:spcBef>
              <a:spcAft>
                <a:spcPts val="0"/>
              </a:spcAft>
              <a:buSzPts val="2000"/>
              <a:buNone/>
            </a:pPr>
            <a:r>
              <a:rPr lang="en-GB">
                <a:solidFill>
                  <a:srgbClr val="C00000"/>
                </a:solidFill>
              </a:rPr>
              <a:t>result = join_split_words(words_list, delimiter) </a:t>
            </a:r>
            <a:endParaRPr/>
          </a:p>
          <a:p>
            <a:pPr indent="0" lvl="0" marL="0" rtl="0" algn="l">
              <a:spcBef>
                <a:spcPts val="1000"/>
              </a:spcBef>
              <a:spcAft>
                <a:spcPts val="0"/>
              </a:spcAft>
              <a:buSzPts val="2000"/>
              <a:buNone/>
            </a:pPr>
            <a:r>
              <a:rPr lang="en-GB">
                <a:solidFill>
                  <a:srgbClr val="C00000"/>
                </a:solidFill>
              </a:rPr>
              <a:t>print(result)</a:t>
            </a:r>
            <a:endParaRPr/>
          </a:p>
          <a:p>
            <a:pPr indent="0" lvl="0" marL="0" rtl="0" algn="l">
              <a:spcBef>
                <a:spcPts val="1000"/>
              </a:spcBef>
              <a:spcAft>
                <a:spcPts val="0"/>
              </a:spcAft>
              <a:buSzPts val="2000"/>
              <a:buNone/>
            </a:pPr>
            <a:r>
              <a:t/>
            </a:r>
            <a:endParaRPr>
              <a:solidFill>
                <a:srgbClr val="C00000"/>
              </a:solidFill>
            </a:endParaRPr>
          </a:p>
          <a:p>
            <a:pPr indent="0" lvl="0" marL="0" rtl="0" algn="l">
              <a:spcBef>
                <a:spcPts val="1000"/>
              </a:spcBef>
              <a:spcAft>
                <a:spcPts val="0"/>
              </a:spcAft>
              <a:buSzPts val="2000"/>
              <a:buNone/>
            </a:pPr>
            <a:r>
              <a:rPr lang="en-GB">
                <a:solidFill>
                  <a:srgbClr val="C00000"/>
                </a:solidFill>
              </a:rPr>
              <a:t>Expected Output:</a:t>
            </a:r>
            <a:endParaRPr/>
          </a:p>
          <a:p>
            <a:pPr indent="0" lvl="0" marL="0" rtl="0" algn="l">
              <a:spcBef>
                <a:spcPts val="1000"/>
              </a:spcBef>
              <a:spcAft>
                <a:spcPts val="0"/>
              </a:spcAft>
              <a:buSzPts val="2000"/>
              <a:buNone/>
            </a:pPr>
            <a:r>
              <a:rPr lang="en-GB">
                <a:solidFill>
                  <a:srgbClr val="C00000"/>
                </a:solidFill>
              </a:rPr>
              <a:t>['Hello', 'World', 'Python’]</a:t>
            </a:r>
            <a:endParaRPr/>
          </a:p>
          <a:p>
            <a:pPr indent="0" lvl="0" marL="0" rtl="0" algn="l">
              <a:spcBef>
                <a:spcPts val="1000"/>
              </a:spcBef>
              <a:spcAft>
                <a:spcPts val="0"/>
              </a:spcAft>
              <a:buSzPts val="2000"/>
              <a:buNone/>
            </a:pPr>
            <a:r>
              <a:t/>
            </a:r>
            <a:endParaRPr>
              <a:solidFill>
                <a:srgbClr val="C00000"/>
              </a:solidFill>
            </a:endParaRPr>
          </a:p>
          <a:p>
            <a:pPr indent="0" lvl="0" marL="0" rtl="0" algn="l">
              <a:spcBef>
                <a:spcPts val="1000"/>
              </a:spcBef>
              <a:spcAft>
                <a:spcPts val="0"/>
              </a:spcAft>
              <a:buSzPts val="2000"/>
              <a:buNone/>
            </a:pPr>
            <a:r>
              <a:rPr lang="en-GB">
                <a:solidFill>
                  <a:srgbClr val="C00000"/>
                </a:solidFill>
              </a:rPr>
              <a:t>Lets t</a:t>
            </a:r>
            <a:endParaRPr/>
          </a:p>
          <a:p>
            <a:pPr indent="0" lvl="0" marL="0" rtl="0" algn="l">
              <a:spcBef>
                <a:spcPts val="1000"/>
              </a:spcBef>
              <a:spcAft>
                <a:spcPts val="0"/>
              </a:spcAft>
              <a:buSzPts val="2000"/>
              <a:buNone/>
            </a:pPr>
            <a:r>
              <a:rPr lang="en-GB">
                <a:solidFill>
                  <a:srgbClr val="C00000"/>
                </a:solidFill>
              </a:rPr>
              <a:t>okay lets try formating Hello, can you see World ry formatted output????????????</a:t>
            </a:r>
            <a:endParaRPr>
              <a:solidFill>
                <a:srgbClr val="C00000"/>
              </a:solidFill>
            </a:endParaRPr>
          </a:p>
        </p:txBody>
      </p:sp>
      <p:sp>
        <p:nvSpPr>
          <p:cNvPr id="330" name="Google Shape;330;p38"/>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31" name="Google Shape;331;p3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Lists vs Array in Python</a:t>
            </a:r>
            <a:endParaRPr/>
          </a:p>
        </p:txBody>
      </p:sp>
      <p:sp>
        <p:nvSpPr>
          <p:cNvPr id="337" name="Google Shape;337;p39"/>
          <p:cNvSpPr txBox="1"/>
          <p:nvPr>
            <p:ph idx="1" type="body"/>
          </p:nvPr>
        </p:nvSpPr>
        <p:spPr>
          <a:xfrm>
            <a:off x="1847580" y="1152907"/>
            <a:ext cx="9657032" cy="52511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00"/>
              <a:buChar char="🠶"/>
            </a:pPr>
            <a:r>
              <a:rPr lang="en-GB" sz="2200"/>
              <a:t>The main differences are:</a:t>
            </a:r>
            <a:endParaRPr/>
          </a:p>
          <a:p>
            <a:pPr indent="-285750" lvl="1" marL="742950" rtl="0" algn="l">
              <a:spcBef>
                <a:spcPts val="1000"/>
              </a:spcBef>
              <a:spcAft>
                <a:spcPts val="0"/>
              </a:spcAft>
              <a:buSzPts val="2200"/>
              <a:buChar char="🠶"/>
            </a:pPr>
            <a:r>
              <a:rPr lang="en-GB" sz="2200"/>
              <a:t>Arrays can only store elements of the same data type, while lists can store mixed data types.</a:t>
            </a:r>
            <a:endParaRPr/>
          </a:p>
          <a:p>
            <a:pPr indent="-285750" lvl="1" marL="742950" rtl="0" algn="l">
              <a:spcBef>
                <a:spcPts val="1000"/>
              </a:spcBef>
              <a:spcAft>
                <a:spcPts val="0"/>
              </a:spcAft>
              <a:buSzPts val="2200"/>
              <a:buChar char="🠶"/>
            </a:pPr>
            <a:r>
              <a:rPr lang="en-GB" sz="2200"/>
              <a:t>Arrays are more memory-efficient and faster for numerical operations, while lists consume more memory but are more flexible.</a:t>
            </a:r>
            <a:endParaRPr/>
          </a:p>
          <a:p>
            <a:pPr indent="-285750" lvl="1" marL="742950" rtl="0" algn="l">
              <a:spcBef>
                <a:spcPts val="1000"/>
              </a:spcBef>
              <a:spcAft>
                <a:spcPts val="0"/>
              </a:spcAft>
              <a:buSzPts val="2200"/>
              <a:buChar char="🠶"/>
            </a:pPr>
            <a:r>
              <a:rPr lang="en-GB" sz="2200"/>
              <a:t>Arrays require explicitly importing the array module, while lists are a built-in data structure in Python.</a:t>
            </a:r>
            <a:endParaRPr/>
          </a:p>
          <a:p>
            <a:pPr indent="-285750" lvl="1" marL="742950" rtl="0" algn="l">
              <a:spcBef>
                <a:spcPts val="1000"/>
              </a:spcBef>
              <a:spcAft>
                <a:spcPts val="0"/>
              </a:spcAft>
              <a:buSzPts val="2200"/>
              <a:buChar char="🠶"/>
            </a:pPr>
            <a:r>
              <a:rPr lang="en-GB" sz="2200"/>
              <a:t>Arrays have limited functionality compared to the extensive list of built-in methods available for lists.</a:t>
            </a:r>
            <a:endParaRPr/>
          </a:p>
          <a:p>
            <a:pPr indent="-285750" lvl="1" marL="742950" rtl="0" algn="l">
              <a:spcBef>
                <a:spcPts val="1000"/>
              </a:spcBef>
              <a:spcAft>
                <a:spcPts val="0"/>
              </a:spcAft>
              <a:buSzPts val="2200"/>
              <a:buChar char="🠶"/>
            </a:pPr>
            <a:r>
              <a:rPr lang="en-GB" sz="2200"/>
              <a:t>Modifying the size of an array is more difficult than modifying a list, which can be done dynamically.</a:t>
            </a:r>
            <a:endParaRPr sz="2200"/>
          </a:p>
        </p:txBody>
      </p:sp>
      <p:sp>
        <p:nvSpPr>
          <p:cNvPr id="338" name="Google Shape;338;p39"/>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39" name="Google Shape;339;p3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Lists vs Array in Python</a:t>
            </a:r>
            <a:endParaRPr/>
          </a:p>
        </p:txBody>
      </p:sp>
      <p:sp>
        <p:nvSpPr>
          <p:cNvPr id="345" name="Google Shape;345;p40"/>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000"/>
              <a:buChar char="🠶"/>
            </a:pPr>
            <a:r>
              <a:rPr b="1" i="0" lang="en-GB" u="none" strike="noStrike">
                <a:solidFill>
                  <a:srgbClr val="000000"/>
                </a:solidFill>
              </a:rPr>
              <a:t>Choosing Between Lists and Arrays:</a:t>
            </a:r>
            <a:endParaRPr b="0" i="0" u="none" strike="noStrike">
              <a:solidFill>
                <a:srgbClr val="000000"/>
              </a:solidFill>
            </a:endParaRPr>
          </a:p>
          <a:p>
            <a:pPr indent="-342900" lvl="0" marL="342900" rtl="0" algn="l">
              <a:spcBef>
                <a:spcPts val="1000"/>
              </a:spcBef>
              <a:spcAft>
                <a:spcPts val="0"/>
              </a:spcAft>
              <a:buSzPts val="2000"/>
              <a:buFont typeface="Arial"/>
              <a:buChar char="•"/>
            </a:pPr>
            <a:r>
              <a:rPr b="1" i="0" lang="en-GB" u="none" strike="noStrike">
                <a:solidFill>
                  <a:srgbClr val="000000"/>
                </a:solidFill>
              </a:rPr>
              <a:t>General purpose collection:</a:t>
            </a:r>
            <a:r>
              <a:rPr b="0" i="0" lang="en-GB" u="none" strike="noStrike">
                <a:solidFill>
                  <a:srgbClr val="000000"/>
                </a:solidFill>
              </a:rPr>
              <a:t> Use lists for general-purpose data storage where you might have different data types and need flexibility in adding, removing, or modifying elements.</a:t>
            </a:r>
            <a:endParaRPr/>
          </a:p>
          <a:p>
            <a:pPr indent="-342900" lvl="0" marL="342900" rtl="0" algn="l">
              <a:spcBef>
                <a:spcPts val="1000"/>
              </a:spcBef>
              <a:spcAft>
                <a:spcPts val="0"/>
              </a:spcAft>
              <a:buSzPts val="2000"/>
              <a:buFont typeface="Arial"/>
              <a:buChar char="•"/>
            </a:pPr>
            <a:r>
              <a:rPr b="1" i="0" lang="en-GB" u="none" strike="noStrike">
                <a:solidFill>
                  <a:srgbClr val="000000"/>
                </a:solidFill>
              </a:rPr>
              <a:t>Numerical computations:</a:t>
            </a:r>
            <a:r>
              <a:rPr b="0" i="0" lang="en-GB" u="none" strike="noStrike">
                <a:solidFill>
                  <a:srgbClr val="000000"/>
                </a:solidFill>
              </a:rPr>
              <a:t> If you're working with large amounts of numerical data and need efficient operations, consider using arrays from NumPy. NumPy arrays offer a powerful set of functions for numerical computations and vectorized operations.</a:t>
            </a:r>
            <a:endParaRPr/>
          </a:p>
          <a:p>
            <a:pPr indent="-342900" lvl="0" marL="342900" rtl="0" algn="l">
              <a:spcBef>
                <a:spcPts val="1000"/>
              </a:spcBef>
              <a:spcAft>
                <a:spcPts val="0"/>
              </a:spcAft>
              <a:buSzPts val="2000"/>
              <a:buChar char="🠶"/>
            </a:pPr>
            <a:r>
              <a:rPr b="1" i="0" lang="en-GB" u="none" strike="noStrike">
                <a:solidFill>
                  <a:srgbClr val="000000"/>
                </a:solidFill>
              </a:rPr>
              <a:t>Additional Considerations:</a:t>
            </a:r>
            <a:endParaRPr b="0" i="0" u="none" strike="noStrike">
              <a:solidFill>
                <a:srgbClr val="000000"/>
              </a:solidFill>
            </a:endParaRPr>
          </a:p>
          <a:p>
            <a:pPr indent="-342900" lvl="0" marL="342900" rtl="0" algn="l">
              <a:spcBef>
                <a:spcPts val="1000"/>
              </a:spcBef>
              <a:spcAft>
                <a:spcPts val="0"/>
              </a:spcAft>
              <a:buSzPts val="2000"/>
              <a:buFont typeface="Arial"/>
              <a:buChar char="•"/>
            </a:pPr>
            <a:r>
              <a:rPr b="0" i="0" lang="en-GB" u="none" strike="noStrike">
                <a:solidFill>
                  <a:srgbClr val="000000"/>
                </a:solidFill>
              </a:rPr>
              <a:t>For simple numerical arrays, the array module can be an option, but NumPy provides a richer set of features and optimizations.</a:t>
            </a:r>
            <a:endParaRPr/>
          </a:p>
          <a:p>
            <a:pPr indent="-342900" lvl="0" marL="342900" rtl="0" algn="l">
              <a:spcBef>
                <a:spcPts val="1000"/>
              </a:spcBef>
              <a:spcAft>
                <a:spcPts val="0"/>
              </a:spcAft>
              <a:buSzPts val="2000"/>
              <a:buFont typeface="Arial"/>
              <a:buChar char="•"/>
            </a:pPr>
            <a:r>
              <a:rPr b="0" i="0" lang="en-GB" u="none" strike="noStrike">
                <a:solidFill>
                  <a:srgbClr val="000000"/>
                </a:solidFill>
              </a:rPr>
              <a:t>If you don't need the performance benefits of arrays for numerical data, lists are generally more convenient due to their built-in nature and flexibility.</a:t>
            </a:r>
            <a:endParaRPr/>
          </a:p>
          <a:p>
            <a:pPr indent="-215900" lvl="0" marL="342900" rtl="0" algn="l">
              <a:spcBef>
                <a:spcPts val="1000"/>
              </a:spcBef>
              <a:spcAft>
                <a:spcPts val="0"/>
              </a:spcAft>
              <a:buSzPts val="2000"/>
              <a:buNone/>
            </a:pPr>
            <a:r>
              <a:t/>
            </a:r>
            <a:endParaRPr/>
          </a:p>
        </p:txBody>
      </p:sp>
      <p:sp>
        <p:nvSpPr>
          <p:cNvPr id="346" name="Google Shape;346;p40"/>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47" name="Google Shape;347;p4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1"/>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a:t>
            </a:r>
            <a:endParaRPr/>
          </a:p>
        </p:txBody>
      </p:sp>
      <p:sp>
        <p:nvSpPr>
          <p:cNvPr id="353" name="Google Shape;353;p41"/>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GB"/>
              <a:t>List is one of the built-in data types in Python. A Python list is a sequence of comma separated items, enclosed in square brackets [ ]. The items in a Python list need not be of the same data type.</a:t>
            </a:r>
            <a:endParaRPr/>
          </a:p>
          <a:p>
            <a:pPr indent="-215900" lvl="0" marL="34290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list1 = ["Rohan", "Physics", 21, 69.75]</a:t>
            </a:r>
            <a:endParaRPr/>
          </a:p>
          <a:p>
            <a:pPr indent="0" lvl="0" marL="0" rtl="0" algn="l">
              <a:spcBef>
                <a:spcPts val="1000"/>
              </a:spcBef>
              <a:spcAft>
                <a:spcPts val="0"/>
              </a:spcAft>
              <a:buSzPts val="2000"/>
              <a:buNone/>
            </a:pPr>
            <a:r>
              <a:rPr lang="en-GB">
                <a:solidFill>
                  <a:srgbClr val="002060"/>
                </a:solidFill>
              </a:rPr>
              <a:t>list2 = [1, 2, 3, 4, 5]</a:t>
            </a:r>
            <a:endParaRPr/>
          </a:p>
          <a:p>
            <a:pPr indent="0" lvl="0" marL="0" rtl="0" algn="l">
              <a:spcBef>
                <a:spcPts val="1000"/>
              </a:spcBef>
              <a:spcAft>
                <a:spcPts val="0"/>
              </a:spcAft>
              <a:buSzPts val="2000"/>
              <a:buNone/>
            </a:pPr>
            <a:r>
              <a:rPr lang="en-GB">
                <a:solidFill>
                  <a:srgbClr val="002060"/>
                </a:solidFill>
              </a:rPr>
              <a:t>list3 = ["a", "b", "c", "d"]</a:t>
            </a:r>
            <a:endParaRPr/>
          </a:p>
          <a:p>
            <a:pPr indent="0" lvl="0" marL="0" rtl="0" algn="l">
              <a:spcBef>
                <a:spcPts val="1000"/>
              </a:spcBef>
              <a:spcAft>
                <a:spcPts val="0"/>
              </a:spcAft>
              <a:buSzPts val="2000"/>
              <a:buNone/>
            </a:pPr>
            <a:r>
              <a:rPr lang="en-GB">
                <a:solidFill>
                  <a:srgbClr val="002060"/>
                </a:solidFill>
              </a:rPr>
              <a:t>list4 = [25.50, True, -55, 1+2j]</a:t>
            </a:r>
            <a:endParaRPr>
              <a:solidFill>
                <a:srgbClr val="002060"/>
              </a:solidFill>
            </a:endParaRPr>
          </a:p>
        </p:txBody>
      </p:sp>
      <p:sp>
        <p:nvSpPr>
          <p:cNvPr id="354" name="Google Shape;354;p41"/>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55" name="Google Shape;355;p4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a:t>
            </a:r>
            <a:endParaRPr/>
          </a:p>
        </p:txBody>
      </p:sp>
      <p:sp>
        <p:nvSpPr>
          <p:cNvPr id="361" name="Google Shape;361;p42"/>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lang="en-GB">
                <a:solidFill>
                  <a:srgbClr val="002060"/>
                </a:solidFill>
              </a:rPr>
              <a:t>#Access</a:t>
            </a:r>
            <a:endParaRPr/>
          </a:p>
          <a:p>
            <a:pPr indent="0" lvl="0" marL="0" rtl="0" algn="l">
              <a:spcBef>
                <a:spcPts val="1000"/>
              </a:spcBef>
              <a:spcAft>
                <a:spcPts val="0"/>
              </a:spcAft>
              <a:buSzPct val="100000"/>
              <a:buNone/>
            </a:pPr>
            <a:r>
              <a:rPr lang="en-GB">
                <a:solidFill>
                  <a:srgbClr val="002060"/>
                </a:solidFill>
              </a:rPr>
              <a:t>list1 = ['physics', 'chemistry', 1997, 2000];</a:t>
            </a:r>
            <a:endParaRPr/>
          </a:p>
          <a:p>
            <a:pPr indent="0" lvl="0" marL="0" rtl="0" algn="l">
              <a:spcBef>
                <a:spcPts val="1000"/>
              </a:spcBef>
              <a:spcAft>
                <a:spcPts val="0"/>
              </a:spcAft>
              <a:buSzPct val="100000"/>
              <a:buNone/>
            </a:pPr>
            <a:r>
              <a:rPr lang="en-GB">
                <a:solidFill>
                  <a:srgbClr val="002060"/>
                </a:solidFill>
              </a:rPr>
              <a:t>list2 = [1, 2, 3, 4, 5, 6, 7 ];</a:t>
            </a:r>
            <a:endParaRPr/>
          </a:p>
          <a:p>
            <a:pPr indent="0" lvl="0" marL="0" rtl="0" algn="l">
              <a:spcBef>
                <a:spcPts val="1000"/>
              </a:spcBef>
              <a:spcAft>
                <a:spcPts val="0"/>
              </a:spcAft>
              <a:buSzPct val="100000"/>
              <a:buNone/>
            </a:pPr>
            <a:r>
              <a:rPr lang="en-GB">
                <a:solidFill>
                  <a:srgbClr val="002060"/>
                </a:solidFill>
              </a:rPr>
              <a:t>print ("list1[0]: ", list1[0])</a:t>
            </a:r>
            <a:endParaRPr/>
          </a:p>
          <a:p>
            <a:pPr indent="0" lvl="0" marL="0" rtl="0" algn="l">
              <a:spcBef>
                <a:spcPts val="1000"/>
              </a:spcBef>
              <a:spcAft>
                <a:spcPts val="0"/>
              </a:spcAft>
              <a:buSzPct val="100000"/>
              <a:buNone/>
            </a:pPr>
            <a:r>
              <a:rPr lang="en-GB">
                <a:solidFill>
                  <a:srgbClr val="002060"/>
                </a:solidFill>
              </a:rPr>
              <a:t>print ("list2[1:5]: ", list2[1:5])</a:t>
            </a:r>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rPr lang="en-GB">
                <a:solidFill>
                  <a:srgbClr val="002060"/>
                </a:solidFill>
              </a:rPr>
              <a:t>#Update</a:t>
            </a:r>
            <a:endParaRPr/>
          </a:p>
          <a:p>
            <a:pPr indent="0" lvl="0" marL="0" rtl="0" algn="l">
              <a:spcBef>
                <a:spcPts val="1000"/>
              </a:spcBef>
              <a:spcAft>
                <a:spcPts val="0"/>
              </a:spcAft>
              <a:buSzPct val="100000"/>
              <a:buNone/>
            </a:pPr>
            <a:r>
              <a:rPr lang="en-GB">
                <a:solidFill>
                  <a:srgbClr val="002060"/>
                </a:solidFill>
              </a:rPr>
              <a:t>list = ['physics', 'chemistry', 1997, 2000];</a:t>
            </a:r>
            <a:endParaRPr/>
          </a:p>
          <a:p>
            <a:pPr indent="0" lvl="0" marL="0" rtl="0" algn="l">
              <a:spcBef>
                <a:spcPts val="1000"/>
              </a:spcBef>
              <a:spcAft>
                <a:spcPts val="0"/>
              </a:spcAft>
              <a:buSzPct val="100000"/>
              <a:buNone/>
            </a:pPr>
            <a:r>
              <a:rPr lang="en-GB">
                <a:solidFill>
                  <a:srgbClr val="002060"/>
                </a:solidFill>
              </a:rPr>
              <a:t>print ("Value available at index 2 : ")</a:t>
            </a:r>
            <a:endParaRPr/>
          </a:p>
          <a:p>
            <a:pPr indent="0" lvl="0" marL="0" rtl="0" algn="l">
              <a:spcBef>
                <a:spcPts val="1000"/>
              </a:spcBef>
              <a:spcAft>
                <a:spcPts val="0"/>
              </a:spcAft>
              <a:buSzPct val="100000"/>
              <a:buNone/>
            </a:pPr>
            <a:r>
              <a:rPr lang="en-GB">
                <a:solidFill>
                  <a:srgbClr val="002060"/>
                </a:solidFill>
              </a:rPr>
              <a:t>print (list[2])</a:t>
            </a:r>
            <a:endParaRPr/>
          </a:p>
          <a:p>
            <a:pPr indent="0" lvl="0" marL="0" rtl="0" algn="l">
              <a:spcBef>
                <a:spcPts val="1000"/>
              </a:spcBef>
              <a:spcAft>
                <a:spcPts val="0"/>
              </a:spcAft>
              <a:buSzPct val="100000"/>
              <a:buNone/>
            </a:pPr>
            <a:r>
              <a:rPr lang="en-GB">
                <a:solidFill>
                  <a:srgbClr val="002060"/>
                </a:solidFill>
              </a:rPr>
              <a:t>list[2] = 2001;</a:t>
            </a:r>
            <a:endParaRPr/>
          </a:p>
          <a:p>
            <a:pPr indent="0" lvl="0" marL="0" rtl="0" algn="l">
              <a:spcBef>
                <a:spcPts val="1000"/>
              </a:spcBef>
              <a:spcAft>
                <a:spcPts val="0"/>
              </a:spcAft>
              <a:buSzPct val="100000"/>
              <a:buNone/>
            </a:pPr>
            <a:r>
              <a:rPr lang="en-GB">
                <a:solidFill>
                  <a:srgbClr val="002060"/>
                </a:solidFill>
              </a:rPr>
              <a:t>print ("New value available at index 2 : ")</a:t>
            </a:r>
            <a:endParaRPr/>
          </a:p>
          <a:p>
            <a:pPr indent="0" lvl="0" marL="0" rtl="0" algn="l">
              <a:spcBef>
                <a:spcPts val="1000"/>
              </a:spcBef>
              <a:spcAft>
                <a:spcPts val="0"/>
              </a:spcAft>
              <a:buSzPct val="100000"/>
              <a:buNone/>
            </a:pPr>
            <a:r>
              <a:rPr lang="en-GB">
                <a:solidFill>
                  <a:srgbClr val="002060"/>
                </a:solidFill>
              </a:rPr>
              <a:t>print (list[2])</a:t>
            </a:r>
            <a:endParaRPr>
              <a:solidFill>
                <a:srgbClr val="002060"/>
              </a:solidFill>
            </a:endParaRPr>
          </a:p>
        </p:txBody>
      </p:sp>
      <p:sp>
        <p:nvSpPr>
          <p:cNvPr id="362" name="Google Shape;362;p42"/>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63" name="Google Shape;363;p4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a:t>
            </a:r>
            <a:endParaRPr/>
          </a:p>
        </p:txBody>
      </p:sp>
      <p:sp>
        <p:nvSpPr>
          <p:cNvPr id="369" name="Google Shape;369;p43"/>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GB"/>
              <a:t>#Delete</a:t>
            </a:r>
            <a:endParaRPr/>
          </a:p>
          <a:p>
            <a:pPr indent="0" lvl="0" marL="0" rtl="0" algn="l">
              <a:spcBef>
                <a:spcPts val="1000"/>
              </a:spcBef>
              <a:spcAft>
                <a:spcPts val="0"/>
              </a:spcAft>
              <a:buSzPts val="2000"/>
              <a:buNone/>
            </a:pPr>
            <a:r>
              <a:rPr lang="en-GB">
                <a:solidFill>
                  <a:srgbClr val="002060"/>
                </a:solidFill>
              </a:rPr>
              <a:t>list1 = ['physics', 'chemistry', 1997, 2000];</a:t>
            </a:r>
            <a:endParaRPr/>
          </a:p>
          <a:p>
            <a:pPr indent="0" lvl="0" marL="0" rtl="0" algn="l">
              <a:spcBef>
                <a:spcPts val="1000"/>
              </a:spcBef>
              <a:spcAft>
                <a:spcPts val="0"/>
              </a:spcAft>
              <a:buSzPts val="2000"/>
              <a:buNone/>
            </a:pPr>
            <a:r>
              <a:rPr lang="en-GB">
                <a:solidFill>
                  <a:srgbClr val="002060"/>
                </a:solidFill>
              </a:rPr>
              <a:t>print (list1)</a:t>
            </a:r>
            <a:endParaRPr/>
          </a:p>
          <a:p>
            <a:pPr indent="0" lvl="0" marL="0" rtl="0" algn="l">
              <a:spcBef>
                <a:spcPts val="1000"/>
              </a:spcBef>
              <a:spcAft>
                <a:spcPts val="0"/>
              </a:spcAft>
              <a:buSzPts val="2000"/>
              <a:buNone/>
            </a:pPr>
            <a:r>
              <a:rPr lang="en-GB">
                <a:solidFill>
                  <a:srgbClr val="002060"/>
                </a:solidFill>
              </a:rPr>
              <a:t>del list1[2];</a:t>
            </a:r>
            <a:endParaRPr/>
          </a:p>
          <a:p>
            <a:pPr indent="0" lvl="0" marL="0" rtl="0" algn="l">
              <a:spcBef>
                <a:spcPts val="1000"/>
              </a:spcBef>
              <a:spcAft>
                <a:spcPts val="0"/>
              </a:spcAft>
              <a:buSzPts val="2000"/>
              <a:buNone/>
            </a:pPr>
            <a:r>
              <a:rPr lang="en-GB">
                <a:solidFill>
                  <a:srgbClr val="002060"/>
                </a:solidFill>
              </a:rPr>
              <a:t>print ("After deleting value at index 2 : ")</a:t>
            </a:r>
            <a:endParaRPr/>
          </a:p>
          <a:p>
            <a:pPr indent="0" lvl="0" marL="0" rtl="0" algn="l">
              <a:spcBef>
                <a:spcPts val="1000"/>
              </a:spcBef>
              <a:spcAft>
                <a:spcPts val="0"/>
              </a:spcAft>
              <a:buSzPts val="2000"/>
              <a:buNone/>
            </a:pPr>
            <a:r>
              <a:rPr lang="en-GB">
                <a:solidFill>
                  <a:srgbClr val="002060"/>
                </a:solidFill>
              </a:rPr>
              <a:t>print (list1)</a:t>
            </a:r>
            <a:endParaRPr>
              <a:solidFill>
                <a:srgbClr val="002060"/>
              </a:solidFill>
            </a:endParaRPr>
          </a:p>
          <a:p>
            <a:pPr indent="0" lvl="0" marL="0" rtl="0" algn="l">
              <a:spcBef>
                <a:spcPts val="1000"/>
              </a:spcBef>
              <a:spcAft>
                <a:spcPts val="0"/>
              </a:spcAft>
              <a:buSzPts val="2000"/>
              <a:buNone/>
            </a:pPr>
            <a:r>
              <a:t/>
            </a:r>
            <a:endParaRPr/>
          </a:p>
          <a:p>
            <a:pPr indent="0" lvl="0" marL="0" rtl="0" algn="l">
              <a:spcBef>
                <a:spcPts val="1000"/>
              </a:spcBef>
              <a:spcAft>
                <a:spcPts val="0"/>
              </a:spcAft>
              <a:buSzPts val="2000"/>
              <a:buNone/>
            </a:pPr>
            <a:r>
              <a:rPr b="1" lang="en-GB"/>
              <a:t>Negative Access??</a:t>
            </a:r>
            <a:endParaRPr/>
          </a:p>
          <a:p>
            <a:pPr indent="0" lvl="0" marL="0" rtl="0" algn="l">
              <a:spcBef>
                <a:spcPts val="1000"/>
              </a:spcBef>
              <a:spcAft>
                <a:spcPts val="0"/>
              </a:spcAft>
              <a:buSzPts val="2000"/>
              <a:buNone/>
            </a:pPr>
            <a:r>
              <a:rPr lang="en-GB">
                <a:solidFill>
                  <a:srgbClr val="002060"/>
                </a:solidFill>
              </a:rPr>
              <a:t>bicycles = ['trek', 'cannondale', 'redline', 'specialized’] </a:t>
            </a:r>
            <a:endParaRPr/>
          </a:p>
          <a:p>
            <a:pPr indent="0" lvl="0" marL="0" rtl="0" algn="l">
              <a:spcBef>
                <a:spcPts val="1000"/>
              </a:spcBef>
              <a:spcAft>
                <a:spcPts val="0"/>
              </a:spcAft>
              <a:buSzPts val="2000"/>
              <a:buNone/>
            </a:pPr>
            <a:r>
              <a:rPr lang="en-GB">
                <a:solidFill>
                  <a:srgbClr val="002060"/>
                </a:solidFill>
              </a:rPr>
              <a:t>print(bicycles[-1]) </a:t>
            </a:r>
            <a:endParaRPr/>
          </a:p>
          <a:p>
            <a:pPr indent="0" lvl="0" marL="0" rtl="0" algn="l">
              <a:spcBef>
                <a:spcPts val="1000"/>
              </a:spcBef>
              <a:spcAft>
                <a:spcPts val="0"/>
              </a:spcAft>
              <a:buSzPts val="2000"/>
              <a:buNone/>
            </a:pPr>
            <a:r>
              <a:t/>
            </a:r>
            <a:endParaRPr/>
          </a:p>
        </p:txBody>
      </p:sp>
      <p:sp>
        <p:nvSpPr>
          <p:cNvPr id="370" name="Google Shape;370;p43"/>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71" name="Google Shape;371;p4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a:t>
            </a:r>
            <a:endParaRPr/>
          </a:p>
        </p:txBody>
      </p:sp>
      <p:sp>
        <p:nvSpPr>
          <p:cNvPr id="377" name="Google Shape;377;p44"/>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GB"/>
              <a:t>Insert vs Append</a:t>
            </a:r>
            <a:endParaRPr/>
          </a:p>
          <a:p>
            <a:pPr indent="-215900" lvl="0" marL="342900" rtl="0" algn="l">
              <a:spcBef>
                <a:spcPts val="1000"/>
              </a:spcBef>
              <a:spcAft>
                <a:spcPts val="0"/>
              </a:spcAft>
              <a:buSzPts val="2000"/>
              <a:buNone/>
            </a:pPr>
            <a:r>
              <a:t/>
            </a:r>
            <a:endParaRPr/>
          </a:p>
          <a:p>
            <a:pPr indent="0" lvl="0" marL="0" rtl="0" algn="l">
              <a:spcBef>
                <a:spcPts val="1000"/>
              </a:spcBef>
              <a:spcAft>
                <a:spcPts val="0"/>
              </a:spcAft>
              <a:buSzPts val="2000"/>
              <a:buNone/>
            </a:pPr>
            <a:r>
              <a:rPr lang="en-GB">
                <a:solidFill>
                  <a:srgbClr val="002060"/>
                </a:solidFill>
              </a:rPr>
              <a:t>bicycles.append("Duranta")</a:t>
            </a:r>
            <a:endParaRPr/>
          </a:p>
          <a:p>
            <a:pPr indent="0" lvl="0" marL="0" rtl="0" algn="l">
              <a:spcBef>
                <a:spcPts val="1000"/>
              </a:spcBef>
              <a:spcAft>
                <a:spcPts val="0"/>
              </a:spcAft>
              <a:buSzPts val="2000"/>
              <a:buNone/>
            </a:pPr>
            <a:r>
              <a:rPr lang="en-GB">
                <a:solidFill>
                  <a:srgbClr val="002060"/>
                </a:solidFill>
              </a:rPr>
              <a:t>print(bicycles)</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bicycles.insert(3, "Racer")</a:t>
            </a:r>
            <a:endParaRPr/>
          </a:p>
          <a:p>
            <a:pPr indent="0" lvl="0" marL="0" rtl="0" algn="l">
              <a:spcBef>
                <a:spcPts val="1000"/>
              </a:spcBef>
              <a:spcAft>
                <a:spcPts val="0"/>
              </a:spcAft>
              <a:buSzPts val="2000"/>
              <a:buNone/>
            </a:pPr>
            <a:r>
              <a:rPr lang="en-GB">
                <a:solidFill>
                  <a:srgbClr val="002060"/>
                </a:solidFill>
              </a:rPr>
              <a:t>print(bicycles)</a:t>
            </a:r>
            <a:endParaRPr>
              <a:solidFill>
                <a:srgbClr val="002060"/>
              </a:solidFill>
            </a:endParaRPr>
          </a:p>
        </p:txBody>
      </p:sp>
      <p:sp>
        <p:nvSpPr>
          <p:cNvPr id="378" name="Google Shape;378;p44"/>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79" name="Google Shape;379;p4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5"/>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Try Out</a:t>
            </a:r>
            <a:endParaRPr/>
          </a:p>
        </p:txBody>
      </p:sp>
      <p:sp>
        <p:nvSpPr>
          <p:cNvPr id="385" name="Google Shape;385;p45"/>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GB" sz="2800">
                <a:solidFill>
                  <a:srgbClr val="FF0000"/>
                </a:solidFill>
              </a:rPr>
              <a:t>Insert, Append in a Python List</a:t>
            </a:r>
            <a:endParaRPr/>
          </a:p>
          <a:p>
            <a:pPr indent="-342900" lvl="0" marL="342900" rtl="0" algn="l">
              <a:spcBef>
                <a:spcPts val="1000"/>
              </a:spcBef>
              <a:spcAft>
                <a:spcPts val="0"/>
              </a:spcAft>
              <a:buSzPts val="2800"/>
              <a:buChar char="🠶"/>
            </a:pPr>
            <a:r>
              <a:rPr lang="en-GB" sz="2800">
                <a:solidFill>
                  <a:srgbClr val="FF0000"/>
                </a:solidFill>
              </a:rPr>
              <a:t>Delete values from a list</a:t>
            </a:r>
            <a:endParaRPr/>
          </a:p>
          <a:p>
            <a:pPr indent="-165100" lvl="0" marL="342900" rtl="0" algn="l">
              <a:spcBef>
                <a:spcPts val="1000"/>
              </a:spcBef>
              <a:spcAft>
                <a:spcPts val="0"/>
              </a:spcAft>
              <a:buSzPts val="2800"/>
              <a:buNone/>
            </a:pPr>
            <a:r>
              <a:t/>
            </a:r>
            <a:endParaRPr sz="2800">
              <a:solidFill>
                <a:srgbClr val="FF0000"/>
              </a:solidFill>
            </a:endParaRPr>
          </a:p>
          <a:p>
            <a:pPr indent="-342900" lvl="0" marL="342900" rtl="0" algn="l">
              <a:spcBef>
                <a:spcPts val="1000"/>
              </a:spcBef>
              <a:spcAft>
                <a:spcPts val="0"/>
              </a:spcAft>
              <a:buSzPts val="2800"/>
              <a:buChar char="🠶"/>
            </a:pPr>
            <a:r>
              <a:rPr lang="en-GB" sz="2800">
                <a:solidFill>
                  <a:srgbClr val="FF0000"/>
                </a:solidFill>
              </a:rPr>
              <a:t>Search and delete a value from a Python list</a:t>
            </a:r>
            <a:endParaRPr/>
          </a:p>
          <a:p>
            <a:pPr indent="-165100" lvl="0" marL="342900" rtl="0" algn="l">
              <a:spcBef>
                <a:spcPts val="1000"/>
              </a:spcBef>
              <a:spcAft>
                <a:spcPts val="0"/>
              </a:spcAft>
              <a:buSzPts val="2800"/>
              <a:buNone/>
            </a:pPr>
            <a:r>
              <a:t/>
            </a:r>
            <a:endParaRPr sz="2800">
              <a:solidFill>
                <a:srgbClr val="FF0000"/>
              </a:solidFill>
            </a:endParaRPr>
          </a:p>
          <a:p>
            <a:pPr indent="-342900" lvl="0" marL="342900" rtl="0" algn="l">
              <a:spcBef>
                <a:spcPts val="1000"/>
              </a:spcBef>
              <a:spcAft>
                <a:spcPts val="0"/>
              </a:spcAft>
              <a:buSzPts val="2800"/>
              <a:buChar char="🠶"/>
            </a:pPr>
            <a:r>
              <a:rPr b="1" lang="en-GB" sz="2800">
                <a:solidFill>
                  <a:srgbClr val="FF0000"/>
                </a:solidFill>
              </a:rPr>
              <a:t>Search and delete all occurances of a value from the list</a:t>
            </a:r>
            <a:endParaRPr/>
          </a:p>
          <a:p>
            <a:pPr indent="-165100" lvl="0" marL="342900" rtl="0" algn="l">
              <a:spcBef>
                <a:spcPts val="1000"/>
              </a:spcBef>
              <a:spcAft>
                <a:spcPts val="0"/>
              </a:spcAft>
              <a:buSzPts val="2800"/>
              <a:buNone/>
            </a:pPr>
            <a:r>
              <a:t/>
            </a:r>
            <a:endParaRPr sz="2800"/>
          </a:p>
          <a:p>
            <a:pPr indent="0" lvl="0" marL="0" rtl="0" algn="l">
              <a:spcBef>
                <a:spcPts val="1000"/>
              </a:spcBef>
              <a:spcAft>
                <a:spcPts val="0"/>
              </a:spcAft>
              <a:buSzPts val="2800"/>
              <a:buNone/>
            </a:pPr>
            <a:r>
              <a:rPr b="1" lang="en-GB" sz="2800">
                <a:solidFill>
                  <a:srgbClr val="00B050"/>
                </a:solidFill>
              </a:rPr>
              <a:t>Solutions are in the python scripts of lecture 5</a:t>
            </a:r>
            <a:endParaRPr/>
          </a:p>
        </p:txBody>
      </p:sp>
      <p:sp>
        <p:nvSpPr>
          <p:cNvPr id="386" name="Google Shape;386;p45"/>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87" name="Google Shape;387;p4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6"/>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a:t>
            </a:r>
            <a:endParaRPr/>
          </a:p>
        </p:txBody>
      </p:sp>
      <p:sp>
        <p:nvSpPr>
          <p:cNvPr id="393" name="Google Shape;393;p46"/>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b="1" lang="en-GB"/>
              <a:t>Slice and PoP</a:t>
            </a:r>
            <a:endParaRPr/>
          </a:p>
          <a:p>
            <a:pPr indent="-215900" lvl="0" marL="342900" rtl="0" algn="l">
              <a:spcBef>
                <a:spcPts val="1000"/>
              </a:spcBef>
              <a:spcAft>
                <a:spcPts val="0"/>
              </a:spcAft>
              <a:buSzPts val="2000"/>
              <a:buNone/>
            </a:pPr>
            <a:r>
              <a:t/>
            </a:r>
            <a:endParaRPr/>
          </a:p>
          <a:p>
            <a:pPr indent="0" lvl="0" marL="0" rtl="0" algn="l">
              <a:spcBef>
                <a:spcPts val="1000"/>
              </a:spcBef>
              <a:spcAft>
                <a:spcPts val="0"/>
              </a:spcAft>
              <a:buSzPts val="2000"/>
              <a:buNone/>
            </a:pPr>
            <a:r>
              <a:rPr lang="en-GB">
                <a:solidFill>
                  <a:srgbClr val="002060"/>
                </a:solidFill>
              </a:rPr>
              <a:t>fruits = ["apple", "banana", "cherry"]</a:t>
            </a:r>
            <a:endParaRPr/>
          </a:p>
          <a:p>
            <a:pPr indent="0" lvl="0" marL="0" rtl="0" algn="l">
              <a:spcBef>
                <a:spcPts val="1000"/>
              </a:spcBef>
              <a:spcAft>
                <a:spcPts val="0"/>
              </a:spcAft>
              <a:buSzPts val="2000"/>
              <a:buNone/>
            </a:pPr>
            <a:r>
              <a:rPr lang="en-GB">
                <a:solidFill>
                  <a:srgbClr val="002060"/>
                </a:solidFill>
              </a:rPr>
              <a:t>sublist = fruits[1:3]  # ["banana", "cherry"] (extracts elements at index 1 and 2, excluding index 3)</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print(sublist)</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removed_fruit = fruits.pop(2)  # removed_fruit is "cherry" and fruits becomes ["apple", "orange", "mango"]</a:t>
            </a:r>
            <a:endParaRPr/>
          </a:p>
          <a:p>
            <a:pPr indent="0" lvl="0" marL="0" rtl="0" algn="l">
              <a:spcBef>
                <a:spcPts val="1000"/>
              </a:spcBef>
              <a:spcAft>
                <a:spcPts val="0"/>
              </a:spcAft>
              <a:buSzPts val="2000"/>
              <a:buNone/>
            </a:pPr>
            <a:r>
              <a:rPr lang="en-GB">
                <a:solidFill>
                  <a:srgbClr val="002060"/>
                </a:solidFill>
              </a:rPr>
              <a:t>print(removed_fruit)</a:t>
            </a:r>
            <a:endParaRPr>
              <a:solidFill>
                <a:srgbClr val="002060"/>
              </a:solidFill>
            </a:endParaRPr>
          </a:p>
        </p:txBody>
      </p:sp>
      <p:sp>
        <p:nvSpPr>
          <p:cNvPr id="394" name="Google Shape;394;p46"/>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395" name="Google Shape;395;p4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Python Variables</a:t>
            </a:r>
            <a:endParaRPr/>
          </a:p>
        </p:txBody>
      </p:sp>
      <p:sp>
        <p:nvSpPr>
          <p:cNvPr id="180" name="Google Shape;180;p20"/>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GB" sz="2800"/>
              <a:t>age = 30</a:t>
            </a:r>
            <a:endParaRPr/>
          </a:p>
          <a:p>
            <a:pPr indent="-342900" lvl="0" marL="342900" rtl="0" algn="l">
              <a:spcBef>
                <a:spcPts val="1000"/>
              </a:spcBef>
              <a:spcAft>
                <a:spcPts val="0"/>
              </a:spcAft>
              <a:buSzPts val="2800"/>
              <a:buChar char="🠶"/>
            </a:pPr>
            <a:r>
              <a:rPr lang="en-GB" sz="2800"/>
              <a:t>name = "Alice"</a:t>
            </a:r>
            <a:endParaRPr/>
          </a:p>
          <a:p>
            <a:pPr indent="-342900" lvl="0" marL="342900" rtl="0" algn="l">
              <a:spcBef>
                <a:spcPts val="1000"/>
              </a:spcBef>
              <a:spcAft>
                <a:spcPts val="0"/>
              </a:spcAft>
              <a:buSzPts val="2800"/>
              <a:buChar char="🠶"/>
            </a:pPr>
            <a:r>
              <a:rPr lang="en-GB" sz="2800"/>
              <a:t>pi = 3.14159</a:t>
            </a:r>
            <a:endParaRPr/>
          </a:p>
          <a:p>
            <a:pPr indent="-165100" lvl="0" marL="342900" rtl="0" algn="l">
              <a:spcBef>
                <a:spcPts val="1000"/>
              </a:spcBef>
              <a:spcAft>
                <a:spcPts val="0"/>
              </a:spcAft>
              <a:buSzPts val="2800"/>
              <a:buNone/>
            </a:pPr>
            <a:r>
              <a:t/>
            </a:r>
            <a:endParaRPr sz="2800"/>
          </a:p>
          <a:p>
            <a:pPr indent="-342900" lvl="0" marL="342900" rtl="0" algn="l">
              <a:spcBef>
                <a:spcPts val="1000"/>
              </a:spcBef>
              <a:spcAft>
                <a:spcPts val="0"/>
              </a:spcAft>
              <a:buSzPts val="2800"/>
              <a:buChar char="🠶"/>
            </a:pPr>
            <a:r>
              <a:rPr lang="en-GB" sz="2800"/>
              <a:t>Variables are often described as boxes you can store values in. </a:t>
            </a:r>
            <a:endParaRPr/>
          </a:p>
          <a:p>
            <a:pPr indent="-165100" lvl="0" marL="342900" rtl="0" algn="l">
              <a:spcBef>
                <a:spcPts val="1000"/>
              </a:spcBef>
              <a:spcAft>
                <a:spcPts val="0"/>
              </a:spcAft>
              <a:buSzPts val="2800"/>
              <a:buNone/>
            </a:pPr>
            <a:r>
              <a:t/>
            </a:r>
            <a:endParaRPr sz="2800"/>
          </a:p>
          <a:p>
            <a:pPr indent="-215900" lvl="0" marL="342900" rtl="0" algn="l">
              <a:spcBef>
                <a:spcPts val="1000"/>
              </a:spcBef>
              <a:spcAft>
                <a:spcPts val="0"/>
              </a:spcAft>
              <a:buSzPts val="2000"/>
              <a:buNone/>
            </a:pPr>
            <a:r>
              <a:t/>
            </a:r>
            <a:endParaRPr/>
          </a:p>
        </p:txBody>
      </p:sp>
      <p:sp>
        <p:nvSpPr>
          <p:cNvPr id="181" name="Google Shape;181;p20"/>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182" name="Google Shape;182;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7"/>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 Functions</a:t>
            </a:r>
            <a:endParaRPr/>
          </a:p>
        </p:txBody>
      </p:sp>
      <p:sp>
        <p:nvSpPr>
          <p:cNvPr id="401" name="Google Shape;401;p47"/>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b="1" lang="en-GB"/>
              <a:t>Sort</a:t>
            </a:r>
            <a:endParaRPr/>
          </a:p>
          <a:p>
            <a:pPr indent="-215900" lvl="0" marL="342900" rtl="0" algn="l">
              <a:spcBef>
                <a:spcPts val="1000"/>
              </a:spcBef>
              <a:spcAft>
                <a:spcPts val="0"/>
              </a:spcAft>
              <a:buSzPts val="2000"/>
              <a:buNone/>
            </a:pPr>
            <a:r>
              <a:t/>
            </a:r>
            <a:endParaRPr/>
          </a:p>
          <a:p>
            <a:pPr indent="0" lvl="0" marL="0" rtl="0" algn="l">
              <a:spcBef>
                <a:spcPts val="1000"/>
              </a:spcBef>
              <a:spcAft>
                <a:spcPts val="0"/>
              </a:spcAft>
              <a:buSzPts val="2000"/>
              <a:buNone/>
            </a:pPr>
            <a:r>
              <a:rPr lang="en-GB">
                <a:solidFill>
                  <a:srgbClr val="002060"/>
                </a:solidFill>
              </a:rPr>
              <a:t>my_list = [66, 33, 22, 44, 88, 77, 99, 11]</a:t>
            </a:r>
            <a:endParaRPr/>
          </a:p>
          <a:p>
            <a:pPr indent="0" lvl="0" marL="0" rtl="0" algn="l">
              <a:spcBef>
                <a:spcPts val="1000"/>
              </a:spcBef>
              <a:spcAft>
                <a:spcPts val="0"/>
              </a:spcAft>
              <a:buSzPts val="2000"/>
              <a:buNone/>
            </a:pPr>
            <a:r>
              <a:rPr lang="en-GB">
                <a:solidFill>
                  <a:srgbClr val="002060"/>
                </a:solidFill>
              </a:rPr>
              <a:t>my_list2 = sorted(my_list)</a:t>
            </a:r>
            <a:endParaRPr/>
          </a:p>
          <a:p>
            <a:pPr indent="0" lvl="0" marL="0" rtl="0" algn="l">
              <a:spcBef>
                <a:spcPts val="1000"/>
              </a:spcBef>
              <a:spcAft>
                <a:spcPts val="0"/>
              </a:spcAft>
              <a:buSzPts val="2000"/>
              <a:buNone/>
            </a:pPr>
            <a:r>
              <a:rPr lang="en-GB">
                <a:solidFill>
                  <a:srgbClr val="002060"/>
                </a:solidFill>
              </a:rPr>
              <a:t>print(my_list2)</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my_list.sort()</a:t>
            </a:r>
            <a:endParaRPr/>
          </a:p>
          <a:p>
            <a:pPr indent="0" lvl="0" marL="0" rtl="0" algn="l">
              <a:spcBef>
                <a:spcPts val="1000"/>
              </a:spcBef>
              <a:spcAft>
                <a:spcPts val="0"/>
              </a:spcAft>
              <a:buSzPts val="2000"/>
              <a:buNone/>
            </a:pPr>
            <a:r>
              <a:rPr lang="en-GB">
                <a:solidFill>
                  <a:srgbClr val="002060"/>
                </a:solidFill>
              </a:rPr>
              <a:t>print(my_list)</a:t>
            </a:r>
            <a:endParaRPr>
              <a:solidFill>
                <a:srgbClr val="002060"/>
              </a:solidFill>
            </a:endParaRPr>
          </a:p>
        </p:txBody>
      </p:sp>
      <p:sp>
        <p:nvSpPr>
          <p:cNvPr id="402" name="Google Shape;402;p47"/>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03" name="Google Shape;403;p4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8"/>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 Functions</a:t>
            </a:r>
            <a:endParaRPr/>
          </a:p>
        </p:txBody>
      </p:sp>
      <p:sp>
        <p:nvSpPr>
          <p:cNvPr id="409" name="Google Shape;409;p48"/>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100000"/>
              <a:buChar char="🠶"/>
            </a:pPr>
            <a:r>
              <a:rPr b="1" lang="en-GB"/>
              <a:t>Sort</a:t>
            </a:r>
            <a:endParaRPr/>
          </a:p>
          <a:p>
            <a:pPr indent="-225425" lvl="0" marL="342900" rtl="0" algn="l">
              <a:spcBef>
                <a:spcPts val="1000"/>
              </a:spcBef>
              <a:spcAft>
                <a:spcPts val="0"/>
              </a:spcAft>
              <a:buSzPct val="100000"/>
              <a:buNone/>
            </a:pPr>
            <a:r>
              <a:t/>
            </a:r>
            <a:endParaRPr/>
          </a:p>
          <a:p>
            <a:pPr indent="0" lvl="0" marL="0" rtl="0" algn="l">
              <a:spcBef>
                <a:spcPts val="1000"/>
              </a:spcBef>
              <a:spcAft>
                <a:spcPts val="0"/>
              </a:spcAft>
              <a:buSzPct val="100000"/>
              <a:buNone/>
            </a:pPr>
            <a:r>
              <a:rPr lang="en-GB">
                <a:solidFill>
                  <a:srgbClr val="002060"/>
                </a:solidFill>
              </a:rPr>
              <a:t>numbers = [3, 1, 4, 2]</a:t>
            </a:r>
            <a:endParaRPr/>
          </a:p>
          <a:p>
            <a:pPr indent="0" lvl="0" marL="0" rtl="0" algn="l">
              <a:spcBef>
                <a:spcPts val="1000"/>
              </a:spcBef>
              <a:spcAft>
                <a:spcPts val="0"/>
              </a:spcAft>
              <a:buSzPct val="100000"/>
              <a:buNone/>
            </a:pPr>
            <a:r>
              <a:rPr lang="en-GB">
                <a:solidFill>
                  <a:srgbClr val="002060"/>
                </a:solidFill>
              </a:rPr>
              <a:t>numbers.sort()</a:t>
            </a:r>
            <a:endParaRPr/>
          </a:p>
          <a:p>
            <a:pPr indent="0" lvl="0" marL="0" rtl="0" algn="l">
              <a:spcBef>
                <a:spcPts val="1000"/>
              </a:spcBef>
              <a:spcAft>
                <a:spcPts val="0"/>
              </a:spcAft>
              <a:buSzPct val="100000"/>
              <a:buNone/>
            </a:pPr>
            <a:r>
              <a:rPr lang="en-GB">
                <a:solidFill>
                  <a:srgbClr val="002060"/>
                </a:solidFill>
              </a:rPr>
              <a:t>print(numbers)  # Output: [1, 2, 3, 4]</a:t>
            </a:r>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rPr lang="en-GB">
                <a:solidFill>
                  <a:srgbClr val="002060"/>
                </a:solidFill>
              </a:rPr>
              <a:t>numbers.sort(reverse=True)</a:t>
            </a:r>
            <a:endParaRPr/>
          </a:p>
          <a:p>
            <a:pPr indent="0" lvl="0" marL="0" rtl="0" algn="l">
              <a:spcBef>
                <a:spcPts val="1000"/>
              </a:spcBef>
              <a:spcAft>
                <a:spcPts val="0"/>
              </a:spcAft>
              <a:buSzPct val="100000"/>
              <a:buNone/>
            </a:pPr>
            <a:r>
              <a:rPr lang="en-GB">
                <a:solidFill>
                  <a:srgbClr val="002060"/>
                </a:solidFill>
              </a:rPr>
              <a:t>print(numbers)  # Output: [4, 3, 2, 1]</a:t>
            </a:r>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rPr lang="en-GB">
                <a:solidFill>
                  <a:srgbClr val="002060"/>
                </a:solidFill>
              </a:rPr>
              <a:t># Sorting by length of strings</a:t>
            </a:r>
            <a:endParaRPr/>
          </a:p>
          <a:p>
            <a:pPr indent="0" lvl="0" marL="0" rtl="0" algn="l">
              <a:spcBef>
                <a:spcPts val="1000"/>
              </a:spcBef>
              <a:spcAft>
                <a:spcPts val="0"/>
              </a:spcAft>
              <a:buSzPct val="100000"/>
              <a:buNone/>
            </a:pPr>
            <a:r>
              <a:rPr lang="en-GB">
                <a:solidFill>
                  <a:srgbClr val="002060"/>
                </a:solidFill>
              </a:rPr>
              <a:t>strings = ["aa", "bbbbb", "ccc"]</a:t>
            </a:r>
            <a:endParaRPr/>
          </a:p>
          <a:p>
            <a:pPr indent="0" lvl="0" marL="0" rtl="0" algn="l">
              <a:spcBef>
                <a:spcPts val="1000"/>
              </a:spcBef>
              <a:spcAft>
                <a:spcPts val="0"/>
              </a:spcAft>
              <a:buSzPct val="100000"/>
              <a:buNone/>
            </a:pPr>
            <a:r>
              <a:rPr lang="en-GB">
                <a:solidFill>
                  <a:srgbClr val="002060"/>
                </a:solidFill>
              </a:rPr>
              <a:t>strings.sort(key=len)</a:t>
            </a:r>
            <a:endParaRPr/>
          </a:p>
          <a:p>
            <a:pPr indent="0" lvl="0" marL="0" rtl="0" algn="l">
              <a:spcBef>
                <a:spcPts val="1000"/>
              </a:spcBef>
              <a:spcAft>
                <a:spcPts val="0"/>
              </a:spcAft>
              <a:buSzPct val="100000"/>
              <a:buNone/>
            </a:pPr>
            <a:r>
              <a:rPr lang="en-GB">
                <a:solidFill>
                  <a:srgbClr val="002060"/>
                </a:solidFill>
              </a:rPr>
              <a:t>print(strings)  # Output: ["aa", "ccc", "bbbbb"]</a:t>
            </a:r>
            <a:endParaRPr>
              <a:solidFill>
                <a:srgbClr val="002060"/>
              </a:solidFill>
            </a:endParaRPr>
          </a:p>
        </p:txBody>
      </p:sp>
      <p:sp>
        <p:nvSpPr>
          <p:cNvPr id="410" name="Google Shape;410;p48"/>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11" name="Google Shape;411;p4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9"/>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 Functions</a:t>
            </a:r>
            <a:endParaRPr/>
          </a:p>
        </p:txBody>
      </p:sp>
      <p:sp>
        <p:nvSpPr>
          <p:cNvPr id="417" name="Google Shape;417;p49"/>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100000"/>
              <a:buChar char="🠶"/>
            </a:pPr>
            <a:r>
              <a:rPr b="1" lang="en-GB"/>
              <a:t>Reverse, Length and Extend</a:t>
            </a:r>
            <a:endParaRPr/>
          </a:p>
          <a:p>
            <a:pPr indent="-225425" lvl="0" marL="342900" rtl="0" algn="l">
              <a:spcBef>
                <a:spcPts val="1000"/>
              </a:spcBef>
              <a:spcAft>
                <a:spcPts val="0"/>
              </a:spcAft>
              <a:buSzPct val="100000"/>
              <a:buNone/>
            </a:pPr>
            <a:r>
              <a:t/>
            </a:r>
            <a:endParaRPr/>
          </a:p>
          <a:p>
            <a:pPr indent="0" lvl="0" marL="0" rtl="0" algn="l">
              <a:spcBef>
                <a:spcPts val="1000"/>
              </a:spcBef>
              <a:spcAft>
                <a:spcPts val="0"/>
              </a:spcAft>
              <a:buSzPct val="100000"/>
              <a:buNone/>
            </a:pPr>
            <a:r>
              <a:rPr lang="en-GB">
                <a:solidFill>
                  <a:srgbClr val="002060"/>
                </a:solidFill>
              </a:rPr>
              <a:t>my_list.reverse()</a:t>
            </a:r>
            <a:endParaRPr/>
          </a:p>
          <a:p>
            <a:pPr indent="0" lvl="0" marL="0" rtl="0" algn="l">
              <a:spcBef>
                <a:spcPts val="1000"/>
              </a:spcBef>
              <a:spcAft>
                <a:spcPts val="0"/>
              </a:spcAft>
              <a:buSzPct val="100000"/>
              <a:buNone/>
            </a:pPr>
            <a:r>
              <a:rPr lang="en-GB">
                <a:solidFill>
                  <a:srgbClr val="002060"/>
                </a:solidFill>
              </a:rPr>
              <a:t>print(my_list)</a:t>
            </a:r>
            <a:endParaRPr/>
          </a:p>
          <a:p>
            <a:pPr indent="0" lvl="0" marL="0" rtl="0" algn="l">
              <a:spcBef>
                <a:spcPts val="1000"/>
              </a:spcBef>
              <a:spcAft>
                <a:spcPts val="0"/>
              </a:spcAft>
              <a:buSzPct val="100000"/>
              <a:buNone/>
            </a:pPr>
            <a:r>
              <a:rPr lang="en-GB">
                <a:solidFill>
                  <a:srgbClr val="002060"/>
                </a:solidFill>
              </a:rPr>
              <a:t>print(len(my_list))</a:t>
            </a:r>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rPr lang="en-GB">
                <a:solidFill>
                  <a:srgbClr val="002060"/>
                </a:solidFill>
              </a:rPr>
              <a:t>fruits = ["apple", "banana"]</a:t>
            </a:r>
            <a:endParaRPr/>
          </a:p>
          <a:p>
            <a:pPr indent="0" lvl="0" marL="0" rtl="0" algn="l">
              <a:spcBef>
                <a:spcPts val="1000"/>
              </a:spcBef>
              <a:spcAft>
                <a:spcPts val="0"/>
              </a:spcAft>
              <a:buSzPct val="100000"/>
              <a:buNone/>
            </a:pPr>
            <a:r>
              <a:rPr lang="en-GB">
                <a:solidFill>
                  <a:srgbClr val="002060"/>
                </a:solidFill>
              </a:rPr>
              <a:t>fruits.append("cherry")</a:t>
            </a:r>
            <a:endParaRPr/>
          </a:p>
          <a:p>
            <a:pPr indent="0" lvl="0" marL="0" rtl="0" algn="l">
              <a:spcBef>
                <a:spcPts val="1000"/>
              </a:spcBef>
              <a:spcAft>
                <a:spcPts val="0"/>
              </a:spcAft>
              <a:buSzPct val="100000"/>
              <a:buNone/>
            </a:pPr>
            <a:r>
              <a:rPr lang="en-GB">
                <a:solidFill>
                  <a:srgbClr val="002060"/>
                </a:solidFill>
              </a:rPr>
              <a:t>print(fruits)  # Output: ["apple", "banana", "cherry"]</a:t>
            </a:r>
            <a:endParaRPr/>
          </a:p>
          <a:p>
            <a:pPr indent="0" lvl="0" marL="0" rtl="0" algn="l">
              <a:spcBef>
                <a:spcPts val="1000"/>
              </a:spcBef>
              <a:spcAft>
                <a:spcPts val="0"/>
              </a:spcAft>
              <a:buSzPct val="100000"/>
              <a:buNone/>
            </a:pPr>
            <a:r>
              <a:rPr lang="en-GB">
                <a:solidFill>
                  <a:srgbClr val="002060"/>
                </a:solidFill>
              </a:rPr>
              <a:t>vegetables = ["potato", "tomato"]</a:t>
            </a:r>
            <a:endParaRPr/>
          </a:p>
          <a:p>
            <a:pPr indent="0" lvl="0" marL="0" rtl="0" algn="l">
              <a:spcBef>
                <a:spcPts val="1000"/>
              </a:spcBef>
              <a:spcAft>
                <a:spcPts val="0"/>
              </a:spcAft>
              <a:buSzPct val="100000"/>
              <a:buNone/>
            </a:pPr>
            <a:r>
              <a:rPr lang="en-GB">
                <a:solidFill>
                  <a:srgbClr val="002060"/>
                </a:solidFill>
              </a:rPr>
              <a:t>fruits.extend(vegetables)</a:t>
            </a:r>
            <a:endParaRPr/>
          </a:p>
          <a:p>
            <a:pPr indent="0" lvl="0" marL="0" rtl="0" algn="l">
              <a:spcBef>
                <a:spcPts val="1000"/>
              </a:spcBef>
              <a:spcAft>
                <a:spcPts val="0"/>
              </a:spcAft>
              <a:buSzPct val="100000"/>
              <a:buNone/>
            </a:pPr>
            <a:r>
              <a:rPr lang="en-GB">
                <a:solidFill>
                  <a:srgbClr val="002060"/>
                </a:solidFill>
              </a:rPr>
              <a:t>print(fruits)  # Output: ["apple", "orange", "banana", "cherry", "potato", "tomato"]</a:t>
            </a:r>
            <a:endParaRPr>
              <a:solidFill>
                <a:srgbClr val="002060"/>
              </a:solidFill>
            </a:endParaRPr>
          </a:p>
        </p:txBody>
      </p:sp>
      <p:sp>
        <p:nvSpPr>
          <p:cNvPr id="418" name="Google Shape;418;p49"/>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19" name="Google Shape;419;p4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0"/>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 Functions</a:t>
            </a:r>
            <a:endParaRPr/>
          </a:p>
        </p:txBody>
      </p:sp>
      <p:sp>
        <p:nvSpPr>
          <p:cNvPr id="425" name="Google Shape;425;p50"/>
          <p:cNvSpPr txBox="1"/>
          <p:nvPr>
            <p:ph idx="1" type="body"/>
          </p:nvPr>
        </p:nvSpPr>
        <p:spPr>
          <a:xfrm>
            <a:off x="1847580" y="1221672"/>
            <a:ext cx="9657032" cy="5045016"/>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100000"/>
              <a:buChar char="🠶"/>
            </a:pPr>
            <a:r>
              <a:rPr b="1" lang="en-GB"/>
              <a:t>Min, max, in, copy</a:t>
            </a:r>
            <a:endParaRPr/>
          </a:p>
          <a:p>
            <a:pPr indent="0" lvl="0" marL="0" rtl="0" algn="l">
              <a:spcBef>
                <a:spcPts val="1000"/>
              </a:spcBef>
              <a:spcAft>
                <a:spcPts val="0"/>
              </a:spcAft>
              <a:buSzPct val="100000"/>
              <a:buNone/>
            </a:pPr>
            <a:r>
              <a:rPr lang="en-GB">
                <a:solidFill>
                  <a:srgbClr val="002060"/>
                </a:solidFill>
              </a:rPr>
              <a:t>new_fruits = fruits.copy()</a:t>
            </a:r>
            <a:endParaRPr/>
          </a:p>
          <a:p>
            <a:pPr indent="0" lvl="0" marL="0" rtl="0" algn="l">
              <a:spcBef>
                <a:spcPts val="1000"/>
              </a:spcBef>
              <a:spcAft>
                <a:spcPts val="0"/>
              </a:spcAft>
              <a:buSzPct val="100000"/>
              <a:buNone/>
            </a:pPr>
            <a:r>
              <a:rPr lang="en-GB">
                <a:solidFill>
                  <a:srgbClr val="002060"/>
                </a:solidFill>
              </a:rPr>
              <a:t>new_fruits.append("mango")</a:t>
            </a:r>
            <a:endParaRPr>
              <a:solidFill>
                <a:srgbClr val="002060"/>
              </a:solidFill>
            </a:endParaRPr>
          </a:p>
          <a:p>
            <a:pPr indent="0" lvl="0" marL="0" rtl="0" algn="l">
              <a:spcBef>
                <a:spcPts val="1000"/>
              </a:spcBef>
              <a:spcAft>
                <a:spcPts val="0"/>
              </a:spcAft>
              <a:buSzPct val="100000"/>
              <a:buNone/>
            </a:pPr>
            <a:r>
              <a:rPr lang="en-GB">
                <a:solidFill>
                  <a:srgbClr val="002060"/>
                </a:solidFill>
              </a:rPr>
              <a:t>print(fruits)  # Output: ["apple", "banana", "cherry"] (original list is not modified)</a:t>
            </a:r>
            <a:endParaRPr/>
          </a:p>
          <a:p>
            <a:pPr indent="0" lvl="0" marL="0" rtl="0" algn="l">
              <a:spcBef>
                <a:spcPts val="1000"/>
              </a:spcBef>
              <a:spcAft>
                <a:spcPts val="0"/>
              </a:spcAft>
              <a:buSzPct val="100000"/>
              <a:buNone/>
            </a:pPr>
            <a:r>
              <a:rPr lang="en-GB">
                <a:solidFill>
                  <a:srgbClr val="002060"/>
                </a:solidFill>
              </a:rPr>
              <a:t>print(new_fruits)  # Output: ["apple", "banana", "cherry", "mango"]</a:t>
            </a:r>
            <a:endParaRPr/>
          </a:p>
          <a:p>
            <a:pPr indent="0" lvl="0" marL="0" rtl="0" algn="l">
              <a:spcBef>
                <a:spcPts val="1000"/>
              </a:spcBef>
              <a:spcAft>
                <a:spcPts val="0"/>
              </a:spcAft>
              <a:buSzPct val="100000"/>
              <a:buNone/>
            </a:pPr>
            <a:r>
              <a:rPr lang="en-GB">
                <a:solidFill>
                  <a:srgbClr val="002060"/>
                </a:solidFill>
              </a:rPr>
              <a:t>is_mango_in_fruits = "mango" in fruits</a:t>
            </a:r>
            <a:endParaRPr/>
          </a:p>
          <a:p>
            <a:pPr indent="0" lvl="0" marL="0" rtl="0" algn="l">
              <a:spcBef>
                <a:spcPts val="1000"/>
              </a:spcBef>
              <a:spcAft>
                <a:spcPts val="0"/>
              </a:spcAft>
              <a:buSzPct val="100000"/>
              <a:buNone/>
            </a:pPr>
            <a:r>
              <a:rPr lang="en-GB">
                <a:solidFill>
                  <a:srgbClr val="002060"/>
                </a:solidFill>
              </a:rPr>
              <a:t>print(is_mango_in_fruits)  # Output: False</a:t>
            </a:r>
            <a:endParaRPr/>
          </a:p>
          <a:p>
            <a:pPr indent="0" lvl="0" marL="0" rtl="0" algn="l">
              <a:spcBef>
                <a:spcPts val="1000"/>
              </a:spcBef>
              <a:spcAft>
                <a:spcPts val="0"/>
              </a:spcAft>
              <a:buSzPct val="100000"/>
              <a:buNone/>
            </a:pPr>
            <a:r>
              <a:rPr lang="en-GB">
                <a:solidFill>
                  <a:srgbClr val="002060"/>
                </a:solidFill>
              </a:rPr>
              <a:t>numbers = [5, 1, 8, 2]</a:t>
            </a:r>
            <a:endParaRPr/>
          </a:p>
          <a:p>
            <a:pPr indent="0" lvl="0" marL="0" rtl="0" algn="l">
              <a:spcBef>
                <a:spcPts val="1000"/>
              </a:spcBef>
              <a:spcAft>
                <a:spcPts val="0"/>
              </a:spcAft>
              <a:buSzPct val="100000"/>
              <a:buNone/>
            </a:pPr>
            <a:r>
              <a:rPr lang="en-GB">
                <a:solidFill>
                  <a:srgbClr val="002060"/>
                </a:solidFill>
              </a:rPr>
              <a:t>smallest = min(numbers)</a:t>
            </a:r>
            <a:endParaRPr/>
          </a:p>
          <a:p>
            <a:pPr indent="0" lvl="0" marL="0" rtl="0" algn="l">
              <a:spcBef>
                <a:spcPts val="1000"/>
              </a:spcBef>
              <a:spcAft>
                <a:spcPts val="0"/>
              </a:spcAft>
              <a:buSzPct val="100000"/>
              <a:buNone/>
            </a:pPr>
            <a:r>
              <a:rPr lang="en-GB">
                <a:solidFill>
                  <a:srgbClr val="002060"/>
                </a:solidFill>
              </a:rPr>
              <a:t>print(smallest)  # Output: 1</a:t>
            </a:r>
            <a:endParaRPr/>
          </a:p>
          <a:p>
            <a:pPr indent="0" lvl="0" marL="0" rtl="0" algn="l">
              <a:spcBef>
                <a:spcPts val="1000"/>
              </a:spcBef>
              <a:spcAft>
                <a:spcPts val="0"/>
              </a:spcAft>
              <a:buSzPct val="100000"/>
              <a:buNone/>
            </a:pPr>
            <a:r>
              <a:rPr lang="en-GB">
                <a:solidFill>
                  <a:srgbClr val="002060"/>
                </a:solidFill>
              </a:rPr>
              <a:t>numbers = [5, 1, 8, 2]</a:t>
            </a:r>
            <a:endParaRPr/>
          </a:p>
          <a:p>
            <a:pPr indent="0" lvl="0" marL="0" rtl="0" algn="l">
              <a:spcBef>
                <a:spcPts val="1000"/>
              </a:spcBef>
              <a:spcAft>
                <a:spcPts val="0"/>
              </a:spcAft>
              <a:buSzPct val="100000"/>
              <a:buNone/>
            </a:pPr>
            <a:r>
              <a:rPr lang="en-GB">
                <a:solidFill>
                  <a:srgbClr val="002060"/>
                </a:solidFill>
              </a:rPr>
              <a:t>largest = max(numbers)</a:t>
            </a:r>
            <a:endParaRPr/>
          </a:p>
          <a:p>
            <a:pPr indent="0" lvl="0" marL="0" rtl="0" algn="l">
              <a:spcBef>
                <a:spcPts val="1000"/>
              </a:spcBef>
              <a:spcAft>
                <a:spcPts val="0"/>
              </a:spcAft>
              <a:buSzPct val="100000"/>
              <a:buNone/>
            </a:pPr>
            <a:r>
              <a:rPr lang="en-GB">
                <a:solidFill>
                  <a:srgbClr val="002060"/>
                </a:solidFill>
              </a:rPr>
              <a:t>print(largest)  # Output: 8</a:t>
            </a:r>
            <a:endParaRPr>
              <a:solidFill>
                <a:srgbClr val="002060"/>
              </a:solidFill>
            </a:endParaRPr>
          </a:p>
        </p:txBody>
      </p:sp>
      <p:sp>
        <p:nvSpPr>
          <p:cNvPr id="426" name="Google Shape;426;p50"/>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27" name="Google Shape;427;p5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1"/>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 Access</a:t>
            </a:r>
            <a:endParaRPr/>
          </a:p>
        </p:txBody>
      </p:sp>
      <p:sp>
        <p:nvSpPr>
          <p:cNvPr id="433" name="Google Shape;433;p51"/>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GB">
                <a:solidFill>
                  <a:srgbClr val="002060"/>
                </a:solidFill>
              </a:rPr>
              <a:t>magicians = ['alice', 'david', 'carolina']</a:t>
            </a:r>
            <a:endParaRPr/>
          </a:p>
          <a:p>
            <a:pPr indent="0" lvl="0" marL="0" rtl="0" algn="l">
              <a:spcBef>
                <a:spcPts val="1000"/>
              </a:spcBef>
              <a:spcAft>
                <a:spcPts val="0"/>
              </a:spcAft>
              <a:buSzPts val="2000"/>
              <a:buNone/>
            </a:pPr>
            <a:r>
              <a:rPr lang="en-GB">
                <a:solidFill>
                  <a:srgbClr val="002060"/>
                </a:solidFill>
              </a:rPr>
              <a:t>for magician in magicians:</a:t>
            </a:r>
            <a:endParaRPr/>
          </a:p>
          <a:p>
            <a:pPr indent="0" lvl="0" marL="0" rtl="0" algn="l">
              <a:spcBef>
                <a:spcPts val="1000"/>
              </a:spcBef>
              <a:spcAft>
                <a:spcPts val="0"/>
              </a:spcAft>
              <a:buSzPts val="2000"/>
              <a:buNone/>
            </a:pPr>
            <a:r>
              <a:rPr lang="en-GB">
                <a:solidFill>
                  <a:srgbClr val="002060"/>
                </a:solidFill>
              </a:rPr>
              <a:t>    print(magician)</a:t>
            </a:r>
            <a:endParaRPr/>
          </a:p>
          <a:p>
            <a:pPr indent="0" lvl="0" marL="0" rtl="0" algn="l">
              <a:spcBef>
                <a:spcPts val="1000"/>
              </a:spcBef>
              <a:spcAft>
                <a:spcPts val="0"/>
              </a:spcAft>
              <a:buSzPts val="2000"/>
              <a:buNone/>
            </a:pPr>
            <a:r>
              <a:t/>
            </a:r>
            <a:endParaRPr/>
          </a:p>
          <a:p>
            <a:pPr indent="0" lvl="0" marL="0" rtl="0" algn="l">
              <a:spcBef>
                <a:spcPts val="1000"/>
              </a:spcBef>
              <a:spcAft>
                <a:spcPts val="0"/>
              </a:spcAft>
              <a:buSzPts val="2000"/>
              <a:buNone/>
            </a:pPr>
            <a:r>
              <a:t/>
            </a:r>
            <a:endParaRPr/>
          </a:p>
          <a:p>
            <a:pPr indent="0" lvl="0" marL="0" rtl="0" algn="l">
              <a:spcBef>
                <a:spcPts val="1000"/>
              </a:spcBef>
              <a:spcAft>
                <a:spcPts val="0"/>
              </a:spcAft>
              <a:buSzPts val="2000"/>
              <a:buNone/>
            </a:pPr>
            <a:r>
              <a:rPr lang="en-GB">
                <a:solidFill>
                  <a:srgbClr val="002060"/>
                </a:solidFill>
              </a:rPr>
              <a:t>magicians = ['alice', 'david', 'carolina']</a:t>
            </a:r>
            <a:endParaRPr/>
          </a:p>
          <a:p>
            <a:pPr indent="0" lvl="0" marL="0" rtl="0" algn="l">
              <a:spcBef>
                <a:spcPts val="1000"/>
              </a:spcBef>
              <a:spcAft>
                <a:spcPts val="0"/>
              </a:spcAft>
              <a:buSzPts val="2000"/>
              <a:buNone/>
            </a:pPr>
            <a:r>
              <a:rPr lang="en-GB">
                <a:solidFill>
                  <a:srgbClr val="002060"/>
                </a:solidFill>
              </a:rPr>
              <a:t>for magician in magicians:</a:t>
            </a:r>
            <a:endParaRPr/>
          </a:p>
          <a:p>
            <a:pPr indent="0" lvl="0" marL="0" rtl="0" algn="l">
              <a:spcBef>
                <a:spcPts val="1000"/>
              </a:spcBef>
              <a:spcAft>
                <a:spcPts val="0"/>
              </a:spcAft>
              <a:buSzPts val="2000"/>
              <a:buNone/>
            </a:pPr>
            <a:r>
              <a:rPr lang="en-GB">
                <a:solidFill>
                  <a:srgbClr val="002060"/>
                </a:solidFill>
              </a:rPr>
              <a:t>    print(f"{magician.title()}, that was a great trick!")</a:t>
            </a:r>
            <a:endParaRPr>
              <a:solidFill>
                <a:srgbClr val="002060"/>
              </a:solidFill>
            </a:endParaRPr>
          </a:p>
        </p:txBody>
      </p:sp>
      <p:sp>
        <p:nvSpPr>
          <p:cNvPr id="434" name="Google Shape;434;p51"/>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35" name="Google Shape;435;p5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2"/>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Numerical List</a:t>
            </a:r>
            <a:endParaRPr/>
          </a:p>
        </p:txBody>
      </p:sp>
      <p:sp>
        <p:nvSpPr>
          <p:cNvPr id="441" name="Google Shape;441;p52"/>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latin typeface="Times New Roman"/>
                <a:ea typeface="Times New Roman"/>
                <a:cs typeface="Times New Roman"/>
                <a:sym typeface="Times New Roman"/>
              </a:rPr>
              <a:t>for value in range(1, 5): </a:t>
            </a:r>
            <a:endParaRPr/>
          </a:p>
          <a:p>
            <a:pPr indent="0" lvl="0" marL="0" rtl="0" algn="l">
              <a:spcBef>
                <a:spcPts val="1000"/>
              </a:spcBef>
              <a:spcAft>
                <a:spcPts val="0"/>
              </a:spcAft>
              <a:buSzPts val="2400"/>
              <a:buNone/>
            </a:pPr>
            <a:r>
              <a:rPr lang="en-GB" sz="2400">
                <a:solidFill>
                  <a:srgbClr val="002060"/>
                </a:solidFill>
                <a:latin typeface="Times New Roman"/>
                <a:ea typeface="Times New Roman"/>
                <a:cs typeface="Times New Roman"/>
                <a:sym typeface="Times New Roman"/>
              </a:rPr>
              <a:t>	print(value) </a:t>
            </a:r>
            <a:endParaRPr sz="2800">
              <a:solidFill>
                <a:srgbClr val="002060"/>
              </a:solidFill>
              <a:latin typeface="Times New Roman"/>
              <a:ea typeface="Times New Roman"/>
              <a:cs typeface="Times New Roman"/>
              <a:sym typeface="Times New Roman"/>
            </a:endParaRPr>
          </a:p>
          <a:p>
            <a:pPr indent="0" lvl="0" marL="0" rtl="0" algn="l">
              <a:spcBef>
                <a:spcPts val="1000"/>
              </a:spcBef>
              <a:spcAft>
                <a:spcPts val="0"/>
              </a:spcAft>
              <a:buSzPts val="2000"/>
              <a:buNone/>
            </a:pPr>
            <a:r>
              <a:t/>
            </a:r>
            <a:endParaRPr>
              <a:solidFill>
                <a:srgbClr val="002060"/>
              </a:solidFill>
              <a:latin typeface="Times New Roman"/>
              <a:ea typeface="Times New Roman"/>
              <a:cs typeface="Times New Roman"/>
              <a:sym typeface="Times New Roman"/>
            </a:endParaRPr>
          </a:p>
          <a:p>
            <a:pPr indent="0" lvl="0" marL="0" rtl="0" algn="l">
              <a:spcBef>
                <a:spcPts val="1000"/>
              </a:spcBef>
              <a:spcAft>
                <a:spcPts val="0"/>
              </a:spcAft>
              <a:buSzPts val="2000"/>
              <a:buNone/>
            </a:pPr>
            <a:r>
              <a:rPr lang="en-GB">
                <a:solidFill>
                  <a:srgbClr val="002060"/>
                </a:solidFill>
                <a:latin typeface="Times New Roman"/>
                <a:ea typeface="Times New Roman"/>
                <a:cs typeface="Times New Roman"/>
                <a:sym typeface="Times New Roman"/>
              </a:rPr>
              <a:t>print("Append to list")</a:t>
            </a:r>
            <a:endParaRPr/>
          </a:p>
          <a:p>
            <a:pPr indent="0" lvl="0" marL="0" rtl="0" algn="l">
              <a:spcBef>
                <a:spcPts val="1000"/>
              </a:spcBef>
              <a:spcAft>
                <a:spcPts val="0"/>
              </a:spcAft>
              <a:buSzPts val="2000"/>
              <a:buNone/>
            </a:pPr>
            <a:r>
              <a:rPr lang="en-GB">
                <a:solidFill>
                  <a:srgbClr val="002060"/>
                </a:solidFill>
                <a:latin typeface="Times New Roman"/>
                <a:ea typeface="Times New Roman"/>
                <a:cs typeface="Times New Roman"/>
                <a:sym typeface="Times New Roman"/>
              </a:rPr>
              <a:t>list = []</a:t>
            </a:r>
            <a:endParaRPr/>
          </a:p>
          <a:p>
            <a:pPr indent="0" lvl="0" marL="0" rtl="0" algn="l">
              <a:spcBef>
                <a:spcPts val="1000"/>
              </a:spcBef>
              <a:spcAft>
                <a:spcPts val="0"/>
              </a:spcAft>
              <a:buSzPts val="2000"/>
              <a:buNone/>
            </a:pPr>
            <a:r>
              <a:rPr lang="en-GB">
                <a:solidFill>
                  <a:srgbClr val="002060"/>
                </a:solidFill>
                <a:latin typeface="Times New Roman"/>
                <a:ea typeface="Times New Roman"/>
                <a:cs typeface="Times New Roman"/>
                <a:sym typeface="Times New Roman"/>
              </a:rPr>
              <a:t>for value in range(1, 5): </a:t>
            </a:r>
            <a:endParaRPr/>
          </a:p>
          <a:p>
            <a:pPr indent="0" lvl="0" marL="0" rtl="0" algn="l">
              <a:spcBef>
                <a:spcPts val="1000"/>
              </a:spcBef>
              <a:spcAft>
                <a:spcPts val="0"/>
              </a:spcAft>
              <a:buSzPts val="2000"/>
              <a:buNone/>
            </a:pPr>
            <a:r>
              <a:rPr lang="en-GB">
                <a:solidFill>
                  <a:srgbClr val="002060"/>
                </a:solidFill>
                <a:latin typeface="Times New Roman"/>
                <a:ea typeface="Times New Roman"/>
                <a:cs typeface="Times New Roman"/>
                <a:sym typeface="Times New Roman"/>
              </a:rPr>
              <a:t>	list.append(value)</a:t>
            </a:r>
            <a:endParaRPr/>
          </a:p>
          <a:p>
            <a:pPr indent="0" lvl="0" marL="0" rtl="0" algn="l">
              <a:spcBef>
                <a:spcPts val="1000"/>
              </a:spcBef>
              <a:spcAft>
                <a:spcPts val="0"/>
              </a:spcAft>
              <a:buSzPts val="2000"/>
              <a:buNone/>
            </a:pPr>
            <a:r>
              <a:rPr lang="en-GB">
                <a:solidFill>
                  <a:srgbClr val="002060"/>
                </a:solidFill>
                <a:latin typeface="Times New Roman"/>
                <a:ea typeface="Times New Roman"/>
                <a:cs typeface="Times New Roman"/>
                <a:sym typeface="Times New Roman"/>
              </a:rPr>
              <a:t>print(list)</a:t>
            </a:r>
            <a:endParaRPr>
              <a:solidFill>
                <a:srgbClr val="002060"/>
              </a:solidFill>
              <a:latin typeface="Times New Roman"/>
              <a:ea typeface="Times New Roman"/>
              <a:cs typeface="Times New Roman"/>
              <a:sym typeface="Times New Roman"/>
            </a:endParaRPr>
          </a:p>
          <a:p>
            <a:pPr indent="0" lvl="0" marL="0" rtl="0" algn="l">
              <a:spcBef>
                <a:spcPts val="1000"/>
              </a:spcBef>
              <a:spcAft>
                <a:spcPts val="0"/>
              </a:spcAft>
              <a:buSzPts val="2000"/>
              <a:buNone/>
            </a:pPr>
            <a:r>
              <a:t/>
            </a:r>
            <a:endParaRPr/>
          </a:p>
        </p:txBody>
      </p:sp>
      <p:sp>
        <p:nvSpPr>
          <p:cNvPr id="442" name="Google Shape;442;p52"/>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43" name="Google Shape;443;p5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3"/>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List </a:t>
            </a:r>
            <a:endParaRPr/>
          </a:p>
        </p:txBody>
      </p:sp>
      <p:sp>
        <p:nvSpPr>
          <p:cNvPr id="449" name="Google Shape;449;p53"/>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GB"/>
              <a:t>Looping through a slice or sublist</a:t>
            </a:r>
            <a:endParaRPr/>
          </a:p>
          <a:p>
            <a:pPr indent="-215900" lvl="0" marL="342900" rtl="0" algn="l">
              <a:spcBef>
                <a:spcPts val="1000"/>
              </a:spcBef>
              <a:spcAft>
                <a:spcPts val="0"/>
              </a:spcAft>
              <a:buSzPts val="2000"/>
              <a:buNone/>
            </a:pPr>
            <a:r>
              <a:t/>
            </a:r>
            <a:endParaRPr/>
          </a:p>
          <a:p>
            <a:pPr indent="0" lvl="0" marL="0" rtl="0" algn="l">
              <a:spcBef>
                <a:spcPts val="1000"/>
              </a:spcBef>
              <a:spcAft>
                <a:spcPts val="0"/>
              </a:spcAft>
              <a:buSzPts val="2000"/>
              <a:buNone/>
            </a:pPr>
            <a:r>
              <a:rPr lang="en-GB">
                <a:solidFill>
                  <a:srgbClr val="002060"/>
                </a:solidFill>
              </a:rPr>
              <a:t>players = ['charles', 'martina', 'michael', 'florence', 'eli', 'atanu', 'jacob']</a:t>
            </a:r>
            <a:endParaRPr/>
          </a:p>
          <a:p>
            <a:pPr indent="0" lvl="0" marL="0" rtl="0" algn="l">
              <a:spcBef>
                <a:spcPts val="1000"/>
              </a:spcBef>
              <a:spcAft>
                <a:spcPts val="0"/>
              </a:spcAft>
              <a:buSzPts val="2000"/>
              <a:buNone/>
            </a:pPr>
            <a:r>
              <a:rPr lang="en-GB">
                <a:solidFill>
                  <a:srgbClr val="002060"/>
                </a:solidFill>
              </a:rPr>
              <a:t>print("Here are the first three players on my team:")</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for player in players[2:5]:</a:t>
            </a:r>
            <a:endParaRPr/>
          </a:p>
          <a:p>
            <a:pPr indent="0" lvl="0" marL="0" rtl="0" algn="l">
              <a:spcBef>
                <a:spcPts val="1000"/>
              </a:spcBef>
              <a:spcAft>
                <a:spcPts val="0"/>
              </a:spcAft>
              <a:buSzPts val="2000"/>
              <a:buNone/>
            </a:pPr>
            <a:r>
              <a:rPr lang="en-GB">
                <a:solidFill>
                  <a:srgbClr val="002060"/>
                </a:solidFill>
              </a:rPr>
              <a:t>      print(player.title())</a:t>
            </a:r>
            <a:endParaRPr>
              <a:solidFill>
                <a:srgbClr val="002060"/>
              </a:solidFill>
            </a:endParaRPr>
          </a:p>
        </p:txBody>
      </p:sp>
      <p:sp>
        <p:nvSpPr>
          <p:cNvPr id="450" name="Google Shape;450;p53"/>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51" name="Google Shape;451;p5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4"/>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Try Out</a:t>
            </a:r>
            <a:endParaRPr/>
          </a:p>
        </p:txBody>
      </p:sp>
      <p:sp>
        <p:nvSpPr>
          <p:cNvPr id="457" name="Google Shape;457;p54"/>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GB" sz="2800">
                <a:solidFill>
                  <a:srgbClr val="FF0000"/>
                </a:solidFill>
              </a:rPr>
              <a:t>Python program to find unique numbers in a given list.</a:t>
            </a:r>
            <a:endParaRPr/>
          </a:p>
          <a:p>
            <a:pPr indent="-342900" lvl="0" marL="342900" rtl="0" algn="l">
              <a:spcBef>
                <a:spcPts val="1000"/>
              </a:spcBef>
              <a:spcAft>
                <a:spcPts val="0"/>
              </a:spcAft>
              <a:buSzPts val="2800"/>
              <a:buChar char="🠶"/>
            </a:pPr>
            <a:r>
              <a:rPr lang="en-GB" sz="2800">
                <a:solidFill>
                  <a:srgbClr val="FF0000"/>
                </a:solidFill>
              </a:rPr>
              <a:t>Python program to create a list of 5 random integers.</a:t>
            </a:r>
            <a:endParaRPr/>
          </a:p>
          <a:p>
            <a:pPr indent="-342900" lvl="0" marL="342900" rtl="0" algn="l">
              <a:spcBef>
                <a:spcPts val="1000"/>
              </a:spcBef>
              <a:spcAft>
                <a:spcPts val="0"/>
              </a:spcAft>
              <a:buSzPts val="2800"/>
              <a:buChar char="🠶"/>
            </a:pPr>
            <a:r>
              <a:rPr lang="en-GB" sz="2800">
                <a:solidFill>
                  <a:srgbClr val="FF0000"/>
                </a:solidFill>
              </a:rPr>
              <a:t>Write a Python program that takes a list of numbers as input and returns a new list containing only the even numbers.</a:t>
            </a:r>
            <a:endParaRPr/>
          </a:p>
          <a:p>
            <a:pPr indent="-342900" lvl="0" marL="342900" rtl="0" algn="l">
              <a:spcBef>
                <a:spcPts val="1000"/>
              </a:spcBef>
              <a:spcAft>
                <a:spcPts val="0"/>
              </a:spcAft>
              <a:buSzPts val="2800"/>
              <a:buChar char="🠶"/>
            </a:pPr>
            <a:r>
              <a:rPr lang="en-GB" sz="2800">
                <a:solidFill>
                  <a:srgbClr val="FF0000"/>
                </a:solidFill>
              </a:rPr>
              <a:t>Imagine, one list contains fruit names [‘banana’, ‘mango’] and another one contains number of fruits [10,25]. Arrange them in a new list such a way that [‘banana’, 10, ‘mango’, ‘25’] </a:t>
            </a:r>
            <a:endParaRPr/>
          </a:p>
          <a:p>
            <a:pPr indent="-215900" lvl="0" marL="342900" rtl="0" algn="l">
              <a:spcBef>
                <a:spcPts val="1000"/>
              </a:spcBef>
              <a:spcAft>
                <a:spcPts val="0"/>
              </a:spcAft>
              <a:buSzPts val="2000"/>
              <a:buNone/>
            </a:pPr>
            <a:r>
              <a:t/>
            </a:r>
            <a:endParaRPr/>
          </a:p>
          <a:p>
            <a:pPr indent="-215900" lvl="0" marL="342900" rtl="0" algn="l">
              <a:spcBef>
                <a:spcPts val="1000"/>
              </a:spcBef>
              <a:spcAft>
                <a:spcPts val="0"/>
              </a:spcAft>
              <a:buSzPts val="2000"/>
              <a:buNone/>
            </a:pPr>
            <a:r>
              <a:t/>
            </a:r>
            <a:endParaRPr/>
          </a:p>
        </p:txBody>
      </p:sp>
      <p:sp>
        <p:nvSpPr>
          <p:cNvPr id="458" name="Google Shape;458;p54"/>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59" name="Google Shape;459;p5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5"/>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Try Out</a:t>
            </a:r>
            <a:endParaRPr/>
          </a:p>
        </p:txBody>
      </p:sp>
      <p:sp>
        <p:nvSpPr>
          <p:cNvPr id="465" name="Google Shape;465;p55"/>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GB" sz="2800">
                <a:solidFill>
                  <a:srgbClr val="FF0000"/>
                </a:solidFill>
              </a:rPr>
              <a:t>Write a Python program that takes a list containing duplicate elements and returns a new list with the duplicates removed, sorted in ascending order.</a:t>
            </a:r>
            <a:endParaRPr/>
          </a:p>
          <a:p>
            <a:pPr indent="-342900" lvl="0" marL="342900" rtl="0" algn="l">
              <a:spcBef>
                <a:spcPts val="1000"/>
              </a:spcBef>
              <a:spcAft>
                <a:spcPts val="0"/>
              </a:spcAft>
              <a:buSzPts val="2800"/>
              <a:buChar char="🠶"/>
            </a:pPr>
            <a:r>
              <a:rPr lang="en-GB" sz="2800">
                <a:solidFill>
                  <a:srgbClr val="FF0000"/>
                </a:solidFill>
              </a:rPr>
              <a:t>Write a Python program that takes a list and an element as input and returns the index of the first occurrence of the element in the list, or -1 if the element is not present.</a:t>
            </a:r>
            <a:endParaRPr/>
          </a:p>
        </p:txBody>
      </p:sp>
      <p:sp>
        <p:nvSpPr>
          <p:cNvPr id="466" name="Google Shape;466;p55"/>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67" name="Google Shape;467;p5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6"/>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Tuple</a:t>
            </a:r>
            <a:endParaRPr/>
          </a:p>
        </p:txBody>
      </p:sp>
      <p:sp>
        <p:nvSpPr>
          <p:cNvPr id="473" name="Google Shape;473;p56"/>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GB" sz="2800"/>
              <a:t>In Python, a tuple is an ordered collection of items that are similar to lists. However, unlike lists, tuples are immutable, which means you cannot modify their elements after they are created. </a:t>
            </a:r>
            <a:endParaRPr/>
          </a:p>
          <a:p>
            <a:pPr indent="-165100" lvl="0" marL="342900" rtl="0" algn="l">
              <a:spcBef>
                <a:spcPts val="1000"/>
              </a:spcBef>
              <a:spcAft>
                <a:spcPts val="0"/>
              </a:spcAft>
              <a:buSzPts val="2800"/>
              <a:buNone/>
            </a:pPr>
            <a:r>
              <a:t/>
            </a:r>
            <a:endParaRPr sz="2800"/>
          </a:p>
          <a:p>
            <a:pPr indent="0" lvl="0" marL="0" rtl="0" algn="l">
              <a:spcBef>
                <a:spcPts val="1000"/>
              </a:spcBef>
              <a:spcAft>
                <a:spcPts val="0"/>
              </a:spcAft>
              <a:buSzPts val="2800"/>
              <a:buNone/>
            </a:pPr>
            <a:r>
              <a:rPr lang="en-GB" sz="2800"/>
              <a:t>my_tuple = ("apple", "banana", "cherry")</a:t>
            </a:r>
            <a:endParaRPr/>
          </a:p>
        </p:txBody>
      </p:sp>
      <p:sp>
        <p:nvSpPr>
          <p:cNvPr id="474" name="Google Shape;474;p56"/>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75" name="Google Shape;475;p5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Variable Features</a:t>
            </a:r>
            <a:endParaRPr/>
          </a:p>
        </p:txBody>
      </p:sp>
      <p:sp>
        <p:nvSpPr>
          <p:cNvPr id="188" name="Google Shape;188;p21"/>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GB"/>
              <a:t>Redeclaration</a:t>
            </a:r>
            <a:endParaRPr/>
          </a:p>
          <a:p>
            <a:pPr indent="-342900" lvl="0" marL="342900" rtl="0" algn="l">
              <a:spcBef>
                <a:spcPts val="1000"/>
              </a:spcBef>
              <a:spcAft>
                <a:spcPts val="0"/>
              </a:spcAft>
              <a:buSzPts val="2000"/>
              <a:buChar char="🠶"/>
            </a:pPr>
            <a:r>
              <a:rPr lang="en-GB"/>
              <a:t>Multiple Assignment</a:t>
            </a:r>
            <a:endParaRPr/>
          </a:p>
          <a:p>
            <a:pPr indent="-215900" lvl="0" marL="342900" rtl="0" algn="l">
              <a:spcBef>
                <a:spcPts val="1000"/>
              </a:spcBef>
              <a:spcAft>
                <a:spcPts val="0"/>
              </a:spcAft>
              <a:buSzPts val="2000"/>
              <a:buNone/>
            </a:pPr>
            <a:r>
              <a:t/>
            </a:r>
            <a:endParaRPr/>
          </a:p>
          <a:p>
            <a:pPr indent="0" lvl="0" marL="0" rtl="0" algn="l">
              <a:spcBef>
                <a:spcPts val="1000"/>
              </a:spcBef>
              <a:spcAft>
                <a:spcPts val="0"/>
              </a:spcAft>
              <a:buSzPts val="2000"/>
              <a:buNone/>
            </a:pPr>
            <a:r>
              <a:rPr lang="en-GB">
                <a:solidFill>
                  <a:srgbClr val="002060"/>
                </a:solidFill>
              </a:rPr>
              <a:t>num1 = 5</a:t>
            </a:r>
            <a:endParaRPr/>
          </a:p>
          <a:p>
            <a:pPr indent="0" lvl="0" marL="0" rtl="0" algn="l">
              <a:spcBef>
                <a:spcPts val="1000"/>
              </a:spcBef>
              <a:spcAft>
                <a:spcPts val="0"/>
              </a:spcAft>
              <a:buSzPts val="2000"/>
              <a:buNone/>
            </a:pPr>
            <a:r>
              <a:rPr lang="en-GB">
                <a:solidFill>
                  <a:srgbClr val="002060"/>
                </a:solidFill>
              </a:rPr>
              <a:t>num1 = 3.45</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num1, num2, stri = 4, 5, "okay"</a:t>
            </a:r>
            <a:endParaRPr/>
          </a:p>
          <a:p>
            <a:pPr indent="0" lvl="0" marL="0" rtl="0" algn="l">
              <a:spcBef>
                <a:spcPts val="1000"/>
              </a:spcBef>
              <a:spcAft>
                <a:spcPts val="0"/>
              </a:spcAft>
              <a:buSzPts val="2000"/>
              <a:buNone/>
            </a:pPr>
            <a:r>
              <a:rPr lang="en-GB">
                <a:solidFill>
                  <a:srgbClr val="002060"/>
                </a:solidFill>
              </a:rPr>
              <a:t>num1 = num2 = num3 = 10</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print(num1, num2, num3)</a:t>
            </a:r>
            <a:endParaRPr>
              <a:solidFill>
                <a:srgbClr val="002060"/>
              </a:solidFill>
            </a:endParaRPr>
          </a:p>
        </p:txBody>
      </p:sp>
      <p:sp>
        <p:nvSpPr>
          <p:cNvPr id="189" name="Google Shape;189;p21"/>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190" name="Google Shape;190;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7"/>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Tuple</a:t>
            </a:r>
            <a:endParaRPr/>
          </a:p>
        </p:txBody>
      </p:sp>
      <p:sp>
        <p:nvSpPr>
          <p:cNvPr id="481" name="Google Shape;481;p57"/>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GB" sz="2800"/>
              <a:t>Ordered: Tuples maintain the order in which you add elements.</a:t>
            </a:r>
            <a:endParaRPr/>
          </a:p>
          <a:p>
            <a:pPr indent="-342900" lvl="0" marL="342900" rtl="0" algn="l">
              <a:spcBef>
                <a:spcPts val="1000"/>
              </a:spcBef>
              <a:spcAft>
                <a:spcPts val="0"/>
              </a:spcAft>
              <a:buSzPts val="2800"/>
              <a:buChar char="🠶"/>
            </a:pPr>
            <a:r>
              <a:rPr lang="en-GB" sz="2800"/>
              <a:t>Immutable: Once created, you cannot change the elements within a tuple.</a:t>
            </a:r>
            <a:endParaRPr/>
          </a:p>
          <a:p>
            <a:pPr indent="-342900" lvl="0" marL="342900" rtl="0" algn="l">
              <a:spcBef>
                <a:spcPts val="1000"/>
              </a:spcBef>
              <a:spcAft>
                <a:spcPts val="0"/>
              </a:spcAft>
              <a:buSzPts val="2800"/>
              <a:buChar char="🠶"/>
            </a:pPr>
            <a:r>
              <a:rPr lang="en-GB" sz="2800"/>
              <a:t>Heterogeneous: Tuples can store elements of different data types.</a:t>
            </a:r>
            <a:endParaRPr/>
          </a:p>
          <a:p>
            <a:pPr indent="-342900" lvl="0" marL="342900" rtl="0" algn="l">
              <a:spcBef>
                <a:spcPts val="1000"/>
              </a:spcBef>
              <a:spcAft>
                <a:spcPts val="0"/>
              </a:spcAft>
              <a:buSzPts val="2800"/>
              <a:buChar char="🠶"/>
            </a:pPr>
            <a:r>
              <a:rPr lang="en-GB" sz="2800"/>
              <a:t>Duplicates: Tuples allow duplicate elements within the collection.</a:t>
            </a:r>
            <a:endParaRPr/>
          </a:p>
        </p:txBody>
      </p:sp>
      <p:sp>
        <p:nvSpPr>
          <p:cNvPr id="482" name="Google Shape;482;p57"/>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83" name="Google Shape;483;p5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8"/>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Tuple</a:t>
            </a:r>
            <a:endParaRPr/>
          </a:p>
        </p:txBody>
      </p:sp>
      <p:sp>
        <p:nvSpPr>
          <p:cNvPr id="489" name="Google Shape;489;p58"/>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GB">
                <a:solidFill>
                  <a:srgbClr val="002060"/>
                </a:solidFill>
              </a:rPr>
              <a:t>#Creation</a:t>
            </a:r>
            <a:endParaRPr/>
          </a:p>
          <a:p>
            <a:pPr indent="0" lvl="0" marL="0" rtl="0" algn="l">
              <a:spcBef>
                <a:spcPts val="1000"/>
              </a:spcBef>
              <a:spcAft>
                <a:spcPts val="0"/>
              </a:spcAft>
              <a:buSzPts val="2000"/>
              <a:buNone/>
            </a:pPr>
            <a:r>
              <a:rPr lang="en-GB">
                <a:solidFill>
                  <a:srgbClr val="002060"/>
                </a:solidFill>
              </a:rPr>
              <a:t>my_tuple = ("apple", "banana", "cherry")</a:t>
            </a:r>
            <a:endParaRPr/>
          </a:p>
          <a:p>
            <a:pPr indent="0" lvl="0" marL="0" rtl="0" algn="l">
              <a:spcBef>
                <a:spcPts val="1000"/>
              </a:spcBef>
              <a:spcAft>
                <a:spcPts val="0"/>
              </a:spcAft>
              <a:buSzPts val="2000"/>
              <a:buNone/>
            </a:pPr>
            <a:r>
              <a:rPr lang="en-GB">
                <a:solidFill>
                  <a:srgbClr val="002060"/>
                </a:solidFill>
              </a:rPr>
              <a:t>print(my_tuple)</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 List to Tuple</a:t>
            </a:r>
            <a:endParaRPr/>
          </a:p>
          <a:p>
            <a:pPr indent="0" lvl="0" marL="0" rtl="0" algn="l">
              <a:spcBef>
                <a:spcPts val="1000"/>
              </a:spcBef>
              <a:spcAft>
                <a:spcPts val="0"/>
              </a:spcAft>
              <a:buSzPts val="2000"/>
              <a:buNone/>
            </a:pPr>
            <a:r>
              <a:rPr lang="en-GB">
                <a:solidFill>
                  <a:srgbClr val="002060"/>
                </a:solidFill>
              </a:rPr>
              <a:t>my_list = ["apple", "banana", "cherry"]</a:t>
            </a:r>
            <a:endParaRPr/>
          </a:p>
          <a:p>
            <a:pPr indent="0" lvl="0" marL="0" rtl="0" algn="l">
              <a:spcBef>
                <a:spcPts val="1000"/>
              </a:spcBef>
              <a:spcAft>
                <a:spcPts val="0"/>
              </a:spcAft>
              <a:buSzPts val="2000"/>
              <a:buNone/>
            </a:pPr>
            <a:r>
              <a:rPr lang="en-GB">
                <a:solidFill>
                  <a:srgbClr val="002060"/>
                </a:solidFill>
              </a:rPr>
              <a:t>my_tuple = tuple(my_list)</a:t>
            </a:r>
            <a:endParaRPr/>
          </a:p>
          <a:p>
            <a:pPr indent="0" lvl="0" marL="0" rtl="0" algn="l">
              <a:spcBef>
                <a:spcPts val="1000"/>
              </a:spcBef>
              <a:spcAft>
                <a:spcPts val="0"/>
              </a:spcAft>
              <a:buSzPts val="2000"/>
              <a:buNone/>
            </a:pPr>
            <a:r>
              <a:rPr lang="en-GB">
                <a:solidFill>
                  <a:srgbClr val="002060"/>
                </a:solidFill>
              </a:rPr>
              <a:t>print(my_tuple)</a:t>
            </a:r>
            <a:endParaRPr/>
          </a:p>
        </p:txBody>
      </p:sp>
      <p:sp>
        <p:nvSpPr>
          <p:cNvPr id="490" name="Google Shape;490;p58"/>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91" name="Google Shape;491;p5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Tuple</a:t>
            </a:r>
            <a:endParaRPr/>
          </a:p>
        </p:txBody>
      </p:sp>
      <p:sp>
        <p:nvSpPr>
          <p:cNvPr id="497" name="Google Shape;497;p59"/>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GB"/>
              <a:t>Access</a:t>
            </a:r>
            <a:endParaRPr/>
          </a:p>
          <a:p>
            <a:pPr indent="-215900" lvl="0" marL="342900" rtl="0" algn="l">
              <a:spcBef>
                <a:spcPts val="1000"/>
              </a:spcBef>
              <a:spcAft>
                <a:spcPts val="0"/>
              </a:spcAft>
              <a:buSzPts val="2000"/>
              <a:buNone/>
            </a:pPr>
            <a:r>
              <a:t/>
            </a:r>
            <a:endParaRPr/>
          </a:p>
          <a:p>
            <a:pPr indent="0" lvl="0" marL="0" rtl="0" algn="l">
              <a:spcBef>
                <a:spcPts val="1000"/>
              </a:spcBef>
              <a:spcAft>
                <a:spcPts val="0"/>
              </a:spcAft>
              <a:buSzPts val="2000"/>
              <a:buNone/>
            </a:pPr>
            <a:r>
              <a:rPr lang="en-GB">
                <a:solidFill>
                  <a:srgbClr val="002060"/>
                </a:solidFill>
              </a:rPr>
              <a:t>my_tuple = ("apple", "banana", "cherry")</a:t>
            </a:r>
            <a:endParaRPr/>
          </a:p>
          <a:p>
            <a:pPr indent="0" lvl="0" marL="0" rtl="0" algn="l">
              <a:spcBef>
                <a:spcPts val="1000"/>
              </a:spcBef>
              <a:spcAft>
                <a:spcPts val="0"/>
              </a:spcAft>
              <a:buSzPts val="2000"/>
              <a:buNone/>
            </a:pPr>
            <a:r>
              <a:rPr lang="en-GB">
                <a:solidFill>
                  <a:srgbClr val="002060"/>
                </a:solidFill>
              </a:rPr>
              <a:t>first_fruit = my_tuple[0]  # first_fruit will be "apple"</a:t>
            </a:r>
            <a:endParaRPr/>
          </a:p>
          <a:p>
            <a:pPr indent="0" lvl="0" marL="0" rtl="0" algn="l">
              <a:spcBef>
                <a:spcPts val="1000"/>
              </a:spcBef>
              <a:spcAft>
                <a:spcPts val="0"/>
              </a:spcAft>
              <a:buSzPts val="2000"/>
              <a:buNone/>
            </a:pPr>
            <a:r>
              <a:rPr lang="en-GB">
                <a:solidFill>
                  <a:srgbClr val="002060"/>
                </a:solidFill>
              </a:rPr>
              <a:t>print("Single Element",first_fruit)</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lang="en-GB">
                <a:solidFill>
                  <a:srgbClr val="002060"/>
                </a:solidFill>
              </a:rPr>
              <a:t>for fruit in my_tuple:</a:t>
            </a:r>
            <a:endParaRPr/>
          </a:p>
          <a:p>
            <a:pPr indent="0" lvl="0" marL="0" rtl="0" algn="l">
              <a:spcBef>
                <a:spcPts val="1000"/>
              </a:spcBef>
              <a:spcAft>
                <a:spcPts val="0"/>
              </a:spcAft>
              <a:buSzPts val="2000"/>
              <a:buNone/>
            </a:pPr>
            <a:r>
              <a:rPr lang="en-GB">
                <a:solidFill>
                  <a:srgbClr val="002060"/>
                </a:solidFill>
              </a:rPr>
              <a:t>  print(fruit)</a:t>
            </a:r>
            <a:endParaRPr/>
          </a:p>
        </p:txBody>
      </p:sp>
      <p:sp>
        <p:nvSpPr>
          <p:cNvPr id="498" name="Google Shape;498;p59"/>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499" name="Google Shape;499;p5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0"/>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Tuple</a:t>
            </a:r>
            <a:endParaRPr/>
          </a:p>
        </p:txBody>
      </p:sp>
      <p:sp>
        <p:nvSpPr>
          <p:cNvPr id="505" name="Google Shape;505;p60"/>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GB" sz="2400"/>
              <a:t>Can’t modify</a:t>
            </a:r>
            <a:endParaRPr/>
          </a:p>
          <a:p>
            <a:pPr indent="-190500" lvl="0" marL="342900" rtl="0" algn="l">
              <a:spcBef>
                <a:spcPts val="1000"/>
              </a:spcBef>
              <a:spcAft>
                <a:spcPts val="0"/>
              </a:spcAft>
              <a:buSzPts val="2400"/>
              <a:buNone/>
            </a:pPr>
            <a:r>
              <a:t/>
            </a:r>
            <a:endParaRPr sz="2400"/>
          </a:p>
          <a:p>
            <a:pPr indent="0" lvl="0" marL="0" rtl="0" algn="l">
              <a:spcBef>
                <a:spcPts val="1000"/>
              </a:spcBef>
              <a:spcAft>
                <a:spcPts val="0"/>
              </a:spcAft>
              <a:buSzPts val="2400"/>
              <a:buNone/>
            </a:pPr>
            <a:r>
              <a:rPr lang="en-GB" sz="2400"/>
              <a:t>dimensions = (200, 50)</a:t>
            </a:r>
            <a:endParaRPr/>
          </a:p>
          <a:p>
            <a:pPr indent="0" lvl="0" marL="0" rtl="0" algn="l">
              <a:spcBef>
                <a:spcPts val="1000"/>
              </a:spcBef>
              <a:spcAft>
                <a:spcPts val="0"/>
              </a:spcAft>
              <a:buSzPts val="2400"/>
              <a:buNone/>
            </a:pPr>
            <a:r>
              <a:rPr lang="en-GB" sz="2400"/>
              <a:t>dimensions[0] = 250 #Error</a:t>
            </a:r>
            <a:endParaRPr/>
          </a:p>
          <a:p>
            <a:pPr indent="0" lvl="0" marL="0" rtl="0" algn="l">
              <a:spcBef>
                <a:spcPts val="1000"/>
              </a:spcBef>
              <a:spcAft>
                <a:spcPts val="0"/>
              </a:spcAft>
              <a:buSzPts val="2400"/>
              <a:buNone/>
            </a:pPr>
            <a:r>
              <a:t/>
            </a:r>
            <a:endParaRPr sz="2400"/>
          </a:p>
          <a:p>
            <a:pPr indent="0" lvl="0" marL="0" rtl="0" algn="l">
              <a:spcBef>
                <a:spcPts val="1000"/>
              </a:spcBef>
              <a:spcAft>
                <a:spcPts val="0"/>
              </a:spcAft>
              <a:buSzPts val="2400"/>
              <a:buNone/>
            </a:pPr>
            <a:r>
              <a:rPr b="1" lang="en-GB" sz="2400">
                <a:solidFill>
                  <a:srgbClr val="394229"/>
                </a:solidFill>
              </a:rPr>
              <a:t>Reassign is possible</a:t>
            </a:r>
            <a:endParaRPr/>
          </a:p>
          <a:p>
            <a:pPr indent="0" lvl="0" marL="0" rtl="0" algn="l">
              <a:spcBef>
                <a:spcPts val="1000"/>
              </a:spcBef>
              <a:spcAft>
                <a:spcPts val="0"/>
              </a:spcAft>
              <a:buSzPts val="2400"/>
              <a:buNone/>
            </a:pPr>
            <a:r>
              <a:t/>
            </a:r>
            <a:endParaRPr b="1" sz="2400">
              <a:solidFill>
                <a:srgbClr val="394229"/>
              </a:solidFill>
            </a:endParaRPr>
          </a:p>
          <a:p>
            <a:pPr indent="0" lvl="0" marL="0" rtl="0" algn="l">
              <a:spcBef>
                <a:spcPts val="1000"/>
              </a:spcBef>
              <a:spcAft>
                <a:spcPts val="0"/>
              </a:spcAft>
              <a:buSzPts val="2400"/>
              <a:buNone/>
            </a:pPr>
            <a:r>
              <a:rPr lang="en-GB" sz="2400"/>
              <a:t>dimensions = (400, 33)</a:t>
            </a:r>
            <a:endParaRPr/>
          </a:p>
          <a:p>
            <a:pPr indent="0" lvl="0" marL="0" rtl="0" algn="l">
              <a:spcBef>
                <a:spcPts val="1000"/>
              </a:spcBef>
              <a:spcAft>
                <a:spcPts val="0"/>
              </a:spcAft>
              <a:buSzPts val="2400"/>
              <a:buNone/>
            </a:pPr>
            <a:r>
              <a:t/>
            </a:r>
            <a:endParaRPr b="1" sz="2400">
              <a:solidFill>
                <a:srgbClr val="394229"/>
              </a:solidFill>
            </a:endParaRPr>
          </a:p>
        </p:txBody>
      </p:sp>
      <p:sp>
        <p:nvSpPr>
          <p:cNvPr id="506" name="Google Shape;506;p60"/>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507" name="Google Shape;507;p6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1"/>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Tuple Functions</a:t>
            </a:r>
            <a:endParaRPr/>
          </a:p>
        </p:txBody>
      </p:sp>
      <p:sp>
        <p:nvSpPr>
          <p:cNvPr id="513" name="Google Shape;513;p61"/>
          <p:cNvSpPr txBox="1"/>
          <p:nvPr>
            <p:ph idx="1" type="body"/>
          </p:nvPr>
        </p:nvSpPr>
        <p:spPr>
          <a:xfrm>
            <a:off x="8397024" y="1438656"/>
            <a:ext cx="3107587"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600"/>
              <a:buChar char="🠶"/>
            </a:pPr>
            <a:r>
              <a:rPr lang="en-GB" sz="3600"/>
              <a:t>Min, Max, Length, Sorted, In, Concatenation</a:t>
            </a:r>
            <a:endParaRPr/>
          </a:p>
        </p:txBody>
      </p:sp>
      <p:sp>
        <p:nvSpPr>
          <p:cNvPr id="514" name="Google Shape;514;p61"/>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515" name="Google Shape;515;p6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516" name="Google Shape;516;p61"/>
          <p:cNvPicPr preferRelativeResize="0"/>
          <p:nvPr/>
        </p:nvPicPr>
        <p:blipFill rotWithShape="1">
          <a:blip r:embed="rId3">
            <a:alphaModFix/>
          </a:blip>
          <a:srcRect b="0" l="0" r="0" t="0"/>
          <a:stretch/>
        </p:blipFill>
        <p:spPr>
          <a:xfrm>
            <a:off x="2342178" y="2009707"/>
            <a:ext cx="4803082" cy="304420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2"/>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Dictionary</a:t>
            </a:r>
            <a:endParaRPr/>
          </a:p>
        </p:txBody>
      </p:sp>
      <p:sp>
        <p:nvSpPr>
          <p:cNvPr id="522" name="Google Shape;522;p62"/>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GB"/>
              <a:t>Python dictionaries are another fundamental data structure used to store collections of data. Unlike lists that use numerical indexes, dictionaries use key-value pairs for accessing elements. </a:t>
            </a:r>
            <a:endParaRPr/>
          </a:p>
          <a:p>
            <a:pPr indent="-215900" lvl="0" marL="342900" rtl="0" algn="l">
              <a:spcBef>
                <a:spcPts val="1000"/>
              </a:spcBef>
              <a:spcAft>
                <a:spcPts val="0"/>
              </a:spcAft>
              <a:buSzPts val="2000"/>
              <a:buNone/>
            </a:pPr>
            <a:r>
              <a:t/>
            </a:r>
            <a:endParaRPr/>
          </a:p>
          <a:p>
            <a:pPr indent="-342900" lvl="0" marL="342900" rtl="0" algn="l">
              <a:spcBef>
                <a:spcPts val="1000"/>
              </a:spcBef>
              <a:spcAft>
                <a:spcPts val="0"/>
              </a:spcAft>
              <a:buSzPts val="2000"/>
              <a:buChar char="🠶"/>
            </a:pPr>
            <a:r>
              <a:rPr lang="en-GB"/>
              <a:t>Properties of Dictionaries:</a:t>
            </a:r>
            <a:endParaRPr/>
          </a:p>
          <a:p>
            <a:pPr indent="-285750" lvl="1" marL="742950" rtl="0" algn="l">
              <a:spcBef>
                <a:spcPts val="1000"/>
              </a:spcBef>
              <a:spcAft>
                <a:spcPts val="0"/>
              </a:spcAft>
              <a:buSzPts val="2000"/>
              <a:buChar char="🠶"/>
            </a:pPr>
            <a:r>
              <a:rPr lang="en-GB"/>
              <a:t>Unordered: The order in which you add key-value pairs to a dictionary is not preserved.</a:t>
            </a:r>
            <a:endParaRPr/>
          </a:p>
          <a:p>
            <a:pPr indent="-285750" lvl="1" marL="742950" rtl="0" algn="l">
              <a:spcBef>
                <a:spcPts val="1000"/>
              </a:spcBef>
              <a:spcAft>
                <a:spcPts val="0"/>
              </a:spcAft>
              <a:buSzPts val="2000"/>
              <a:buChar char="🠶"/>
            </a:pPr>
            <a:r>
              <a:rPr lang="en-GB"/>
              <a:t>Changeable: You can modify or remove elements after creating a dictionary.</a:t>
            </a:r>
            <a:endParaRPr/>
          </a:p>
          <a:p>
            <a:pPr indent="-285750" lvl="1" marL="742950" rtl="0" algn="l">
              <a:spcBef>
                <a:spcPts val="1000"/>
              </a:spcBef>
              <a:spcAft>
                <a:spcPts val="0"/>
              </a:spcAft>
              <a:buSzPts val="2000"/>
              <a:buChar char="🠶"/>
            </a:pPr>
            <a:r>
              <a:rPr lang="en-GB"/>
              <a:t>Heterogeneous Keys: Keys can be of various data types (strings, numbers, tuples). Keys must be unique within a dictionary.</a:t>
            </a:r>
            <a:endParaRPr/>
          </a:p>
          <a:p>
            <a:pPr indent="-285750" lvl="1" marL="742950" rtl="0" algn="l">
              <a:spcBef>
                <a:spcPts val="1000"/>
              </a:spcBef>
              <a:spcAft>
                <a:spcPts val="0"/>
              </a:spcAft>
              <a:buSzPts val="2000"/>
              <a:buChar char="🠶"/>
            </a:pPr>
            <a:r>
              <a:rPr lang="en-GB"/>
              <a:t>Values can be Duplicated: Values can have duplicate data within the dictionary.</a:t>
            </a:r>
            <a:endParaRPr/>
          </a:p>
        </p:txBody>
      </p:sp>
      <p:sp>
        <p:nvSpPr>
          <p:cNvPr id="523" name="Google Shape;523;p62"/>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524" name="Google Shape;524;p6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3"/>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Dictionary</a:t>
            </a:r>
            <a:endParaRPr/>
          </a:p>
        </p:txBody>
      </p:sp>
      <p:sp>
        <p:nvSpPr>
          <p:cNvPr id="530" name="Google Shape;530;p63"/>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GB">
                <a:solidFill>
                  <a:srgbClr val="002060"/>
                </a:solidFill>
              </a:rPr>
              <a:t>#Declare</a:t>
            </a:r>
            <a:endParaRPr/>
          </a:p>
          <a:p>
            <a:pPr indent="0" lvl="0" marL="0" rtl="0" algn="l">
              <a:spcBef>
                <a:spcPts val="1000"/>
              </a:spcBef>
              <a:spcAft>
                <a:spcPts val="0"/>
              </a:spcAft>
              <a:buSzPts val="2000"/>
              <a:buNone/>
            </a:pPr>
            <a:r>
              <a:rPr lang="en-GB">
                <a:solidFill>
                  <a:srgbClr val="002060"/>
                </a:solidFill>
              </a:rPr>
              <a:t>alien_0 = {'color': 'green', 'points': 5}</a:t>
            </a:r>
            <a:endParaRPr/>
          </a:p>
          <a:p>
            <a:pPr indent="0" lvl="0" marL="0" rtl="0" algn="l">
              <a:spcBef>
                <a:spcPts val="1000"/>
              </a:spcBef>
              <a:spcAft>
                <a:spcPts val="0"/>
              </a:spcAft>
              <a:buSzPts val="2000"/>
              <a:buNone/>
            </a:pPr>
            <a:r>
              <a:rPr lang="en-GB">
                <a:solidFill>
                  <a:srgbClr val="002060"/>
                </a:solidFill>
              </a:rPr>
              <a:t>print(alien_0['color'])</a:t>
            </a:r>
            <a:endParaRPr/>
          </a:p>
          <a:p>
            <a:pPr indent="0" lvl="0" marL="0" rtl="0" algn="l">
              <a:spcBef>
                <a:spcPts val="1000"/>
              </a:spcBef>
              <a:spcAft>
                <a:spcPts val="0"/>
              </a:spcAft>
              <a:buSzPts val="2000"/>
              <a:buNone/>
            </a:pPr>
            <a:r>
              <a:rPr lang="en-GB">
                <a:solidFill>
                  <a:srgbClr val="002060"/>
                </a:solidFill>
              </a:rPr>
              <a:t>print(alien_0['points'])</a:t>
            </a:r>
            <a:endParaRPr/>
          </a:p>
          <a:p>
            <a:pPr indent="0" lvl="0" marL="0" rtl="0" algn="l">
              <a:spcBef>
                <a:spcPts val="1000"/>
              </a:spcBef>
              <a:spcAft>
                <a:spcPts val="0"/>
              </a:spcAft>
              <a:buSzPts val="2000"/>
              <a:buNone/>
            </a:pPr>
            <a:r>
              <a:rPr lang="en-GB">
                <a:solidFill>
                  <a:srgbClr val="002060"/>
                </a:solidFill>
              </a:rPr>
              <a:t>my_dict = dict(name="Bob", age=25)</a:t>
            </a:r>
            <a:endParaRPr/>
          </a:p>
          <a:p>
            <a:pPr indent="0" lvl="0" marL="0" rtl="0" algn="l">
              <a:spcBef>
                <a:spcPts val="1000"/>
              </a:spcBef>
              <a:spcAft>
                <a:spcPts val="0"/>
              </a:spcAft>
              <a:buSzPts val="2000"/>
              <a:buNone/>
            </a:pPr>
            <a:r>
              <a:rPr lang="en-GB">
                <a:solidFill>
                  <a:srgbClr val="002060"/>
                </a:solidFill>
              </a:rPr>
              <a:t>print(my_dict)</a:t>
            </a:r>
            <a:endParaRPr/>
          </a:p>
          <a:p>
            <a:pPr indent="0" lvl="0" marL="0" rtl="0" algn="l">
              <a:spcBef>
                <a:spcPts val="1000"/>
              </a:spcBef>
              <a:spcAft>
                <a:spcPts val="0"/>
              </a:spcAft>
              <a:buSzPts val="2000"/>
              <a:buNone/>
            </a:pPr>
            <a:r>
              <a:t/>
            </a:r>
            <a:endParaRPr>
              <a:solidFill>
                <a:srgbClr val="002060"/>
              </a:solidFill>
            </a:endParaRPr>
          </a:p>
        </p:txBody>
      </p:sp>
      <p:sp>
        <p:nvSpPr>
          <p:cNvPr id="531" name="Google Shape;531;p63"/>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532" name="Google Shape;532;p6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4"/>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Dictionary</a:t>
            </a:r>
            <a:endParaRPr/>
          </a:p>
        </p:txBody>
      </p:sp>
      <p:sp>
        <p:nvSpPr>
          <p:cNvPr id="538" name="Google Shape;538;p64"/>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b="1" lang="en-GB">
                <a:solidFill>
                  <a:srgbClr val="002060"/>
                </a:solidFill>
              </a:rPr>
              <a:t>#Access</a:t>
            </a:r>
            <a:endParaRPr/>
          </a:p>
          <a:p>
            <a:pPr indent="0" lvl="0" marL="0" rtl="0" algn="l">
              <a:spcBef>
                <a:spcPts val="1000"/>
              </a:spcBef>
              <a:spcAft>
                <a:spcPts val="0"/>
              </a:spcAft>
              <a:buSzPts val="2000"/>
              <a:buNone/>
            </a:pPr>
            <a:r>
              <a:rPr lang="en-GB">
                <a:solidFill>
                  <a:srgbClr val="002060"/>
                </a:solidFill>
              </a:rPr>
              <a:t>my_dict = {"name": "Alice", "age": 30, "city": "New York"}</a:t>
            </a:r>
            <a:endParaRPr/>
          </a:p>
          <a:p>
            <a:pPr indent="0" lvl="0" marL="0" rtl="0" algn="l">
              <a:spcBef>
                <a:spcPts val="1000"/>
              </a:spcBef>
              <a:spcAft>
                <a:spcPts val="0"/>
              </a:spcAft>
              <a:buSzPts val="2000"/>
              <a:buNone/>
            </a:pPr>
            <a:r>
              <a:rPr lang="en-GB">
                <a:solidFill>
                  <a:srgbClr val="002060"/>
                </a:solidFill>
              </a:rPr>
              <a:t>name = my_dict["name"]  # name will be "Alice"</a:t>
            </a:r>
            <a:endParaRPr/>
          </a:p>
          <a:p>
            <a:pPr indent="0" lvl="0" marL="0" rtl="0" algn="l">
              <a:spcBef>
                <a:spcPts val="1000"/>
              </a:spcBef>
              <a:spcAft>
                <a:spcPts val="0"/>
              </a:spcAft>
              <a:buSzPts val="2000"/>
              <a:buNone/>
            </a:pPr>
            <a:r>
              <a:t/>
            </a:r>
            <a:endParaRPr>
              <a:solidFill>
                <a:srgbClr val="002060"/>
              </a:solidFill>
            </a:endParaRPr>
          </a:p>
          <a:p>
            <a:pPr indent="0" lvl="0" marL="0" rtl="0" algn="l">
              <a:spcBef>
                <a:spcPts val="1000"/>
              </a:spcBef>
              <a:spcAft>
                <a:spcPts val="0"/>
              </a:spcAft>
              <a:buSzPts val="2000"/>
              <a:buNone/>
            </a:pPr>
            <a:r>
              <a:rPr b="1" lang="en-GB">
                <a:solidFill>
                  <a:srgbClr val="002060"/>
                </a:solidFill>
              </a:rPr>
              <a:t>#Add or modify</a:t>
            </a:r>
            <a:endParaRPr/>
          </a:p>
          <a:p>
            <a:pPr indent="0" lvl="0" marL="0" rtl="0" algn="l">
              <a:spcBef>
                <a:spcPts val="1000"/>
              </a:spcBef>
              <a:spcAft>
                <a:spcPts val="0"/>
              </a:spcAft>
              <a:buSzPts val="2000"/>
              <a:buNone/>
            </a:pPr>
            <a:r>
              <a:rPr lang="en-GB">
                <a:solidFill>
                  <a:srgbClr val="002060"/>
                </a:solidFill>
              </a:rPr>
              <a:t>my_dict = {"name": "Alice", "age": 30}</a:t>
            </a:r>
            <a:endParaRPr/>
          </a:p>
          <a:p>
            <a:pPr indent="0" lvl="0" marL="0" rtl="0" algn="l">
              <a:spcBef>
                <a:spcPts val="1000"/>
              </a:spcBef>
              <a:spcAft>
                <a:spcPts val="0"/>
              </a:spcAft>
              <a:buSzPts val="2000"/>
              <a:buNone/>
            </a:pPr>
            <a:r>
              <a:rPr lang="en-GB">
                <a:solidFill>
                  <a:srgbClr val="002060"/>
                </a:solidFill>
              </a:rPr>
              <a:t>my_dict["city"] = "New York"  # Adding a new key-value pair</a:t>
            </a:r>
            <a:endParaRPr/>
          </a:p>
          <a:p>
            <a:pPr indent="0" lvl="0" marL="0" rtl="0" algn="l">
              <a:spcBef>
                <a:spcPts val="1000"/>
              </a:spcBef>
              <a:spcAft>
                <a:spcPts val="0"/>
              </a:spcAft>
              <a:buSzPts val="2000"/>
              <a:buNone/>
            </a:pPr>
            <a:r>
              <a:rPr lang="en-GB">
                <a:solidFill>
                  <a:srgbClr val="002060"/>
                </a:solidFill>
              </a:rPr>
              <a:t>my_dict["age"] = 31  # Modifying an existing value</a:t>
            </a:r>
            <a:endParaRPr/>
          </a:p>
          <a:p>
            <a:pPr indent="0" lvl="0" marL="0" rtl="0" algn="l">
              <a:spcBef>
                <a:spcPts val="1000"/>
              </a:spcBef>
              <a:spcAft>
                <a:spcPts val="0"/>
              </a:spcAft>
              <a:buSzPts val="2000"/>
              <a:buNone/>
            </a:pPr>
            <a:r>
              <a:rPr lang="en-GB">
                <a:solidFill>
                  <a:srgbClr val="002060"/>
                </a:solidFill>
              </a:rPr>
              <a:t>print(my_dict)</a:t>
            </a:r>
            <a:endParaRPr/>
          </a:p>
        </p:txBody>
      </p:sp>
      <p:sp>
        <p:nvSpPr>
          <p:cNvPr id="539" name="Google Shape;539;p64"/>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540" name="Google Shape;540;p6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5"/>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Dictionary Usage</a:t>
            </a:r>
            <a:endParaRPr/>
          </a:p>
        </p:txBody>
      </p:sp>
      <p:sp>
        <p:nvSpPr>
          <p:cNvPr id="546" name="Google Shape;546;p65"/>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GB" sz="2400">
                <a:solidFill>
                  <a:srgbClr val="002060"/>
                </a:solidFill>
              </a:rPr>
              <a:t>if my_dict["age"]&lt;31:</a:t>
            </a:r>
            <a:endParaRPr/>
          </a:p>
          <a:p>
            <a:pPr indent="0" lvl="0" marL="0" rtl="0" algn="l">
              <a:spcBef>
                <a:spcPts val="1000"/>
              </a:spcBef>
              <a:spcAft>
                <a:spcPts val="0"/>
              </a:spcAft>
              <a:buSzPts val="2400"/>
              <a:buNone/>
            </a:pPr>
            <a:r>
              <a:rPr lang="en-GB" sz="2400">
                <a:solidFill>
                  <a:srgbClr val="002060"/>
                </a:solidFill>
              </a:rPr>
              <a:t>    print("Not too old")</a:t>
            </a:r>
            <a:endParaRPr/>
          </a:p>
          <a:p>
            <a:pPr indent="0" lvl="0" marL="0" rtl="0" algn="l">
              <a:spcBef>
                <a:spcPts val="1000"/>
              </a:spcBef>
              <a:spcAft>
                <a:spcPts val="0"/>
              </a:spcAft>
              <a:buSzPts val="2400"/>
              <a:buNone/>
            </a:pPr>
            <a:r>
              <a:rPr lang="en-GB" sz="2400">
                <a:solidFill>
                  <a:srgbClr val="002060"/>
                </a:solidFill>
              </a:rPr>
              <a:t>elif my_dict["age"] == 31:</a:t>
            </a:r>
            <a:endParaRPr/>
          </a:p>
          <a:p>
            <a:pPr indent="0" lvl="0" marL="0" rtl="0" algn="l">
              <a:spcBef>
                <a:spcPts val="1000"/>
              </a:spcBef>
              <a:spcAft>
                <a:spcPts val="0"/>
              </a:spcAft>
              <a:buSzPts val="2400"/>
              <a:buNone/>
            </a:pPr>
            <a:r>
              <a:rPr lang="en-GB" sz="2400">
                <a:solidFill>
                  <a:srgbClr val="002060"/>
                </a:solidFill>
              </a:rPr>
              <a:t>    print("About to be to buira")</a:t>
            </a:r>
            <a:endParaRPr/>
          </a:p>
          <a:p>
            <a:pPr indent="0" lvl="0" marL="0" rtl="0" algn="l">
              <a:spcBef>
                <a:spcPts val="1000"/>
              </a:spcBef>
              <a:spcAft>
                <a:spcPts val="0"/>
              </a:spcAft>
              <a:buSzPts val="2400"/>
              <a:buNone/>
            </a:pPr>
            <a:r>
              <a:rPr lang="en-GB" sz="2400">
                <a:solidFill>
                  <a:srgbClr val="002060"/>
                </a:solidFill>
              </a:rPr>
              <a:t>else:</a:t>
            </a:r>
            <a:endParaRPr/>
          </a:p>
          <a:p>
            <a:pPr indent="0" lvl="0" marL="0" rtl="0" algn="l">
              <a:spcBef>
                <a:spcPts val="1000"/>
              </a:spcBef>
              <a:spcAft>
                <a:spcPts val="0"/>
              </a:spcAft>
              <a:buSzPts val="2400"/>
              <a:buNone/>
            </a:pPr>
            <a:r>
              <a:rPr lang="en-GB" sz="2400">
                <a:solidFill>
                  <a:srgbClr val="002060"/>
                </a:solidFill>
              </a:rPr>
              <a:t>    print("Definitely Buro manush")</a:t>
            </a:r>
            <a:endParaRPr/>
          </a:p>
        </p:txBody>
      </p:sp>
      <p:sp>
        <p:nvSpPr>
          <p:cNvPr id="547" name="Google Shape;547;p65"/>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548" name="Google Shape;548;p6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6"/>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Dictionary</a:t>
            </a:r>
            <a:endParaRPr/>
          </a:p>
        </p:txBody>
      </p:sp>
      <p:sp>
        <p:nvSpPr>
          <p:cNvPr id="554" name="Google Shape;554;p66"/>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GB">
                <a:solidFill>
                  <a:srgbClr val="002060"/>
                </a:solidFill>
              </a:rPr>
              <a:t>favorite_languages = {</a:t>
            </a:r>
            <a:endParaRPr/>
          </a:p>
          <a:p>
            <a:pPr indent="0" lvl="0" marL="0" rtl="0" algn="l">
              <a:spcBef>
                <a:spcPts val="1000"/>
              </a:spcBef>
              <a:spcAft>
                <a:spcPts val="0"/>
              </a:spcAft>
              <a:buSzPts val="2000"/>
              <a:buNone/>
            </a:pPr>
            <a:r>
              <a:rPr lang="en-GB">
                <a:solidFill>
                  <a:srgbClr val="002060"/>
                </a:solidFill>
              </a:rPr>
              <a:t>    'jen': 'python',</a:t>
            </a:r>
            <a:endParaRPr/>
          </a:p>
          <a:p>
            <a:pPr indent="0" lvl="0" marL="0" rtl="0" algn="l">
              <a:spcBef>
                <a:spcPts val="1000"/>
              </a:spcBef>
              <a:spcAft>
                <a:spcPts val="0"/>
              </a:spcAft>
              <a:buSzPts val="2000"/>
              <a:buNone/>
            </a:pPr>
            <a:r>
              <a:rPr lang="en-GB">
                <a:solidFill>
                  <a:srgbClr val="002060"/>
                </a:solidFill>
              </a:rPr>
              <a:t>    'sarah': 'c',</a:t>
            </a:r>
            <a:endParaRPr/>
          </a:p>
          <a:p>
            <a:pPr indent="0" lvl="0" marL="0" rtl="0" algn="l">
              <a:spcBef>
                <a:spcPts val="1000"/>
              </a:spcBef>
              <a:spcAft>
                <a:spcPts val="0"/>
              </a:spcAft>
              <a:buSzPts val="2000"/>
              <a:buNone/>
            </a:pPr>
            <a:r>
              <a:rPr lang="en-GB">
                <a:solidFill>
                  <a:srgbClr val="002060"/>
                </a:solidFill>
              </a:rPr>
              <a:t>    'edward': 'rust',</a:t>
            </a:r>
            <a:endParaRPr/>
          </a:p>
          <a:p>
            <a:pPr indent="0" lvl="0" marL="0" rtl="0" algn="l">
              <a:spcBef>
                <a:spcPts val="1000"/>
              </a:spcBef>
              <a:spcAft>
                <a:spcPts val="0"/>
              </a:spcAft>
              <a:buSzPts val="2000"/>
              <a:buNone/>
            </a:pPr>
            <a:r>
              <a:rPr lang="en-GB">
                <a:solidFill>
                  <a:srgbClr val="002060"/>
                </a:solidFill>
              </a:rPr>
              <a:t>    'phil': 'php',</a:t>
            </a:r>
            <a:endParaRPr/>
          </a:p>
          <a:p>
            <a:pPr indent="0" lvl="0" marL="0" rtl="0" algn="l">
              <a:spcBef>
                <a:spcPts val="1000"/>
              </a:spcBef>
              <a:spcAft>
                <a:spcPts val="0"/>
              </a:spcAft>
              <a:buSzPts val="2000"/>
              <a:buNone/>
            </a:pPr>
            <a:r>
              <a:rPr lang="en-GB">
                <a:solidFill>
                  <a:srgbClr val="002060"/>
                </a:solidFill>
              </a:rPr>
              <a:t>}</a:t>
            </a:r>
            <a:endParaRPr/>
          </a:p>
          <a:p>
            <a:pPr indent="0" lvl="0" marL="0" rtl="0" algn="l">
              <a:spcBef>
                <a:spcPts val="1000"/>
              </a:spcBef>
              <a:spcAft>
                <a:spcPts val="0"/>
              </a:spcAft>
              <a:buSzPts val="2000"/>
              <a:buNone/>
            </a:pPr>
            <a:r>
              <a:rPr lang="en-GB">
                <a:solidFill>
                  <a:srgbClr val="002060"/>
                </a:solidFill>
              </a:rPr>
              <a:t>print(favorite_languages['jen'])</a:t>
            </a:r>
            <a:endParaRPr/>
          </a:p>
          <a:p>
            <a:pPr indent="0" lvl="0" marL="0" rtl="0" algn="l">
              <a:spcBef>
                <a:spcPts val="1000"/>
              </a:spcBef>
              <a:spcAft>
                <a:spcPts val="0"/>
              </a:spcAft>
              <a:buSzPts val="2000"/>
              <a:buNone/>
            </a:pPr>
            <a:r>
              <a:rPr lang="en-GB">
                <a:solidFill>
                  <a:srgbClr val="002060"/>
                </a:solidFill>
              </a:rPr>
              <a:t>del favorite_languages['jen']</a:t>
            </a:r>
            <a:endParaRPr/>
          </a:p>
          <a:p>
            <a:pPr indent="0" lvl="0" marL="0" rtl="0" algn="l">
              <a:spcBef>
                <a:spcPts val="1000"/>
              </a:spcBef>
              <a:spcAft>
                <a:spcPts val="0"/>
              </a:spcAft>
              <a:buSzPts val="2000"/>
              <a:buNone/>
            </a:pPr>
            <a:r>
              <a:rPr lang="en-GB">
                <a:solidFill>
                  <a:srgbClr val="002060"/>
                </a:solidFill>
              </a:rPr>
              <a:t>print(favorite_languages)</a:t>
            </a:r>
            <a:endParaRPr/>
          </a:p>
        </p:txBody>
      </p:sp>
      <p:sp>
        <p:nvSpPr>
          <p:cNvPr id="555" name="Google Shape;555;p66"/>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556" name="Google Shape;556;p6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Delete Variable</a:t>
            </a:r>
            <a:endParaRPr/>
          </a:p>
        </p:txBody>
      </p:sp>
      <p:sp>
        <p:nvSpPr>
          <p:cNvPr id="196" name="Google Shape;196;p22"/>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en-GB" sz="2800">
                <a:solidFill>
                  <a:srgbClr val="002060"/>
                </a:solidFill>
              </a:rPr>
              <a:t>Num1 = 10</a:t>
            </a:r>
            <a:endParaRPr/>
          </a:p>
          <a:p>
            <a:pPr indent="0" lvl="0" marL="0" rtl="0" algn="l">
              <a:spcBef>
                <a:spcPts val="1000"/>
              </a:spcBef>
              <a:spcAft>
                <a:spcPts val="0"/>
              </a:spcAft>
              <a:buSzPts val="2800"/>
              <a:buNone/>
            </a:pPr>
            <a:r>
              <a:rPr lang="en-GB" sz="2800">
                <a:solidFill>
                  <a:srgbClr val="002060"/>
                </a:solidFill>
              </a:rPr>
              <a:t>print(id(num1))  #Shows the RAM location where this is saved</a:t>
            </a:r>
            <a:endParaRPr/>
          </a:p>
          <a:p>
            <a:pPr indent="0" lvl="0" marL="0" rtl="0" algn="l">
              <a:spcBef>
                <a:spcPts val="1000"/>
              </a:spcBef>
              <a:spcAft>
                <a:spcPts val="0"/>
              </a:spcAft>
              <a:buSzPts val="2800"/>
              <a:buNone/>
            </a:pPr>
            <a:r>
              <a:t/>
            </a:r>
            <a:endParaRPr sz="2800">
              <a:solidFill>
                <a:srgbClr val="002060"/>
              </a:solidFill>
            </a:endParaRPr>
          </a:p>
          <a:p>
            <a:pPr indent="0" lvl="0" marL="0" rtl="0" algn="l">
              <a:spcBef>
                <a:spcPts val="1000"/>
              </a:spcBef>
              <a:spcAft>
                <a:spcPts val="0"/>
              </a:spcAft>
              <a:buSzPts val="2800"/>
              <a:buNone/>
            </a:pPr>
            <a:r>
              <a:rPr lang="en-GB" sz="2800">
                <a:solidFill>
                  <a:srgbClr val="002060"/>
                </a:solidFill>
              </a:rPr>
              <a:t>del num1</a:t>
            </a:r>
            <a:endParaRPr/>
          </a:p>
          <a:p>
            <a:pPr indent="0" lvl="0" marL="0" rtl="0" algn="l">
              <a:spcBef>
                <a:spcPts val="1000"/>
              </a:spcBef>
              <a:spcAft>
                <a:spcPts val="0"/>
              </a:spcAft>
              <a:buSzPts val="2800"/>
              <a:buNone/>
            </a:pPr>
            <a:r>
              <a:rPr lang="en-GB" sz="2800">
                <a:solidFill>
                  <a:srgbClr val="002060"/>
                </a:solidFill>
              </a:rPr>
              <a:t>print(num1)</a:t>
            </a:r>
            <a:endParaRPr/>
          </a:p>
          <a:p>
            <a:pPr indent="0" lvl="0" marL="0" rtl="0" algn="l">
              <a:spcBef>
                <a:spcPts val="1000"/>
              </a:spcBef>
              <a:spcAft>
                <a:spcPts val="0"/>
              </a:spcAft>
              <a:buSzPts val="2800"/>
              <a:buNone/>
            </a:pPr>
            <a:r>
              <a:t/>
            </a:r>
            <a:endParaRPr sz="2800"/>
          </a:p>
        </p:txBody>
      </p:sp>
      <p:sp>
        <p:nvSpPr>
          <p:cNvPr id="197" name="Google Shape;197;p22"/>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198" name="Google Shape;198;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199" name="Google Shape;199;p22"/>
          <p:cNvPicPr preferRelativeResize="0"/>
          <p:nvPr/>
        </p:nvPicPr>
        <p:blipFill rotWithShape="1">
          <a:blip r:embed="rId3">
            <a:alphaModFix/>
          </a:blip>
          <a:srcRect b="0" l="0" r="0" t="0"/>
          <a:stretch/>
        </p:blipFill>
        <p:spPr>
          <a:xfrm>
            <a:off x="5822731" y="3539113"/>
            <a:ext cx="4897821" cy="217814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7"/>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Dictionary</a:t>
            </a:r>
            <a:endParaRPr/>
          </a:p>
        </p:txBody>
      </p:sp>
      <p:sp>
        <p:nvSpPr>
          <p:cNvPr id="562" name="Google Shape;562;p67"/>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GB" sz="2400"/>
              <a:t>Not found</a:t>
            </a:r>
            <a:endParaRPr/>
          </a:p>
          <a:p>
            <a:pPr indent="-190500" lvl="0" marL="342900" rtl="0" algn="l">
              <a:spcBef>
                <a:spcPts val="1000"/>
              </a:spcBef>
              <a:spcAft>
                <a:spcPts val="0"/>
              </a:spcAft>
              <a:buSzPts val="2400"/>
              <a:buNone/>
            </a:pPr>
            <a:r>
              <a:t/>
            </a:r>
            <a:endParaRPr sz="2400"/>
          </a:p>
          <a:p>
            <a:pPr indent="0" lvl="0" marL="0" rtl="0" algn="l">
              <a:spcBef>
                <a:spcPts val="1000"/>
              </a:spcBef>
              <a:spcAft>
                <a:spcPts val="0"/>
              </a:spcAft>
              <a:buSzPts val="2400"/>
              <a:buNone/>
            </a:pPr>
            <a:r>
              <a:rPr lang="en-GB" sz="2400">
                <a:solidFill>
                  <a:srgbClr val="002060"/>
                </a:solidFill>
              </a:rPr>
              <a:t>var1 = favorite_languages.get("sarah")</a:t>
            </a:r>
            <a:endParaRPr/>
          </a:p>
          <a:p>
            <a:pPr indent="0" lvl="0" marL="0" rtl="0" algn="l">
              <a:spcBef>
                <a:spcPts val="1000"/>
              </a:spcBef>
              <a:spcAft>
                <a:spcPts val="0"/>
              </a:spcAft>
              <a:buSzPts val="2400"/>
              <a:buNone/>
            </a:pPr>
            <a:r>
              <a:rPr lang="en-GB" sz="2400">
                <a:solidFill>
                  <a:srgbClr val="002060"/>
                </a:solidFill>
              </a:rPr>
              <a:t>print(var1)</a:t>
            </a:r>
            <a:endParaRPr/>
          </a:p>
          <a:p>
            <a:pPr indent="0" lvl="0" marL="0" rtl="0" algn="l">
              <a:spcBef>
                <a:spcPts val="1000"/>
              </a:spcBef>
              <a:spcAft>
                <a:spcPts val="0"/>
              </a:spcAft>
              <a:buSzPts val="2400"/>
              <a:buNone/>
            </a:pPr>
            <a:r>
              <a:rPr lang="en-GB" sz="2400">
                <a:solidFill>
                  <a:srgbClr val="002060"/>
                </a:solidFill>
              </a:rPr>
              <a:t>var1 = favorite_languages.get("atanu", "not found")</a:t>
            </a:r>
            <a:endParaRPr/>
          </a:p>
          <a:p>
            <a:pPr indent="0" lvl="0" marL="0" rtl="0" algn="l">
              <a:spcBef>
                <a:spcPts val="1000"/>
              </a:spcBef>
              <a:spcAft>
                <a:spcPts val="0"/>
              </a:spcAft>
              <a:buSzPts val="2400"/>
              <a:buNone/>
            </a:pPr>
            <a:r>
              <a:rPr lang="en-GB" sz="2400">
                <a:solidFill>
                  <a:srgbClr val="002060"/>
                </a:solidFill>
              </a:rPr>
              <a:t>print(var1)</a:t>
            </a:r>
            <a:endParaRPr/>
          </a:p>
        </p:txBody>
      </p:sp>
      <p:sp>
        <p:nvSpPr>
          <p:cNvPr id="563" name="Google Shape;563;p67"/>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564" name="Google Shape;564;p6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8"/>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Dictionary</a:t>
            </a:r>
            <a:endParaRPr/>
          </a:p>
        </p:txBody>
      </p:sp>
      <p:sp>
        <p:nvSpPr>
          <p:cNvPr id="570" name="Google Shape;570;p68"/>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800"/>
              <a:buChar char="🠶"/>
            </a:pPr>
            <a:r>
              <a:rPr lang="en-GB" sz="2800"/>
              <a:t>Looping through data</a:t>
            </a:r>
            <a:endParaRPr/>
          </a:p>
          <a:p>
            <a:pPr indent="-190500" lvl="0" marL="342900" rtl="0" algn="l">
              <a:spcBef>
                <a:spcPts val="1000"/>
              </a:spcBef>
              <a:spcAft>
                <a:spcPts val="0"/>
              </a:spcAft>
              <a:buSzPts val="2400"/>
              <a:buNone/>
            </a:pPr>
            <a:r>
              <a:t/>
            </a:r>
            <a:endParaRPr sz="2400"/>
          </a:p>
          <a:p>
            <a:pPr indent="0" lvl="0" marL="0" rtl="0" algn="l">
              <a:spcBef>
                <a:spcPts val="1000"/>
              </a:spcBef>
              <a:spcAft>
                <a:spcPts val="0"/>
              </a:spcAft>
              <a:buSzPts val="2800"/>
              <a:buNone/>
            </a:pPr>
            <a:r>
              <a:rPr lang="en-GB" sz="2800">
                <a:solidFill>
                  <a:srgbClr val="002060"/>
                </a:solidFill>
              </a:rPr>
              <a:t>for k, v in favorite_languages.items():</a:t>
            </a:r>
            <a:endParaRPr/>
          </a:p>
          <a:p>
            <a:pPr indent="0" lvl="0" marL="0" rtl="0" algn="l">
              <a:spcBef>
                <a:spcPts val="1000"/>
              </a:spcBef>
              <a:spcAft>
                <a:spcPts val="0"/>
              </a:spcAft>
              <a:buSzPts val="2800"/>
              <a:buNone/>
            </a:pPr>
            <a:r>
              <a:rPr lang="en-GB" sz="2800">
                <a:solidFill>
                  <a:srgbClr val="002060"/>
                </a:solidFill>
              </a:rPr>
              <a:t>    stri = f"Key {k} and value is {v}"</a:t>
            </a:r>
            <a:endParaRPr/>
          </a:p>
          <a:p>
            <a:pPr indent="0" lvl="0" marL="0" rtl="0" algn="l">
              <a:spcBef>
                <a:spcPts val="1000"/>
              </a:spcBef>
              <a:spcAft>
                <a:spcPts val="0"/>
              </a:spcAft>
              <a:buSzPts val="2800"/>
              <a:buNone/>
            </a:pPr>
            <a:r>
              <a:rPr lang="en-GB" sz="2800">
                <a:solidFill>
                  <a:srgbClr val="002060"/>
                </a:solidFill>
              </a:rPr>
              <a:t>    print(stri)</a:t>
            </a:r>
            <a:endParaRPr/>
          </a:p>
          <a:p>
            <a:pPr indent="0" lvl="0" marL="0" rtl="0" algn="l">
              <a:spcBef>
                <a:spcPts val="1000"/>
              </a:spcBef>
              <a:spcAft>
                <a:spcPts val="0"/>
              </a:spcAft>
              <a:buSzPts val="2800"/>
              <a:buNone/>
            </a:pPr>
            <a:r>
              <a:t/>
            </a:r>
            <a:endParaRPr sz="2800">
              <a:solidFill>
                <a:srgbClr val="002060"/>
              </a:solidFill>
            </a:endParaRPr>
          </a:p>
          <a:p>
            <a:pPr indent="0" lvl="0" marL="0" rtl="0" algn="l">
              <a:spcBef>
                <a:spcPts val="1000"/>
              </a:spcBef>
              <a:spcAft>
                <a:spcPts val="0"/>
              </a:spcAft>
              <a:buSzPts val="2800"/>
              <a:buNone/>
            </a:pPr>
            <a:r>
              <a:rPr lang="en-GB" sz="2800">
                <a:solidFill>
                  <a:srgbClr val="002060"/>
                </a:solidFill>
              </a:rPr>
              <a:t>#Only keys</a:t>
            </a:r>
            <a:endParaRPr/>
          </a:p>
          <a:p>
            <a:pPr indent="0" lvl="0" marL="0" rtl="0" algn="l">
              <a:spcBef>
                <a:spcPts val="1000"/>
              </a:spcBef>
              <a:spcAft>
                <a:spcPts val="0"/>
              </a:spcAft>
              <a:buSzPts val="2800"/>
              <a:buNone/>
            </a:pPr>
            <a:r>
              <a:rPr lang="en-GB" sz="2800">
                <a:solidFill>
                  <a:srgbClr val="002060"/>
                </a:solidFill>
              </a:rPr>
              <a:t>for k in favorite_languages.keys():</a:t>
            </a:r>
            <a:endParaRPr/>
          </a:p>
          <a:p>
            <a:pPr indent="0" lvl="0" marL="0" rtl="0" algn="l">
              <a:spcBef>
                <a:spcPts val="1000"/>
              </a:spcBef>
              <a:spcAft>
                <a:spcPts val="0"/>
              </a:spcAft>
              <a:buSzPts val="2800"/>
              <a:buNone/>
            </a:pPr>
            <a:r>
              <a:rPr lang="en-GB" sz="2800">
                <a:solidFill>
                  <a:srgbClr val="002060"/>
                </a:solidFill>
              </a:rPr>
              <a:t>    print(k)</a:t>
            </a:r>
            <a:endParaRPr/>
          </a:p>
        </p:txBody>
      </p:sp>
      <p:sp>
        <p:nvSpPr>
          <p:cNvPr id="571" name="Google Shape;571;p68"/>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572" name="Google Shape;572;p6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9"/>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Dictionary</a:t>
            </a:r>
            <a:endParaRPr/>
          </a:p>
        </p:txBody>
      </p:sp>
      <p:sp>
        <p:nvSpPr>
          <p:cNvPr id="578" name="Google Shape;578;p69"/>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b="1" lang="en-GB">
                <a:solidFill>
                  <a:srgbClr val="002060"/>
                </a:solidFill>
              </a:rPr>
              <a:t>Sorted Access</a:t>
            </a:r>
            <a:endParaRPr/>
          </a:p>
          <a:p>
            <a:pPr indent="-225425" lvl="0" marL="342900" rtl="0" algn="l">
              <a:spcBef>
                <a:spcPts val="1000"/>
              </a:spcBef>
              <a:spcAft>
                <a:spcPts val="0"/>
              </a:spcAft>
              <a:buSzPct val="100000"/>
              <a:buNone/>
            </a:pPr>
            <a:r>
              <a:t/>
            </a:r>
            <a:endParaRPr/>
          </a:p>
          <a:p>
            <a:pPr indent="0" lvl="0" marL="0" rtl="0" algn="l">
              <a:spcBef>
                <a:spcPts val="1000"/>
              </a:spcBef>
              <a:spcAft>
                <a:spcPts val="0"/>
              </a:spcAft>
              <a:buSzPct val="100000"/>
              <a:buNone/>
            </a:pPr>
            <a:r>
              <a:rPr lang="en-GB">
                <a:solidFill>
                  <a:srgbClr val="002060"/>
                </a:solidFill>
              </a:rPr>
              <a:t>for k in sorted(favorite_languages.keys()):</a:t>
            </a:r>
            <a:endParaRPr/>
          </a:p>
          <a:p>
            <a:pPr indent="0" lvl="0" marL="0" rtl="0" algn="l">
              <a:spcBef>
                <a:spcPts val="1000"/>
              </a:spcBef>
              <a:spcAft>
                <a:spcPts val="0"/>
              </a:spcAft>
              <a:buSzPct val="100000"/>
              <a:buNone/>
            </a:pPr>
            <a:r>
              <a:rPr lang="en-GB">
                <a:solidFill>
                  <a:srgbClr val="002060"/>
                </a:solidFill>
              </a:rPr>
              <a:t>    print(k)</a:t>
            </a:r>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rPr b="1" lang="en-GB">
                <a:solidFill>
                  <a:srgbClr val="002060"/>
                </a:solidFill>
              </a:rPr>
              <a:t>List in dictionary?</a:t>
            </a:r>
            <a:endParaRPr/>
          </a:p>
          <a:p>
            <a:pPr indent="0" lvl="0" marL="0" rtl="0" algn="l">
              <a:spcBef>
                <a:spcPts val="1000"/>
              </a:spcBef>
              <a:spcAft>
                <a:spcPts val="0"/>
              </a:spcAft>
              <a:buSzPct val="100000"/>
              <a:buNone/>
            </a:pPr>
            <a:r>
              <a:t/>
            </a:r>
            <a:endParaRPr>
              <a:solidFill>
                <a:srgbClr val="002060"/>
              </a:solidFill>
            </a:endParaRPr>
          </a:p>
          <a:p>
            <a:pPr indent="0" lvl="0" marL="0" rtl="0" algn="l">
              <a:spcBef>
                <a:spcPts val="1000"/>
              </a:spcBef>
              <a:spcAft>
                <a:spcPts val="0"/>
              </a:spcAft>
              <a:buSzPct val="100000"/>
              <a:buNone/>
            </a:pPr>
            <a:r>
              <a:rPr lang="en-GB">
                <a:solidFill>
                  <a:srgbClr val="002060"/>
                </a:solidFill>
              </a:rPr>
              <a:t>pizza = {</a:t>
            </a:r>
            <a:endParaRPr/>
          </a:p>
          <a:p>
            <a:pPr indent="0" lvl="0" marL="0" rtl="0" algn="l">
              <a:spcBef>
                <a:spcPts val="1000"/>
              </a:spcBef>
              <a:spcAft>
                <a:spcPts val="0"/>
              </a:spcAft>
              <a:buSzPct val="100000"/>
              <a:buNone/>
            </a:pPr>
            <a:r>
              <a:rPr lang="en-GB">
                <a:solidFill>
                  <a:srgbClr val="002060"/>
                </a:solidFill>
              </a:rPr>
              <a:t>    'crust': 'thick',</a:t>
            </a:r>
            <a:endParaRPr/>
          </a:p>
          <a:p>
            <a:pPr indent="0" lvl="0" marL="0" rtl="0" algn="l">
              <a:spcBef>
                <a:spcPts val="1000"/>
              </a:spcBef>
              <a:spcAft>
                <a:spcPts val="0"/>
              </a:spcAft>
              <a:buSzPct val="100000"/>
              <a:buNone/>
            </a:pPr>
            <a:r>
              <a:rPr lang="en-GB">
                <a:solidFill>
                  <a:srgbClr val="002060"/>
                </a:solidFill>
              </a:rPr>
              <a:t>    'toppings': ['mushrooms', 'extra cheese'],</a:t>
            </a:r>
            <a:endParaRPr/>
          </a:p>
          <a:p>
            <a:pPr indent="0" lvl="0" marL="0" rtl="0" algn="l">
              <a:spcBef>
                <a:spcPts val="1000"/>
              </a:spcBef>
              <a:spcAft>
                <a:spcPts val="0"/>
              </a:spcAft>
              <a:buSzPct val="100000"/>
              <a:buNone/>
            </a:pPr>
            <a:r>
              <a:rPr lang="en-GB">
                <a:solidFill>
                  <a:srgbClr val="002060"/>
                </a:solidFill>
              </a:rPr>
              <a:t>}</a:t>
            </a:r>
            <a:endParaRPr/>
          </a:p>
          <a:p>
            <a:pPr indent="0" lvl="0" marL="0" rtl="0" algn="l">
              <a:spcBef>
                <a:spcPts val="1000"/>
              </a:spcBef>
              <a:spcAft>
                <a:spcPts val="0"/>
              </a:spcAft>
              <a:buSzPct val="100000"/>
              <a:buNone/>
            </a:pPr>
            <a:r>
              <a:rPr lang="en-GB">
                <a:solidFill>
                  <a:srgbClr val="002060"/>
                </a:solidFill>
              </a:rPr>
              <a:t>for k, v in pizza.items():</a:t>
            </a:r>
            <a:endParaRPr/>
          </a:p>
          <a:p>
            <a:pPr indent="0" lvl="0" marL="0" rtl="0" algn="l">
              <a:spcBef>
                <a:spcPts val="1000"/>
              </a:spcBef>
              <a:spcAft>
                <a:spcPts val="0"/>
              </a:spcAft>
              <a:buSzPct val="100000"/>
              <a:buNone/>
            </a:pPr>
            <a:r>
              <a:rPr lang="en-GB">
                <a:solidFill>
                  <a:srgbClr val="002060"/>
                </a:solidFill>
              </a:rPr>
              <a:t>    print(f"Key is {k} and value is {v}")</a:t>
            </a:r>
            <a:endParaRPr/>
          </a:p>
          <a:p>
            <a:pPr indent="0" lvl="0" marL="0" rtl="0" algn="l">
              <a:spcBef>
                <a:spcPts val="1000"/>
              </a:spcBef>
              <a:spcAft>
                <a:spcPts val="0"/>
              </a:spcAft>
              <a:buSzPct val="100000"/>
              <a:buNone/>
            </a:pPr>
            <a:r>
              <a:t/>
            </a:r>
            <a:endParaRPr>
              <a:solidFill>
                <a:srgbClr val="002060"/>
              </a:solidFill>
            </a:endParaRPr>
          </a:p>
        </p:txBody>
      </p:sp>
      <p:sp>
        <p:nvSpPr>
          <p:cNvPr id="579" name="Google Shape;579;p69"/>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580" name="Google Shape;580;p6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0"/>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Try Out</a:t>
            </a:r>
            <a:endParaRPr/>
          </a:p>
        </p:txBody>
      </p:sp>
      <p:sp>
        <p:nvSpPr>
          <p:cNvPr id="586" name="Google Shape;586;p70"/>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GB">
                <a:solidFill>
                  <a:srgbClr val="FF0000"/>
                </a:solidFill>
              </a:rPr>
              <a:t>Write a Python program that takes a dictionary as input and returns a new dictionary where the keys and values are swapped. If there are duplicate values, the new key should be the first occurrence of the value.</a:t>
            </a:r>
            <a:endParaRPr/>
          </a:p>
          <a:p>
            <a:pPr indent="-215900" lvl="0" marL="342900" rtl="0" algn="l">
              <a:spcBef>
                <a:spcPts val="1000"/>
              </a:spcBef>
              <a:spcAft>
                <a:spcPts val="0"/>
              </a:spcAft>
              <a:buSzPts val="2000"/>
              <a:buNone/>
            </a:pPr>
            <a:r>
              <a:t/>
            </a:r>
            <a:endParaRPr>
              <a:solidFill>
                <a:srgbClr val="FF0000"/>
              </a:solidFill>
            </a:endParaRPr>
          </a:p>
          <a:p>
            <a:pPr indent="0" lvl="2" marL="800100" rtl="0" algn="l">
              <a:spcBef>
                <a:spcPts val="1000"/>
              </a:spcBef>
              <a:spcAft>
                <a:spcPts val="0"/>
              </a:spcAft>
              <a:buSzPts val="2000"/>
              <a:buNone/>
            </a:pPr>
            <a:r>
              <a:rPr lang="en-GB">
                <a:solidFill>
                  <a:srgbClr val="FF0000"/>
                </a:solidFill>
              </a:rPr>
              <a:t>input_dict = {"name": "Alice", "age": 30, "city": "New York"}</a:t>
            </a:r>
            <a:endParaRPr/>
          </a:p>
          <a:p>
            <a:pPr indent="0" lvl="2" marL="800100" rtl="0" algn="l">
              <a:spcBef>
                <a:spcPts val="1000"/>
              </a:spcBef>
              <a:spcAft>
                <a:spcPts val="0"/>
              </a:spcAft>
              <a:buSzPts val="2000"/>
              <a:buNone/>
            </a:pPr>
            <a:r>
              <a:t/>
            </a:r>
            <a:endParaRPr>
              <a:solidFill>
                <a:srgbClr val="FF0000"/>
              </a:solidFill>
            </a:endParaRPr>
          </a:p>
          <a:p>
            <a:pPr indent="0" lvl="2" marL="800100" rtl="0" algn="l">
              <a:spcBef>
                <a:spcPts val="1000"/>
              </a:spcBef>
              <a:spcAft>
                <a:spcPts val="0"/>
              </a:spcAft>
              <a:buSzPts val="2000"/>
              <a:buNone/>
            </a:pPr>
            <a:r>
              <a:rPr lang="en-GB">
                <a:solidFill>
                  <a:srgbClr val="FF0000"/>
                </a:solidFill>
              </a:rPr>
              <a:t># Potential Output: {30: 'age', 'New York': 'city', 'Alice': 'name'}</a:t>
            </a:r>
            <a:endParaRPr/>
          </a:p>
          <a:p>
            <a:pPr indent="0" lvl="0" marL="0" rtl="0" algn="l">
              <a:spcBef>
                <a:spcPts val="1000"/>
              </a:spcBef>
              <a:spcAft>
                <a:spcPts val="0"/>
              </a:spcAft>
              <a:buSzPts val="2000"/>
              <a:buNone/>
            </a:pPr>
            <a:r>
              <a:t/>
            </a:r>
            <a:endParaRPr>
              <a:solidFill>
                <a:srgbClr val="FF0000"/>
              </a:solidFill>
            </a:endParaRPr>
          </a:p>
        </p:txBody>
      </p:sp>
      <p:sp>
        <p:nvSpPr>
          <p:cNvPr id="587" name="Google Shape;587;p70"/>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588" name="Google Shape;588;p7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1"/>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3600"/>
              <a:buFont typeface="Century Gothic"/>
              <a:buNone/>
            </a:pPr>
            <a:r>
              <a:rPr lang="en-GB">
                <a:solidFill>
                  <a:srgbClr val="FF0000"/>
                </a:solidFill>
              </a:rPr>
              <a:t>Try Out</a:t>
            </a:r>
            <a:endParaRPr/>
          </a:p>
        </p:txBody>
      </p:sp>
      <p:sp>
        <p:nvSpPr>
          <p:cNvPr id="594" name="Google Shape;594;p71"/>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GB" sz="2400">
                <a:solidFill>
                  <a:srgbClr val="FF0000"/>
                </a:solidFill>
              </a:rPr>
              <a:t>Create a phonebook application using dictionaries. The dictionary can store contact information where keys are names (strings) and values are dictionaries containing details like phone number (string) and email address (string, optional). Write functions to:</a:t>
            </a:r>
            <a:endParaRPr/>
          </a:p>
          <a:p>
            <a:pPr indent="-285750" lvl="1" marL="742950" rtl="0" algn="l">
              <a:spcBef>
                <a:spcPts val="1000"/>
              </a:spcBef>
              <a:spcAft>
                <a:spcPts val="0"/>
              </a:spcAft>
              <a:buSzPts val="2400"/>
              <a:buFont typeface="Arial"/>
              <a:buChar char="•"/>
            </a:pPr>
            <a:r>
              <a:rPr lang="en-GB" sz="2400">
                <a:solidFill>
                  <a:srgbClr val="FF0000"/>
                </a:solidFill>
              </a:rPr>
              <a:t>Add a new contact to the phonebook.</a:t>
            </a:r>
            <a:endParaRPr/>
          </a:p>
          <a:p>
            <a:pPr indent="-285750" lvl="1" marL="742950" rtl="0" algn="l">
              <a:spcBef>
                <a:spcPts val="1000"/>
              </a:spcBef>
              <a:spcAft>
                <a:spcPts val="0"/>
              </a:spcAft>
              <a:buSzPts val="2400"/>
              <a:buFont typeface="Arial"/>
              <a:buChar char="•"/>
            </a:pPr>
            <a:r>
              <a:rPr lang="en-GB" sz="2400">
                <a:solidFill>
                  <a:srgbClr val="FF0000"/>
                </a:solidFill>
              </a:rPr>
              <a:t>Search for a contact by name and display their details.</a:t>
            </a:r>
            <a:endParaRPr/>
          </a:p>
          <a:p>
            <a:pPr indent="-285750" lvl="1" marL="742950" rtl="0" algn="l">
              <a:spcBef>
                <a:spcPts val="1000"/>
              </a:spcBef>
              <a:spcAft>
                <a:spcPts val="0"/>
              </a:spcAft>
              <a:buSzPts val="2400"/>
              <a:buFont typeface="Arial"/>
              <a:buChar char="•"/>
            </a:pPr>
            <a:r>
              <a:rPr lang="en-GB" sz="2400">
                <a:solidFill>
                  <a:srgbClr val="FF0000"/>
                </a:solidFill>
              </a:rPr>
              <a:t>Update the contact information for an existing contact.</a:t>
            </a:r>
            <a:endParaRPr/>
          </a:p>
          <a:p>
            <a:pPr indent="-285750" lvl="1" marL="742950" rtl="0" algn="l">
              <a:spcBef>
                <a:spcPts val="1000"/>
              </a:spcBef>
              <a:spcAft>
                <a:spcPts val="0"/>
              </a:spcAft>
              <a:buSzPts val="2400"/>
              <a:buFont typeface="Arial"/>
              <a:buChar char="•"/>
            </a:pPr>
            <a:r>
              <a:rPr lang="en-GB" sz="2400">
                <a:solidFill>
                  <a:srgbClr val="FF0000"/>
                </a:solidFill>
              </a:rPr>
              <a:t>Delete a contact from the phonebook.</a:t>
            </a:r>
            <a:endParaRPr/>
          </a:p>
          <a:p>
            <a:pPr indent="0" lvl="0" marL="0" rtl="0" algn="l">
              <a:spcBef>
                <a:spcPts val="1000"/>
              </a:spcBef>
              <a:spcAft>
                <a:spcPts val="0"/>
              </a:spcAft>
              <a:buSzPts val="2400"/>
              <a:buNone/>
            </a:pPr>
            <a:r>
              <a:t/>
            </a:r>
            <a:endParaRPr sz="2400">
              <a:solidFill>
                <a:srgbClr val="FF0000"/>
              </a:solidFill>
            </a:endParaRPr>
          </a:p>
        </p:txBody>
      </p:sp>
      <p:sp>
        <p:nvSpPr>
          <p:cNvPr id="595" name="Google Shape;595;p71"/>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596" name="Google Shape;596;p7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2"/>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Python Operators (Arithmatic)</a:t>
            </a:r>
            <a:endParaRPr/>
          </a:p>
        </p:txBody>
      </p:sp>
      <p:pic>
        <p:nvPicPr>
          <p:cNvPr id="602" name="Google Shape;602;p72"/>
          <p:cNvPicPr preferRelativeResize="0"/>
          <p:nvPr>
            <p:ph idx="1" type="body"/>
          </p:nvPr>
        </p:nvPicPr>
        <p:blipFill rotWithShape="1">
          <a:blip r:embed="rId3">
            <a:alphaModFix/>
          </a:blip>
          <a:srcRect b="0" l="0" r="0" t="0"/>
          <a:stretch/>
        </p:blipFill>
        <p:spPr>
          <a:xfrm>
            <a:off x="3052774" y="1633905"/>
            <a:ext cx="6619722" cy="3929768"/>
          </a:xfrm>
          <a:prstGeom prst="rect">
            <a:avLst/>
          </a:prstGeom>
          <a:noFill/>
          <a:ln cap="flat" cmpd="sng" w="9525">
            <a:solidFill>
              <a:srgbClr val="1A1E0D"/>
            </a:solidFill>
            <a:prstDash val="solid"/>
            <a:round/>
            <a:headEnd len="sm" w="sm" type="none"/>
            <a:tailEnd len="sm" w="sm" type="none"/>
          </a:ln>
        </p:spPr>
      </p:pic>
      <p:sp>
        <p:nvSpPr>
          <p:cNvPr id="603" name="Google Shape;603;p72"/>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604" name="Google Shape;604;p7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3"/>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Python Operators (Comparison)</a:t>
            </a:r>
            <a:endParaRPr/>
          </a:p>
        </p:txBody>
      </p:sp>
      <p:pic>
        <p:nvPicPr>
          <p:cNvPr id="610" name="Google Shape;610;p73"/>
          <p:cNvPicPr preferRelativeResize="0"/>
          <p:nvPr>
            <p:ph idx="1" type="body"/>
          </p:nvPr>
        </p:nvPicPr>
        <p:blipFill rotWithShape="1">
          <a:blip r:embed="rId3">
            <a:alphaModFix/>
          </a:blip>
          <a:srcRect b="0" l="0" r="38993" t="0"/>
          <a:stretch/>
        </p:blipFill>
        <p:spPr>
          <a:xfrm>
            <a:off x="4328484" y="1648120"/>
            <a:ext cx="4068302" cy="3561759"/>
          </a:xfrm>
          <a:prstGeom prst="rect">
            <a:avLst/>
          </a:prstGeom>
          <a:noFill/>
          <a:ln cap="flat" cmpd="sng" w="9525">
            <a:solidFill>
              <a:srgbClr val="1A1E0D"/>
            </a:solidFill>
            <a:prstDash val="solid"/>
            <a:round/>
            <a:headEnd len="sm" w="sm" type="none"/>
            <a:tailEnd len="sm" w="sm" type="none"/>
          </a:ln>
        </p:spPr>
      </p:pic>
      <p:sp>
        <p:nvSpPr>
          <p:cNvPr id="611" name="Google Shape;611;p73"/>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612" name="Google Shape;612;p7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4"/>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Python Operators (Assignment)</a:t>
            </a:r>
            <a:endParaRPr/>
          </a:p>
        </p:txBody>
      </p:sp>
      <p:pic>
        <p:nvPicPr>
          <p:cNvPr id="618" name="Google Shape;618;p74"/>
          <p:cNvPicPr preferRelativeResize="0"/>
          <p:nvPr>
            <p:ph idx="1" type="body"/>
          </p:nvPr>
        </p:nvPicPr>
        <p:blipFill rotWithShape="1">
          <a:blip r:embed="rId3">
            <a:alphaModFix/>
          </a:blip>
          <a:srcRect b="0" l="0" r="0" t="0"/>
          <a:stretch/>
        </p:blipFill>
        <p:spPr>
          <a:xfrm>
            <a:off x="3423666" y="1356815"/>
            <a:ext cx="5687663" cy="4912073"/>
          </a:xfrm>
          <a:prstGeom prst="rect">
            <a:avLst/>
          </a:prstGeom>
          <a:noFill/>
          <a:ln cap="flat" cmpd="sng" w="9525">
            <a:solidFill>
              <a:srgbClr val="1A1E0D"/>
            </a:solidFill>
            <a:prstDash val="solid"/>
            <a:round/>
            <a:headEnd len="sm" w="sm" type="none"/>
            <a:tailEnd len="sm" w="sm" type="none"/>
          </a:ln>
        </p:spPr>
      </p:pic>
      <p:sp>
        <p:nvSpPr>
          <p:cNvPr id="619" name="Google Shape;619;p74"/>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620" name="Google Shape;620;p7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5"/>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Python Operators (Bitwise)</a:t>
            </a:r>
            <a:endParaRPr/>
          </a:p>
        </p:txBody>
      </p:sp>
      <p:pic>
        <p:nvPicPr>
          <p:cNvPr id="626" name="Google Shape;626;p75"/>
          <p:cNvPicPr preferRelativeResize="0"/>
          <p:nvPr>
            <p:ph idx="1" type="body"/>
          </p:nvPr>
        </p:nvPicPr>
        <p:blipFill rotWithShape="1">
          <a:blip r:embed="rId3">
            <a:alphaModFix/>
          </a:blip>
          <a:srcRect b="0" l="0" r="0" t="0"/>
          <a:stretch/>
        </p:blipFill>
        <p:spPr>
          <a:xfrm>
            <a:off x="2818250" y="1551529"/>
            <a:ext cx="7088769" cy="3754942"/>
          </a:xfrm>
          <a:prstGeom prst="rect">
            <a:avLst/>
          </a:prstGeom>
          <a:noFill/>
          <a:ln cap="flat" cmpd="sng" w="9525">
            <a:solidFill>
              <a:srgbClr val="1A1E0D"/>
            </a:solidFill>
            <a:prstDash val="solid"/>
            <a:round/>
            <a:headEnd len="sm" w="sm" type="none"/>
            <a:tailEnd len="sm" w="sm" type="none"/>
          </a:ln>
        </p:spPr>
      </p:pic>
      <p:sp>
        <p:nvSpPr>
          <p:cNvPr id="627" name="Google Shape;627;p75"/>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628" name="Google Shape;628;p7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6"/>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Python Operators (Logical)</a:t>
            </a:r>
            <a:endParaRPr/>
          </a:p>
        </p:txBody>
      </p:sp>
      <p:pic>
        <p:nvPicPr>
          <p:cNvPr id="634" name="Google Shape;634;p76"/>
          <p:cNvPicPr preferRelativeResize="0"/>
          <p:nvPr>
            <p:ph idx="1" type="body"/>
          </p:nvPr>
        </p:nvPicPr>
        <p:blipFill rotWithShape="1">
          <a:blip r:embed="rId3">
            <a:alphaModFix/>
          </a:blip>
          <a:srcRect b="0" l="0" r="0" t="0"/>
          <a:stretch/>
        </p:blipFill>
        <p:spPr>
          <a:xfrm>
            <a:off x="3129581" y="1521183"/>
            <a:ext cx="6466107" cy="4300068"/>
          </a:xfrm>
          <a:prstGeom prst="rect">
            <a:avLst/>
          </a:prstGeom>
          <a:noFill/>
          <a:ln cap="flat" cmpd="sng" w="9525">
            <a:solidFill>
              <a:srgbClr val="1A1E0D"/>
            </a:solidFill>
            <a:prstDash val="solid"/>
            <a:round/>
            <a:headEnd len="sm" w="sm" type="none"/>
            <a:tailEnd len="sm" w="sm" type="none"/>
          </a:ln>
        </p:spPr>
      </p:pic>
      <p:sp>
        <p:nvSpPr>
          <p:cNvPr id="635" name="Google Shape;635;p76"/>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636" name="Google Shape;636;p7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847580" y="203905"/>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Python Data Types</a:t>
            </a:r>
            <a:endParaRPr/>
          </a:p>
        </p:txBody>
      </p:sp>
      <p:sp>
        <p:nvSpPr>
          <p:cNvPr id="205" name="Google Shape;205;p23"/>
          <p:cNvSpPr txBox="1"/>
          <p:nvPr>
            <p:ph idx="1" type="body"/>
          </p:nvPr>
        </p:nvSpPr>
        <p:spPr>
          <a:xfrm>
            <a:off x="1762509" y="1290251"/>
            <a:ext cx="4913587" cy="511378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GB" sz="1600"/>
              <a:t>Numeric Types:</a:t>
            </a:r>
            <a:endParaRPr/>
          </a:p>
          <a:p>
            <a:pPr indent="0" lvl="0" marL="0" rtl="0" algn="l">
              <a:spcBef>
                <a:spcPts val="1000"/>
              </a:spcBef>
              <a:spcAft>
                <a:spcPts val="0"/>
              </a:spcAft>
              <a:buSzPts val="1600"/>
              <a:buNone/>
            </a:pPr>
            <a:r>
              <a:rPr lang="en-GB" sz="1600"/>
              <a:t>Integers (int): Represent whole numbers, positive or negative (e.g., age = 30, score = -10).</a:t>
            </a:r>
            <a:endParaRPr/>
          </a:p>
          <a:p>
            <a:pPr indent="0" lvl="0" marL="0" rtl="0" algn="l">
              <a:spcBef>
                <a:spcPts val="1000"/>
              </a:spcBef>
              <a:spcAft>
                <a:spcPts val="0"/>
              </a:spcAft>
              <a:buSzPts val="1600"/>
              <a:buNone/>
            </a:pPr>
            <a:r>
              <a:rPr lang="en-GB" sz="1600"/>
              <a:t>Floats (float): Represent decimal numbers (e.g., pi = 3.14159, temperature = 25.5).</a:t>
            </a:r>
            <a:endParaRPr/>
          </a:p>
          <a:p>
            <a:pPr indent="0" lvl="0" marL="0" rtl="0" algn="l">
              <a:spcBef>
                <a:spcPts val="1000"/>
              </a:spcBef>
              <a:spcAft>
                <a:spcPts val="0"/>
              </a:spcAft>
              <a:buSzPts val="1600"/>
              <a:buNone/>
            </a:pPr>
            <a:r>
              <a:rPr lang="en-GB" sz="1600"/>
              <a:t>Complex Numbers (complex): (e.g., z = 3+5j).</a:t>
            </a:r>
            <a:endParaRPr/>
          </a:p>
          <a:p>
            <a:pPr indent="0" lvl="0" marL="0" rtl="0" algn="l">
              <a:spcBef>
                <a:spcPts val="1000"/>
              </a:spcBef>
              <a:spcAft>
                <a:spcPts val="0"/>
              </a:spcAft>
              <a:buSzPts val="1600"/>
              <a:buNone/>
            </a:pPr>
            <a:r>
              <a:rPr b="1" lang="en-GB" sz="1600"/>
              <a:t> Text Types:</a:t>
            </a:r>
            <a:endParaRPr/>
          </a:p>
          <a:p>
            <a:pPr indent="0" lvl="0" marL="0" rtl="0" algn="l">
              <a:spcBef>
                <a:spcPts val="1000"/>
              </a:spcBef>
              <a:spcAft>
                <a:spcPts val="0"/>
              </a:spcAft>
              <a:buSzPts val="1600"/>
              <a:buNone/>
            </a:pPr>
            <a:r>
              <a:rPr lang="en-GB" sz="1600"/>
              <a:t>Strings (str): Represent sequences of characters, enclosed in single or double quotes (e.g., name = "Alice", message = 'Hello, world!').</a:t>
            </a:r>
            <a:endParaRPr/>
          </a:p>
          <a:p>
            <a:pPr indent="0" lvl="0" marL="0" rtl="0" algn="l">
              <a:spcBef>
                <a:spcPts val="1000"/>
              </a:spcBef>
              <a:spcAft>
                <a:spcPts val="0"/>
              </a:spcAft>
              <a:buSzPts val="1600"/>
              <a:buNone/>
            </a:pPr>
            <a:r>
              <a:rPr b="1" lang="en-GB" sz="1600"/>
              <a:t> Sequence Types:</a:t>
            </a:r>
            <a:endParaRPr/>
          </a:p>
          <a:p>
            <a:pPr indent="0" lvl="0" marL="0" rtl="0" algn="l">
              <a:spcBef>
                <a:spcPts val="1000"/>
              </a:spcBef>
              <a:spcAft>
                <a:spcPts val="0"/>
              </a:spcAft>
              <a:buSzPts val="1600"/>
              <a:buNone/>
            </a:pPr>
            <a:r>
              <a:rPr lang="en-GB" sz="1600"/>
              <a:t>Lists (list): Ordered, mutable collections of items (e.g., fruits = ["apple", "banana", 10]).</a:t>
            </a:r>
            <a:endParaRPr/>
          </a:p>
          <a:p>
            <a:pPr indent="0" lvl="0" marL="0" rtl="0" algn="l">
              <a:spcBef>
                <a:spcPts val="1000"/>
              </a:spcBef>
              <a:spcAft>
                <a:spcPts val="0"/>
              </a:spcAft>
              <a:buSzPts val="1600"/>
              <a:buNone/>
            </a:pPr>
            <a:r>
              <a:rPr lang="en-GB" sz="1600"/>
              <a:t>Tuples (tuple): Ordered, immutable collections of items (e.g., coordinates = (10, 20))</a:t>
            </a:r>
            <a:endParaRPr/>
          </a:p>
        </p:txBody>
      </p:sp>
      <p:sp>
        <p:nvSpPr>
          <p:cNvPr id="206" name="Google Shape;206;p23"/>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07" name="Google Shape;207;p2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08" name="Google Shape;208;p23"/>
          <p:cNvSpPr txBox="1"/>
          <p:nvPr/>
        </p:nvSpPr>
        <p:spPr>
          <a:xfrm>
            <a:off x="7466223" y="1576000"/>
            <a:ext cx="3870048" cy="4828032"/>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spcBef>
                <a:spcPts val="0"/>
              </a:spcBef>
              <a:spcAft>
                <a:spcPts val="0"/>
              </a:spcAft>
              <a:buClr>
                <a:schemeClr val="accent1"/>
              </a:buClr>
              <a:buSzPct val="100000"/>
              <a:buFont typeface="Noto Sans Symbols"/>
              <a:buNone/>
            </a:pPr>
            <a:r>
              <a:rPr b="1" i="0" lang="en-GB" sz="2000" u="none" cap="none" strike="noStrike">
                <a:solidFill>
                  <a:srgbClr val="3F3F3F"/>
                </a:solidFill>
                <a:latin typeface="Century Gothic"/>
                <a:ea typeface="Century Gothic"/>
                <a:cs typeface="Century Gothic"/>
                <a:sym typeface="Century Gothic"/>
              </a:rPr>
              <a:t>Set Types:</a:t>
            </a:r>
            <a:endParaRPr b="0" i="0" sz="2000" u="none" cap="none" strike="noStrike">
              <a:solidFill>
                <a:srgbClr val="3F3F3F"/>
              </a:solidFill>
              <a:latin typeface="Century Gothic"/>
              <a:ea typeface="Century Gothic"/>
              <a:cs typeface="Century Gothic"/>
              <a:sym typeface="Century Gothic"/>
            </a:endParaRPr>
          </a:p>
          <a:p>
            <a:pPr indent="0" lvl="0" marL="0" marR="0" rtl="0" algn="l">
              <a:spcBef>
                <a:spcPts val="1000"/>
              </a:spcBef>
              <a:spcAft>
                <a:spcPts val="0"/>
              </a:spcAft>
              <a:buClr>
                <a:schemeClr val="accent1"/>
              </a:buClr>
              <a:buSzPct val="100000"/>
              <a:buFont typeface="Noto Sans Symbols"/>
              <a:buNone/>
            </a:pPr>
            <a:r>
              <a:rPr b="0" i="0" lang="en-GB" sz="2000" u="none" cap="none" strike="noStrike">
                <a:solidFill>
                  <a:srgbClr val="3F3F3F"/>
                </a:solidFill>
                <a:latin typeface="Century Gothic"/>
                <a:ea typeface="Century Gothic"/>
                <a:cs typeface="Century Gothic"/>
                <a:sym typeface="Century Gothic"/>
              </a:rPr>
              <a:t>Sets (set): Unordered collections of unique items enclosed in curly braces {}. Useful for checking membership and removing duplicates (e.g., unique_numbers = {1, 2, 2, 3, 4}).</a:t>
            </a:r>
            <a:endParaRPr/>
          </a:p>
          <a:p>
            <a:pPr indent="0" lvl="0" marL="0" marR="0" rtl="0" algn="l">
              <a:spcBef>
                <a:spcPts val="1000"/>
              </a:spcBef>
              <a:spcAft>
                <a:spcPts val="0"/>
              </a:spcAft>
              <a:buClr>
                <a:schemeClr val="accent1"/>
              </a:buClr>
              <a:buSzPct val="100000"/>
              <a:buFont typeface="Noto Sans Symbols"/>
              <a:buNone/>
            </a:pPr>
            <a:r>
              <a:rPr b="0" i="0" lang="en-GB" sz="2000" u="none" cap="none" strike="noStrike">
                <a:solidFill>
                  <a:srgbClr val="3F3F3F"/>
                </a:solidFill>
                <a:latin typeface="Century Gothic"/>
                <a:ea typeface="Century Gothic"/>
                <a:cs typeface="Century Gothic"/>
                <a:sym typeface="Century Gothic"/>
              </a:rPr>
              <a:t>Frozen Sets (frozenset): Immutable versions of sets (e.g., frozen_numbers = frozenset({1, 2, 3})).</a:t>
            </a:r>
            <a:endParaRPr/>
          </a:p>
          <a:p>
            <a:pPr indent="0" lvl="0" marL="0" marR="0" rtl="0" algn="l">
              <a:spcBef>
                <a:spcPts val="1000"/>
              </a:spcBef>
              <a:spcAft>
                <a:spcPts val="0"/>
              </a:spcAft>
              <a:buClr>
                <a:schemeClr val="accent1"/>
              </a:buClr>
              <a:buSzPct val="100000"/>
              <a:buFont typeface="Noto Sans Symbols"/>
              <a:buNone/>
            </a:pPr>
            <a:r>
              <a:rPr b="1" i="0" lang="en-GB" sz="2000" u="none" cap="none" strike="noStrike">
                <a:solidFill>
                  <a:srgbClr val="3F3F3F"/>
                </a:solidFill>
                <a:latin typeface="Century Gothic"/>
                <a:ea typeface="Century Gothic"/>
                <a:cs typeface="Century Gothic"/>
                <a:sym typeface="Century Gothic"/>
              </a:rPr>
              <a:t> Mapping Types:</a:t>
            </a:r>
            <a:endParaRPr/>
          </a:p>
          <a:p>
            <a:pPr indent="0" lvl="0" marL="0" marR="0" rtl="0" algn="l">
              <a:spcBef>
                <a:spcPts val="1000"/>
              </a:spcBef>
              <a:spcAft>
                <a:spcPts val="0"/>
              </a:spcAft>
              <a:buClr>
                <a:schemeClr val="accent1"/>
              </a:buClr>
              <a:buSzPct val="100000"/>
              <a:buFont typeface="Noto Sans Symbols"/>
              <a:buNone/>
            </a:pPr>
            <a:r>
              <a:rPr b="0" i="0" lang="en-GB" sz="2000" u="none" cap="none" strike="noStrike">
                <a:solidFill>
                  <a:srgbClr val="3F3F3F"/>
                </a:solidFill>
                <a:latin typeface="Century Gothic"/>
                <a:ea typeface="Century Gothic"/>
                <a:cs typeface="Century Gothic"/>
                <a:sym typeface="Century Gothic"/>
              </a:rPr>
              <a:t>Dictionaries (dict): Unordered collections of key-value pairs enclosed in curly braces {}. Keys must be unique and immutable (e.g., person = {"name": "Bob", "age": 30}).</a:t>
            </a:r>
            <a:endParaRPr/>
          </a:p>
          <a:p>
            <a:pPr indent="0" lvl="0" marL="0" marR="0" rtl="0" algn="l">
              <a:spcBef>
                <a:spcPts val="1000"/>
              </a:spcBef>
              <a:spcAft>
                <a:spcPts val="0"/>
              </a:spcAft>
              <a:buClr>
                <a:schemeClr val="accent1"/>
              </a:buClr>
              <a:buSzPct val="100000"/>
              <a:buFont typeface="Noto Sans Symbols"/>
              <a:buNone/>
            </a:pPr>
            <a:r>
              <a:rPr b="1" i="0" lang="en-GB" sz="2000" u="none" cap="none" strike="noStrike">
                <a:solidFill>
                  <a:srgbClr val="3F3F3F"/>
                </a:solidFill>
                <a:latin typeface="Century Gothic"/>
                <a:ea typeface="Century Gothic"/>
                <a:cs typeface="Century Gothic"/>
                <a:sym typeface="Century Gothic"/>
              </a:rPr>
              <a:t> Other Types:</a:t>
            </a:r>
            <a:endParaRPr/>
          </a:p>
          <a:p>
            <a:pPr indent="0" lvl="0" marL="0" marR="0" rtl="0" algn="l">
              <a:spcBef>
                <a:spcPts val="1000"/>
              </a:spcBef>
              <a:spcAft>
                <a:spcPts val="0"/>
              </a:spcAft>
              <a:buClr>
                <a:schemeClr val="accent1"/>
              </a:buClr>
              <a:buSzPct val="100000"/>
              <a:buFont typeface="Noto Sans Symbols"/>
              <a:buNone/>
            </a:pPr>
            <a:r>
              <a:rPr b="0" i="0" lang="en-GB" sz="2000" u="none" cap="none" strike="noStrike">
                <a:solidFill>
                  <a:srgbClr val="3F3F3F"/>
                </a:solidFill>
                <a:latin typeface="Century Gothic"/>
                <a:ea typeface="Century Gothic"/>
                <a:cs typeface="Century Gothic"/>
                <a:sym typeface="Century Gothic"/>
              </a:rPr>
              <a:t>Boolean (bool): Represent logical values, True or False (e.g., is_running = True).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7"/>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Python Operators (In and Not-in)</a:t>
            </a:r>
            <a:endParaRPr/>
          </a:p>
        </p:txBody>
      </p:sp>
      <p:pic>
        <p:nvPicPr>
          <p:cNvPr id="642" name="Google Shape;642;p77"/>
          <p:cNvPicPr preferRelativeResize="0"/>
          <p:nvPr>
            <p:ph idx="1" type="body"/>
          </p:nvPr>
        </p:nvPicPr>
        <p:blipFill rotWithShape="1">
          <a:blip r:embed="rId3">
            <a:alphaModFix/>
          </a:blip>
          <a:srcRect b="0" l="0" r="0" t="0"/>
          <a:stretch/>
        </p:blipFill>
        <p:spPr>
          <a:xfrm>
            <a:off x="3778614" y="1152907"/>
            <a:ext cx="5397110" cy="5217559"/>
          </a:xfrm>
          <a:prstGeom prst="rect">
            <a:avLst/>
          </a:prstGeom>
          <a:noFill/>
          <a:ln>
            <a:noFill/>
          </a:ln>
        </p:spPr>
      </p:pic>
      <p:sp>
        <p:nvSpPr>
          <p:cNvPr id="643" name="Google Shape;643;p77"/>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644" name="Google Shape;644;p7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Data Types</a:t>
            </a:r>
            <a:endParaRPr/>
          </a:p>
        </p:txBody>
      </p:sp>
      <p:pic>
        <p:nvPicPr>
          <p:cNvPr id="214" name="Google Shape;214;p24"/>
          <p:cNvPicPr preferRelativeResize="0"/>
          <p:nvPr>
            <p:ph idx="1" type="body"/>
          </p:nvPr>
        </p:nvPicPr>
        <p:blipFill rotWithShape="1">
          <a:blip r:embed="rId3">
            <a:alphaModFix/>
          </a:blip>
          <a:srcRect b="0" l="0" r="0" t="0"/>
          <a:stretch/>
        </p:blipFill>
        <p:spPr>
          <a:xfrm>
            <a:off x="2337660" y="1709881"/>
            <a:ext cx="8273772" cy="3557722"/>
          </a:xfrm>
          <a:prstGeom prst="rect">
            <a:avLst/>
          </a:prstGeom>
          <a:noFill/>
          <a:ln cap="flat" cmpd="sng" w="9525">
            <a:solidFill>
              <a:srgbClr val="6E3F0C"/>
            </a:solidFill>
            <a:prstDash val="solid"/>
            <a:round/>
            <a:headEnd len="sm" w="sm" type="none"/>
            <a:tailEnd len="sm" w="sm" type="none"/>
          </a:ln>
        </p:spPr>
      </p:pic>
      <p:sp>
        <p:nvSpPr>
          <p:cNvPr id="215" name="Google Shape;215;p24"/>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16" name="Google Shape;216;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2060"/>
              </a:buClr>
              <a:buSzPts val="3600"/>
              <a:buFont typeface="Century Gothic"/>
              <a:buNone/>
            </a:pPr>
            <a:r>
              <a:rPr b="1" lang="en-GB" u="sng">
                <a:solidFill>
                  <a:srgbClr val="002060"/>
                </a:solidFill>
              </a:rPr>
              <a:t>Try Out</a:t>
            </a:r>
            <a:endParaRPr/>
          </a:p>
        </p:txBody>
      </p:sp>
      <p:sp>
        <p:nvSpPr>
          <p:cNvPr id="222" name="Google Shape;222;p25"/>
          <p:cNvSpPr txBox="1"/>
          <p:nvPr>
            <p:ph idx="1" type="body"/>
          </p:nvPr>
        </p:nvSpPr>
        <p:spPr>
          <a:xfrm>
            <a:off x="1847580" y="1438656"/>
            <a:ext cx="9657032" cy="482803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100000"/>
              <a:buChar char="🠶"/>
            </a:pPr>
            <a:r>
              <a:rPr lang="en-GB" sz="2800">
                <a:solidFill>
                  <a:srgbClr val="FF0000"/>
                </a:solidFill>
              </a:rPr>
              <a:t>Input a number and print</a:t>
            </a:r>
            <a:endParaRPr/>
          </a:p>
          <a:p>
            <a:pPr indent="-178435" lvl="0" marL="342900" rtl="0" algn="l">
              <a:spcBef>
                <a:spcPts val="1000"/>
              </a:spcBef>
              <a:spcAft>
                <a:spcPts val="0"/>
              </a:spcAft>
              <a:buSzPct val="100000"/>
              <a:buNone/>
            </a:pPr>
            <a:r>
              <a:t/>
            </a:r>
            <a:endParaRPr sz="2800">
              <a:solidFill>
                <a:srgbClr val="FF0000"/>
              </a:solidFill>
            </a:endParaRPr>
          </a:p>
          <a:p>
            <a:pPr indent="-342900" lvl="0" marL="342900" rtl="0" algn="l">
              <a:spcBef>
                <a:spcPts val="1000"/>
              </a:spcBef>
              <a:spcAft>
                <a:spcPts val="0"/>
              </a:spcAft>
              <a:buSzPct val="100000"/>
              <a:buChar char="🠶"/>
            </a:pPr>
            <a:r>
              <a:rPr lang="en-GB" sz="2800">
                <a:solidFill>
                  <a:srgbClr val="FF0000"/>
                </a:solidFill>
              </a:rPr>
              <a:t>Input a number 1451.1545 into the variable and output only two decimal values</a:t>
            </a:r>
            <a:endParaRPr/>
          </a:p>
          <a:p>
            <a:pPr indent="-178435" lvl="0" marL="342900" rtl="0" algn="l">
              <a:spcBef>
                <a:spcPts val="1000"/>
              </a:spcBef>
              <a:spcAft>
                <a:spcPts val="0"/>
              </a:spcAft>
              <a:buSzPct val="100000"/>
              <a:buNone/>
            </a:pPr>
            <a:r>
              <a:t/>
            </a:r>
            <a:endParaRPr sz="2800">
              <a:solidFill>
                <a:srgbClr val="FF0000"/>
              </a:solidFill>
            </a:endParaRPr>
          </a:p>
          <a:p>
            <a:pPr indent="-342900" lvl="0" marL="342900" rtl="0" algn="l">
              <a:spcBef>
                <a:spcPts val="1000"/>
              </a:spcBef>
              <a:spcAft>
                <a:spcPts val="0"/>
              </a:spcAft>
              <a:buSzPct val="100000"/>
              <a:buChar char="🠶"/>
            </a:pPr>
            <a:r>
              <a:rPr lang="en-GB" sz="2800">
                <a:solidFill>
                  <a:srgbClr val="FF0000"/>
                </a:solidFill>
              </a:rPr>
              <a:t>Take two strings and an integer. Print a single string.</a:t>
            </a:r>
            <a:endParaRPr/>
          </a:p>
          <a:p>
            <a:pPr indent="-178435" lvl="0" marL="342900" rtl="0" algn="l">
              <a:spcBef>
                <a:spcPts val="1000"/>
              </a:spcBef>
              <a:spcAft>
                <a:spcPts val="0"/>
              </a:spcAft>
              <a:buSzPct val="100000"/>
              <a:buNone/>
            </a:pPr>
            <a:r>
              <a:t/>
            </a:r>
            <a:endParaRPr sz="2800">
              <a:solidFill>
                <a:srgbClr val="FF0000"/>
              </a:solidFill>
            </a:endParaRPr>
          </a:p>
          <a:p>
            <a:pPr indent="-342900" lvl="0" marL="342900" rtl="0" algn="l">
              <a:spcBef>
                <a:spcPts val="1000"/>
              </a:spcBef>
              <a:spcAft>
                <a:spcPts val="0"/>
              </a:spcAft>
              <a:buSzPct val="100000"/>
              <a:buChar char="🠶"/>
            </a:pPr>
            <a:r>
              <a:rPr lang="en-GB" sz="2800">
                <a:solidFill>
                  <a:srgbClr val="FF0000"/>
                </a:solidFill>
              </a:rPr>
              <a:t>Multiple Variable Assignment </a:t>
            </a:r>
            <a:endParaRPr/>
          </a:p>
          <a:p>
            <a:pPr indent="-178435" lvl="0" marL="342900" rtl="0" algn="l">
              <a:spcBef>
                <a:spcPts val="1000"/>
              </a:spcBef>
              <a:spcAft>
                <a:spcPts val="0"/>
              </a:spcAft>
              <a:buSzPct val="100000"/>
              <a:buNone/>
            </a:pPr>
            <a:r>
              <a:t/>
            </a:r>
            <a:endParaRPr sz="2800">
              <a:solidFill>
                <a:srgbClr val="FF0000"/>
              </a:solidFill>
            </a:endParaRPr>
          </a:p>
          <a:p>
            <a:pPr indent="-342900" lvl="0" marL="342900" rtl="0" algn="l">
              <a:spcBef>
                <a:spcPts val="1000"/>
              </a:spcBef>
              <a:spcAft>
                <a:spcPts val="0"/>
              </a:spcAft>
              <a:buSzPct val="100000"/>
              <a:buChar char="🠶"/>
            </a:pPr>
            <a:r>
              <a:rPr lang="en-GB" sz="2800">
                <a:solidFill>
                  <a:srgbClr val="FF0000"/>
                </a:solidFill>
              </a:rPr>
              <a:t>Delete a variable</a:t>
            </a:r>
            <a:endParaRPr/>
          </a:p>
          <a:p>
            <a:pPr indent="-225425" lvl="0" marL="342900" rtl="0" algn="l">
              <a:spcBef>
                <a:spcPts val="1000"/>
              </a:spcBef>
              <a:spcAft>
                <a:spcPts val="0"/>
              </a:spcAft>
              <a:buSzPct val="100000"/>
              <a:buNone/>
            </a:pPr>
            <a:r>
              <a:t/>
            </a:r>
            <a:endParaRPr/>
          </a:p>
        </p:txBody>
      </p:sp>
      <p:sp>
        <p:nvSpPr>
          <p:cNvPr id="223" name="Google Shape;223;p25"/>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24" name="Google Shape;224;p2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847581" y="357067"/>
            <a:ext cx="9657032" cy="8646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GB"/>
              <a:t>Casting</a:t>
            </a:r>
            <a:endParaRPr/>
          </a:p>
        </p:txBody>
      </p:sp>
      <p:sp>
        <p:nvSpPr>
          <p:cNvPr id="230" name="Google Shape;230;p26"/>
          <p:cNvSpPr txBox="1"/>
          <p:nvPr>
            <p:ph idx="1" type="body"/>
          </p:nvPr>
        </p:nvSpPr>
        <p:spPr>
          <a:xfrm>
            <a:off x="1847580" y="1438656"/>
            <a:ext cx="3806245" cy="4828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GB">
                <a:solidFill>
                  <a:srgbClr val="002060"/>
                </a:solidFill>
              </a:rPr>
              <a:t>x = int(1)</a:t>
            </a:r>
            <a:endParaRPr/>
          </a:p>
          <a:p>
            <a:pPr indent="0" lvl="0" marL="0" rtl="0" algn="l">
              <a:spcBef>
                <a:spcPts val="1000"/>
              </a:spcBef>
              <a:spcAft>
                <a:spcPts val="0"/>
              </a:spcAft>
              <a:buSzPts val="2000"/>
              <a:buNone/>
            </a:pPr>
            <a:r>
              <a:rPr lang="en-GB">
                <a:solidFill>
                  <a:srgbClr val="002060"/>
                </a:solidFill>
              </a:rPr>
              <a:t>y = int(2.8)</a:t>
            </a:r>
            <a:endParaRPr/>
          </a:p>
          <a:p>
            <a:pPr indent="0" lvl="0" marL="0" rtl="0" algn="l">
              <a:spcBef>
                <a:spcPts val="1000"/>
              </a:spcBef>
              <a:spcAft>
                <a:spcPts val="0"/>
              </a:spcAft>
              <a:buSzPts val="2000"/>
              <a:buNone/>
            </a:pPr>
            <a:r>
              <a:rPr lang="en-GB">
                <a:solidFill>
                  <a:srgbClr val="002060"/>
                </a:solidFill>
              </a:rPr>
              <a:t>z = int("3")</a:t>
            </a:r>
            <a:endParaRPr/>
          </a:p>
          <a:p>
            <a:pPr indent="0" lvl="0" marL="0" rtl="0" algn="l">
              <a:spcBef>
                <a:spcPts val="1000"/>
              </a:spcBef>
              <a:spcAft>
                <a:spcPts val="0"/>
              </a:spcAft>
              <a:buSzPts val="2000"/>
              <a:buNone/>
            </a:pPr>
            <a:r>
              <a:rPr lang="en-GB">
                <a:solidFill>
                  <a:srgbClr val="002060"/>
                </a:solidFill>
              </a:rPr>
              <a:t>print(x)</a:t>
            </a:r>
            <a:endParaRPr/>
          </a:p>
          <a:p>
            <a:pPr indent="0" lvl="0" marL="0" rtl="0" algn="l">
              <a:spcBef>
                <a:spcPts val="1000"/>
              </a:spcBef>
              <a:spcAft>
                <a:spcPts val="0"/>
              </a:spcAft>
              <a:buSzPts val="2000"/>
              <a:buNone/>
            </a:pPr>
            <a:r>
              <a:rPr lang="en-GB">
                <a:solidFill>
                  <a:srgbClr val="002060"/>
                </a:solidFill>
              </a:rPr>
              <a:t>print(y)</a:t>
            </a:r>
            <a:endParaRPr/>
          </a:p>
          <a:p>
            <a:pPr indent="0" lvl="0" marL="0" rtl="0" algn="l">
              <a:spcBef>
                <a:spcPts val="1000"/>
              </a:spcBef>
              <a:spcAft>
                <a:spcPts val="0"/>
              </a:spcAft>
              <a:buSzPts val="2000"/>
              <a:buNone/>
            </a:pPr>
            <a:r>
              <a:rPr lang="en-GB">
                <a:solidFill>
                  <a:srgbClr val="002060"/>
                </a:solidFill>
              </a:rPr>
              <a:t>print(z)</a:t>
            </a:r>
            <a:endParaRPr/>
          </a:p>
          <a:p>
            <a:pPr indent="0" lvl="0" marL="0" rtl="0" algn="l">
              <a:spcBef>
                <a:spcPts val="1000"/>
              </a:spcBef>
              <a:spcAft>
                <a:spcPts val="0"/>
              </a:spcAft>
              <a:buSzPts val="2000"/>
              <a:buNone/>
            </a:pPr>
            <a:r>
              <a:t/>
            </a:r>
            <a:endParaRPr>
              <a:solidFill>
                <a:srgbClr val="002060"/>
              </a:solidFill>
            </a:endParaRPr>
          </a:p>
        </p:txBody>
      </p:sp>
      <p:sp>
        <p:nvSpPr>
          <p:cNvPr id="231" name="Google Shape;231;p26"/>
          <p:cNvSpPr txBox="1"/>
          <p:nvPr>
            <p:ph idx="11" type="ftr"/>
          </p:nvPr>
        </p:nvSpPr>
        <p:spPr>
          <a:xfrm>
            <a:off x="2552636" y="6404032"/>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Atanu Shome, CSE, KU</a:t>
            </a:r>
            <a:endParaRPr/>
          </a:p>
        </p:txBody>
      </p:sp>
      <p:sp>
        <p:nvSpPr>
          <p:cNvPr id="232" name="Google Shape;232;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33" name="Google Shape;233;p26"/>
          <p:cNvSpPr txBox="1"/>
          <p:nvPr/>
        </p:nvSpPr>
        <p:spPr>
          <a:xfrm>
            <a:off x="3828490" y="964152"/>
            <a:ext cx="3806245" cy="4828032"/>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2000"/>
              <a:buFont typeface="Noto Sans Symbols"/>
              <a:buNone/>
            </a:pPr>
            <a:r>
              <a:t/>
            </a:r>
            <a:endParaRPr b="0" i="0" sz="2000" u="none" cap="none" strike="noStrike">
              <a:solidFill>
                <a:srgbClr val="002060"/>
              </a:solidFill>
              <a:latin typeface="Century Gothic"/>
              <a:ea typeface="Century Gothic"/>
              <a:cs typeface="Century Gothic"/>
              <a:sym typeface="Century Gothic"/>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x = float(1)     # x will be 1.0</a:t>
            </a:r>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y = float(2.8)   # y will be 2.8</a:t>
            </a:r>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z = float("3")   # z will be 3.0</a:t>
            </a:r>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w = float("4.2") # w will be 4.2</a:t>
            </a:r>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print(x)</a:t>
            </a:r>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print(y)</a:t>
            </a:r>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print(z)</a:t>
            </a:r>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print(w)</a:t>
            </a:r>
            <a:endParaRPr/>
          </a:p>
        </p:txBody>
      </p:sp>
      <p:sp>
        <p:nvSpPr>
          <p:cNvPr id="234" name="Google Shape;234;p26"/>
          <p:cNvSpPr txBox="1"/>
          <p:nvPr/>
        </p:nvSpPr>
        <p:spPr>
          <a:xfrm>
            <a:off x="7853943" y="1014984"/>
            <a:ext cx="3806245" cy="4828032"/>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2000"/>
              <a:buFont typeface="Noto Sans Symbols"/>
              <a:buNone/>
            </a:pPr>
            <a:r>
              <a:t/>
            </a:r>
            <a:endParaRPr b="0" i="0" sz="2000" u="none" cap="none" strike="noStrike">
              <a:solidFill>
                <a:srgbClr val="002060"/>
              </a:solidFill>
              <a:latin typeface="Century Gothic"/>
              <a:ea typeface="Century Gothic"/>
              <a:cs typeface="Century Gothic"/>
              <a:sym typeface="Century Gothic"/>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x = str("s1") # x will be 's1'</a:t>
            </a:r>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y = str(2)    # y will be '2'</a:t>
            </a:r>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z = str(3.0)  # z will be '3.0'</a:t>
            </a:r>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print(x)</a:t>
            </a:r>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print(y)</a:t>
            </a:r>
            <a:endParaRPr/>
          </a:p>
          <a:p>
            <a:pPr indent="0" lvl="0" marL="0" marR="0" rtl="0" algn="l">
              <a:spcBef>
                <a:spcPts val="1000"/>
              </a:spcBef>
              <a:spcAft>
                <a:spcPts val="0"/>
              </a:spcAft>
              <a:buClr>
                <a:schemeClr val="accent1"/>
              </a:buClr>
              <a:buSzPts val="2000"/>
              <a:buFont typeface="Noto Sans Symbols"/>
              <a:buNone/>
            </a:pPr>
            <a:r>
              <a:rPr b="0" i="0" lang="en-GB" sz="2000" u="none" cap="none" strike="noStrike">
                <a:solidFill>
                  <a:srgbClr val="002060"/>
                </a:solidFill>
                <a:latin typeface="Century Gothic"/>
                <a:ea typeface="Century Gothic"/>
                <a:cs typeface="Century Gothic"/>
                <a:sym typeface="Century Gothic"/>
              </a:rPr>
              <a:t>print(z)</a:t>
            </a:r>
            <a:endParaRPr/>
          </a:p>
        </p:txBody>
      </p:sp>
      <p:sp>
        <p:nvSpPr>
          <p:cNvPr id="235" name="Google Shape;235;p26"/>
          <p:cNvSpPr txBox="1"/>
          <p:nvPr/>
        </p:nvSpPr>
        <p:spPr>
          <a:xfrm>
            <a:off x="6676097" y="5196685"/>
            <a:ext cx="43747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rgbClr val="000000"/>
                </a:solidFill>
                <a:latin typeface="Arial"/>
                <a:ea typeface="Arial"/>
                <a:cs typeface="Arial"/>
                <a:sym typeface="Arial"/>
              </a:rPr>
              <a:t>Implicit Type Casting (Automatic Conversion)</a:t>
            </a:r>
            <a:endParaRPr/>
          </a:p>
          <a:p>
            <a:pPr indent="0" lvl="0" marL="0" marR="0" rtl="0" algn="l">
              <a:spcBef>
                <a:spcPts val="0"/>
              </a:spcBef>
              <a:spcAft>
                <a:spcPts val="0"/>
              </a:spcAft>
              <a:buNone/>
            </a:pPr>
            <a:r>
              <a:rPr lang="en-GB" sz="1800">
                <a:solidFill>
                  <a:srgbClr val="000000"/>
                </a:solidFill>
                <a:latin typeface="Arial"/>
                <a:ea typeface="Arial"/>
                <a:cs typeface="Arial"/>
                <a:sym typeface="Arial"/>
              </a:rPr>
              <a:t>Explicit Type Casting (Manual)</a:t>
            </a:r>
            <a:endParaRPr b="0" i="0" sz="1800" u="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